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92"/>
  </p:notesMasterIdLst>
  <p:handoutMasterIdLst>
    <p:handoutMasterId r:id="rId93"/>
  </p:handoutMasterIdLst>
  <p:sldIdLst>
    <p:sldId id="767" r:id="rId2"/>
    <p:sldId id="772" r:id="rId3"/>
    <p:sldId id="536" r:id="rId4"/>
    <p:sldId id="659" r:id="rId5"/>
    <p:sldId id="694" r:id="rId6"/>
    <p:sldId id="660" r:id="rId7"/>
    <p:sldId id="695" r:id="rId8"/>
    <p:sldId id="762" r:id="rId9"/>
    <p:sldId id="538" r:id="rId10"/>
    <p:sldId id="662" r:id="rId11"/>
    <p:sldId id="696" r:id="rId12"/>
    <p:sldId id="698" r:id="rId13"/>
    <p:sldId id="664" r:id="rId14"/>
    <p:sldId id="669" r:id="rId15"/>
    <p:sldId id="670" r:id="rId16"/>
    <p:sldId id="671" r:id="rId17"/>
    <p:sldId id="672" r:id="rId18"/>
    <p:sldId id="674" r:id="rId19"/>
    <p:sldId id="684" r:id="rId20"/>
    <p:sldId id="683" r:id="rId21"/>
    <p:sldId id="682" r:id="rId22"/>
    <p:sldId id="675" r:id="rId23"/>
    <p:sldId id="676" r:id="rId24"/>
    <p:sldId id="677" r:id="rId25"/>
    <p:sldId id="681" r:id="rId26"/>
    <p:sldId id="679" r:id="rId27"/>
    <p:sldId id="699" r:id="rId28"/>
    <p:sldId id="760" r:id="rId29"/>
    <p:sldId id="754" r:id="rId30"/>
    <p:sldId id="755" r:id="rId31"/>
    <p:sldId id="761" r:id="rId32"/>
    <p:sldId id="757" r:id="rId33"/>
    <p:sldId id="758" r:id="rId34"/>
    <p:sldId id="756" r:id="rId35"/>
    <p:sldId id="773" r:id="rId36"/>
    <p:sldId id="774" r:id="rId37"/>
    <p:sldId id="775" r:id="rId38"/>
    <p:sldId id="763" r:id="rId39"/>
    <p:sldId id="764" r:id="rId40"/>
    <p:sldId id="765" r:id="rId41"/>
    <p:sldId id="766" r:id="rId42"/>
    <p:sldId id="759" r:id="rId43"/>
    <p:sldId id="552" r:id="rId44"/>
    <p:sldId id="548" r:id="rId45"/>
    <p:sldId id="547" r:id="rId46"/>
    <p:sldId id="685" r:id="rId47"/>
    <p:sldId id="551" r:id="rId48"/>
    <p:sldId id="628" r:id="rId49"/>
    <p:sldId id="558" r:id="rId50"/>
    <p:sldId id="559" r:id="rId51"/>
    <p:sldId id="560" r:id="rId52"/>
    <p:sldId id="711" r:id="rId53"/>
    <p:sldId id="712" r:id="rId54"/>
    <p:sldId id="713" r:id="rId55"/>
    <p:sldId id="714" r:id="rId56"/>
    <p:sldId id="752" r:id="rId57"/>
    <p:sldId id="717" r:id="rId58"/>
    <p:sldId id="718" r:id="rId59"/>
    <p:sldId id="719" r:id="rId60"/>
    <p:sldId id="750" r:id="rId61"/>
    <p:sldId id="720" r:id="rId62"/>
    <p:sldId id="721" r:id="rId63"/>
    <p:sldId id="722" r:id="rId64"/>
    <p:sldId id="723" r:id="rId65"/>
    <p:sldId id="724" r:id="rId66"/>
    <p:sldId id="725" r:id="rId67"/>
    <p:sldId id="726" r:id="rId68"/>
    <p:sldId id="727" r:id="rId69"/>
    <p:sldId id="728" r:id="rId70"/>
    <p:sldId id="729" r:id="rId71"/>
    <p:sldId id="730" r:id="rId72"/>
    <p:sldId id="751" r:id="rId73"/>
    <p:sldId id="732" r:id="rId74"/>
    <p:sldId id="733" r:id="rId75"/>
    <p:sldId id="776" r:id="rId76"/>
    <p:sldId id="735" r:id="rId77"/>
    <p:sldId id="737" r:id="rId78"/>
    <p:sldId id="739" r:id="rId79"/>
    <p:sldId id="768" r:id="rId80"/>
    <p:sldId id="769" r:id="rId81"/>
    <p:sldId id="770" r:id="rId82"/>
    <p:sldId id="741" r:id="rId83"/>
    <p:sldId id="771" r:id="rId84"/>
    <p:sldId id="744" r:id="rId85"/>
    <p:sldId id="780" r:id="rId86"/>
    <p:sldId id="747" r:id="rId87"/>
    <p:sldId id="777" r:id="rId88"/>
    <p:sldId id="689" r:id="rId89"/>
    <p:sldId id="778" r:id="rId90"/>
    <p:sldId id="779" r:id="rId9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CC"/>
    <a:srgbClr val="FF3300"/>
    <a:srgbClr val="FF0000"/>
    <a:srgbClr val="0099FF"/>
    <a:srgbClr val="CC33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72" autoAdjust="0"/>
    <p:restoredTop sz="99494" autoAdjust="0"/>
  </p:normalViewPr>
  <p:slideViewPr>
    <p:cSldViewPr>
      <p:cViewPr>
        <p:scale>
          <a:sx n="80" d="100"/>
          <a:sy n="80" d="100"/>
        </p:scale>
        <p:origin x="2080" y="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notesMaster" Target="notesMasters/notesMaster1.xml"/><Relationship Id="rId93" Type="http://schemas.openxmlformats.org/officeDocument/2006/relationships/handoutMaster" Target="handoutMasters/handoutMaster1.xml"/><Relationship Id="rId94" Type="http://schemas.openxmlformats.org/officeDocument/2006/relationships/presProps" Target="presProps.xml"/><Relationship Id="rId95" Type="http://schemas.openxmlformats.org/officeDocument/2006/relationships/viewProps" Target="viewProps.xml"/><Relationship Id="rId96" Type="http://schemas.openxmlformats.org/officeDocument/2006/relationships/theme" Target="theme/theme1.xml"/><Relationship Id="rId9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1BAD3C-5129-844C-BA0D-954462266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1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6319DA0-CBDE-1140-BBF3-2883CBCA7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60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B7B8EF-68F4-2F43-98CA-E2B2093F4B51}" type="slidenum">
              <a:rPr lang="en-US" sz="1200" b="0"/>
              <a:pPr eaLnBrk="1" hangingPunct="1"/>
              <a:t>42</a:t>
            </a:fld>
            <a:endParaRPr lang="en-US" sz="1200" b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0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C59B3B5-64A9-3445-B28D-D88F650247D6}" type="slidenum">
              <a:rPr lang="en-US" sz="1200" b="0"/>
              <a:pPr eaLnBrk="1" hangingPunct="1"/>
              <a:t>44</a:t>
            </a:fld>
            <a:endParaRPr lang="en-US" sz="1200" b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8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4B8A461-3E20-2448-A704-A48B27B0C402}" type="slidenum">
              <a:rPr lang="en-US" sz="1200" b="0"/>
              <a:pPr eaLnBrk="1" hangingPunct="1"/>
              <a:t>45</a:t>
            </a:fld>
            <a:endParaRPr lang="en-US" sz="1200" b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929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88B9FE-500D-4046-9D71-FECEC03B5778}" type="slidenum">
              <a:rPr lang="en-US" sz="1200" b="0"/>
              <a:pPr eaLnBrk="1" hangingPunct="1"/>
              <a:t>46</a:t>
            </a:fld>
            <a:endParaRPr lang="en-US" sz="1200" b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9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BC4D79C-F30F-9D4D-A5EC-C403F0F2F37A}" type="slidenum">
              <a:rPr lang="en-US" sz="1200" b="0"/>
              <a:pPr eaLnBrk="1" hangingPunct="1"/>
              <a:t>47</a:t>
            </a:fld>
            <a:endParaRPr lang="en-US" sz="1200" b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7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F365D-5430-F143-899E-85C5A400841C}" type="datetime1">
              <a:rPr lang="el-GR" smtClean="0"/>
              <a:pPr>
                <a:defRPr/>
              </a:pPr>
              <a:t>19/1/18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Hurwitz lecture, ETH, May 29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1A7B2-CAE5-CD45-8FF5-61877E4615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9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97E7BD-37D6-FF40-AA8B-47F6A6079676}" type="datetime1">
              <a:rPr lang="el-GR" smtClean="0"/>
              <a:pPr>
                <a:defRPr/>
              </a:pPr>
              <a:t>19/1/18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Hurwitz lecture, ETH, May 29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5F013-3E95-A740-B244-A7EFCB77D2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976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14BF4-C46A-8E43-B274-0F269A61E9BE}" type="datetime1">
              <a:rPr lang="el-GR" smtClean="0"/>
              <a:pPr>
                <a:defRPr/>
              </a:pPr>
              <a:t>19/1/18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Hurwitz lecture, ETH, May 29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67F6C-8188-674A-B76C-62A7D73898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996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94653-293E-9440-B81A-61942528C960}" type="datetime1">
              <a:rPr lang="el-GR" smtClean="0"/>
              <a:pPr>
                <a:defRPr/>
              </a:pPr>
              <a:t>19/1/18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Hurwitz lecture, ETH, May 29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A442A-9602-FC4D-907E-BE9DC464EA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71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689DF3-1857-5D4A-B65E-F3559F080786}" type="datetime1">
              <a:rPr lang="el-GR" smtClean="0"/>
              <a:pPr>
                <a:defRPr/>
              </a:pPr>
              <a:t>19/1/18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Hurwitz lecture, ETH, May 29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E7E34-99F4-2C41-B9E7-4B950C1394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950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77DBCB-B3A9-D948-A7C7-0BD33B0979D9}" type="datetime1">
              <a:rPr lang="el-GR" smtClean="0"/>
              <a:pPr>
                <a:defRPr/>
              </a:pPr>
              <a:t>19/1/18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Hurwitz lecture, ETH, May 29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6B88F-F881-144B-BFA3-C8ABC0238D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1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21FD71-25E8-2C4F-89B8-2144864E7648}" type="datetime1">
              <a:rPr lang="el-GR" smtClean="0"/>
              <a:pPr>
                <a:defRPr/>
              </a:pPr>
              <a:t>19/1/18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Hurwitz lecture, ETH, May 29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F3228-9A9D-4A44-B524-6442B5E320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803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69DA46-00C8-004E-88F1-309ED1977608}" type="datetime1">
              <a:rPr lang="el-GR" smtClean="0"/>
              <a:pPr>
                <a:defRPr/>
              </a:pPr>
              <a:t>19/1/18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Hurwitz lecture, ETH, May 29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AFF95-6C3F-1F40-B407-0E6185220C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200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00DF8-9A61-3B45-9E88-B8EBADE8976B}" type="datetime1">
              <a:rPr lang="el-GR" smtClean="0"/>
              <a:pPr>
                <a:defRPr/>
              </a:pPr>
              <a:t>19/1/18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Hurwitz lecture, ETH, May 29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C2009-2218-C847-9318-0240F22DEB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449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BDAA7-32D3-5846-8AE5-07154C7BCC52}" type="datetime1">
              <a:rPr lang="el-GR" smtClean="0"/>
              <a:pPr>
                <a:defRPr/>
              </a:pPr>
              <a:t>19/1/18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Hurwitz lecture, ETH, May 29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36423-3973-7B46-B53A-73D8C53271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635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000C9-3E48-ED49-9D9A-EB4074DB2704}" type="datetime1">
              <a:rPr lang="el-GR" smtClean="0"/>
              <a:pPr>
                <a:defRPr/>
              </a:pPr>
              <a:t>19/1/18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Hurwitz lecture, ETH, May 29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E6815-C662-9643-8919-712B4E0D72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101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751B0F-2F6E-D94B-A78D-0824A73CCF49}" type="datetime1">
              <a:rPr lang="el-GR" smtClean="0"/>
              <a:pPr>
                <a:defRPr/>
              </a:pPr>
              <a:t>19/1/18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Hurwitz lecture, ETH, May 29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D77C6A-0E66-8943-A7E1-D8AC7F3B7A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30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8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9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9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12127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Theoretical Computer Science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Christos Papadimitriou</a:t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Columbia U.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065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89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Fast algorithms</a:t>
            </a:r>
            <a:br>
              <a:rPr lang="en-US" sz="4400" b="1" dirty="0" smtClean="0"/>
            </a:br>
            <a:r>
              <a:rPr lang="en-US" sz="4400" b="1" dirty="0" smtClean="0">
                <a:solidFill>
                  <a:srgbClr val="C00000"/>
                </a:solidFill>
              </a:rPr>
              <a:t>(“ </a:t>
            </a:r>
            <a:r>
              <a:rPr lang="en-US" sz="4400" b="1" dirty="0">
                <a:solidFill>
                  <a:srgbClr val="C00000"/>
                </a:solidFill>
              </a:rPr>
              <a:t>what CS theorists do</a:t>
            </a:r>
            <a:r>
              <a:rPr lang="mr-IN" sz="4400" b="1" dirty="0" smtClean="0">
                <a:solidFill>
                  <a:srgbClr val="C00000"/>
                </a:solidFill>
              </a:rPr>
              <a:t>…</a:t>
            </a:r>
            <a:r>
              <a:rPr lang="en-US" sz="4400" b="1" dirty="0" smtClean="0">
                <a:solidFill>
                  <a:srgbClr val="C00000"/>
                </a:solidFill>
              </a:rPr>
              <a:t>”)              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Multiplying two n by n matrices takes  </a:t>
            </a:r>
            <a:r>
              <a:rPr lang="en-US" sz="2800" dirty="0" smtClean="0">
                <a:solidFill>
                  <a:srgbClr val="C00000"/>
                </a:solidFill>
              </a:rPr>
              <a:t>O(n</a:t>
            </a:r>
            <a:r>
              <a:rPr lang="en-US" sz="2800" baseline="30000" dirty="0" smtClean="0">
                <a:solidFill>
                  <a:srgbClr val="C00000"/>
                </a:solidFill>
              </a:rPr>
              <a:t>3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  <a:r>
              <a:rPr lang="en-US" sz="2800" dirty="0" smtClean="0"/>
              <a:t>   	operations </a:t>
            </a:r>
          </a:p>
          <a:p>
            <a:r>
              <a:rPr lang="en-US" sz="2800" i="1" dirty="0" smtClean="0">
                <a:solidFill>
                  <a:srgbClr val="C00000"/>
                </a:solidFill>
              </a:rPr>
              <a:t>Can it be done faster?</a:t>
            </a:r>
          </a:p>
          <a:p>
            <a:endParaRPr lang="en-US" sz="2800" dirty="0" smtClean="0"/>
          </a:p>
          <a:p>
            <a:r>
              <a:rPr lang="en-US" sz="2800" dirty="0" smtClean="0"/>
              <a:t>yes! [Strassen 1969]: </a:t>
            </a:r>
            <a:r>
              <a:rPr lang="en-US" sz="2800" b="1" dirty="0" smtClean="0">
                <a:solidFill>
                  <a:srgbClr val="C00000"/>
                </a:solidFill>
              </a:rPr>
              <a:t>O(n</a:t>
            </a:r>
            <a:r>
              <a:rPr lang="en-US" sz="2800" b="1" baseline="30000" dirty="0" smtClean="0">
                <a:solidFill>
                  <a:srgbClr val="C00000"/>
                </a:solidFill>
              </a:rPr>
              <a:t>2.81…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2800" dirty="0" smtClean="0"/>
              <a:t>half a century and a dozen consecutive</a:t>
            </a:r>
          </a:p>
          <a:p>
            <a:pPr marL="0" indent="0">
              <a:buNone/>
            </a:pPr>
            <a:r>
              <a:rPr lang="en-US" sz="2800" dirty="0" smtClean="0"/>
              <a:t>	improvements later:  </a:t>
            </a:r>
            <a:r>
              <a:rPr lang="en-US" sz="2800" b="1" dirty="0" smtClean="0">
                <a:solidFill>
                  <a:srgbClr val="C00000"/>
                </a:solidFill>
              </a:rPr>
              <a:t>O(n</a:t>
            </a:r>
            <a:r>
              <a:rPr lang="en-US" sz="2800" b="1" baseline="30000" dirty="0" smtClean="0">
                <a:solidFill>
                  <a:srgbClr val="C00000"/>
                </a:solidFill>
              </a:rPr>
              <a:t>2.38</a:t>
            </a:r>
            <a:r>
              <a:rPr lang="mr-IN" sz="2800" b="1" baseline="30000" dirty="0" smtClean="0">
                <a:solidFill>
                  <a:srgbClr val="C00000"/>
                </a:solidFill>
              </a:rPr>
              <a:t>…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Lower bound?   </a:t>
            </a:r>
            <a:r>
              <a:rPr lang="en-US" sz="2800" b="1" dirty="0" smtClean="0"/>
              <a:t>n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log n</a:t>
            </a:r>
          </a:p>
        </p:txBody>
      </p:sp>
      <p:pic>
        <p:nvPicPr>
          <p:cNvPr id="4" name="Picture 3" descr="5937020-the-thinker-statue-by-the-french-sculptor-rodin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47" y="2882899"/>
            <a:ext cx="2288858" cy="3429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010400" y="738441"/>
            <a:ext cx="2362200" cy="990600"/>
          </a:xfrm>
          <a:prstGeom prst="wedgeRoundRectCallout">
            <a:avLst>
              <a:gd name="adj1" fmla="val -50347"/>
              <a:gd name="adj2" fmla="val 11432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0" i="1" dirty="0">
                <a:solidFill>
                  <a:srgbClr val="0070C0"/>
                </a:solidFill>
              </a:rPr>
              <a:t>h</a:t>
            </a:r>
            <a:r>
              <a:rPr lang="en-US" sz="3200" b="0" i="1" dirty="0" smtClean="0">
                <a:solidFill>
                  <a:srgbClr val="0070C0"/>
                </a:solidFill>
              </a:rPr>
              <a:t>ides constants! </a:t>
            </a:r>
            <a:endParaRPr lang="en-US" sz="3200" b="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303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i="1" dirty="0" smtClean="0">
                <a:solidFill>
                  <a:srgbClr val="C00000"/>
                </a:solidFill>
              </a:rPr>
              <a:t>Randomness is our friend!</a:t>
            </a:r>
            <a:endParaRPr lang="en-US" sz="4400" b="1" i="1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8597" y="1690689"/>
            <a:ext cx="7886700" cy="4351338"/>
          </a:xfrm>
        </p:spPr>
        <p:txBody>
          <a:bodyPr>
            <a:normAutofit fontScale="92500" lnSpcReduction="10000"/>
          </a:bodyPr>
          <a:lstStyle/>
          <a:p>
            <a:endParaRPr lang="en-US" sz="2800" dirty="0" smtClean="0"/>
          </a:p>
          <a:p>
            <a:r>
              <a:rPr lang="en-US" sz="3200" dirty="0" smtClean="0"/>
              <a:t>To test if an integer n is a prime…</a:t>
            </a:r>
          </a:p>
          <a:p>
            <a:r>
              <a:rPr lang="en-US" sz="3200" dirty="0" smtClean="0"/>
              <a:t>…check if it violates Fermat’s little theorem</a:t>
            </a:r>
            <a:endParaRPr lang="en-US" sz="32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     </a:t>
            </a:r>
            <a:r>
              <a:rPr lang="en-US" sz="3200" i="1" dirty="0" smtClean="0">
                <a:solidFill>
                  <a:srgbClr val="C00000"/>
                </a:solidFill>
              </a:rPr>
              <a:t>n</a:t>
            </a:r>
            <a:r>
              <a:rPr lang="en-US" sz="3200" dirty="0" smtClean="0">
                <a:solidFill>
                  <a:srgbClr val="C00000"/>
                </a:solidFill>
              </a:rPr>
              <a:t> prime </a:t>
            </a:r>
            <a:r>
              <a:rPr lang="en-US" sz="3200" dirty="0" smtClean="0">
                <a:solidFill>
                  <a:srgbClr val="C00000"/>
                </a:solidFill>
                <a:sym typeface="Wingdings"/>
              </a:rPr>
              <a:t> </a:t>
            </a:r>
            <a:r>
              <a:rPr lang="en-US" sz="3200" i="1" dirty="0" smtClean="0">
                <a:solidFill>
                  <a:srgbClr val="C00000"/>
                </a:solidFill>
                <a:sym typeface="Wingdings"/>
              </a:rPr>
              <a:t>a</a:t>
            </a:r>
            <a:r>
              <a:rPr lang="en-US" sz="3200" i="1" baseline="30000" dirty="0" smtClean="0">
                <a:solidFill>
                  <a:srgbClr val="C00000"/>
                </a:solidFill>
                <a:sym typeface="Wingdings"/>
              </a:rPr>
              <a:t>n</a:t>
            </a:r>
            <a:r>
              <a:rPr lang="en-US" sz="3200" i="1" dirty="0" smtClean="0">
                <a:solidFill>
                  <a:srgbClr val="C00000"/>
                </a:solidFill>
                <a:sym typeface="Wingdings"/>
              </a:rPr>
              <a:t> = a </a:t>
            </a:r>
            <a:r>
              <a:rPr lang="en-US" sz="3200" dirty="0" smtClean="0">
                <a:solidFill>
                  <a:srgbClr val="C00000"/>
                </a:solidFill>
                <a:sym typeface="Wingdings"/>
              </a:rPr>
              <a:t>(mod </a:t>
            </a:r>
            <a:r>
              <a:rPr lang="en-US" sz="3200" i="1" dirty="0" smtClean="0">
                <a:solidFill>
                  <a:srgbClr val="C00000"/>
                </a:solidFill>
                <a:sym typeface="Wingdings"/>
              </a:rPr>
              <a:t>n</a:t>
            </a:r>
            <a:r>
              <a:rPr lang="en-US" sz="3200" dirty="0" smtClean="0">
                <a:solidFill>
                  <a:srgbClr val="C00000"/>
                </a:solidFill>
                <a:sym typeface="Wingdings"/>
              </a:rPr>
              <a:t>) for all </a:t>
            </a:r>
            <a:r>
              <a:rPr lang="en-US" sz="3200" i="1" dirty="0" smtClean="0">
                <a:solidFill>
                  <a:srgbClr val="C00000"/>
                </a:solidFill>
                <a:sym typeface="Wingdings"/>
              </a:rPr>
              <a:t>a &lt; n</a:t>
            </a:r>
          </a:p>
          <a:p>
            <a:pPr marL="0" indent="0">
              <a:buNone/>
            </a:pPr>
            <a:r>
              <a:rPr lang="en-US" sz="3200" i="1" dirty="0" smtClean="0">
                <a:sym typeface="Wingdings"/>
              </a:rPr>
              <a:t>Algorithm:</a:t>
            </a:r>
            <a:r>
              <a:rPr lang="en-US" sz="3200" i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Choose </a:t>
            </a:r>
            <a:r>
              <a:rPr lang="en-US" sz="3200" i="1" dirty="0" smtClean="0">
                <a:solidFill>
                  <a:srgbClr val="C00000"/>
                </a:solidFill>
                <a:sym typeface="Wingdings"/>
              </a:rPr>
              <a:t>a</a:t>
            </a:r>
            <a:r>
              <a:rPr lang="en-US" sz="3200" dirty="0" smtClean="0">
                <a:sym typeface="Wingdings"/>
              </a:rPr>
              <a:t> at random</a:t>
            </a:r>
          </a:p>
          <a:p>
            <a:pPr marL="0" indent="0">
              <a:buNone/>
            </a:pPr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                   repeat enough times</a:t>
            </a:r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to be sure (</a:t>
            </a:r>
            <a:r>
              <a:rPr lang="mr-IN" sz="3200" dirty="0" smtClean="0">
                <a:sym typeface="Wingdings"/>
              </a:rPr>
              <a:t>…</a:t>
            </a:r>
            <a:r>
              <a:rPr lang="en-US" sz="3200" dirty="0" smtClean="0">
                <a:sym typeface="Wingdings"/>
              </a:rPr>
              <a:t>)</a:t>
            </a:r>
          </a:p>
          <a:p>
            <a:pPr marL="0" indent="0">
              <a:buNone/>
            </a:pPr>
            <a:endParaRPr lang="en-US" sz="3200" dirty="0">
              <a:sym typeface="Wingdings"/>
            </a:endParaRPr>
          </a:p>
          <a:p>
            <a:pPr marL="0" indent="0">
              <a:buNone/>
            </a:pPr>
            <a:r>
              <a:rPr lang="en-US" sz="3200" i="1" dirty="0" smtClean="0">
                <a:solidFill>
                  <a:srgbClr val="C00000"/>
                </a:solidFill>
                <a:sym typeface="Wingdings"/>
              </a:rPr>
              <a:t>Can also be solved deterministically in O(b</a:t>
            </a:r>
            <a:r>
              <a:rPr lang="en-US" sz="3200" i="1" baseline="30000" dirty="0" smtClean="0">
                <a:solidFill>
                  <a:srgbClr val="C00000"/>
                </a:solidFill>
                <a:sym typeface="Wingdings"/>
              </a:rPr>
              <a:t>8</a:t>
            </a:r>
            <a:r>
              <a:rPr lang="en-US" sz="3200" i="1" dirty="0" smtClean="0">
                <a:solidFill>
                  <a:srgbClr val="C00000"/>
                </a:solidFill>
                <a:sym typeface="Wingdings"/>
              </a:rPr>
              <a:t>) steps, where b is the number of bits [AKS 2005]</a:t>
            </a:r>
          </a:p>
          <a:p>
            <a:pPr marL="0" indent="0">
              <a:buNone/>
            </a:pPr>
            <a:endParaRPr lang="en-US" sz="2800" dirty="0">
              <a:sym typeface="Wingdings"/>
            </a:endParaRPr>
          </a:p>
          <a:p>
            <a:pPr marL="0" indent="0">
              <a:buNone/>
            </a:pPr>
            <a:endParaRPr lang="en-US" sz="2800" dirty="0" smtClean="0">
              <a:sym typeface="Wingdings"/>
            </a:endParaRPr>
          </a:p>
          <a:p>
            <a:pPr>
              <a:buFont typeface="Wingdings" charset="2"/>
              <a:buChar char="è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31811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By the way, r</a:t>
            </a:r>
            <a:r>
              <a:rPr lang="en-US" sz="4400" b="1" i="1" dirty="0" smtClean="0">
                <a:solidFill>
                  <a:srgbClr val="C00000"/>
                </a:solidFill>
              </a:rPr>
              <a:t>andom graphs </a:t>
            </a:r>
            <a:br>
              <a:rPr lang="en-US" sz="4400" b="1" i="1" dirty="0" smtClean="0">
                <a:solidFill>
                  <a:srgbClr val="C00000"/>
                </a:solidFill>
              </a:rPr>
            </a:br>
            <a:r>
              <a:rPr lang="en-US" sz="4400" b="1" i="1" dirty="0" smtClean="0">
                <a:solidFill>
                  <a:srgbClr val="C00000"/>
                </a:solidFill>
              </a:rPr>
              <a:t>are our friends too</a:t>
            </a:r>
            <a:endParaRPr lang="en-US" sz="4400" b="1" i="1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sym typeface="Wingdings"/>
              </a:rPr>
              <a:t>Erdős</a:t>
            </a:r>
            <a:r>
              <a:rPr lang="en-US" sz="3200" dirty="0" smtClean="0">
                <a:sym typeface="Wingdings"/>
              </a:rPr>
              <a:t> </a:t>
            </a:r>
            <a:r>
              <a:rPr lang="mr-IN" sz="3200" dirty="0" smtClean="0">
                <a:sym typeface="Wingdings"/>
              </a:rPr>
              <a:t>–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3200" dirty="0" err="1" smtClean="0">
                <a:sym typeface="Wingdings"/>
              </a:rPr>
              <a:t>Renyi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3200" dirty="0" err="1" smtClean="0">
                <a:sym typeface="Wingdings"/>
              </a:rPr>
              <a:t>G</a:t>
            </a:r>
            <a:r>
              <a:rPr lang="en-US" sz="3200" baseline="-25000" dirty="0" err="1" smtClean="0">
                <a:sym typeface="Wingdings"/>
              </a:rPr>
              <a:t>n,p</a:t>
            </a:r>
            <a:r>
              <a:rPr lang="en-US" sz="3200" dirty="0" smtClean="0">
                <a:sym typeface="Wingdings"/>
              </a:rPr>
              <a:t> model [1959]</a:t>
            </a:r>
            <a:endParaRPr lang="en-US" sz="3200" dirty="0">
              <a:sym typeface="Wingdings"/>
            </a:endParaRPr>
          </a:p>
          <a:p>
            <a:pPr marL="0" indent="0">
              <a:buNone/>
            </a:pPr>
            <a:endParaRPr lang="en-US" sz="2800" dirty="0" smtClean="0">
              <a:sym typeface="Wingdings"/>
            </a:endParaRPr>
          </a:p>
          <a:p>
            <a:pPr>
              <a:buFont typeface="Wingdings" charset="2"/>
              <a:buChar char="è"/>
            </a:pP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1371600" y="3352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0" y="5715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24200" y="3657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28800" y="3048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00200" y="4114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76800" y="4876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86000" y="5181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29000" y="4953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4038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72000" y="2819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38800" y="4419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10400" y="5029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4600" y="2971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67200" y="4038600"/>
            <a:ext cx="2286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2000" y="2819400"/>
            <a:ext cx="2286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48400" y="2143780"/>
            <a:ext cx="2815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accent1"/>
                </a:solidFill>
                <a:latin typeface="+mn-lt"/>
              </a:rPr>
              <a:t>n points, say 2000</a:t>
            </a:r>
          </a:p>
        </p:txBody>
      </p:sp>
      <p:cxnSp>
        <p:nvCxnSpPr>
          <p:cNvPr id="21" name="Straight Connector 20"/>
          <p:cNvCxnSpPr>
            <a:endCxn id="19" idx="4"/>
          </p:cNvCxnSpPr>
          <p:nvPr/>
        </p:nvCxnSpPr>
        <p:spPr>
          <a:xfrm flipV="1">
            <a:off x="4419600" y="3048000"/>
            <a:ext cx="266700" cy="9906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05600" y="3625922"/>
            <a:ext cx="2438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accent2"/>
                </a:solidFill>
                <a:latin typeface="+mn-lt"/>
              </a:rPr>
              <a:t>probability</a:t>
            </a:r>
            <a:r>
              <a:rPr lang="en-US" sz="2800" b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b="0" dirty="0" smtClean="0">
                <a:solidFill>
                  <a:schemeClr val="accent2"/>
                </a:solidFill>
                <a:latin typeface="+mn-lt"/>
              </a:rPr>
              <a:t>p</a:t>
            </a:r>
          </a:p>
          <a:p>
            <a:r>
              <a:rPr lang="en-US" sz="2800" b="0" dirty="0" smtClean="0">
                <a:solidFill>
                  <a:schemeClr val="accent2"/>
                </a:solidFill>
                <a:latin typeface="+mn-lt"/>
              </a:rPr>
              <a:t>(independent)</a:t>
            </a:r>
          </a:p>
          <a:p>
            <a:r>
              <a:rPr lang="en-US" sz="2800" b="0" dirty="0">
                <a:solidFill>
                  <a:schemeClr val="accent2"/>
                </a:solidFill>
                <a:latin typeface="+mn-lt"/>
              </a:rPr>
              <a:t>s</a:t>
            </a:r>
            <a:r>
              <a:rPr lang="en-US" sz="2800" b="0" dirty="0" smtClean="0">
                <a:solidFill>
                  <a:schemeClr val="accent2"/>
                </a:solidFill>
                <a:latin typeface="+mn-lt"/>
              </a:rPr>
              <a:t>ay .01</a:t>
            </a:r>
          </a:p>
        </p:txBody>
      </p:sp>
    </p:spTree>
    <p:extLst>
      <p:ext uri="{BB962C8B-B14F-4D97-AF65-F5344CB8AC3E}">
        <p14:creationId xmlns:p14="http://schemas.microsoft.com/office/powerpoint/2010/main" val="6792850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Back to</a:t>
            </a:r>
            <a:r>
              <a:rPr lang="en-US" sz="4400" b="1" i="1" dirty="0" smtClean="0">
                <a:solidFill>
                  <a:srgbClr val="C00000"/>
                </a:solidFill>
              </a:rPr>
              <a:t> primality being easy</a:t>
            </a:r>
            <a:br>
              <a:rPr lang="en-US" sz="4400" b="1" i="1" dirty="0" smtClean="0">
                <a:solidFill>
                  <a:srgbClr val="C00000"/>
                </a:solidFill>
              </a:rPr>
            </a:br>
            <a:r>
              <a:rPr lang="en-US" sz="4400" b="1" i="1" dirty="0" smtClean="0">
                <a:solidFill>
                  <a:srgbClr val="C00000"/>
                </a:solidFill>
              </a:rPr>
              <a:t>How about</a:t>
            </a:r>
            <a:r>
              <a:rPr lang="mr-IN" sz="4400" b="1" i="1" dirty="0" smtClean="0">
                <a:solidFill>
                  <a:srgbClr val="C00000"/>
                </a:solidFill>
              </a:rPr>
              <a:t>…</a:t>
            </a:r>
            <a:r>
              <a:rPr lang="en-US" sz="4400" b="1" i="1" dirty="0" smtClean="0">
                <a:solidFill>
                  <a:srgbClr val="C00000"/>
                </a:solidFill>
              </a:rPr>
              <a:t> </a:t>
            </a:r>
            <a:r>
              <a:rPr lang="en-US" sz="4400" b="1" i="1" dirty="0">
                <a:solidFill>
                  <a:srgbClr val="C00000"/>
                </a:solidFill>
              </a:rPr>
              <a:t>f</a:t>
            </a:r>
            <a:r>
              <a:rPr lang="en-US" sz="4400" b="1" i="1" dirty="0" smtClean="0">
                <a:solidFill>
                  <a:srgbClr val="C00000"/>
                </a:solidFill>
              </a:rPr>
              <a:t>actoring?</a:t>
            </a:r>
            <a:endParaRPr lang="en-US" sz="4400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n</a:t>
            </a:r>
            <a:r>
              <a:rPr lang="en-US" sz="3600" dirty="0" smtClean="0"/>
              <a:t>ot a prime:    53809342579219227901 </a:t>
            </a:r>
            <a:endParaRPr lang="en-US" sz="3600" dirty="0"/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  =   ????????????  X  ????????????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 smtClean="0"/>
              <a:t>The best mathematicians in the world have worked on this problem for 2,500 years</a:t>
            </a:r>
          </a:p>
          <a:p>
            <a:r>
              <a:rPr lang="en-US" sz="2800" dirty="0" smtClean="0"/>
              <a:t>The fastest known algorithm is </a:t>
            </a:r>
            <a:r>
              <a:rPr lang="en-US" sz="2800" dirty="0" smtClean="0">
                <a:solidFill>
                  <a:srgbClr val="C00000"/>
                </a:solidFill>
              </a:rPr>
              <a:t>exponential</a:t>
            </a:r>
            <a:r>
              <a:rPr lang="en-US" sz="2800" dirty="0" smtClean="0"/>
              <a:t> in the number of bits</a:t>
            </a:r>
          </a:p>
          <a:p>
            <a:r>
              <a:rPr lang="en-US" sz="2800" dirty="0" smtClean="0"/>
              <a:t>Modern cryptography is based on the assumption that this problem is hard! </a:t>
            </a:r>
          </a:p>
          <a:p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We also understand </a:t>
            </a:r>
            <a:r>
              <a:rPr lang="en-US" sz="2800" b="1" i="1" dirty="0" smtClean="0">
                <a:solidFill>
                  <a:srgbClr val="FF0000"/>
                </a:solidFill>
              </a:rPr>
              <a:t>complexity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  -- and it is occasionally our friend too</a:t>
            </a:r>
            <a:r>
              <a:rPr lang="mr-IN" sz="2800" b="1" i="1" dirty="0" smtClean="0">
                <a:solidFill>
                  <a:schemeClr val="accent6">
                    <a:lumMod val="50000"/>
                  </a:schemeClr>
                </a:solidFill>
              </a:rPr>
              <a:t>…</a:t>
            </a:r>
            <a:endParaRPr lang="en-US" sz="28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567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On the subject of Complexity:  </a:t>
            </a:r>
            <a:br>
              <a:rPr lang="en-US" sz="4400" b="1" dirty="0" smtClean="0"/>
            </a:br>
            <a:r>
              <a:rPr lang="en-US" sz="4400" b="1" dirty="0" smtClean="0"/>
              <a:t>a bunch of numbers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7641, 3753, 9053, 1856, 6545, 2908, 7132, 5417, 9867, 4036, 5643, 2656, 4500, 7618</a:t>
            </a:r>
          </a:p>
          <a:p>
            <a:endParaRPr lang="en-US" sz="2800" dirty="0" smtClean="0"/>
          </a:p>
          <a:p>
            <a:r>
              <a:rPr lang="en-US" sz="2800" dirty="0" smtClean="0"/>
              <a:t>Add them: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	</a:t>
            </a:r>
            <a:r>
              <a:rPr lang="en-US" sz="2800" dirty="0" smtClean="0">
                <a:solidFill>
                  <a:srgbClr val="0070C0"/>
                </a:solidFill>
              </a:rPr>
              <a:t>84,764</a:t>
            </a:r>
          </a:p>
          <a:p>
            <a:r>
              <a:rPr lang="en-US" sz="2800" dirty="0" smtClean="0"/>
              <a:t>Multiply them: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        2,209,987,765,…,772,000</a:t>
            </a:r>
          </a:p>
          <a:p>
            <a:pPr marL="0" indent="0">
              <a:buNone/>
            </a:pPr>
            <a:endParaRPr lang="en-US" sz="36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600" i="1" dirty="0" smtClean="0">
                <a:solidFill>
                  <a:srgbClr val="C00000"/>
                </a:solidFill>
              </a:rPr>
              <a:t>Partition them into </a:t>
            </a:r>
          </a:p>
          <a:p>
            <a:pPr marL="0" indent="0">
              <a:buNone/>
            </a:pPr>
            <a:r>
              <a:rPr lang="en-US" sz="3600" i="1" dirty="0" smtClean="0">
                <a:solidFill>
                  <a:srgbClr val="C00000"/>
                </a:solidFill>
              </a:rPr>
              <a:t>two equal parts? 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5937020-the-thinker-statue-by-the-french-sculptor-rodin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974182"/>
            <a:ext cx="228885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99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Matching boys and girls</a:t>
            </a:r>
            <a:endParaRPr lang="en-US" sz="4400" b="1" dirty="0"/>
          </a:p>
        </p:txBody>
      </p:sp>
      <p:pic>
        <p:nvPicPr>
          <p:cNvPr id="5" name="Content Placeholder 4" descr="hall_bipartit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7" b="10487"/>
          <a:stretch>
            <a:fillRect/>
          </a:stretch>
        </p:blipFill>
        <p:spPr>
          <a:xfrm>
            <a:off x="1447801" y="1828800"/>
            <a:ext cx="4724400" cy="2501153"/>
          </a:xfrm>
        </p:spPr>
      </p:pic>
      <p:sp>
        <p:nvSpPr>
          <p:cNvPr id="6" name="TextBox 5"/>
          <p:cNvSpPr txBox="1"/>
          <p:nvPr/>
        </p:nvSpPr>
        <p:spPr>
          <a:xfrm>
            <a:off x="1653175" y="4876800"/>
            <a:ext cx="5717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 smtClean="0">
                <a:latin typeface="+mn-lt"/>
              </a:rPr>
              <a:t>A perfect match, if one exists,</a:t>
            </a:r>
          </a:p>
          <a:p>
            <a:r>
              <a:rPr lang="en-US" sz="3600" b="0" dirty="0">
                <a:latin typeface="+mn-lt"/>
              </a:rPr>
              <a:t>c</a:t>
            </a:r>
            <a:r>
              <a:rPr lang="en-US" sz="3600" b="0" dirty="0" smtClean="0">
                <a:latin typeface="+mn-lt"/>
              </a:rPr>
              <a:t>an be found in O(n</a:t>
            </a:r>
            <a:r>
              <a:rPr lang="en-US" sz="3600" b="0" baseline="30000" dirty="0" smtClean="0">
                <a:latin typeface="+mn-lt"/>
              </a:rPr>
              <a:t>2.5</a:t>
            </a:r>
            <a:r>
              <a:rPr lang="en-US" sz="3600" b="0" dirty="0" smtClean="0">
                <a:latin typeface="+mn-lt"/>
              </a:rPr>
              <a:t>) time</a:t>
            </a:r>
            <a:endParaRPr lang="en-US" sz="3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87174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Matching boys and girls </a:t>
            </a:r>
            <a:r>
              <a:rPr lang="en-US" sz="4400" b="1" i="1" dirty="0" smtClean="0"/>
              <a:t>and</a:t>
            </a:r>
            <a:r>
              <a:rPr lang="en-US" sz="4400" b="1" dirty="0" smtClean="0"/>
              <a:t> pets?</a:t>
            </a:r>
            <a:endParaRPr lang="en-US" sz="4400" b="1" dirty="0"/>
          </a:p>
        </p:txBody>
      </p:sp>
      <p:pic>
        <p:nvPicPr>
          <p:cNvPr id="5" name="Content Placeholder 4" descr="hall_bipartit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7" b="10487"/>
          <a:stretch>
            <a:fillRect/>
          </a:stretch>
        </p:blipFill>
        <p:spPr>
          <a:xfrm>
            <a:off x="1524000" y="2209800"/>
            <a:ext cx="4724400" cy="2501153"/>
          </a:xfrm>
        </p:spPr>
      </p:pic>
      <p:cxnSp>
        <p:nvCxnSpPr>
          <p:cNvPr id="4" name="Straight Connector 3"/>
          <p:cNvCxnSpPr/>
          <p:nvPr/>
        </p:nvCxnSpPr>
        <p:spPr bwMode="auto">
          <a:xfrm>
            <a:off x="6096000" y="2438400"/>
            <a:ext cx="1295400" cy="762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4724400" y="3276600"/>
            <a:ext cx="2514600" cy="1066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1" name="Picture 10" descr="squirr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819400"/>
            <a:ext cx="1333500" cy="1066800"/>
          </a:xfrm>
          <a:prstGeom prst="rect">
            <a:avLst/>
          </a:prstGeo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267200"/>
            <a:ext cx="2570113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298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The Facebook network</a:t>
            </a:r>
            <a:endParaRPr lang="en-US" sz="4400" b="1" dirty="0"/>
          </a:p>
        </p:txBody>
      </p:sp>
      <p:pic>
        <p:nvPicPr>
          <p:cNvPr id="9" name="Content Placeholder 8" descr="facebook-network-feature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" b="2908"/>
          <a:stretch>
            <a:fillRect/>
          </a:stretch>
        </p:blipFill>
        <p:spPr>
          <a:xfrm>
            <a:off x="838200" y="1828800"/>
            <a:ext cx="3598333" cy="1905000"/>
          </a:xfrm>
        </p:spPr>
      </p:pic>
      <p:sp>
        <p:nvSpPr>
          <p:cNvPr id="10" name="TextBox 9"/>
          <p:cNvSpPr txBox="1"/>
          <p:nvPr/>
        </p:nvSpPr>
        <p:spPr>
          <a:xfrm>
            <a:off x="4495800" y="18288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solidFill>
                  <a:srgbClr val="C00000"/>
                </a:solidFill>
                <a:latin typeface="+mn-lt"/>
              </a:rPr>
              <a:t>Am I within 6 hops </a:t>
            </a:r>
          </a:p>
          <a:p>
            <a:r>
              <a:rPr lang="en-US" sz="3200" b="0" dirty="0">
                <a:solidFill>
                  <a:srgbClr val="C00000"/>
                </a:solidFill>
                <a:latin typeface="+mn-lt"/>
              </a:rPr>
              <a:t>o</a:t>
            </a:r>
            <a:r>
              <a:rPr lang="en-US" sz="3200" b="0" dirty="0" smtClean="0">
                <a:solidFill>
                  <a:srgbClr val="C00000"/>
                </a:solidFill>
                <a:latin typeface="+mn-lt"/>
              </a:rPr>
              <a:t>f everybody else?</a:t>
            </a:r>
            <a:endParaRPr lang="en-US" sz="32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4800600"/>
            <a:ext cx="533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solidFill>
                  <a:srgbClr val="C00000"/>
                </a:solidFill>
                <a:latin typeface="+mn-lt"/>
              </a:rPr>
              <a:t>easy to answer in O(n) time</a:t>
            </a:r>
          </a:p>
        </p:txBody>
      </p:sp>
    </p:spTree>
    <p:extLst>
      <p:ext uri="{BB962C8B-B14F-4D97-AF65-F5344CB8AC3E}">
        <p14:creationId xmlns:p14="http://schemas.microsoft.com/office/powerpoint/2010/main" val="27423933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The Facebook network</a:t>
            </a:r>
            <a:endParaRPr lang="en-US" sz="4400" b="1" dirty="0"/>
          </a:p>
        </p:txBody>
      </p:sp>
      <p:pic>
        <p:nvPicPr>
          <p:cNvPr id="9" name="Content Placeholder 8" descr="facebook-network-feature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" b="2908"/>
          <a:stretch>
            <a:fillRect/>
          </a:stretch>
        </p:blipFill>
        <p:spPr>
          <a:xfrm>
            <a:off x="838200" y="1828800"/>
            <a:ext cx="3598333" cy="1905000"/>
          </a:xfrm>
        </p:spPr>
      </p:pic>
      <p:sp>
        <p:nvSpPr>
          <p:cNvPr id="10" name="TextBox 9"/>
          <p:cNvSpPr txBox="1"/>
          <p:nvPr/>
        </p:nvSpPr>
        <p:spPr>
          <a:xfrm>
            <a:off x="4464607" y="18288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solidFill>
                  <a:srgbClr val="C00000"/>
                </a:solidFill>
                <a:latin typeface="+mn-lt"/>
              </a:rPr>
              <a:t>are there 60 people</a:t>
            </a:r>
          </a:p>
          <a:p>
            <a:r>
              <a:rPr lang="en-US" sz="3200" b="0" dirty="0" smtClean="0">
                <a:solidFill>
                  <a:srgbClr val="C00000"/>
                </a:solidFill>
                <a:latin typeface="+mn-lt"/>
              </a:rPr>
              <a:t>who form a </a:t>
            </a:r>
            <a:r>
              <a:rPr lang="en-US" sz="3200" i="1" dirty="0" smtClean="0">
                <a:solidFill>
                  <a:srgbClr val="C00000"/>
                </a:solidFill>
                <a:latin typeface="+mn-lt"/>
              </a:rPr>
              <a:t>clique</a:t>
            </a:r>
            <a:r>
              <a:rPr lang="en-US" sz="3200" b="0" dirty="0" smtClean="0">
                <a:solidFill>
                  <a:srgbClr val="C00000"/>
                </a:solidFill>
                <a:latin typeface="+mn-lt"/>
              </a:rPr>
              <a:t>?</a:t>
            </a:r>
            <a:endParaRPr lang="en-US" sz="3200" b="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81400"/>
            <a:ext cx="2570113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159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Another puzzle: </a:t>
            </a:r>
            <a:br>
              <a:rPr lang="en-US" sz="4400" b="1" dirty="0" smtClean="0"/>
            </a:br>
            <a:r>
              <a:rPr lang="en-US" sz="4400" b="1" dirty="0" smtClean="0"/>
              <a:t>the set cover problem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600" i="1" dirty="0" smtClean="0">
                <a:solidFill>
                  <a:srgbClr val="C00000"/>
                </a:solidFill>
              </a:rPr>
              <a:t>“Cover the whole alphabet with as few words as possible”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BOLD, ATAXIA, CAJAL, FIMBRIN, GABA, AXON, PYRAMIDAL, SEQUENT, SEIZURE, DORSAL, WERNICKE, KNOCK, LABYRINTH, GLIAL, FICK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259263"/>
            <a:ext cx="2570113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436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12127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(a Cultural Anthropology of) Theoretical Computer Science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43" y="2825496"/>
            <a:ext cx="5029200" cy="3346704"/>
          </a:xfrm>
          <a:prstGeom prst="rect">
            <a:avLst/>
          </a:prstGeom>
        </p:spPr>
      </p:pic>
      <p:sp>
        <p:nvSpPr>
          <p:cNvPr id="4" name="Triangle 3"/>
          <p:cNvSpPr/>
          <p:nvPr/>
        </p:nvSpPr>
        <p:spPr>
          <a:xfrm flipV="1">
            <a:off x="5664868" y="3369148"/>
            <a:ext cx="381000" cy="56051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14800" y="2667000"/>
            <a:ext cx="3124200" cy="884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98655" y="2713216"/>
            <a:ext cx="2600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+mn-lt"/>
              </a:rPr>
              <a:t>Have you tried </a:t>
            </a:r>
          </a:p>
          <a:p>
            <a:r>
              <a:rPr lang="en-US" sz="2400" b="0" dirty="0" smtClean="0">
                <a:latin typeface="+mn-lt"/>
              </a:rPr>
              <a:t>reducing from SAT?</a:t>
            </a:r>
            <a:endParaRPr lang="en-US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88831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An intriguing contrast</a:t>
            </a:r>
            <a:r>
              <a:rPr lang="mr-IN" sz="4400" b="1" dirty="0" smtClean="0">
                <a:solidFill>
                  <a:srgbClr val="FF0000"/>
                </a:solidFill>
              </a:rPr>
              <a:t>…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989" y="2606674"/>
            <a:ext cx="3810000" cy="464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Primality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Shortest paths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The boy-girl matching problem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The minimum spanning tree problem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The set cover problem with words of length two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0021" y="2823242"/>
            <a:ext cx="4259179" cy="4215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0" dirty="0" smtClean="0">
                <a:solidFill>
                  <a:srgbClr val="C00000"/>
                </a:solidFill>
              </a:rPr>
              <a:t>Factoring</a:t>
            </a:r>
          </a:p>
          <a:p>
            <a:pPr fontAlgn="auto">
              <a:spcAft>
                <a:spcPts val="0"/>
              </a:spcAft>
            </a:pPr>
            <a:r>
              <a:rPr lang="en-US" sz="2400" b="0" dirty="0" smtClean="0">
                <a:solidFill>
                  <a:srgbClr val="C00000"/>
                </a:solidFill>
              </a:rPr>
              <a:t>The clique problem</a:t>
            </a:r>
          </a:p>
          <a:p>
            <a:pPr fontAlgn="auto">
              <a:spcAft>
                <a:spcPts val="0"/>
              </a:spcAft>
            </a:pPr>
            <a:r>
              <a:rPr lang="en-US" sz="2400" b="0" dirty="0" smtClean="0">
                <a:solidFill>
                  <a:srgbClr val="C00000"/>
                </a:solidFill>
              </a:rPr>
              <a:t>The 3-way matching problem</a:t>
            </a:r>
          </a:p>
          <a:p>
            <a:pPr fontAlgn="auto">
              <a:spcAft>
                <a:spcPts val="0"/>
              </a:spcAft>
            </a:pPr>
            <a:r>
              <a:rPr lang="en-US" sz="2400" b="0" dirty="0" smtClean="0">
                <a:solidFill>
                  <a:srgbClr val="C00000"/>
                </a:solidFill>
              </a:rPr>
              <a:t>The number splitting problem</a:t>
            </a:r>
          </a:p>
          <a:p>
            <a:pPr fontAlgn="auto">
              <a:spcAft>
                <a:spcPts val="0"/>
              </a:spcAft>
            </a:pPr>
            <a:r>
              <a:rPr lang="en-US" sz="2400" b="0" dirty="0" smtClean="0">
                <a:solidFill>
                  <a:srgbClr val="C00000"/>
                </a:solidFill>
              </a:rPr>
              <a:t>The traveling salesman problem</a:t>
            </a:r>
          </a:p>
          <a:p>
            <a:pPr fontAlgn="auto">
              <a:spcAft>
                <a:spcPts val="0"/>
              </a:spcAft>
            </a:pPr>
            <a:r>
              <a:rPr lang="en-US" sz="2400" b="0" dirty="0" smtClean="0">
                <a:solidFill>
                  <a:srgbClr val="C00000"/>
                </a:solidFill>
              </a:rPr>
              <a:t>The set cover problem</a:t>
            </a:r>
          </a:p>
          <a:p>
            <a:pPr marL="0" indent="0" algn="ctr" fontAlgn="auto">
              <a:spcAft>
                <a:spcPts val="0"/>
              </a:spcAft>
              <a:buNone/>
            </a:pPr>
            <a:endParaRPr lang="en-US" sz="4400" b="0" dirty="0" smtClean="0">
              <a:solidFill>
                <a:srgbClr val="FF00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338512" y="214815"/>
            <a:ext cx="3574382" cy="1447800"/>
          </a:xfrm>
          <a:prstGeom prst="wedgeRoundRectCallout">
            <a:avLst>
              <a:gd name="adj1" fmla="val -50347"/>
              <a:gd name="adj2" fmla="val 11432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0" dirty="0" smtClean="0">
                <a:solidFill>
                  <a:srgbClr val="0070C0"/>
                </a:solidFill>
              </a:rPr>
              <a:t>Can be solved in </a:t>
            </a:r>
            <a:r>
              <a:rPr lang="en-US" sz="3200" b="0" i="1" dirty="0" smtClean="0">
                <a:solidFill>
                  <a:srgbClr val="0070C0"/>
                </a:solidFill>
              </a:rPr>
              <a:t>polynomial</a:t>
            </a:r>
            <a:r>
              <a:rPr lang="en-US" sz="3200" b="0" dirty="0" smtClean="0">
                <a:solidFill>
                  <a:srgbClr val="0070C0"/>
                </a:solidFill>
              </a:rPr>
              <a:t> time O(n), O(n</a:t>
            </a:r>
            <a:r>
              <a:rPr lang="en-US" sz="3200" b="0" baseline="30000" dirty="0" smtClean="0">
                <a:solidFill>
                  <a:srgbClr val="0070C0"/>
                </a:solidFill>
              </a:rPr>
              <a:t>3</a:t>
            </a:r>
            <a:r>
              <a:rPr lang="en-US" sz="3200" b="0" dirty="0" smtClean="0">
                <a:solidFill>
                  <a:srgbClr val="0070C0"/>
                </a:solidFill>
              </a:rPr>
              <a:t>), etc. </a:t>
            </a:r>
            <a:endParaRPr lang="en-US" sz="3200" b="0" dirty="0">
              <a:solidFill>
                <a:srgbClr val="0070C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321967" y="486570"/>
            <a:ext cx="3602456" cy="1326356"/>
          </a:xfrm>
          <a:prstGeom prst="wedgeRoundRectCallout">
            <a:avLst>
              <a:gd name="adj1" fmla="val -50347"/>
              <a:gd name="adj2" fmla="val 11432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0" dirty="0" smtClean="0">
                <a:solidFill>
                  <a:srgbClr val="FF0000"/>
                </a:solidFill>
              </a:rPr>
              <a:t>Seem to require exponential time</a:t>
            </a:r>
            <a:r>
              <a:rPr lang="mr-IN" sz="3200" b="0" dirty="0" smtClean="0">
                <a:solidFill>
                  <a:srgbClr val="FF0000"/>
                </a:solidFill>
              </a:rPr>
              <a:t>…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endParaRPr lang="en-US" sz="32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422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86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Not so obvious:  Number splitting and matching are related!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7724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Can you see why 3-way matching                  </a:t>
            </a:r>
            <a:r>
              <a:rPr lang="en-US" sz="3200" b="1" i="1" dirty="0" smtClean="0">
                <a:solidFill>
                  <a:srgbClr val="C00000"/>
                </a:solidFill>
              </a:rPr>
              <a:t>can be reduced to </a:t>
            </a:r>
          </a:p>
          <a:p>
            <a:pPr marL="0" indent="0">
              <a:buNone/>
            </a:pPr>
            <a:r>
              <a:rPr lang="en-US" sz="3200" dirty="0" smtClean="0"/>
              <a:t>number splitting?</a:t>
            </a:r>
            <a:endParaRPr lang="en-US" sz="3200" b="1" i="1" dirty="0"/>
          </a:p>
          <a:p>
            <a:pPr marL="0" indent="0">
              <a:buNone/>
            </a:pPr>
            <a:r>
              <a:rPr lang="en-US" sz="3200" dirty="0" smtClean="0"/>
              <a:t>Q:  If you had an algorithm for                 number splitting, how would                         you solve 3-way matching?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33CC"/>
                </a:solidFill>
              </a:rPr>
              <a:t>A: Maybe </a:t>
            </a:r>
            <a:r>
              <a:rPr lang="en-US" sz="3200" dirty="0" err="1" smtClean="0">
                <a:solidFill>
                  <a:srgbClr val="0033CC"/>
                </a:solidFill>
              </a:rPr>
              <a:t>arithmetize</a:t>
            </a:r>
            <a:r>
              <a:rPr lang="en-US" sz="3200" dirty="0" smtClean="0">
                <a:solidFill>
                  <a:srgbClr val="0033CC"/>
                </a:solidFill>
              </a:rPr>
              <a:t> each boy-girl-pet triple as a sparse 0-1 vector?  And then....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5" name="Picture 4" descr="5937020-the-thinker-statue-by-the-french-sculptor-rodin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26" y="1676400"/>
            <a:ext cx="228885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46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828800"/>
            <a:ext cx="36576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All seem to require exponential time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They are all </a:t>
            </a:r>
            <a:r>
              <a:rPr lang="en-US" sz="3200" b="1" i="1" dirty="0" smtClean="0">
                <a:solidFill>
                  <a:srgbClr val="0070C0"/>
                </a:solidFill>
              </a:rPr>
              <a:t>equivalent!</a:t>
            </a:r>
          </a:p>
          <a:p>
            <a:pPr marL="0" indent="0">
              <a:buNone/>
            </a:pPr>
            <a:endParaRPr lang="en-US" sz="3200" b="1" i="1" dirty="0"/>
          </a:p>
          <a:p>
            <a:pPr marL="0" indent="0">
              <a:buNone/>
            </a:pPr>
            <a:r>
              <a:rPr lang="en-US" sz="3200" b="1" i="1" dirty="0" smtClean="0">
                <a:solidFill>
                  <a:srgbClr val="C00000"/>
                </a:solidFill>
              </a:rPr>
              <a:t>NP-complete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524000"/>
            <a:ext cx="441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b="0" dirty="0" smtClean="0"/>
          </a:p>
          <a:p>
            <a:pPr fontAlgn="auto">
              <a:spcAft>
                <a:spcPts val="0"/>
              </a:spcAft>
            </a:pPr>
            <a:r>
              <a:rPr lang="en-US" sz="3200" b="0" dirty="0" smtClean="0"/>
              <a:t>Factoring</a:t>
            </a:r>
          </a:p>
          <a:p>
            <a:pPr fontAlgn="auto">
              <a:spcAft>
                <a:spcPts val="0"/>
              </a:spcAft>
            </a:pPr>
            <a:r>
              <a:rPr lang="en-US" sz="3200" b="0" dirty="0" smtClean="0">
                <a:solidFill>
                  <a:srgbClr val="C00000"/>
                </a:solidFill>
              </a:rPr>
              <a:t>The clique problem</a:t>
            </a:r>
          </a:p>
          <a:p>
            <a:pPr fontAlgn="auto">
              <a:spcAft>
                <a:spcPts val="0"/>
              </a:spcAft>
            </a:pPr>
            <a:r>
              <a:rPr lang="en-US" sz="3200" b="0" dirty="0" smtClean="0">
                <a:solidFill>
                  <a:srgbClr val="C00000"/>
                </a:solidFill>
              </a:rPr>
              <a:t>The 3-way matching problem</a:t>
            </a:r>
          </a:p>
          <a:p>
            <a:pPr fontAlgn="auto">
              <a:spcAft>
                <a:spcPts val="0"/>
              </a:spcAft>
            </a:pPr>
            <a:r>
              <a:rPr lang="en-US" sz="3200" b="0" dirty="0" smtClean="0">
                <a:solidFill>
                  <a:srgbClr val="C00000"/>
                </a:solidFill>
              </a:rPr>
              <a:t>Integer programming</a:t>
            </a:r>
          </a:p>
          <a:p>
            <a:pPr fontAlgn="auto">
              <a:spcAft>
                <a:spcPts val="0"/>
              </a:spcAft>
            </a:pPr>
            <a:r>
              <a:rPr lang="en-US" sz="3200" b="0" dirty="0" smtClean="0">
                <a:solidFill>
                  <a:srgbClr val="C00000"/>
                </a:solidFill>
              </a:rPr>
              <a:t>The number splitting problem</a:t>
            </a:r>
          </a:p>
          <a:p>
            <a:pPr fontAlgn="auto">
              <a:spcAft>
                <a:spcPts val="0"/>
              </a:spcAft>
            </a:pPr>
            <a:r>
              <a:rPr lang="en-US" sz="3200" b="0" dirty="0" smtClean="0">
                <a:solidFill>
                  <a:srgbClr val="C00000"/>
                </a:solidFill>
              </a:rPr>
              <a:t>The traveling salesman problem</a:t>
            </a:r>
          </a:p>
          <a:p>
            <a:pPr fontAlgn="auto">
              <a:spcAft>
                <a:spcPts val="0"/>
              </a:spcAft>
            </a:pPr>
            <a:r>
              <a:rPr lang="en-US" sz="3200" b="0" dirty="0" smtClean="0">
                <a:solidFill>
                  <a:srgbClr val="C00000"/>
                </a:solidFill>
              </a:rPr>
              <a:t>The set cover problem</a:t>
            </a:r>
          </a:p>
          <a:p>
            <a:pPr marL="0" indent="0" algn="ctr" fontAlgn="auto">
              <a:spcAft>
                <a:spcPts val="0"/>
              </a:spcAft>
              <a:buNone/>
            </a:pPr>
            <a:endParaRPr lang="en-US" sz="4400" b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262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Is P = NP?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NP</a:t>
            </a:r>
            <a:r>
              <a:rPr lang="en-US" sz="3200" dirty="0" smtClean="0"/>
              <a:t> = all problems that can be solved by exponential exhaustive search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P</a:t>
            </a:r>
            <a:r>
              <a:rPr lang="en-US" sz="3200" dirty="0" smtClean="0"/>
              <a:t> = those that can also be solved in polynomial time -- O(n), O(n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) etc.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NP-complete means: </a:t>
            </a:r>
            <a:r>
              <a:rPr lang="en-US" sz="3200" dirty="0" smtClean="0"/>
              <a:t>“the hardest problems in </a:t>
            </a:r>
            <a:r>
              <a:rPr lang="en-US" sz="3200" dirty="0">
                <a:solidFill>
                  <a:srgbClr val="C00000"/>
                </a:solidFill>
              </a:rPr>
              <a:t>NP</a:t>
            </a:r>
            <a:r>
              <a:rPr lang="en-US" sz="2400" dirty="0"/>
              <a:t> </a:t>
            </a:r>
            <a:r>
              <a:rPr lang="en-US" sz="3200" dirty="0" smtClean="0"/>
              <a:t>”</a:t>
            </a:r>
          </a:p>
          <a:p>
            <a:r>
              <a:rPr lang="en-US" sz="3200" dirty="0" smtClean="0"/>
              <a:t>Most researchers believe that P ≠ NP</a:t>
            </a:r>
          </a:p>
          <a:p>
            <a:r>
              <a:rPr lang="en-US" sz="3200" dirty="0" smtClean="0"/>
              <a:t>That NP-complete problems are </a:t>
            </a:r>
            <a:r>
              <a:rPr lang="en-US" sz="3200" dirty="0" smtClean="0">
                <a:solidFill>
                  <a:srgbClr val="C00000"/>
                </a:solidFill>
              </a:rPr>
              <a:t>intractable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106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NP-completeness FAQ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692" y="2057400"/>
            <a:ext cx="8229600" cy="4114800"/>
          </a:xfrm>
        </p:spPr>
        <p:txBody>
          <a:bodyPr/>
          <a:lstStyle/>
          <a:p>
            <a:r>
              <a:rPr lang="en-US" sz="3200" dirty="0" smtClean="0"/>
              <a:t>How many NP-complete problems are known?</a:t>
            </a:r>
          </a:p>
          <a:p>
            <a:r>
              <a:rPr lang="en-US" sz="3200" dirty="0" smtClean="0"/>
              <a:t>How do you prove a problem NP-complete?</a:t>
            </a:r>
          </a:p>
          <a:p>
            <a:r>
              <a:rPr lang="en-US" sz="3200" dirty="0" smtClean="0"/>
              <a:t>What was the first NP-complete problem?</a:t>
            </a:r>
          </a:p>
          <a:p>
            <a:r>
              <a:rPr lang="en-US" sz="3200" dirty="0" smtClean="0"/>
              <a:t>And how about factoring?</a:t>
            </a:r>
          </a:p>
          <a:p>
            <a:r>
              <a:rPr lang="en-US" sz="3200" dirty="0" smtClean="0"/>
              <a:t>What does NP-completeness mean in practice?</a:t>
            </a:r>
          </a:p>
          <a:p>
            <a:r>
              <a:rPr lang="en-US" sz="3200" dirty="0" smtClean="0"/>
              <a:t>When will we know if P = NP?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43" y="2139696"/>
            <a:ext cx="5029200" cy="3346704"/>
          </a:xfrm>
          <a:prstGeom prst="rect">
            <a:avLst/>
          </a:prstGeom>
        </p:spPr>
      </p:pic>
      <p:sp>
        <p:nvSpPr>
          <p:cNvPr id="5" name="Triangle 4"/>
          <p:cNvSpPr/>
          <p:nvPr/>
        </p:nvSpPr>
        <p:spPr>
          <a:xfrm flipV="1">
            <a:off x="5664868" y="2683348"/>
            <a:ext cx="381000" cy="56051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14800" y="1981200"/>
            <a:ext cx="3124200" cy="884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98655" y="2027416"/>
            <a:ext cx="2600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+mn-lt"/>
              </a:rPr>
              <a:t>Have you tried </a:t>
            </a:r>
          </a:p>
          <a:p>
            <a:r>
              <a:rPr lang="en-US" sz="2400" b="0" dirty="0" smtClean="0">
                <a:latin typeface="+mn-lt"/>
              </a:rPr>
              <a:t>reducing from SAT?</a:t>
            </a:r>
            <a:endParaRPr lang="en-US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80754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</a:rPr>
              <a:t>Is P = NP?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3200" dirty="0" smtClean="0"/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How did Life start on Earth?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Is there a single equation that describes the universe?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How do our neurons and synapses give rise to our cognition and behavior?</a:t>
            </a:r>
          </a:p>
          <a:p>
            <a:r>
              <a:rPr lang="en-US" sz="3600" i="1" dirty="0" smtClean="0">
                <a:solidFill>
                  <a:srgbClr val="7030A0"/>
                </a:solidFill>
              </a:rPr>
              <a:t>Can exhaustive search for a solution always be avoided?</a:t>
            </a:r>
            <a:endParaRPr lang="en-US" sz="36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787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err="1" smtClean="0"/>
              <a:t>Soooo</a:t>
            </a:r>
            <a:r>
              <a:rPr lang="en-US" sz="4400" b="1" dirty="0" smtClean="0"/>
              <a:t>, Computer Science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dirty="0" smtClean="0"/>
              <a:t>Creator and curator of an essential technology</a:t>
            </a:r>
          </a:p>
          <a:p>
            <a:r>
              <a:rPr lang="en-US" sz="3600" dirty="0" smtClean="0"/>
              <a:t>Fountainhead of one of the most fundamental questions in mathematics and arguably all of science</a:t>
            </a:r>
          </a:p>
          <a:p>
            <a:r>
              <a:rPr lang="en-US" sz="3600" b="1" i="1" dirty="0">
                <a:solidFill>
                  <a:srgbClr val="7030A0"/>
                </a:solidFill>
              </a:rPr>
              <a:t>W</a:t>
            </a:r>
            <a:r>
              <a:rPr lang="en-US" sz="3600" b="1" i="1" dirty="0" smtClean="0">
                <a:solidFill>
                  <a:srgbClr val="7030A0"/>
                </a:solidFill>
              </a:rPr>
              <a:t>hat else can it do?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396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 descr="5xZxGC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" r="1519"/>
          <a:stretch>
            <a:fillRect/>
          </a:stretch>
        </p:blipFill>
        <p:spPr>
          <a:xfrm>
            <a:off x="-1659467" y="0"/>
            <a:ext cx="13241867" cy="701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3024188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Learning algorithms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TCS and the sciences</a:t>
            </a:r>
          </a:p>
          <a:p>
            <a:r>
              <a:rPr lang="en-US" sz="3600" dirty="0">
                <a:solidFill>
                  <a:schemeClr val="bg1"/>
                </a:solidFill>
              </a:rPr>
              <a:t>T</a:t>
            </a:r>
            <a:r>
              <a:rPr lang="en-US" sz="3600" dirty="0" smtClean="0">
                <a:solidFill>
                  <a:schemeClr val="bg1"/>
                </a:solidFill>
              </a:rPr>
              <a:t>CS and Evolution</a:t>
            </a:r>
          </a:p>
          <a:p>
            <a:r>
              <a:rPr lang="en-US" sz="3600" b="1" i="1" dirty="0" smtClean="0">
                <a:solidFill>
                  <a:schemeClr val="bg1"/>
                </a:solidFill>
              </a:rPr>
              <a:t>TCS and the Brain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Next</a:t>
            </a:r>
            <a:r>
              <a:rPr lang="mr-IN" sz="4800" b="1" dirty="0" smtClean="0"/>
              <a:t>…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5824637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5"/>
                </a:solidFill>
              </a:rPr>
              <a:t>Supervised</a:t>
            </a:r>
            <a:endParaRPr lang="en-US" sz="4400" dirty="0" smtClean="0">
              <a:solidFill>
                <a:schemeClr val="accent5"/>
              </a:solidFill>
            </a:endParaRPr>
          </a:p>
          <a:p>
            <a:r>
              <a:rPr lang="en-US" sz="4400" dirty="0" smtClean="0">
                <a:solidFill>
                  <a:srgbClr val="FF0000"/>
                </a:solidFill>
              </a:rPr>
              <a:t>Unsupervised </a:t>
            </a:r>
            <a:r>
              <a:rPr lang="en-US" sz="4400" dirty="0">
                <a:solidFill>
                  <a:srgbClr val="FF0000"/>
                </a:solidFill>
              </a:rPr>
              <a:t>(next talk by </a:t>
            </a:r>
            <a:r>
              <a:rPr lang="en-US" sz="4400" dirty="0" smtClean="0">
                <a:solidFill>
                  <a:srgbClr val="FF0000"/>
                </a:solidFill>
              </a:rPr>
              <a:t>   					Santosh</a:t>
            </a:r>
            <a:r>
              <a:rPr lang="mr-IN" sz="4400" dirty="0">
                <a:solidFill>
                  <a:srgbClr val="FF0000"/>
                </a:solidFill>
              </a:rPr>
              <a:t>…</a:t>
            </a:r>
            <a:r>
              <a:rPr lang="en-US" sz="44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4400" dirty="0" smtClean="0">
                <a:solidFill>
                  <a:srgbClr val="7030A0"/>
                </a:solidFill>
              </a:rPr>
              <a:t>Semi-supervised </a:t>
            </a:r>
          </a:p>
          <a:p>
            <a:r>
              <a:rPr lang="en-US" sz="4400" dirty="0" smtClean="0">
                <a:solidFill>
                  <a:srgbClr val="00B050"/>
                </a:solidFill>
              </a:rPr>
              <a:t>Reinforcement</a:t>
            </a:r>
          </a:p>
          <a:p>
            <a:r>
              <a:rPr lang="mr-IN" sz="4400" dirty="0" smtClean="0">
                <a:solidFill>
                  <a:schemeClr val="accent5"/>
                </a:solidFill>
              </a:rPr>
              <a:t>…</a:t>
            </a:r>
            <a:endParaRPr lang="en-US" sz="4400" dirty="0" smtClean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Hurwitz lecture, ETH, May 29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896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Online Learning: </a:t>
            </a:r>
            <a:br>
              <a:rPr lang="en-US" b="1" dirty="0" smtClean="0"/>
            </a:br>
            <a:r>
              <a:rPr lang="en-US" b="1" dirty="0" smtClean="0"/>
              <a:t>the n experts problem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45" y="2394736"/>
            <a:ext cx="3200488" cy="179227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27" y="2175954"/>
            <a:ext cx="1155700" cy="201907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27273"/>
            <a:ext cx="1580204" cy="172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04" y="2361370"/>
            <a:ext cx="1689100" cy="17975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97" y="2149458"/>
            <a:ext cx="2135025" cy="2282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7" y="2204028"/>
            <a:ext cx="2131816" cy="229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8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Alan_Tu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2590800" cy="324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457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0" dirty="0" smtClean="0">
                <a:latin typeface="+mn-lt"/>
              </a:rPr>
              <a:t>Alan M. Turing (1912 – 1954)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1677309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/>
              <a:buChar char="•"/>
            </a:pPr>
            <a:endParaRPr lang="en-US" sz="3200" b="0" dirty="0" smtClean="0">
              <a:latin typeface="+mj-lt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3200" dirty="0">
                <a:latin typeface="+mj-lt"/>
              </a:rPr>
              <a:t>T</a:t>
            </a:r>
            <a:r>
              <a:rPr lang="en-US" sz="3200" dirty="0" smtClean="0">
                <a:latin typeface="+mj-lt"/>
              </a:rPr>
              <a:t>he “Turing machine”</a:t>
            </a:r>
          </a:p>
          <a:p>
            <a:pPr algn="l"/>
            <a:r>
              <a:rPr lang="en-US" sz="3200" dirty="0" smtClean="0">
                <a:latin typeface="+mj-lt"/>
              </a:rPr>
              <a:t>	(1936)</a:t>
            </a:r>
          </a:p>
          <a:p>
            <a:pPr marL="571500" indent="-571500" algn="l">
              <a:buFont typeface="Arial"/>
              <a:buChar char="•"/>
            </a:pPr>
            <a:r>
              <a:rPr lang="en-US" sz="3200" dirty="0" smtClean="0">
                <a:latin typeface="+mj-lt"/>
              </a:rPr>
              <a:t>He used it to answer, in the negative, a key challenge of that time: 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“can math be     automated?”</a:t>
            </a:r>
          </a:p>
          <a:p>
            <a:pPr algn="l"/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       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79278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Online Learning: </a:t>
            </a:r>
            <a:br>
              <a:rPr lang="en-US" b="1" dirty="0" smtClean="0"/>
            </a:br>
            <a:r>
              <a:rPr lang="en-US" b="1" dirty="0" smtClean="0"/>
              <a:t>the n experts problem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45" y="2394736"/>
            <a:ext cx="3200488" cy="179227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27" y="2175954"/>
            <a:ext cx="1155700" cy="201907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27273"/>
            <a:ext cx="1580204" cy="172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04" y="2361370"/>
            <a:ext cx="1689100" cy="17975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97" y="2149458"/>
            <a:ext cx="2135025" cy="2282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7" y="2204028"/>
            <a:ext cx="2131816" cy="2295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3912" y="5612942"/>
            <a:ext cx="1612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0" dirty="0" smtClean="0">
                <a:latin typeface="+mn-lt"/>
              </a:rPr>
              <a:t>Day 1:</a:t>
            </a:r>
            <a:endParaRPr lang="en-US" sz="4400" b="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0682" y="5612942"/>
            <a:ext cx="454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accent2"/>
                </a:solidFill>
                <a:latin typeface="+mn-lt"/>
              </a:rPr>
              <a:t>Choose an expert</a:t>
            </a:r>
            <a:endParaRPr lang="en-US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98842" y="1804362"/>
            <a:ext cx="2133600" cy="309513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6996" y="4323375"/>
            <a:ext cx="8794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accent2"/>
                </a:solidFill>
                <a:latin typeface="+mn-lt"/>
              </a:rPr>
              <a:t>+$.3    -$.1    +$.2  -.$9.   -$.1.  +$.7</a:t>
            </a:r>
            <a:endParaRPr lang="en-US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5825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4" grpId="0" animBg="1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Online Learning: </a:t>
            </a:r>
            <a:br>
              <a:rPr lang="en-US" b="1" dirty="0" smtClean="0"/>
            </a:br>
            <a:r>
              <a:rPr lang="en-US" b="1" dirty="0" smtClean="0"/>
              <a:t>the n experts problem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45" y="2394736"/>
            <a:ext cx="3200488" cy="179227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27" y="2175954"/>
            <a:ext cx="1155700" cy="201907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27273"/>
            <a:ext cx="1580204" cy="172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04" y="2361370"/>
            <a:ext cx="1689100" cy="17975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97" y="2149458"/>
            <a:ext cx="2135025" cy="2282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7" y="2204028"/>
            <a:ext cx="2131816" cy="2295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3912" y="5612942"/>
            <a:ext cx="1612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0" dirty="0" smtClean="0">
                <a:latin typeface="+mn-lt"/>
              </a:rPr>
              <a:t>Day 2:</a:t>
            </a:r>
            <a:endParaRPr lang="en-US" sz="4400" b="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0682" y="5612942"/>
            <a:ext cx="454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accent2"/>
                </a:solidFill>
                <a:latin typeface="+mn-lt"/>
              </a:rPr>
              <a:t>Choose an expert</a:t>
            </a:r>
            <a:endParaRPr lang="en-US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4174" y="2149259"/>
            <a:ext cx="2133600" cy="309513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6996" y="4323375"/>
            <a:ext cx="8794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accent2"/>
                </a:solidFill>
                <a:latin typeface="+mn-lt"/>
              </a:rPr>
              <a:t>+$.1    +$.8    -$.2  +$.3   -$.1.  +$.1</a:t>
            </a:r>
            <a:endParaRPr lang="en-US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26524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4" grpId="0" animBg="1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r-IN" b="1" dirty="0" smtClean="0"/>
              <a:t>…</a:t>
            </a:r>
            <a:r>
              <a:rPr lang="en-US" b="1" dirty="0" smtClean="0"/>
              <a:t>and so on for T days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/>
              <a:t>NB:  </a:t>
            </a:r>
            <a:r>
              <a:rPr lang="en-US" sz="3600" dirty="0" smtClean="0">
                <a:solidFill>
                  <a:srgbClr val="FF0000"/>
                </a:solidFill>
              </a:rPr>
              <a:t>No</a:t>
            </a:r>
            <a:r>
              <a:rPr lang="en-US" sz="3600" dirty="0" smtClean="0"/>
              <a:t> distribution assumptions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/>
              <a:t>In fact, we assume outcomes are </a:t>
            </a:r>
            <a:r>
              <a:rPr lang="en-US" sz="3600" i="1" dirty="0" smtClean="0">
                <a:solidFill>
                  <a:schemeClr val="accent2"/>
                </a:solidFill>
              </a:rPr>
              <a:t>adversarial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/>
              <a:t>Q: Is there a “learning strategy” that gets you very close to the performance of the best expert after T days?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36923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accent2"/>
                </a:solidFill>
              </a:rPr>
              <a:t>YES!  </a:t>
            </a:r>
            <a:r>
              <a:rPr lang="en-US" b="1" dirty="0" smtClean="0"/>
              <a:t>The multiplicative weights algorithm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70C0"/>
                </a:solidFill>
              </a:rPr>
              <a:t>Start by giving all experts equal probabilities, p</a:t>
            </a:r>
            <a:r>
              <a:rPr lang="en-US" sz="3600" baseline="-25000" dirty="0" smtClean="0">
                <a:solidFill>
                  <a:srgbClr val="0070C0"/>
                </a:solidFill>
              </a:rPr>
              <a:t>i</a:t>
            </a:r>
            <a:r>
              <a:rPr lang="en-US" sz="3600" baseline="30000" dirty="0" smtClean="0">
                <a:solidFill>
                  <a:srgbClr val="0070C0"/>
                </a:solidFill>
              </a:rPr>
              <a:t>1</a:t>
            </a:r>
            <a:r>
              <a:rPr lang="en-US" sz="3600" dirty="0" smtClean="0">
                <a:solidFill>
                  <a:srgbClr val="0070C0"/>
                </a:solidFill>
              </a:rPr>
              <a:t> = 1/n for all experts </a:t>
            </a:r>
            <a:r>
              <a:rPr lang="en-US" sz="3600" dirty="0" err="1" smtClean="0">
                <a:solidFill>
                  <a:srgbClr val="0070C0"/>
                </a:solidFill>
              </a:rPr>
              <a:t>i</a:t>
            </a:r>
            <a:endParaRPr lang="en-US" sz="36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70C0"/>
                </a:solidFill>
              </a:rPr>
              <a:t>At each step update the probabilities by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smtClean="0"/>
              <a:t>p</a:t>
            </a:r>
            <a:r>
              <a:rPr lang="en-US" sz="3600" baseline="-25000" dirty="0" smtClean="0"/>
              <a:t>i</a:t>
            </a:r>
            <a:r>
              <a:rPr lang="en-US" sz="3600" baseline="30000" dirty="0" smtClean="0"/>
              <a:t>t+1  </a:t>
            </a:r>
            <a:r>
              <a:rPr lang="en-US" sz="3600" dirty="0" smtClean="0"/>
              <a:t>=  p</a:t>
            </a:r>
            <a:r>
              <a:rPr lang="en-US" sz="3600" baseline="-25000" dirty="0" smtClean="0"/>
              <a:t>i</a:t>
            </a:r>
            <a:r>
              <a:rPr lang="en-US" sz="3600" baseline="30000" dirty="0" smtClean="0"/>
              <a:t>t</a:t>
            </a:r>
            <a:r>
              <a:rPr lang="en-US" sz="3600" dirty="0" smtClean="0"/>
              <a:t> (1 + </a:t>
            </a:r>
            <a:r>
              <a:rPr lang="en-US" sz="3600" dirty="0" err="1" smtClean="0"/>
              <a:t>ε</a:t>
            </a:r>
            <a:r>
              <a:rPr lang="en-US" sz="3600" dirty="0" smtClean="0"/>
              <a:t> × </a:t>
            </a:r>
            <a:r>
              <a:rPr lang="en-US" sz="3600" dirty="0" err="1" smtClean="0"/>
              <a:t>outcome</a:t>
            </a:r>
            <a:r>
              <a:rPr lang="en-US" sz="3600" baseline="-25000" dirty="0" err="1" smtClean="0"/>
              <a:t>i</a:t>
            </a:r>
            <a:r>
              <a:rPr lang="en-US" sz="3600" dirty="0" smtClean="0"/>
              <a:t>)/Z</a:t>
            </a:r>
            <a:r>
              <a:rPr lang="en-US" sz="3600" baseline="30000" dirty="0" smtClean="0"/>
              <a:t>t+1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600" baseline="30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70C0"/>
                </a:solidFill>
              </a:rPr>
              <a:t>That is, boost a little the experts that did better at the expense of the others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600" baseline="30000" dirty="0"/>
          </a:p>
        </p:txBody>
      </p:sp>
    </p:spTree>
    <p:extLst>
      <p:ext uri="{BB962C8B-B14F-4D97-AF65-F5344CB8AC3E}">
        <p14:creationId xmlns:p14="http://schemas.microsoft.com/office/powerpoint/2010/main" val="17961534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8650" y="1600200"/>
                <a:ext cx="8134350" cy="511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dirty="0" smtClean="0">
                    <a:solidFill>
                      <a:schemeClr val="accent2"/>
                    </a:solidFill>
                    <a:latin typeface="+mn-lt"/>
                  </a:rPr>
                  <a:t>Theorem</a:t>
                </a:r>
                <a:r>
                  <a:rPr lang="en-US" sz="3600" b="0" dirty="0" smtClean="0">
                    <a:solidFill>
                      <a:schemeClr val="accent2"/>
                    </a:solidFill>
                    <a:latin typeface="+mn-lt"/>
                  </a:rPr>
                  <a:t>: The multiplicative weights algorithm is guaranteed to perform in expectation within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√</m:t>
                    </m:r>
                    <m:func>
                      <m:funcPr>
                        <m:ctrlP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/</m:t>
                        </m:r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𝑇</m:t>
                        </m:r>
                      </m:e>
                    </m:func>
                  </m:oMath>
                </a14:m>
                <a:r>
                  <a:rPr lang="en-US" sz="3600" b="0" dirty="0" smtClean="0">
                    <a:solidFill>
                      <a:schemeClr val="accent2"/>
                    </a:solidFill>
                    <a:latin typeface="+mn-lt"/>
                  </a:rPr>
                  <a:t> of the best expert. </a:t>
                </a:r>
              </a:p>
              <a:p>
                <a:pPr algn="l"/>
                <a:endParaRPr lang="en-US" sz="3600" b="0" dirty="0">
                  <a:solidFill>
                    <a:schemeClr val="accent2"/>
                  </a:solidFill>
                  <a:latin typeface="+mn-lt"/>
                </a:endParaRPr>
              </a:p>
              <a:p>
                <a:pPr algn="l"/>
                <a:endParaRPr lang="en-US" sz="3600" b="0" dirty="0" smtClean="0">
                  <a:solidFill>
                    <a:schemeClr val="accent2"/>
                  </a:solidFill>
                  <a:latin typeface="+mn-lt"/>
                </a:endParaRPr>
              </a:p>
              <a:p>
                <a:pPr algn="l"/>
                <a:endParaRPr lang="en-US" sz="3600" b="0" dirty="0">
                  <a:solidFill>
                    <a:schemeClr val="accent2"/>
                  </a:solidFill>
                  <a:latin typeface="+mn-lt"/>
                </a:endParaRPr>
              </a:p>
              <a:p>
                <a:pPr algn="l"/>
                <a:r>
                  <a:rPr lang="en-US" sz="3600" b="0" dirty="0" smtClean="0">
                    <a:solidFill>
                      <a:schemeClr val="accent2"/>
                    </a:solidFill>
                    <a:latin typeface="+mn-lt"/>
                  </a:rPr>
                  <a:t>Also solves: convex programming, network congestion</a:t>
                </a:r>
                <a:r>
                  <a:rPr lang="mr-IN" sz="3600" b="0" dirty="0" smtClean="0">
                    <a:solidFill>
                      <a:schemeClr val="accent2"/>
                    </a:solidFill>
                    <a:latin typeface="+mn-lt"/>
                  </a:rPr>
                  <a:t>…</a:t>
                </a:r>
                <a:endParaRPr lang="en-US" sz="3600" b="0" dirty="0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00200"/>
                <a:ext cx="8134350" cy="5119671"/>
              </a:xfrm>
              <a:prstGeom prst="rect">
                <a:avLst/>
              </a:prstGeom>
              <a:blipFill rotWithShape="0">
                <a:blip r:embed="rId2"/>
                <a:stretch>
                  <a:fillRect l="-2247" t="-1907" r="-3146" b="-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495800" y="2819400"/>
            <a:ext cx="141524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350515"/>
            <a:ext cx="1155700" cy="2019076"/>
          </a:xfrm>
        </p:spPr>
      </p:pic>
    </p:spTree>
    <p:extLst>
      <p:ext uri="{BB962C8B-B14F-4D97-AF65-F5344CB8AC3E}">
        <p14:creationId xmlns:p14="http://schemas.microsoft.com/office/powerpoint/2010/main" val="5045520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Perceptron Algorithm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 sequence of examples of the form (vector, ±)</a:t>
            </a:r>
          </a:p>
          <a:p>
            <a:r>
              <a:rPr lang="en-US" sz="3600" dirty="0" smtClean="0"/>
              <a:t>We know that the + and the </a:t>
            </a:r>
            <a:r>
              <a:rPr lang="mr-IN" sz="3600" dirty="0" smtClean="0"/>
              <a:t>–</a:t>
            </a:r>
            <a:r>
              <a:rPr lang="en-US" sz="3600" dirty="0" smtClean="0"/>
              <a:t> are separated by a </a:t>
            </a:r>
            <a:r>
              <a:rPr lang="en-US" sz="3600" dirty="0" smtClean="0">
                <a:solidFill>
                  <a:srgbClr val="C00000"/>
                </a:solidFill>
              </a:rPr>
              <a:t>hyperplane</a:t>
            </a:r>
          </a:p>
          <a:p>
            <a:r>
              <a:rPr lang="en-US" sz="3600" dirty="0" smtClean="0"/>
              <a:t>In fact, with some </a:t>
            </a:r>
            <a:r>
              <a:rPr lang="en-US" sz="3600" dirty="0" smtClean="0">
                <a:solidFill>
                  <a:srgbClr val="C00000"/>
                </a:solidFill>
              </a:rPr>
              <a:t>positive “margin” </a:t>
            </a:r>
            <a:r>
              <a:rPr lang="en-US" sz="3600" dirty="0" err="1" smtClean="0">
                <a:solidFill>
                  <a:srgbClr val="C00000"/>
                </a:solidFill>
              </a:rPr>
              <a:t>μ</a:t>
            </a:r>
            <a:endParaRPr lang="en-US" sz="3600" dirty="0" smtClean="0">
              <a:solidFill>
                <a:srgbClr val="C00000"/>
              </a:solidFill>
            </a:endParaRPr>
          </a:p>
          <a:p>
            <a:r>
              <a:rPr lang="en-US" sz="3600" dirty="0" smtClean="0"/>
              <a:t>Task:  </a:t>
            </a:r>
            <a:r>
              <a:rPr lang="en-US" sz="3600" dirty="0" smtClean="0">
                <a:solidFill>
                  <a:srgbClr val="C00000"/>
                </a:solidFill>
              </a:rPr>
              <a:t>Find the hyperplane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057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Perceptron Algorithm (cont.)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Looking for the hyperplane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𝑤</m:t>
                    </m:r>
                    <m:r>
                      <a:rPr lang="en-US" b="0" i="1" smtClean="0">
                        <a:latin typeface="Cambria Math" charset="0"/>
                      </a:rPr>
                      <m:t>⋅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&gt;0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Start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𝑤</m:t>
                    </m:r>
                    <m:r>
                      <a:rPr lang="en-US" b="0" i="1" smtClean="0">
                        <a:latin typeface="Cambria Math" charset="0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Repeat for each example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±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If mistake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+, </m:t>
                    </m:r>
                    <m:r>
                      <a:rPr lang="en-US" b="0" i="1" smtClean="0">
                        <a:latin typeface="Cambria Math" charset="0"/>
                      </a:rPr>
                      <m:t>𝑤</m:t>
                    </m:r>
                    <m:r>
                      <a:rPr lang="en-US" b="0" i="1" smtClean="0">
                        <a:latin typeface="Cambria Math" charset="0"/>
                      </a:rPr>
                      <m:t>←</m:t>
                    </m:r>
                    <m:r>
                      <a:rPr lang="en-US" b="0" i="1" smtClean="0">
                        <a:latin typeface="Cambria Math" charset="0"/>
                      </a:rPr>
                      <m:t>𝑤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If mistake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−, </m:t>
                    </m:r>
                    <m:r>
                      <a:rPr lang="en-US" b="0" i="1" smtClean="0">
                        <a:latin typeface="Cambria Math" charset="0"/>
                      </a:rPr>
                      <m:t>𝑤</m:t>
                    </m:r>
                    <m:r>
                      <a:rPr lang="en-US" b="0" i="1" smtClean="0">
                        <a:latin typeface="Cambria Math" charset="0"/>
                      </a:rPr>
                      <m:t>←</m:t>
                    </m:r>
                    <m:r>
                      <a:rPr lang="en-US" b="0" i="1" smtClean="0">
                        <a:latin typeface="Cambria Math" charset="0"/>
                      </a:rPr>
                      <m:t>𝑤</m:t>
                    </m:r>
                    <m:r>
                      <a:rPr lang="en-US" b="0" i="1" smtClean="0">
                        <a:latin typeface="Cambria Math" charset="0"/>
                      </a:rPr>
                      <m:t> −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endParaRPr lang="en-US" b="0" dirty="0" smtClean="0"/>
              </a:p>
              <a:p>
                <a:endParaRPr lang="en-US" dirty="0"/>
              </a:p>
              <a:p>
                <a:r>
                  <a:rPr lang="en-US" b="1" dirty="0" smtClean="0"/>
                  <a:t>Theorem</a:t>
                </a:r>
                <a:r>
                  <a:rPr lang="en-US" dirty="0" smtClean="0"/>
                  <a:t>:  If hyperplane exists, it will be found after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0" dirty="0" smtClean="0"/>
                  <a:t> mistakes</a:t>
                </a:r>
              </a:p>
              <a:p>
                <a:endParaRPr lang="en-US" b="0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r="-2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4019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32084" y="609600"/>
                <a:ext cx="8916287" cy="6494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  + +   +    +      +    +</a:t>
                </a:r>
              </a:p>
              <a:p>
                <a:r>
                  <a:rPr lang="en-US" dirty="0" smtClean="0"/>
                  <a:t>   +   +   +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_</a:t>
                </a:r>
                <a:r>
                  <a:rPr lang="en-US" dirty="0" smtClean="0"/>
                  <a:t>      +        +</a:t>
                </a:r>
              </a:p>
              <a:p>
                <a:r>
                  <a:rPr lang="en-US" dirty="0"/>
                  <a:t>+      +   </a:t>
                </a:r>
                <a:r>
                  <a:rPr lang="en-US" dirty="0">
                    <a:solidFill>
                      <a:srgbClr val="FF0000"/>
                    </a:solidFill>
                  </a:rPr>
                  <a:t>_   _    _</a:t>
                </a:r>
                <a:r>
                  <a:rPr lang="en-US" dirty="0"/>
                  <a:t>   +    </a:t>
                </a:r>
                <a:r>
                  <a:rPr lang="en-US" dirty="0" smtClean="0"/>
                  <a:t>+</a:t>
                </a:r>
              </a:p>
              <a:p>
                <a:r>
                  <a:rPr lang="en-US" dirty="0"/>
                  <a:t>+    +   </a:t>
                </a:r>
                <a:r>
                  <a:rPr lang="en-US" dirty="0">
                    <a:solidFill>
                      <a:srgbClr val="FF0000"/>
                    </a:solidFill>
                  </a:rPr>
                  <a:t>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_    </a:t>
                </a:r>
                <a:r>
                  <a:rPr lang="en-US" dirty="0">
                    <a:solidFill>
                      <a:srgbClr val="FF0000"/>
                    </a:solidFill>
                  </a:rPr>
                  <a:t>_</a:t>
                </a:r>
                <a:r>
                  <a:rPr lang="en-US" dirty="0"/>
                  <a:t>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_</a:t>
                </a:r>
                <a:r>
                  <a:rPr lang="en-US" dirty="0" smtClean="0"/>
                  <a:t>    + </a:t>
                </a:r>
                <a:r>
                  <a:rPr lang="en-US" dirty="0"/>
                  <a:t>+    +</a:t>
                </a:r>
              </a:p>
              <a:p>
                <a:r>
                  <a:rPr lang="en-US" dirty="0"/>
                  <a:t>+    +   </a:t>
                </a:r>
                <a:r>
                  <a:rPr lang="en-US" dirty="0">
                    <a:solidFill>
                      <a:srgbClr val="FF0000"/>
                    </a:solidFill>
                  </a:rPr>
                  <a:t>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_    </a:t>
                </a:r>
                <a:r>
                  <a:rPr lang="en-US" dirty="0" smtClean="0"/>
                  <a:t>   </a:t>
                </a:r>
                <a:r>
                  <a:rPr lang="en-US" dirty="0"/>
                  <a:t>+ +    </a:t>
                </a:r>
                <a:r>
                  <a:rPr lang="en-US" dirty="0" smtClean="0"/>
                  <a:t>+</a:t>
                </a:r>
              </a:p>
              <a:p>
                <a:r>
                  <a:rPr lang="en-US" dirty="0" smtClean="0"/>
                  <a:t>+  </a:t>
                </a:r>
                <a:r>
                  <a:rPr lang="en-US" dirty="0"/>
                  <a:t>+ +   +   </a:t>
                </a:r>
                <a:r>
                  <a:rPr lang="en-US" dirty="0" smtClean="0"/>
                  <a:t>+    </a:t>
                </a:r>
                <a:r>
                  <a:rPr lang="en-US" dirty="0"/>
                  <a:t>+    </a:t>
                </a:r>
                <a:r>
                  <a:rPr lang="en-US" dirty="0" smtClean="0"/>
                  <a:t>+</a:t>
                </a:r>
              </a:p>
              <a:p>
                <a:endParaRPr lang="en-US" dirty="0"/>
              </a:p>
              <a:p>
                <a:r>
                  <a:rPr lang="en-US" sz="4000" b="0" dirty="0" smtClean="0">
                    <a:solidFill>
                      <a:schemeClr val="accent5"/>
                    </a:solidFill>
                    <a:latin typeface="+mn-lt"/>
                  </a:rPr>
                  <a:t>      Trick: add new dimension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𝑧</m:t>
                    </m:r>
                    <m:r>
                      <a:rPr lang="en-US" sz="40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b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r>
                  <a:rPr lang="en-US" sz="4000" b="0" dirty="0" smtClean="0">
                    <a:latin typeface="+mn-lt"/>
                  </a:rPr>
                  <a:t> </a:t>
                </a:r>
                <a:endParaRPr lang="en-US" sz="4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084" y="609600"/>
                <a:ext cx="8916287" cy="6494085"/>
              </a:xfrm>
              <a:prstGeom prst="rect">
                <a:avLst/>
              </a:prstGeom>
              <a:blipFill rotWithShape="0">
                <a:blip r:embed="rId2"/>
                <a:stretch>
                  <a:fillRect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0612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Learning a distribution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is an apple tasty?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05000" y="2590800"/>
            <a:ext cx="0" cy="2590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05000" y="5181600"/>
            <a:ext cx="4343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93513" y="5316537"/>
            <a:ext cx="1509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latin typeface="+mn-lt"/>
              </a:rPr>
              <a:t>diameter</a:t>
            </a:r>
            <a:endParaRPr lang="en-US" sz="2800" b="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617" y="2589915"/>
            <a:ext cx="91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smtClean="0">
                <a:latin typeface="+mn-lt"/>
              </a:rPr>
              <a:t>color</a:t>
            </a:r>
            <a:endParaRPr lang="en-US" sz="2800" b="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3627" y="4402412"/>
            <a:ext cx="381000" cy="6858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93069" y="3744686"/>
            <a:ext cx="38100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3044849"/>
            <a:ext cx="381000" cy="685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79838" y="3028149"/>
            <a:ext cx="2402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0070C0"/>
                </a:solidFill>
                <a:latin typeface="+mn-lt"/>
              </a:rPr>
              <a:t>d</a:t>
            </a:r>
            <a:r>
              <a:rPr lang="en-US" sz="2800" b="0" dirty="0" smtClean="0">
                <a:solidFill>
                  <a:srgbClr val="0070C0"/>
                </a:solidFill>
                <a:latin typeface="+mn-lt"/>
              </a:rPr>
              <a:t>istribution D</a:t>
            </a:r>
            <a:endParaRPr lang="en-US" sz="2800" b="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 descr="mage result for 2d distrib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79" y="2345229"/>
            <a:ext cx="1192279" cy="7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121212" y="3843264"/>
            <a:ext cx="2402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+mn-lt"/>
              </a:rPr>
              <a:t>l</a:t>
            </a:r>
            <a:r>
              <a:rPr lang="en-US" sz="2800" b="0" dirty="0" smtClean="0">
                <a:solidFill>
                  <a:srgbClr val="C00000"/>
                </a:solidFill>
                <a:latin typeface="+mn-lt"/>
              </a:rPr>
              <a:t>abeled examples </a:t>
            </a:r>
          </a:p>
          <a:p>
            <a:r>
              <a:rPr lang="en-US" sz="2800" b="0" dirty="0" smtClean="0">
                <a:solidFill>
                  <a:srgbClr val="C00000"/>
                </a:solidFill>
                <a:latin typeface="+mn-lt"/>
              </a:rPr>
              <a:t>f: R</a:t>
            </a:r>
            <a:r>
              <a:rPr lang="en-US" sz="2800" b="0" baseline="30000" dirty="0" smtClean="0">
                <a:solidFill>
                  <a:srgbClr val="C00000"/>
                </a:solidFill>
                <a:latin typeface="+mn-lt"/>
              </a:rPr>
              <a:t>2         </a:t>
            </a:r>
            <a:r>
              <a:rPr lang="en-US" sz="2800" b="0" dirty="0" smtClean="0">
                <a:solidFill>
                  <a:srgbClr val="C00000"/>
                </a:solidFill>
                <a:latin typeface="+mn-lt"/>
              </a:rPr>
              <a:t>{+, </a:t>
            </a:r>
            <a:r>
              <a:rPr lang="en-US" sz="2800" b="0" dirty="0">
                <a:solidFill>
                  <a:srgbClr val="C00000"/>
                </a:solidFill>
                <a:latin typeface="+mn-lt"/>
              </a:rPr>
              <a:t>-</a:t>
            </a:r>
            <a:r>
              <a:rPr lang="en-US" sz="2800" b="0" dirty="0" smtClean="0">
                <a:solidFill>
                  <a:srgbClr val="C00000"/>
                </a:solidFill>
                <a:latin typeface="+mn-lt"/>
              </a:rPr>
              <a:t>}</a:t>
            </a:r>
            <a:endParaRPr lang="en-US" sz="2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2851525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 _  +                _     </a:t>
            </a:r>
          </a:p>
          <a:p>
            <a:pPr algn="l"/>
            <a:r>
              <a:rPr lang="en-US" sz="2800" dirty="0"/>
              <a:t> </a:t>
            </a:r>
            <a:r>
              <a:rPr lang="en-US" sz="2800" dirty="0" smtClean="0"/>
              <a:t>  _             +   +</a:t>
            </a:r>
          </a:p>
          <a:p>
            <a:pPr algn="l"/>
            <a:r>
              <a:rPr lang="en-US" sz="2800" dirty="0" smtClean="0"/>
              <a:t>     +              _</a:t>
            </a:r>
          </a:p>
          <a:p>
            <a:pPr algn="l"/>
            <a:r>
              <a:rPr lang="en-US" sz="2800" dirty="0" smtClean="0"/>
              <a:t>_      + +    _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086600" y="4953000"/>
            <a:ext cx="35260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80271" y="5154649"/>
            <a:ext cx="2402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</a:t>
            </a:r>
            <a:r>
              <a:rPr lang="en-US" sz="2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lass of “learning</a:t>
            </a:r>
          </a:p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</a:t>
            </a:r>
            <a:r>
              <a:rPr lang="en-US" sz="2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ypotheses” 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43200" y="2895600"/>
            <a:ext cx="1828800" cy="16764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342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2" grpId="0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Goal: </a:t>
            </a:r>
            <a:r>
              <a:rPr lang="en-US" b="1" dirty="0" smtClean="0">
                <a:solidFill>
                  <a:srgbClr val="FF0000"/>
                </a:solidFill>
              </a:rPr>
              <a:t>probably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approximately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33CC"/>
                </a:solidFill>
              </a:rPr>
              <a:t>correct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We want to select one of the hypotheses h in H</a:t>
            </a:r>
            <a:r>
              <a:rPr lang="mr-IN" sz="3600" dirty="0" smtClean="0"/>
              <a:t>…</a:t>
            </a:r>
            <a:endParaRPr lang="en-US" sz="3600" dirty="0" smtClean="0"/>
          </a:p>
          <a:p>
            <a:r>
              <a:rPr lang="mr-IN" sz="3600" dirty="0" smtClean="0"/>
              <a:t>…</a:t>
            </a:r>
            <a:r>
              <a:rPr lang="en-US" sz="3600" dirty="0" smtClean="0"/>
              <a:t>such that, with probability </a:t>
            </a:r>
            <a:r>
              <a:rPr lang="en-US" sz="3600" dirty="0" smtClean="0">
                <a:solidFill>
                  <a:srgbClr val="FF0000"/>
                </a:solidFill>
              </a:rPr>
              <a:t>1 </a:t>
            </a:r>
            <a:r>
              <a:rPr lang="mr-IN" sz="3600" dirty="0" smtClean="0">
                <a:solidFill>
                  <a:srgbClr val="FF0000"/>
                </a:solidFill>
              </a:rPr>
              <a:t>–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δ</a:t>
            </a:r>
            <a:r>
              <a:rPr lang="en-US" sz="3600" dirty="0" smtClean="0"/>
              <a:t>,</a:t>
            </a:r>
          </a:p>
          <a:p>
            <a:pPr marL="0" indent="0" algn="ctr">
              <a:buNone/>
            </a:pPr>
            <a:r>
              <a:rPr lang="en-US" sz="4000" dirty="0" err="1" smtClean="0"/>
              <a:t>Prob</a:t>
            </a:r>
            <a:r>
              <a:rPr lang="en-US" sz="4000" baseline="-25000" dirty="0" err="1" smtClean="0"/>
              <a:t>x</a:t>
            </a:r>
            <a:r>
              <a:rPr lang="en-US" sz="4000" baseline="-25000" dirty="0" smtClean="0"/>
              <a:t> ~ D </a:t>
            </a:r>
            <a:r>
              <a:rPr lang="en-US" sz="4000" dirty="0" smtClean="0">
                <a:solidFill>
                  <a:srgbClr val="0033CC"/>
                </a:solidFill>
              </a:rPr>
              <a:t>[h(x) = f(x)] </a:t>
            </a:r>
            <a:r>
              <a:rPr lang="en-US" sz="4000" dirty="0" smtClean="0"/>
              <a:t>&gt; </a:t>
            </a:r>
            <a:r>
              <a:rPr lang="en-US" sz="4000" dirty="0" smtClean="0">
                <a:solidFill>
                  <a:schemeClr val="accent6"/>
                </a:solidFill>
              </a:rPr>
              <a:t>1 - 𝜀</a:t>
            </a:r>
          </a:p>
          <a:p>
            <a:endParaRPr lang="en-US" dirty="0" smtClean="0"/>
          </a:p>
          <a:p>
            <a:r>
              <a:rPr lang="en-US" sz="3600" dirty="0" err="1" smtClean="0"/>
              <a:t>Realizability</a:t>
            </a:r>
            <a:r>
              <a:rPr lang="en-US" sz="3600" dirty="0" smtClean="0"/>
              <a:t> assumption:  The data points do come from a hypothesis h in 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92114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ctr"/>
            <a:r>
              <a:rPr lang="en-US" sz="6000" b="1" dirty="0" smtClean="0"/>
              <a:t>The Turing machine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76400"/>
            <a:ext cx="7010400" cy="3675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4706" y="5105400"/>
            <a:ext cx="5386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C00000"/>
                </a:solidFill>
                <a:latin typeface="+mn-lt"/>
              </a:rPr>
              <a:t>Universality,</a:t>
            </a:r>
          </a:p>
          <a:p>
            <a:r>
              <a:rPr lang="en-US" b="0" dirty="0" smtClean="0">
                <a:solidFill>
                  <a:srgbClr val="C00000"/>
                </a:solidFill>
                <a:latin typeface="+mn-lt"/>
              </a:rPr>
              <a:t>Turing-completeness</a:t>
            </a:r>
          </a:p>
        </p:txBody>
      </p:sp>
    </p:spTree>
    <p:extLst>
      <p:ext uri="{BB962C8B-B14F-4D97-AF65-F5344CB8AC3E}">
        <p14:creationId xmlns:p14="http://schemas.microsoft.com/office/powerpoint/2010/main" val="18780014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Goal: </a:t>
            </a:r>
            <a:r>
              <a:rPr lang="en-US" b="1" dirty="0" smtClean="0">
                <a:solidFill>
                  <a:srgbClr val="FF0000"/>
                </a:solidFill>
              </a:rPr>
              <a:t>probably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approximately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33CC"/>
                </a:solidFill>
              </a:rPr>
              <a:t>correct </a:t>
            </a:r>
            <a:r>
              <a:rPr lang="en-US" b="1" dirty="0" smtClean="0"/>
              <a:t>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Algorithm:  </a:t>
            </a:r>
          </a:p>
          <a:p>
            <a:pPr marL="0" indent="0">
              <a:buNone/>
            </a:pPr>
            <a:r>
              <a:rPr lang="en-US" sz="3600" dirty="0" smtClean="0"/>
              <a:t>1. Draw from D a sample S of labeled points of the form (x, ±)</a:t>
            </a: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2.  Find the hypothesis h in H that minimizes the number of misclassified points in 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9643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Learning Theorems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600" dirty="0" smtClean="0"/>
              <a:t>Under the </a:t>
            </a:r>
            <a:r>
              <a:rPr lang="en-US" sz="3600" dirty="0" err="1" smtClean="0"/>
              <a:t>realizability</a:t>
            </a:r>
            <a:r>
              <a:rPr lang="en-US" sz="3600" dirty="0"/>
              <a:t> </a:t>
            </a:r>
            <a:r>
              <a:rPr lang="en-US" sz="3600" dirty="0" smtClean="0"/>
              <a:t>assumption,   [ln |H| + ln (1/ẟ)]/𝜺 samples suffice</a:t>
            </a:r>
          </a:p>
          <a:p>
            <a:pPr marL="742950" lvl="0" indent="-74295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en-US" sz="3600" dirty="0" smtClean="0"/>
          </a:p>
          <a:p>
            <a:pPr marL="742950" lvl="0" indent="-74295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sz="3600" dirty="0" smtClean="0"/>
              <a:t>Without </a:t>
            </a:r>
            <a:r>
              <a:rPr lang="en-US" sz="3600" dirty="0" err="1" smtClean="0"/>
              <a:t>realizability</a:t>
            </a:r>
            <a:r>
              <a:rPr lang="en-US" sz="3600" dirty="0" smtClean="0"/>
              <a:t>, we need more samples, by a factor of O(1/𝜺)</a:t>
            </a:r>
          </a:p>
          <a:p>
            <a:pPr marL="742950" lvl="0" indent="-74295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en-US" sz="3600" dirty="0" smtClean="0"/>
          </a:p>
          <a:p>
            <a:pPr marL="742950" lvl="0" indent="-74295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sz="3600" dirty="0" smtClean="0"/>
              <a:t>ln |H| can be replaced in the above by the VC-dimension of H </a:t>
            </a:r>
          </a:p>
          <a:p>
            <a:pPr marL="742950" lvl="0" indent="-74295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74222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0938"/>
            <a:ext cx="6553200" cy="647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066800"/>
            <a:ext cx="86868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b="1" dirty="0" smtClean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Computation </a:t>
            </a:r>
            <a:r>
              <a:rPr lang="en-US" sz="4000" b="1" dirty="0" smtClean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</a:br>
            <a:r>
              <a:rPr lang="en-US" sz="4000" b="1" dirty="0" smtClean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as a Lens on the </a:t>
            </a:r>
            <a:br>
              <a:rPr lang="en-US" sz="4000" b="1" dirty="0" smtClean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</a:br>
            <a:r>
              <a:rPr lang="en-US" sz="4000" b="1" dirty="0" smtClean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Scienc</a:t>
            </a:r>
            <a:r>
              <a:rPr lang="en-US" sz="4000" dirty="0" smtClean="0">
                <a:solidFill>
                  <a:srgbClr val="FFFF00"/>
                </a:solidFill>
              </a:rPr>
              <a:t>es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518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>
                <a:ea typeface="ＭＳ Ｐゴシック" charset="0"/>
                <a:cs typeface="ＭＳ Ｐゴシック" charset="0"/>
              </a:rPr>
              <a:t>Computation is everywhere!</a:t>
            </a:r>
            <a:endParaRPr lang="en-US" b="1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8434" name="Picture 4" descr="pha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19939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quant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3568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neur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rake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371600"/>
            <a:ext cx="35179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ce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29845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3992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Statistical Physics and Algorithms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685800" y="2308225"/>
            <a:ext cx="7184211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b="0" i="1" dirty="0" smtClean="0">
                <a:solidFill>
                  <a:schemeClr val="accent2"/>
                </a:solidFill>
                <a:latin typeface="+mn-lt"/>
              </a:rPr>
              <a:t>How does the </a:t>
            </a:r>
          </a:p>
          <a:p>
            <a:pPr algn="l"/>
            <a:r>
              <a:rPr lang="en-US" sz="4000" b="0" i="1" dirty="0">
                <a:solidFill>
                  <a:schemeClr val="accent2"/>
                </a:solidFill>
                <a:latin typeface="+mn-lt"/>
              </a:rPr>
              <a:t>l</a:t>
            </a:r>
            <a:r>
              <a:rPr lang="en-US" sz="4000" b="0" i="1" dirty="0" smtClean="0">
                <a:solidFill>
                  <a:schemeClr val="accent2"/>
                </a:solidFill>
                <a:latin typeface="+mn-lt"/>
              </a:rPr>
              <a:t>ake freeze?</a:t>
            </a:r>
          </a:p>
          <a:p>
            <a:pPr algn="l"/>
            <a:endParaRPr lang="en-US" sz="4000" b="0" dirty="0">
              <a:latin typeface="+mn-lt"/>
            </a:endParaRPr>
          </a:p>
          <a:p>
            <a:pPr algn="l"/>
            <a:r>
              <a:rPr lang="en-US" sz="4000" b="0" dirty="0" smtClean="0">
                <a:latin typeface="+mn-lt"/>
              </a:rPr>
              <a:t>The mystery</a:t>
            </a:r>
          </a:p>
          <a:p>
            <a:pPr algn="l"/>
            <a:r>
              <a:rPr lang="en-US" sz="4000" b="0" dirty="0">
                <a:latin typeface="+mn-lt"/>
              </a:rPr>
              <a:t>o</a:t>
            </a:r>
            <a:r>
              <a:rPr lang="en-US" sz="4000" b="0" dirty="0" smtClean="0">
                <a:latin typeface="+mn-lt"/>
              </a:rPr>
              <a:t>f phase</a:t>
            </a:r>
          </a:p>
          <a:p>
            <a:pPr algn="l"/>
            <a:r>
              <a:rPr lang="en-US" sz="4000" b="0" dirty="0">
                <a:latin typeface="+mn-lt"/>
              </a:rPr>
              <a:t>t</a:t>
            </a:r>
            <a:r>
              <a:rPr lang="en-US" sz="4000" b="0" dirty="0" smtClean="0">
                <a:latin typeface="+mn-lt"/>
              </a:rPr>
              <a:t>ransitions</a:t>
            </a:r>
          </a:p>
          <a:p>
            <a:pPr algn="l"/>
            <a:r>
              <a:rPr lang="en-US" sz="4000" b="0" dirty="0" smtClean="0">
                <a:latin typeface="+mn-lt"/>
              </a:rPr>
              <a:t>vs. the convergence of algorithms</a:t>
            </a:r>
          </a:p>
        </p:txBody>
      </p:sp>
      <p:pic>
        <p:nvPicPr>
          <p:cNvPr id="2" name="Picture 1" descr="la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50" y="2362200"/>
            <a:ext cx="5384800" cy="335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403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Quantum computation:</a:t>
            </a:r>
            <a:b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Turning a question on its head</a:t>
            </a:r>
            <a:b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</a:b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153400" cy="44958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ea typeface="ＭＳ Ｐゴシック" charset="0"/>
                <a:cs typeface="ＭＳ Ｐゴシック" charset="0"/>
              </a:rPr>
              <a:t>“Oh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my God, how do you </a:t>
            </a:r>
            <a:endParaRPr lang="en-US" sz="3200" dirty="0" smtClean="0"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ea typeface="ＭＳ Ｐゴシック" charset="0"/>
                <a:cs typeface="ＭＳ Ｐゴシック" charset="0"/>
              </a:rPr>
              <a:t>simulate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such a system </a:t>
            </a:r>
            <a:endParaRPr lang="en-US" sz="3200" dirty="0" smtClean="0"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ea typeface="ＭＳ Ｐゴシック" charset="0"/>
                <a:cs typeface="ＭＳ Ｐゴシック" charset="0"/>
              </a:rPr>
              <a:t>on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a computer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?”</a:t>
            </a:r>
            <a:endParaRPr lang="en-US" dirty="0" smtClean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Richard </a:t>
            </a:r>
            <a:r>
              <a:rPr lang="en-US" sz="36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Feynman, </a:t>
            </a:r>
            <a:r>
              <a:rPr lang="en-US" sz="360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1983:</a:t>
            </a:r>
            <a:endParaRPr lang="en-US" sz="3600" i="1" dirty="0" smtClean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i="1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“But </a:t>
            </a:r>
            <a:r>
              <a:rPr lang="en-US" sz="3600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what if we built a computer </a:t>
            </a:r>
            <a:endParaRPr lang="en-US" sz="3600" i="1" dirty="0" smtClean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i="1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out </a:t>
            </a:r>
            <a:r>
              <a:rPr lang="en-US" sz="3600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of these things</a:t>
            </a:r>
            <a:r>
              <a:rPr lang="en-US" sz="3600" i="1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?”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i="1" dirty="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Richard_Feynman_Nob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371600"/>
            <a:ext cx="2540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890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548481" y="716341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How to factor a 1000-bit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integer</a:t>
            </a:r>
            <a:b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[Shor 1995]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chemeClr val="accent2"/>
                </a:solidFill>
                <a:latin typeface="+mn-lt"/>
                <a:ea typeface="ＭＳ Ｐゴシック" charset="0"/>
                <a:cs typeface="ＭＳ Ｐゴシック" charset="0"/>
              </a:rPr>
              <a:t>in ~1000 easy steps</a:t>
            </a:r>
            <a:br>
              <a:rPr lang="en-US" sz="2800" dirty="0">
                <a:solidFill>
                  <a:schemeClr val="accent2"/>
                </a:solidFill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chemeClr val="accent2"/>
                </a:solidFill>
                <a:latin typeface="+mn-lt"/>
                <a:ea typeface="ＭＳ Ｐゴシック" charset="0"/>
                <a:cs typeface="ＭＳ Ｐゴシック" charset="0"/>
              </a:rPr>
              <a:t>(on a quantum computer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ea typeface="ＭＳ Ｐゴシック" charset="0"/>
                <a:cs typeface="ＭＳ Ｐゴシック" charset="0"/>
              </a:rPr>
              <a:t>).   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9938" name="Line 15"/>
          <p:cNvSpPr>
            <a:spLocks noChangeShapeType="1"/>
          </p:cNvSpPr>
          <p:nvPr/>
        </p:nvSpPr>
        <p:spPr bwMode="auto">
          <a:xfrm>
            <a:off x="1600200" y="3962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Line 16"/>
          <p:cNvSpPr>
            <a:spLocks noChangeShapeType="1"/>
          </p:cNvSpPr>
          <p:nvPr/>
        </p:nvSpPr>
        <p:spPr bwMode="auto">
          <a:xfrm flipV="1">
            <a:off x="1981200" y="23622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Line 17"/>
          <p:cNvSpPr>
            <a:spLocks noChangeShapeType="1"/>
          </p:cNvSpPr>
          <p:nvPr/>
        </p:nvSpPr>
        <p:spPr bwMode="auto">
          <a:xfrm>
            <a:off x="1981200" y="23622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Line 18"/>
          <p:cNvSpPr>
            <a:spLocks noChangeShapeType="1"/>
          </p:cNvSpPr>
          <p:nvPr/>
        </p:nvSpPr>
        <p:spPr bwMode="auto">
          <a:xfrm>
            <a:off x="6781800" y="23622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Line 19"/>
          <p:cNvSpPr>
            <a:spLocks noChangeShapeType="1"/>
          </p:cNvSpPr>
          <p:nvPr/>
        </p:nvSpPr>
        <p:spPr bwMode="auto">
          <a:xfrm>
            <a:off x="6781800" y="3962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Line 23"/>
          <p:cNvSpPr>
            <a:spLocks noChangeShapeType="1"/>
          </p:cNvSpPr>
          <p:nvPr/>
        </p:nvSpPr>
        <p:spPr bwMode="auto">
          <a:xfrm>
            <a:off x="1600200" y="4495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Line 24"/>
          <p:cNvSpPr>
            <a:spLocks noChangeShapeType="1"/>
          </p:cNvSpPr>
          <p:nvPr/>
        </p:nvSpPr>
        <p:spPr bwMode="auto">
          <a:xfrm flipV="1">
            <a:off x="1981200" y="44958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Line 25"/>
          <p:cNvSpPr>
            <a:spLocks noChangeShapeType="1"/>
          </p:cNvSpPr>
          <p:nvPr/>
        </p:nvSpPr>
        <p:spPr bwMode="auto">
          <a:xfrm>
            <a:off x="1981200" y="60960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Line 26"/>
          <p:cNvSpPr>
            <a:spLocks noChangeShapeType="1"/>
          </p:cNvSpPr>
          <p:nvPr/>
        </p:nvSpPr>
        <p:spPr bwMode="auto">
          <a:xfrm>
            <a:off x="6781800" y="44958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Line 27"/>
          <p:cNvSpPr>
            <a:spLocks noChangeShapeType="1"/>
          </p:cNvSpPr>
          <p:nvPr/>
        </p:nvSpPr>
        <p:spPr bwMode="auto">
          <a:xfrm>
            <a:off x="6781800" y="4495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Line 28"/>
          <p:cNvSpPr>
            <a:spLocks noChangeShapeType="1"/>
          </p:cNvSpPr>
          <p:nvPr/>
        </p:nvSpPr>
        <p:spPr bwMode="auto">
          <a:xfrm flipH="1">
            <a:off x="1828800" y="1953126"/>
            <a:ext cx="1371600" cy="0"/>
          </a:xfrm>
          <a:prstGeom prst="line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Line 29"/>
          <p:cNvSpPr>
            <a:spLocks noChangeShapeType="1"/>
          </p:cNvSpPr>
          <p:nvPr/>
        </p:nvSpPr>
        <p:spPr bwMode="auto">
          <a:xfrm>
            <a:off x="5851358" y="1905000"/>
            <a:ext cx="1143000" cy="0"/>
          </a:xfrm>
          <a:prstGeom prst="line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Line 30"/>
          <p:cNvSpPr>
            <a:spLocks noChangeShapeType="1"/>
          </p:cNvSpPr>
          <p:nvPr/>
        </p:nvSpPr>
        <p:spPr bwMode="auto">
          <a:xfrm flipV="1">
            <a:off x="3886200" y="2362200"/>
            <a:ext cx="0" cy="1143000"/>
          </a:xfrm>
          <a:prstGeom prst="line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Line 31"/>
          <p:cNvSpPr>
            <a:spLocks noChangeShapeType="1"/>
          </p:cNvSpPr>
          <p:nvPr/>
        </p:nvSpPr>
        <p:spPr bwMode="auto">
          <a:xfrm>
            <a:off x="3810000" y="5105400"/>
            <a:ext cx="0" cy="914400"/>
          </a:xfrm>
          <a:prstGeom prst="line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Rectangle 32"/>
          <p:cNvSpPr>
            <a:spLocks noChangeArrowheads="1"/>
          </p:cNvSpPr>
          <p:nvPr/>
        </p:nvSpPr>
        <p:spPr bwMode="auto">
          <a:xfrm>
            <a:off x="2109878" y="3505200"/>
            <a:ext cx="464960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0" dirty="0" smtClean="0">
                <a:solidFill>
                  <a:srgbClr val="0070C0"/>
                </a:solidFill>
                <a:latin typeface="+mn-lt"/>
              </a:rPr>
              <a:t>Superposition of </a:t>
            </a:r>
            <a:endParaRPr lang="en-US" altLang="ja-JP" sz="3600" b="0" dirty="0">
              <a:solidFill>
                <a:srgbClr val="0070C0"/>
              </a:solidFill>
              <a:latin typeface="+mn-lt"/>
            </a:endParaRPr>
          </a:p>
          <a:p>
            <a:r>
              <a:rPr lang="en-US" sz="3600" b="0" dirty="0">
                <a:solidFill>
                  <a:srgbClr val="0070C0"/>
                </a:solidFill>
                <a:latin typeface="+mn-lt"/>
              </a:rPr>
              <a:t>of 2</a:t>
            </a:r>
            <a:r>
              <a:rPr lang="en-US" sz="3600" b="0" baseline="30000" dirty="0">
                <a:solidFill>
                  <a:srgbClr val="0070C0"/>
                </a:solidFill>
                <a:latin typeface="+mn-lt"/>
              </a:rPr>
              <a:t>1000</a:t>
            </a:r>
            <a:r>
              <a:rPr lang="en-US" sz="3600" b="0" dirty="0">
                <a:solidFill>
                  <a:srgbClr val="0070C0"/>
                </a:solidFill>
                <a:latin typeface="+mn-lt"/>
              </a:rPr>
              <a:t> states </a:t>
            </a:r>
          </a:p>
          <a:p>
            <a:r>
              <a:rPr lang="en-US" sz="3600" b="0" dirty="0">
                <a:solidFill>
                  <a:srgbClr val="0070C0"/>
                </a:solidFill>
                <a:latin typeface="+mn-lt"/>
              </a:rPr>
              <a:t>maintained throughout </a:t>
            </a:r>
          </a:p>
        </p:txBody>
      </p:sp>
      <p:sp>
        <p:nvSpPr>
          <p:cNvPr id="39953" name="Rectangle 33"/>
          <p:cNvSpPr>
            <a:spLocks noChangeArrowheads="1"/>
          </p:cNvSpPr>
          <p:nvPr/>
        </p:nvSpPr>
        <p:spPr bwMode="auto">
          <a:xfrm>
            <a:off x="-17209" y="3429000"/>
            <a:ext cx="172034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dirty="0">
                <a:solidFill>
                  <a:srgbClr val="0070C0"/>
                </a:solidFill>
                <a:latin typeface="+mn-lt"/>
              </a:rPr>
              <a:t>input</a:t>
            </a:r>
          </a:p>
          <a:p>
            <a:r>
              <a:rPr lang="en-US" sz="3200" b="0" dirty="0">
                <a:solidFill>
                  <a:srgbClr val="0070C0"/>
                </a:solidFill>
                <a:latin typeface="+mn-lt"/>
              </a:rPr>
              <a:t>1000 bits</a:t>
            </a:r>
          </a:p>
        </p:txBody>
      </p:sp>
      <p:sp>
        <p:nvSpPr>
          <p:cNvPr id="39954" name="Rectangle 34"/>
          <p:cNvSpPr>
            <a:spLocks noChangeArrowheads="1"/>
          </p:cNvSpPr>
          <p:nvPr/>
        </p:nvSpPr>
        <p:spPr bwMode="auto">
          <a:xfrm>
            <a:off x="6449694" y="2895600"/>
            <a:ext cx="27644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dirty="0">
                <a:solidFill>
                  <a:srgbClr val="0070C0"/>
                </a:solidFill>
                <a:latin typeface="+mn-lt"/>
              </a:rPr>
              <a:t>output</a:t>
            </a:r>
          </a:p>
          <a:p>
            <a:r>
              <a:rPr lang="en-US" sz="3200" b="0" dirty="0">
                <a:solidFill>
                  <a:srgbClr val="0070C0"/>
                </a:solidFill>
                <a:latin typeface="+mn-lt"/>
              </a:rPr>
              <a:t>(measurement)</a:t>
            </a:r>
          </a:p>
          <a:p>
            <a:r>
              <a:rPr lang="en-US" sz="3200" b="0" dirty="0">
                <a:solidFill>
                  <a:srgbClr val="0070C0"/>
                </a:solidFill>
                <a:latin typeface="+mn-lt"/>
              </a:rPr>
              <a:t>1000 bits</a:t>
            </a:r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rot="5400000">
            <a:off x="3009900" y="1943100"/>
            <a:ext cx="381000" cy="30480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7603956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743200"/>
            <a:ext cx="8077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</a:t>
            </a:r>
            <a:r>
              <a:rPr lang="ja-JP" altLang="en-US" sz="4000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4000" i="1" dirty="0" smtClean="0">
                <a:ea typeface="ＭＳ Ｐゴシック" charset="0"/>
                <a:cs typeface="ＭＳ Ｐゴシック" charset="0"/>
              </a:rPr>
              <a:t>Quantum computation is as much about testing Quantum Physics as it is about building powerful computers.</a:t>
            </a:r>
            <a:r>
              <a:rPr lang="ja-JP" altLang="en-US" sz="4000" i="1" dirty="0" smtClean="0">
                <a:ea typeface="ＭＳ Ｐゴシック" charset="0"/>
                <a:cs typeface="ＭＳ Ｐゴシック" charset="0"/>
              </a:rPr>
              <a:t>”</a:t>
            </a:r>
            <a:endParaRPr lang="en-US" sz="48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4876800" y="5410200"/>
            <a:ext cx="2836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dirty="0" err="1">
                <a:latin typeface="+mn-lt"/>
              </a:rPr>
              <a:t>Umesh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Vazirani</a:t>
            </a:r>
            <a:endParaRPr lang="en-US" sz="3200" b="0" dirty="0">
              <a:latin typeface="+mn-lt"/>
            </a:endParaRPr>
          </a:p>
        </p:txBody>
      </p:sp>
      <p:pic>
        <p:nvPicPr>
          <p:cNvPr id="4" name="Picture 3" descr="le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57200"/>
            <a:ext cx="3982881" cy="21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603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endParaRPr lang="en-US" sz="4000" dirty="0" smtClean="0"/>
          </a:p>
          <a:p>
            <a:pPr marL="0" indent="0">
              <a:buFontTx/>
              <a:buNone/>
              <a:defRPr/>
            </a:pPr>
            <a:r>
              <a:rPr lang="en-US" sz="4200" dirty="0" smtClean="0"/>
              <a:t>They exist in two-player </a:t>
            </a:r>
          </a:p>
          <a:p>
            <a:pPr marL="0" indent="0">
              <a:buFontTx/>
              <a:buNone/>
              <a:defRPr/>
            </a:pPr>
            <a:r>
              <a:rPr lang="en-US" sz="4200" dirty="0"/>
              <a:t>z</a:t>
            </a:r>
            <a:r>
              <a:rPr lang="en-US" sz="4200" dirty="0" smtClean="0"/>
              <a:t>ero-sum games</a:t>
            </a:r>
          </a:p>
          <a:p>
            <a:pPr marL="0" indent="0">
              <a:buFontTx/>
              <a:buNone/>
              <a:defRPr/>
            </a:pPr>
            <a:r>
              <a:rPr lang="en-US" sz="4200" dirty="0" smtClean="0"/>
              <a:t>[John von Neumann 1928]</a:t>
            </a:r>
          </a:p>
          <a:p>
            <a:pPr marL="0" indent="0">
              <a:buFontTx/>
              <a:buNone/>
              <a:defRPr/>
            </a:pPr>
            <a:endParaRPr lang="en-US" sz="4000" dirty="0" smtClean="0"/>
          </a:p>
          <a:p>
            <a:pPr marL="0" indent="0">
              <a:buFontTx/>
              <a:buNone/>
              <a:defRPr/>
            </a:pPr>
            <a:endParaRPr lang="en-US" sz="4000" dirty="0" smtClean="0"/>
          </a:p>
          <a:p>
            <a:pPr marL="0" indent="0">
              <a:buFontTx/>
              <a:buNone/>
              <a:defRPr/>
            </a:pPr>
            <a:r>
              <a:rPr lang="en-US" sz="4600" dirty="0" smtClean="0"/>
              <a:t>[John Nash 1950]: </a:t>
            </a:r>
          </a:p>
          <a:p>
            <a:pPr marL="0" indent="0">
              <a:buFontTx/>
              <a:buNone/>
              <a:defRPr/>
            </a:pPr>
            <a:r>
              <a:rPr lang="en-US" sz="4600" dirty="0" smtClean="0">
                <a:solidFill>
                  <a:srgbClr val="FF0000"/>
                </a:solidFill>
              </a:rPr>
              <a:t>all games have one!</a:t>
            </a:r>
            <a:endParaRPr lang="en-US" sz="4600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US" sz="4200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52159" y="567780"/>
            <a:ext cx="56396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+mj-lt"/>
              </a:rPr>
              <a:t>Equilibria in Economics  </a:t>
            </a:r>
            <a:endParaRPr lang="en-US" sz="4400" dirty="0">
              <a:latin typeface="+mj-lt"/>
            </a:endParaRPr>
          </a:p>
        </p:txBody>
      </p:sp>
      <p:pic>
        <p:nvPicPr>
          <p:cNvPr id="5" name="Picture 4" descr="vnm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81200"/>
            <a:ext cx="1866900" cy="2426022"/>
          </a:xfrm>
          <a:prstGeom prst="rect">
            <a:avLst/>
          </a:prstGeom>
        </p:spPr>
      </p:pic>
      <p:pic>
        <p:nvPicPr>
          <p:cNvPr id="6" name="Picture 5" descr="nas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038600"/>
            <a:ext cx="1828800" cy="222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583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In markets too!  Price equilibria (Arrow-Debreu 1954)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000" i="1" dirty="0"/>
          </a:p>
          <a:p>
            <a:pPr marL="0" indent="0">
              <a:buNone/>
            </a:pPr>
            <a:endParaRPr lang="en-US" sz="40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4000" i="1" dirty="0" smtClean="0">
                <a:solidFill>
                  <a:srgbClr val="C00000"/>
                </a:solidFill>
              </a:rPr>
              <a:t>“The Nash equilibrium lies at the foundations of modern economic thought.”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                                 </a:t>
            </a:r>
            <a:r>
              <a:rPr lang="en-US" dirty="0" smtClean="0">
                <a:solidFill>
                  <a:srgbClr val="C00000"/>
                </a:solidFill>
              </a:rPr>
              <a:t>Roger Myerson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002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Alan_Tu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2590800" cy="324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0" dirty="0" smtClean="0">
                <a:latin typeface="+mn-lt"/>
              </a:rPr>
              <a:t>Alan M. Turing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1677309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3200" b="0" dirty="0" smtClean="0">
                <a:latin typeface="+mj-lt"/>
              </a:rPr>
              <a:t>He proved that there are computational problems that are </a:t>
            </a:r>
            <a:r>
              <a:rPr lang="en-US" sz="3200" i="1" dirty="0" smtClean="0">
                <a:solidFill>
                  <a:srgbClr val="C00000"/>
                </a:solidFill>
                <a:latin typeface="+mj-lt"/>
              </a:rPr>
              <a:t>unsolvable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3200" b="0" dirty="0" smtClean="0">
                <a:latin typeface="+mj-lt"/>
              </a:rPr>
              <a:t>He also studied the Mind</a:t>
            </a:r>
            <a:r>
              <a:rPr lang="mr-IN" sz="3200" b="0" dirty="0" smtClean="0">
                <a:latin typeface="+mj-lt"/>
              </a:rPr>
              <a:t>…</a:t>
            </a:r>
            <a:endParaRPr lang="en-US" sz="3200" b="0" dirty="0" smtClean="0">
              <a:latin typeface="+mj-lt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mr-IN" sz="3200" b="0" dirty="0" smtClean="0">
                <a:latin typeface="+mj-lt"/>
              </a:rPr>
              <a:t>…</a:t>
            </a:r>
            <a:r>
              <a:rPr lang="en-US" sz="3200" b="0" dirty="0" smtClean="0">
                <a:latin typeface="+mj-lt"/>
              </a:rPr>
              <a:t>and saved the world</a:t>
            </a:r>
            <a:r>
              <a:rPr lang="en-US" sz="3200" b="0" dirty="0" smtClean="0">
                <a:solidFill>
                  <a:srgbClr val="C00000"/>
                </a:solidFill>
                <a:latin typeface="+mj-lt"/>
              </a:rPr>
              <a:t>       </a:t>
            </a:r>
            <a:endParaRPr lang="en-US" sz="3600" b="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77533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Surprise!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7772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C00000"/>
                </a:solidFill>
              </a:rPr>
              <a:t>Finding 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C00000"/>
                </a:solidFill>
              </a:rPr>
              <a:t>equilibria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C00000"/>
                </a:solidFill>
              </a:rPr>
              <a:t>is an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C00000"/>
                </a:solidFill>
              </a:rPr>
              <a:t>intractable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</a:rPr>
              <a:t>p</a:t>
            </a:r>
            <a:r>
              <a:rPr lang="en-US" sz="4000" dirty="0" smtClean="0">
                <a:solidFill>
                  <a:srgbClr val="C00000"/>
                </a:solidFill>
              </a:rPr>
              <a:t>roblem!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5" name="Picture 4" descr="cra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81200"/>
            <a:ext cx="660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065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/>
              <a:t>And intractability means…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…the Nash equilibrium cannot be a useful prediction of the behavior of a group of people</a:t>
            </a:r>
            <a:endParaRPr lang="en-US" sz="3600" i="1" dirty="0" smtClean="0"/>
          </a:p>
          <a:p>
            <a:pPr marL="0" indent="0">
              <a:buNone/>
            </a:pPr>
            <a:endParaRPr lang="en-US" sz="4000" i="1" dirty="0" smtClean="0"/>
          </a:p>
          <a:p>
            <a:pPr marL="0" indent="0">
              <a:buNone/>
            </a:pPr>
            <a:r>
              <a:rPr lang="en-US" sz="3600" i="1" dirty="0" smtClean="0">
                <a:solidFill>
                  <a:srgbClr val="C00000"/>
                </a:solidFill>
              </a:rPr>
              <a:t>“If your laptop can’t find it, neither can the market”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                           Kamal Jain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545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7484" y="1307432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Evolution</a:t>
            </a:r>
            <a:br>
              <a:rPr lang="en-US" sz="4800" b="1" dirty="0" smtClean="0"/>
            </a:br>
            <a:r>
              <a:rPr lang="en-US" sz="4800" b="1" dirty="0" smtClean="0"/>
              <a:t>150 years later:</a:t>
            </a:r>
            <a:br>
              <a:rPr lang="en-US" sz="4800" b="1" dirty="0" smtClean="0"/>
            </a:br>
            <a:r>
              <a:rPr lang="en-US" sz="4800" b="1" dirty="0" smtClean="0"/>
              <a:t>questions still</a:t>
            </a:r>
            <a:br>
              <a:rPr lang="en-US" sz="4800" b="1" dirty="0" smtClean="0"/>
            </a:br>
            <a:r>
              <a:rPr lang="en-US" sz="4800" b="1" dirty="0" smtClean="0"/>
              <a:t>unanswered</a:t>
            </a:r>
            <a:br>
              <a:rPr lang="en-US" sz="4800" b="1" dirty="0" smtClean="0"/>
            </a:b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772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endParaRPr lang="en-US" sz="39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900" b="1" i="1" dirty="0" smtClean="0">
                <a:solidFill>
                  <a:schemeClr val="accent5">
                    <a:lumMod val="75000"/>
                  </a:schemeClr>
                </a:solidFill>
              </a:rPr>
              <a:t>What is the role of recombination?</a:t>
            </a:r>
          </a:p>
          <a:p>
            <a:r>
              <a:rPr lang="en-US" sz="3900" b="1" i="1" dirty="0" smtClean="0">
                <a:solidFill>
                  <a:schemeClr val="accent5">
                    <a:lumMod val="75000"/>
                  </a:schemeClr>
                </a:solidFill>
              </a:rPr>
              <a:t>Why all this diversity?</a:t>
            </a:r>
          </a:p>
          <a:p>
            <a:r>
              <a:rPr lang="en-US" sz="3900" b="1" i="1" dirty="0" smtClean="0">
                <a:solidFill>
                  <a:schemeClr val="accent5">
                    <a:lumMod val="75000"/>
                  </a:schemeClr>
                </a:solidFill>
              </a:rPr>
              <a:t>Is Evolution optimizing something?</a:t>
            </a:r>
          </a:p>
          <a:p>
            <a:endParaRPr lang="en-US" sz="3600" b="1" i="1" dirty="0" smtClean="0">
              <a:solidFill>
                <a:schemeClr val="accent2"/>
              </a:solidFill>
            </a:endParaRPr>
          </a:p>
          <a:p>
            <a:endParaRPr lang="en-US" sz="36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Content Placeholder 4" descr="darwino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3" b="32983"/>
          <a:stretch>
            <a:fillRect/>
          </a:stretch>
        </p:blipFill>
        <p:spPr>
          <a:xfrm>
            <a:off x="228600" y="228600"/>
            <a:ext cx="4876800" cy="25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18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725905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Evolution</a:t>
            </a:r>
            <a:br>
              <a:rPr lang="en-US" sz="4800" b="1" dirty="0" smtClean="0"/>
            </a:br>
            <a:r>
              <a:rPr lang="en-US" sz="4800" b="1" dirty="0" smtClean="0"/>
              <a:t>150 years later,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>CS version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7724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sz="3900" b="1" i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3900" b="1" i="1" dirty="0" smtClean="0">
                <a:solidFill>
                  <a:schemeClr val="accent5">
                    <a:lumMod val="75000"/>
                  </a:schemeClr>
                </a:solidFill>
              </a:rPr>
              <a:t>“What </a:t>
            </a:r>
            <a:r>
              <a:rPr lang="en-US" sz="3900" b="1" i="1" dirty="0">
                <a:solidFill>
                  <a:schemeClr val="accent5">
                    <a:lumMod val="75000"/>
                  </a:schemeClr>
                </a:solidFill>
              </a:rPr>
              <a:t>algorithm could have </a:t>
            </a:r>
            <a:r>
              <a:rPr lang="en-US" sz="3900" b="1" i="1" dirty="0" smtClean="0">
                <a:solidFill>
                  <a:schemeClr val="accent5">
                    <a:lumMod val="75000"/>
                  </a:schemeClr>
                </a:solidFill>
              </a:rPr>
              <a:t>done </a:t>
            </a:r>
          </a:p>
          <a:p>
            <a:pPr marL="0" indent="0" algn="ctr">
              <a:buNone/>
            </a:pPr>
            <a:r>
              <a:rPr lang="en-US" sz="39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900" b="1" i="1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en-US" sz="4300" b="1" dirty="0" smtClean="0">
                <a:solidFill>
                  <a:srgbClr val="008000"/>
                </a:solidFill>
                <a:latin typeface="Brush Script Std"/>
                <a:cs typeface="Brush Script Std"/>
              </a:rPr>
              <a:t>all this!</a:t>
            </a: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900" b="1" i="1" dirty="0" smtClean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en-US" sz="3900" b="1" i="1" dirty="0">
                <a:solidFill>
                  <a:schemeClr val="accent5">
                    <a:lumMod val="75000"/>
                  </a:schemeClr>
                </a:solidFill>
              </a:rPr>
              <a:t>a mere 10</a:t>
            </a:r>
            <a:r>
              <a:rPr lang="en-US" sz="3900" b="1" i="1" baseline="30000" dirty="0">
                <a:solidFill>
                  <a:schemeClr val="accent5">
                    <a:lumMod val="75000"/>
                  </a:schemeClr>
                </a:solidFill>
              </a:rPr>
              <a:t>12</a:t>
            </a:r>
            <a:r>
              <a:rPr lang="en-US" sz="3900" b="1" i="1" dirty="0">
                <a:solidFill>
                  <a:schemeClr val="accent5">
                    <a:lumMod val="75000"/>
                  </a:schemeClr>
                </a:solidFill>
              </a:rPr>
              <a:t> steps?</a:t>
            </a:r>
            <a:r>
              <a:rPr lang="en-US" sz="3900" b="1" i="1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</a:p>
          <a:p>
            <a:endParaRPr lang="en-US" sz="3600" b="1" i="1" dirty="0" smtClean="0">
              <a:solidFill>
                <a:schemeClr val="accent2"/>
              </a:solidFill>
            </a:endParaRPr>
          </a:p>
          <a:p>
            <a:endParaRPr lang="en-US" sz="36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Content Placeholder 4" descr="darwino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3" b="32983"/>
          <a:stretch>
            <a:fillRect/>
          </a:stretch>
        </p:blipFill>
        <p:spPr>
          <a:xfrm>
            <a:off x="228600" y="228600"/>
            <a:ext cx="4343400" cy="229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400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668963"/>
          </a:xfrm>
        </p:spPr>
        <p:txBody>
          <a:bodyPr>
            <a:normAutofit/>
          </a:bodyPr>
          <a:lstStyle/>
          <a:p>
            <a:r>
              <a:rPr lang="en-US" dirty="0" smtClean="0"/>
              <a:t>Evolution of a haploid population </a:t>
            </a:r>
            <a:r>
              <a:rPr lang="en-US" dirty="0" smtClean="0">
                <a:solidFill>
                  <a:srgbClr val="FF0000"/>
                </a:solidFill>
              </a:rPr>
              <a:t>in the weak selection regime,</a:t>
            </a:r>
            <a:r>
              <a:rPr lang="en-US" dirty="0" smtClean="0"/>
              <a:t> gene with two alleles:                                                                                    					</a:t>
            </a:r>
          </a:p>
          <a:p>
            <a:pPr marL="0" indent="0">
              <a:buNone/>
            </a:pPr>
            <a:r>
              <a:rPr lang="en-US" dirty="0" smtClean="0"/>
              <a:t>			x</a:t>
            </a:r>
            <a:r>
              <a:rPr lang="en-US" baseline="30000" dirty="0" smtClean="0"/>
              <a:t>t+1    </a:t>
            </a:r>
            <a:r>
              <a:rPr lang="en-US" dirty="0" smtClean="0"/>
              <a:t>=     </a:t>
            </a:r>
            <a:r>
              <a:rPr lang="en-US" dirty="0" err="1" smtClean="0"/>
              <a:t>x</a:t>
            </a:r>
            <a:r>
              <a:rPr lang="en-US" baseline="30000" dirty="0" err="1" smtClean="0"/>
              <a:t>t</a:t>
            </a:r>
            <a:r>
              <a:rPr lang="en-US" dirty="0" smtClean="0"/>
              <a:t> (1 + s f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t</a:t>
            </a:r>
            <a:r>
              <a:rPr lang="en-US" dirty="0" smtClean="0"/>
              <a:t>)/Z</a:t>
            </a:r>
            <a:r>
              <a:rPr lang="en-US" baseline="30000" dirty="0" smtClean="0"/>
              <a:t>t+1</a:t>
            </a:r>
            <a:endParaRPr lang="en-US" dirty="0" smtClean="0"/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C00000"/>
                </a:solidFill>
              </a:rPr>
              <a:t>The Multiplicative Weights algorithm!</a:t>
            </a:r>
          </a:p>
          <a:p>
            <a:endParaRPr lang="en-US" dirty="0" smtClean="0"/>
          </a:p>
          <a:p>
            <a:r>
              <a:rPr lang="en-US" dirty="0" smtClean="0"/>
              <a:t>Furthermore, x</a:t>
            </a:r>
            <a:r>
              <a:rPr lang="en-US" baseline="30000" dirty="0" smtClean="0"/>
              <a:t>t+1</a:t>
            </a:r>
            <a:r>
              <a:rPr lang="en-US" dirty="0" smtClean="0"/>
              <a:t> is the x that maximizes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err="1" smtClean="0"/>
              <a:t>ɸ</a:t>
            </a:r>
            <a:r>
              <a:rPr lang="en-US" dirty="0" smtClean="0"/>
              <a:t>(x) = </a:t>
            </a:r>
            <a:r>
              <a:rPr lang="en-US" sz="4000" dirty="0" err="1" smtClean="0"/>
              <a:t>Σ</a:t>
            </a:r>
            <a:r>
              <a:rPr lang="en-US" sz="4000" baseline="-25000" dirty="0" err="1" smtClean="0"/>
              <a:t>τ</a:t>
            </a:r>
            <a:r>
              <a:rPr lang="en-US" sz="4000" baseline="-25000" dirty="0" smtClean="0"/>
              <a:t> &lt; t+1</a:t>
            </a:r>
            <a:r>
              <a:rPr lang="en-US" dirty="0" smtClean="0"/>
              <a:t>(f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τ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f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τ</a:t>
            </a:r>
            <a:r>
              <a:rPr lang="en-US" dirty="0" smtClean="0"/>
              <a:t>) x + s</a:t>
            </a:r>
            <a:r>
              <a:rPr lang="en-US" baseline="30000" dirty="0" smtClean="0"/>
              <a:t>-1</a:t>
            </a:r>
            <a:r>
              <a:rPr lang="en-US" dirty="0" smtClean="0"/>
              <a:t>H(x)</a:t>
            </a:r>
            <a:endParaRPr lang="en-US" baseline="-250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429000" y="555458"/>
            <a:ext cx="2438400" cy="1104900"/>
          </a:xfrm>
          <a:prstGeom prst="wedgeRoundRectCallout">
            <a:avLst>
              <a:gd name="adj1" fmla="val -50347"/>
              <a:gd name="adj2" fmla="val 11432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/>
              <a:t>f</a:t>
            </a:r>
            <a:r>
              <a:rPr lang="en-US" sz="2400" b="0" smtClean="0"/>
              <a:t>requency </a:t>
            </a:r>
            <a:r>
              <a:rPr lang="en-US" sz="2400" b="0" dirty="0" smtClean="0"/>
              <a:t>of </a:t>
            </a:r>
            <a:r>
              <a:rPr lang="en-US" sz="2400" b="0" smtClean="0"/>
              <a:t>allele 1 </a:t>
            </a:r>
            <a:r>
              <a:rPr lang="en-US" sz="2400" b="0" dirty="0" smtClean="0"/>
              <a:t>at generation t </a:t>
            </a:r>
            <a:endParaRPr lang="en-US" sz="2400" b="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859379" y="669758"/>
            <a:ext cx="2362200" cy="990600"/>
          </a:xfrm>
          <a:prstGeom prst="wedgeRoundRectCallout">
            <a:avLst>
              <a:gd name="adj1" fmla="val -50347"/>
              <a:gd name="adj2" fmla="val 11432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/>
              <a:t>r</a:t>
            </a:r>
            <a:r>
              <a:rPr lang="en-US" sz="1800" b="0" dirty="0" smtClean="0"/>
              <a:t>elative fitness of allele 1 in the present genetic environment 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3194954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038814"/>
            <a:ext cx="88392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Recall the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questions still</a:t>
            </a:r>
            <a:br>
              <a:rPr lang="en-US" sz="4000" dirty="0" smtClean="0"/>
            </a:br>
            <a:r>
              <a:rPr lang="en-US" sz="4000" dirty="0" smtClean="0"/>
              <a:t>unanswered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772400" cy="4114800"/>
          </a:xfrm>
        </p:spPr>
        <p:txBody>
          <a:bodyPr>
            <a:normAutofit/>
          </a:bodyPr>
          <a:lstStyle/>
          <a:p>
            <a:endParaRPr lang="en-US" sz="3900" b="1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900" b="1" i="1" dirty="0" smtClean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3900" b="1" i="1" dirty="0">
                <a:solidFill>
                  <a:schemeClr val="accent5">
                    <a:lumMod val="75000"/>
                  </a:schemeClr>
                </a:solidFill>
              </a:rPr>
              <a:t>algorithm could have done </a:t>
            </a:r>
          </a:p>
          <a:p>
            <a:pPr marL="0" indent="0">
              <a:buNone/>
            </a:pPr>
            <a:r>
              <a:rPr lang="en-US" sz="3900" b="1" i="1" dirty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en-US" sz="4300" b="1" dirty="0">
                <a:solidFill>
                  <a:srgbClr val="008000"/>
                </a:solidFill>
                <a:latin typeface="Brush Script Std"/>
                <a:cs typeface="Brush Script Std"/>
              </a:rPr>
              <a:t>all this!</a:t>
            </a:r>
            <a:r>
              <a:rPr lang="en-US" sz="39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900" b="1" i="1" dirty="0">
                <a:solidFill>
                  <a:schemeClr val="accent5">
                    <a:lumMod val="75000"/>
                  </a:schemeClr>
                </a:solidFill>
              </a:rPr>
              <a:t>in a mere 10</a:t>
            </a:r>
            <a:r>
              <a:rPr lang="en-US" sz="3900" b="1" i="1" baseline="30000" dirty="0">
                <a:solidFill>
                  <a:schemeClr val="accent5">
                    <a:lumMod val="75000"/>
                  </a:schemeClr>
                </a:solidFill>
              </a:rPr>
              <a:t>12</a:t>
            </a:r>
            <a:r>
              <a:rPr lang="en-US" sz="3900" b="1" i="1" dirty="0">
                <a:solidFill>
                  <a:schemeClr val="accent5">
                    <a:lumMod val="75000"/>
                  </a:schemeClr>
                </a:solidFill>
              </a:rPr>
              <a:t> steps</a:t>
            </a:r>
            <a:r>
              <a:rPr lang="en-US" sz="3900" b="1" i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r>
              <a:rPr lang="en-US" sz="3900" b="1" i="1" dirty="0">
                <a:solidFill>
                  <a:schemeClr val="accent5">
                    <a:lumMod val="75000"/>
                  </a:schemeClr>
                </a:solidFill>
              </a:rPr>
              <a:t>What is the role of sex?</a:t>
            </a:r>
          </a:p>
          <a:p>
            <a:r>
              <a:rPr lang="en-US" sz="3900" b="1" i="1" dirty="0">
                <a:solidFill>
                  <a:schemeClr val="accent5">
                    <a:lumMod val="75000"/>
                  </a:schemeClr>
                </a:solidFill>
              </a:rPr>
              <a:t>Why all this diversity?</a:t>
            </a:r>
          </a:p>
          <a:p>
            <a:r>
              <a:rPr lang="en-US" sz="3900" b="1" i="1" dirty="0">
                <a:solidFill>
                  <a:schemeClr val="accent5">
                    <a:lumMod val="75000"/>
                  </a:schemeClr>
                </a:solidFill>
              </a:rPr>
              <a:t>Is Evolution optimizing something?</a:t>
            </a:r>
            <a:endParaRPr lang="en-US" sz="39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3600" b="1" i="1" dirty="0" smtClean="0">
              <a:solidFill>
                <a:schemeClr val="accent2"/>
              </a:solidFill>
            </a:endParaRPr>
          </a:p>
          <a:p>
            <a:endParaRPr lang="en-US" sz="36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Content Placeholder 4" descr="darwino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3" b="32983"/>
          <a:stretch>
            <a:fillRect/>
          </a:stretch>
        </p:blipFill>
        <p:spPr>
          <a:xfrm>
            <a:off x="228600" y="228600"/>
            <a:ext cx="4876800" cy="2582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9025" y="3377045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522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5xZxGC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" r="1519"/>
          <a:stretch>
            <a:fillRect/>
          </a:stretch>
        </p:blipFill>
        <p:spPr>
          <a:xfrm>
            <a:off x="-1659467" y="0"/>
            <a:ext cx="13241867" cy="701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886200" y="3429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FFFFFF"/>
                </a:solidFill>
                <a:latin typeface="+mn-lt"/>
              </a:rPr>
              <a:t>Next</a:t>
            </a:r>
            <a:r>
              <a:rPr lang="en-US" i="1" dirty="0" smtClean="0">
                <a:solidFill>
                  <a:srgbClr val="FFFFFF"/>
                </a:solidFill>
                <a:latin typeface="+mn-lt"/>
              </a:rPr>
              <a:t>: TCS</a:t>
            </a:r>
          </a:p>
          <a:p>
            <a:r>
              <a:rPr lang="en-US" i="1" dirty="0" smtClean="0">
                <a:solidFill>
                  <a:srgbClr val="FFFFFF"/>
                </a:solidFill>
                <a:latin typeface="+mn-lt"/>
              </a:rPr>
              <a:t>and the Brain </a:t>
            </a:r>
          </a:p>
        </p:txBody>
      </p:sp>
    </p:spTree>
    <p:extLst>
      <p:ext uri="{BB962C8B-B14F-4D97-AF65-F5344CB8AC3E}">
        <p14:creationId xmlns:p14="http://schemas.microsoft.com/office/powerpoint/2010/main" val="19922457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How does the Mind </a:t>
            </a:r>
            <a:br>
              <a:rPr lang="en-US" b="1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r>
              <a:rPr lang="en-US" b="1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emerge from the Brain? </a:t>
            </a:r>
            <a:br>
              <a:rPr lang="en-US" b="1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endParaRPr lang="en-US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2606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-34925"/>
            <a:ext cx="10439595" cy="7086600"/>
          </a:xfrm>
          <a:prstGeom prst="rect">
            <a:avLst/>
          </a:prstGeom>
        </p:spPr>
      </p:pic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charset="0"/>
                <a:cs typeface="ＭＳ Ｐゴシック" charset="0"/>
              </a:rPr>
              <a:t>How does the Mind </a:t>
            </a:r>
            <a:br>
              <a:rPr lang="en-US" b="1" i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charset="0"/>
                <a:cs typeface="ＭＳ Ｐゴシック" charset="0"/>
              </a:rPr>
            </a:br>
            <a:r>
              <a:rPr lang="en-US" b="1" i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charset="0"/>
                <a:cs typeface="ＭＳ Ｐゴシック" charset="0"/>
              </a:rPr>
              <a:t>emerge from the Brain? </a:t>
            </a:r>
            <a:br>
              <a:rPr lang="en-US" b="1" i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charset="0"/>
                <a:cs typeface="ＭＳ Ｐゴシック" charset="0"/>
              </a:rPr>
            </a:b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437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How does one think computationally about the Brain?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599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The halting proble</a:t>
            </a:r>
            <a:r>
              <a:rPr lang="en-US" sz="4800" b="1" dirty="0"/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114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i="1" dirty="0" smtClean="0">
                <a:solidFill>
                  <a:schemeClr val="accent2"/>
                </a:solidFill>
              </a:rPr>
              <a:t>“</a:t>
            </a:r>
            <a:r>
              <a:rPr lang="en-US" sz="6500" i="1" dirty="0" smtClean="0">
                <a:solidFill>
                  <a:schemeClr val="accent2"/>
                </a:solidFill>
              </a:rPr>
              <a:t>will program P halt </a:t>
            </a:r>
          </a:p>
          <a:p>
            <a:pPr marL="0" indent="0">
              <a:buNone/>
            </a:pPr>
            <a:r>
              <a:rPr lang="en-US" sz="6500" i="1" dirty="0">
                <a:solidFill>
                  <a:schemeClr val="accent2"/>
                </a:solidFill>
              </a:rPr>
              <a:t> </a:t>
            </a:r>
            <a:r>
              <a:rPr lang="en-US" sz="6500" i="1" dirty="0" smtClean="0">
                <a:solidFill>
                  <a:schemeClr val="accent2"/>
                </a:solidFill>
              </a:rPr>
              <a:t>               if started on input X?”</a:t>
            </a:r>
          </a:p>
          <a:p>
            <a:pPr marL="0" indent="0">
              <a:buNone/>
            </a:pPr>
            <a:r>
              <a:rPr lang="en-US" sz="6500" dirty="0" smtClean="0"/>
              <a:t>Can you see why it is unsolvable?</a:t>
            </a:r>
          </a:p>
          <a:p>
            <a:pPr marL="0" indent="0">
              <a:buNone/>
            </a:pPr>
            <a:endParaRPr lang="en-US" sz="5800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5800" i="1" dirty="0" smtClean="0">
                <a:solidFill>
                  <a:srgbClr val="0070C0"/>
                </a:solidFill>
              </a:rPr>
              <a:t>CS was born </a:t>
            </a:r>
          </a:p>
          <a:p>
            <a:pPr marL="0" indent="0">
              <a:buNone/>
            </a:pPr>
            <a:r>
              <a:rPr lang="en-US" sz="5800" i="1" dirty="0" smtClean="0">
                <a:solidFill>
                  <a:srgbClr val="0070C0"/>
                </a:solidFill>
              </a:rPr>
              <a:t>aware of its own limitations</a:t>
            </a:r>
          </a:p>
          <a:p>
            <a:pPr marL="0" indent="0">
              <a:buNone/>
            </a:pPr>
            <a:r>
              <a:rPr lang="en-US" sz="5800" i="1" dirty="0" smtClean="0">
                <a:solidFill>
                  <a:srgbClr val="0070C0"/>
                </a:solidFill>
              </a:rPr>
              <a:t>(and with a sweet tooth </a:t>
            </a:r>
          </a:p>
          <a:p>
            <a:pPr marL="0" indent="0">
              <a:buNone/>
            </a:pPr>
            <a:r>
              <a:rPr lang="en-US" sz="5800" i="1" dirty="0" smtClean="0">
                <a:solidFill>
                  <a:srgbClr val="0070C0"/>
                </a:solidFill>
              </a:rPr>
              <a:t>for math</a:t>
            </a:r>
            <a:r>
              <a:rPr lang="mr-IN" sz="5800" i="1" dirty="0" smtClean="0">
                <a:solidFill>
                  <a:srgbClr val="0070C0"/>
                </a:solidFill>
              </a:rPr>
              <a:t>…</a:t>
            </a:r>
            <a:r>
              <a:rPr lang="en-US" sz="5800" i="1" dirty="0" smtClean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4" name="Picture 3" descr="5937020-the-thinker-statue-by-the-french-sculptor-rodin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465095"/>
            <a:ext cx="228885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734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Alan_Tu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25908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0" y="45720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b="0" dirty="0">
                <a:latin typeface="+mj-lt"/>
              </a:rPr>
              <a:t>Good Question!</a:t>
            </a:r>
          </a:p>
        </p:txBody>
      </p:sp>
      <p:pic>
        <p:nvPicPr>
          <p:cNvPr id="50179" name="Picture 1" descr="vnm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52800"/>
            <a:ext cx="25019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GV_200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514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3124200" y="914400"/>
            <a:ext cx="4648200" cy="1981200"/>
          </a:xfrm>
          <a:prstGeom prst="wedgeRoundRectCallou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990600"/>
            <a:ext cx="46403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[</a:t>
            </a:r>
            <a:r>
              <a:rPr lang="en-US" sz="2800" b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the way the brain works] </a:t>
            </a:r>
          </a:p>
          <a:p>
            <a:pPr algn="l"/>
            <a:r>
              <a:rPr lang="en-US" sz="2800" b="0" i="1" dirty="0">
                <a:solidFill>
                  <a:srgbClr val="000000"/>
                </a:solidFill>
                <a:latin typeface="+mj-lt"/>
              </a:rPr>
              <a:t>may be characterized by less </a:t>
            </a:r>
          </a:p>
          <a:p>
            <a:pPr algn="l"/>
            <a:r>
              <a:rPr lang="en-US" sz="2800" b="0" i="1" dirty="0">
                <a:solidFill>
                  <a:srgbClr val="000000"/>
                </a:solidFill>
                <a:latin typeface="+mj-lt"/>
              </a:rPr>
              <a:t>logical and arithmetical depth </a:t>
            </a:r>
          </a:p>
          <a:p>
            <a:pPr algn="l"/>
            <a:r>
              <a:rPr lang="en-US" sz="2800" b="0" i="1" dirty="0">
                <a:solidFill>
                  <a:srgbClr val="000000"/>
                </a:solidFill>
                <a:latin typeface="+mj-lt"/>
              </a:rPr>
              <a:t>than we are normally used to</a:t>
            </a:r>
            <a:r>
              <a:rPr lang="en-US" sz="2800" b="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r>
              <a:rPr lang="en-US" sz="2800" b="0" dirty="0">
                <a:latin typeface="+mj-lt"/>
              </a:rPr>
              <a:t>  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486400" y="1066800"/>
            <a:ext cx="3581400" cy="1828800"/>
          </a:xfrm>
          <a:prstGeom prst="wedgeRoundRectCallou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2342" y="914400"/>
            <a:ext cx="36416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0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sz="2800" b="0" i="1" dirty="0" smtClean="0">
                <a:solidFill>
                  <a:srgbClr val="000000"/>
                </a:solidFill>
                <a:latin typeface="+mj-lt"/>
              </a:rPr>
              <a:t>a computational theory </a:t>
            </a:r>
          </a:p>
          <a:p>
            <a:r>
              <a:rPr lang="en-US" sz="2800" b="0" i="1" dirty="0" smtClean="0">
                <a:solidFill>
                  <a:srgbClr val="000000"/>
                </a:solidFill>
                <a:latin typeface="+mj-lt"/>
              </a:rPr>
              <a:t>of the Brain is both possible and essential </a:t>
            </a:r>
            <a:endParaRPr lang="en-US" sz="2800" b="0" i="1" dirty="0">
              <a:solidFill>
                <a:srgbClr val="000000"/>
              </a:solidFill>
              <a:latin typeface="+mj-lt"/>
            </a:endParaRPr>
          </a:p>
          <a:p>
            <a:r>
              <a:rPr lang="en-US" sz="2800" b="0" dirty="0"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721896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/>
      <p:bldP spid="9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David Marr (1945 – 1980)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05400" y="228600"/>
            <a:ext cx="4038600" cy="5638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b="1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three-step program: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specs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hardware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	algorithm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147" t="3929" r="23864" b="42945"/>
          <a:stretch/>
        </p:blipFill>
        <p:spPr>
          <a:xfrm>
            <a:off x="1219200" y="2057400"/>
            <a:ext cx="3286205" cy="411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683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The Specs:  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[</a:t>
            </a:r>
            <a:r>
              <a:rPr lang="en-US" dirty="0" err="1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Ison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et al. 2016]</a:t>
            </a:r>
          </a:p>
        </p:txBody>
      </p:sp>
      <p:pic>
        <p:nvPicPr>
          <p:cNvPr id="54274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4276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62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38916" name="Picture 6" descr="eiffe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882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638800" y="3429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188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9396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59397" name="Picture 1" descr="forbidd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2146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96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55300" name="Picture 6" descr="eiffe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882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638800" y="3429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053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6324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" name="Picture 1" descr="Obama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286000"/>
            <a:ext cx="2175263" cy="2438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583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57348" name="Picture 6" descr="eiffe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882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638800" y="3429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" name="Picture 1" descr="Obama.jpeg"/>
          <p:cNvPicPr>
            <a:picLocks noChangeAspect="1"/>
          </p:cNvPicPr>
          <p:nvPr/>
        </p:nvPicPr>
        <p:blipFill>
          <a:blip r:embed="rId4" cstate="email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00400"/>
            <a:ext cx="1066800" cy="11958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243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58372" name="Picture 6" descr="eiffe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882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638800" y="3429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65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9396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59397" name="Picture 1" descr="forbidd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2146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26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1946: Turing’s idea </a:t>
            </a:r>
            <a:br>
              <a:rPr lang="en-US" sz="4800" b="1" dirty="0" smtClean="0"/>
            </a:br>
            <a:r>
              <a:rPr lang="en-US" sz="4800" b="1" dirty="0" smtClean="0"/>
              <a:t>becomes reality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vnm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65485"/>
            <a:ext cx="2209800" cy="2871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2260" y="3200400"/>
            <a:ext cx="32561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+mj-lt"/>
              </a:rPr>
              <a:t>von </a:t>
            </a:r>
            <a:r>
              <a:rPr lang="en-US" sz="4000" dirty="0" smtClean="0">
                <a:solidFill>
                  <a:srgbClr val="C00000"/>
                </a:solidFill>
                <a:latin typeface="+mj-lt"/>
              </a:rPr>
              <a:t>Neumann</a:t>
            </a:r>
          </a:p>
          <a:p>
            <a:r>
              <a:rPr lang="en-US" sz="4000" dirty="0">
                <a:solidFill>
                  <a:srgbClr val="C00000"/>
                </a:solidFill>
                <a:latin typeface="+mj-lt"/>
              </a:rPr>
              <a:t>a</a:t>
            </a:r>
            <a:r>
              <a:rPr lang="en-US" sz="4000" dirty="0" smtClean="0">
                <a:solidFill>
                  <a:srgbClr val="C00000"/>
                </a:solidFill>
                <a:latin typeface="+mj-lt"/>
              </a:rPr>
              <a:t>nd the EDVAC</a:t>
            </a:r>
            <a:r>
              <a:rPr lang="en-US" sz="4000" dirty="0">
                <a:solidFill>
                  <a:srgbClr val="C00000"/>
                </a:solidFill>
                <a:latin typeface="+mj-lt"/>
              </a:rPr>
              <a:t/>
            </a:r>
            <a:br>
              <a:rPr lang="en-US" sz="4000" dirty="0">
                <a:solidFill>
                  <a:srgbClr val="C00000"/>
                </a:solidFill>
                <a:latin typeface="+mj-lt"/>
              </a:rPr>
            </a:br>
            <a:endParaRPr lang="en-US" sz="4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87731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0420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638800" y="3429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" name="Picture 1" descr="Obama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438400"/>
            <a:ext cx="1903355" cy="2133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196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Challenge: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dirty="0" smtClean="0"/>
              <a:t>These are the specs</a:t>
            </a:r>
          </a:p>
          <a:p>
            <a:r>
              <a:rPr lang="en-US" sz="3600" dirty="0" smtClean="0"/>
              <a:t>What </a:t>
            </a:r>
            <a:r>
              <a:rPr lang="en-US" sz="3600" dirty="0"/>
              <a:t>is the hardware?</a:t>
            </a:r>
          </a:p>
          <a:p>
            <a:r>
              <a:rPr lang="en-US" sz="3600" dirty="0"/>
              <a:t>What is the algorithm?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283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…joint work </a:t>
            </a:r>
            <a:r>
              <a:rPr lang="en-US" dirty="0">
                <a:solidFill>
                  <a:schemeClr val="accent2"/>
                </a:solidFill>
              </a:rPr>
              <a:t>with…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79437"/>
            <a:ext cx="82296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</a:t>
            </a: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Santosh </a:t>
            </a:r>
            <a:r>
              <a:rPr lang="en-US" dirty="0" err="1" smtClean="0"/>
              <a:t>Vempala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Georgia Tech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</a:t>
            </a:r>
            <a:r>
              <a:rPr lang="en-US" dirty="0" smtClean="0"/>
              <a:t>    Wolfgang </a:t>
            </a:r>
            <a:r>
              <a:rPr lang="en-US" dirty="0" err="1" smtClean="0"/>
              <a:t>Maass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TU Graz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</a:t>
            </a:r>
          </a:p>
          <a:p>
            <a:pPr marL="0" indent="0">
              <a:buNone/>
            </a:pPr>
            <a:r>
              <a:rPr lang="en-US" dirty="0" smtClean="0"/>
              <a:t>                         Robert </a:t>
            </a:r>
            <a:r>
              <a:rPr lang="en-US" dirty="0" err="1" smtClean="0"/>
              <a:t>Legenstein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TU Graz</a:t>
            </a:r>
            <a:endParaRPr lang="en-US" dirty="0"/>
          </a:p>
        </p:txBody>
      </p:sp>
      <p:pic>
        <p:nvPicPr>
          <p:cNvPr id="5" name="Picture 4" descr="vempa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8600"/>
            <a:ext cx="2057400" cy="3086100"/>
          </a:xfrm>
          <a:prstGeom prst="rect">
            <a:avLst/>
          </a:prstGeom>
        </p:spPr>
      </p:pic>
      <p:pic>
        <p:nvPicPr>
          <p:cNvPr id="6" name="Picture 5" descr="maas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2" y="1518138"/>
            <a:ext cx="2438400" cy="29073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5867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98" y="3722183"/>
            <a:ext cx="2446403" cy="298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909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algn="ctr"/>
            <a:r>
              <a:rPr lang="en-US" b="1" dirty="0"/>
              <a:t>Speculating on the Hardware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1148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  <a:ea typeface="ＭＳ Ｐゴシック" charset="0"/>
                <a:cs typeface="ＭＳ Ｐゴシック" charset="0"/>
              </a:rPr>
              <a:t>A little analysis first</a:t>
            </a:r>
          </a:p>
          <a:p>
            <a:r>
              <a:rPr lang="en-US" sz="3200" dirty="0">
                <a:latin typeface="+mj-lt"/>
                <a:ea typeface="ＭＳ Ｐゴシック" charset="0"/>
                <a:cs typeface="ＭＳ Ｐゴシック" charset="0"/>
              </a:rPr>
              <a:t>They recorded from ~10</a:t>
            </a:r>
            <a:r>
              <a:rPr lang="en-US" sz="3200" baseline="30000" dirty="0">
                <a:latin typeface="+mj-lt"/>
                <a:ea typeface="ＭＳ Ｐゴシック" charset="0"/>
                <a:cs typeface="ＭＳ Ｐゴシック" charset="0"/>
              </a:rPr>
              <a:t>2</a:t>
            </a:r>
            <a:r>
              <a:rPr lang="en-US" sz="3200" dirty="0">
                <a:latin typeface="+mj-lt"/>
                <a:ea typeface="ＭＳ Ｐゴシック" charset="0"/>
                <a:cs typeface="ＭＳ Ｐゴシック" charset="0"/>
              </a:rPr>
              <a:t> out of ~10</a:t>
            </a:r>
            <a:r>
              <a:rPr lang="en-US" sz="3200" baseline="30000" dirty="0">
                <a:latin typeface="+mj-lt"/>
                <a:ea typeface="ＭＳ Ｐゴシック" charset="0"/>
                <a:cs typeface="ＭＳ Ｐゴシック" charset="0"/>
              </a:rPr>
              <a:t>7 </a:t>
            </a:r>
            <a:r>
              <a:rPr lang="en-US" sz="3200" dirty="0">
                <a:latin typeface="+mj-lt"/>
                <a:ea typeface="ＭＳ Ｐゴシック" charset="0"/>
                <a:cs typeface="ＭＳ Ｐゴシック" charset="0"/>
              </a:rPr>
              <a:t>MTL neurons in every subject</a:t>
            </a:r>
          </a:p>
          <a:p>
            <a:r>
              <a:rPr lang="en-US" sz="3200" dirty="0">
                <a:latin typeface="+mj-lt"/>
                <a:ea typeface="ＭＳ Ｐゴシック" charset="0"/>
                <a:cs typeface="ＭＳ Ｐゴシック" charset="0"/>
              </a:rPr>
              <a:t>Showed ~10</a:t>
            </a:r>
            <a:r>
              <a:rPr lang="en-US" sz="3200" baseline="30000" dirty="0">
                <a:latin typeface="+mj-lt"/>
                <a:ea typeface="ＭＳ Ｐゴシック" charset="0"/>
                <a:cs typeface="ＭＳ Ｐゴシック" charset="0"/>
              </a:rPr>
              <a:t>2</a:t>
            </a:r>
            <a:r>
              <a:rPr lang="en-US" sz="3200" dirty="0">
                <a:latin typeface="+mj-lt"/>
                <a:ea typeface="ＭＳ Ｐゴシック" charset="0"/>
                <a:cs typeface="ＭＳ Ｐゴシック" charset="0"/>
              </a:rPr>
              <a:t> pictures of familiar persons/</a:t>
            </a:r>
            <a:r>
              <a:rPr lang="en-US" sz="3200" dirty="0" smtClean="0">
                <a:latin typeface="+mj-lt"/>
                <a:ea typeface="ＭＳ Ｐゴシック" charset="0"/>
                <a:cs typeface="ＭＳ Ｐゴシック" charset="0"/>
              </a:rPr>
              <a:t>places, with repetitions</a:t>
            </a:r>
            <a:endParaRPr lang="en-US" sz="3200" dirty="0"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sz="3200" dirty="0" smtClean="0">
                <a:latin typeface="+mj-lt"/>
                <a:ea typeface="ＭＳ Ｐゴシック" charset="0"/>
                <a:cs typeface="ＭＳ Ｐゴシック" charset="0"/>
              </a:rPr>
              <a:t>each of ~10 </a:t>
            </a:r>
            <a:r>
              <a:rPr lang="en-US" sz="3200" dirty="0">
                <a:latin typeface="+mj-lt"/>
                <a:ea typeface="ＭＳ Ｐゴシック" charset="0"/>
                <a:cs typeface="ＭＳ Ｐゴシック" charset="0"/>
              </a:rPr>
              <a:t>neurons responded </a:t>
            </a:r>
            <a:r>
              <a:rPr lang="en-US" sz="3200" dirty="0" smtClean="0">
                <a:latin typeface="+mj-lt"/>
                <a:ea typeface="ＭＳ Ｐゴシック" charset="0"/>
                <a:cs typeface="ＭＳ Ｐゴシック" charset="0"/>
              </a:rPr>
              <a:t>consistently to one image</a:t>
            </a:r>
            <a:endParaRPr lang="en-US" sz="3200" dirty="0"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sz="3200" i="1" dirty="0" err="1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Hmmmm</a:t>
            </a:r>
            <a:r>
              <a:rPr lang="en-US" sz="3200" i="1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...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266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/>
              <a:t>Speculating on Hardware (cont.)</a:t>
            </a:r>
            <a:endParaRPr lang="en-US" b="1" dirty="0"/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001000" cy="4419600"/>
          </a:xfrm>
        </p:spPr>
        <p:txBody>
          <a:bodyPr>
            <a:normAutofit lnSpcReduction="10000"/>
          </a:bodyPr>
          <a:lstStyle/>
          <a:p>
            <a:r>
              <a:rPr lang="en-US" sz="3500" dirty="0" smtClean="0">
                <a:latin typeface="+mj-lt"/>
                <a:ea typeface="ＭＳ Ｐゴシック" charset="0"/>
                <a:cs typeface="ＭＳ Ｐゴシック" charset="0"/>
              </a:rPr>
              <a:t>Each </a:t>
            </a:r>
            <a:r>
              <a:rPr lang="en-US" sz="3500" dirty="0">
                <a:latin typeface="+mj-lt"/>
                <a:ea typeface="ＭＳ Ｐゴシック" charset="0"/>
                <a:cs typeface="ＭＳ Ｐゴシック" charset="0"/>
              </a:rPr>
              <a:t>memory is represented by an </a:t>
            </a:r>
            <a:r>
              <a:rPr lang="en-US" sz="3500" i="1" dirty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assembly</a:t>
            </a:r>
            <a:r>
              <a:rPr lang="en-US" sz="3500" dirty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3500" dirty="0">
                <a:latin typeface="+mj-lt"/>
                <a:ea typeface="ＭＳ Ｐゴシック" charset="0"/>
                <a:cs typeface="ＭＳ Ｐゴシック" charset="0"/>
              </a:rPr>
              <a:t>of </a:t>
            </a:r>
            <a:r>
              <a:rPr lang="en-US" sz="3500" b="1" i="1" dirty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many</a:t>
            </a:r>
            <a:r>
              <a:rPr lang="en-US" sz="3500" dirty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3500" dirty="0">
                <a:latin typeface="+mj-lt"/>
                <a:ea typeface="ＭＳ Ｐゴシック" charset="0"/>
                <a:cs typeface="ＭＳ Ｐゴシック" charset="0"/>
              </a:rPr>
              <a:t>(perhaps  ~ 10</a:t>
            </a:r>
            <a:r>
              <a:rPr lang="en-US" sz="3500" baseline="30000" dirty="0">
                <a:latin typeface="+mj-lt"/>
                <a:ea typeface="ＭＳ Ｐゴシック" charset="0"/>
                <a:cs typeface="ＭＳ Ｐゴシック" charset="0"/>
              </a:rPr>
              <a:t>4</a:t>
            </a:r>
            <a:r>
              <a:rPr lang="en-US" sz="3500" dirty="0">
                <a:latin typeface="+mj-lt"/>
                <a:ea typeface="ＭＳ Ｐゴシック" charset="0"/>
                <a:cs typeface="ＭＳ Ｐゴシック" charset="0"/>
              </a:rPr>
              <a:t> - 10</a:t>
            </a:r>
            <a:r>
              <a:rPr lang="en-US" sz="3500" baseline="30000" dirty="0">
                <a:latin typeface="+mj-lt"/>
                <a:ea typeface="ＭＳ Ｐゴシック" charset="0"/>
                <a:cs typeface="ＭＳ Ｐゴシック" charset="0"/>
              </a:rPr>
              <a:t>5</a:t>
            </a:r>
            <a:r>
              <a:rPr lang="en-US" sz="3500" dirty="0">
                <a:latin typeface="+mj-lt"/>
                <a:ea typeface="ＭＳ Ｐゴシック" charset="0"/>
                <a:cs typeface="ＭＳ Ｐゴシック" charset="0"/>
              </a:rPr>
              <a:t> ) neurons; </a:t>
            </a:r>
          </a:p>
          <a:p>
            <a:pPr marL="0" indent="0">
              <a:buNone/>
            </a:pPr>
            <a:r>
              <a:rPr lang="en-US" sz="3500" dirty="0">
                <a:latin typeface="+mj-lt"/>
                <a:ea typeface="ＭＳ Ｐゴシック" charset="0"/>
                <a:cs typeface="ＭＳ Ｐゴシック" charset="0"/>
              </a:rPr>
              <a:t>    </a:t>
            </a:r>
            <a:r>
              <a:rPr lang="en-US" sz="3500" i="1" dirty="0" err="1">
                <a:latin typeface="+mj-lt"/>
                <a:ea typeface="ＭＳ Ｐゴシック" charset="0"/>
                <a:cs typeface="ＭＳ Ｐゴシック" charset="0"/>
              </a:rPr>
              <a:t>cf</a:t>
            </a:r>
            <a:r>
              <a:rPr lang="en-US" sz="3500" dirty="0">
                <a:latin typeface="+mj-lt"/>
                <a:ea typeface="ＭＳ Ｐゴシック" charset="0"/>
                <a:cs typeface="ＭＳ Ｐゴシック" charset="0"/>
              </a:rPr>
              <a:t>  [</a:t>
            </a:r>
            <a:r>
              <a:rPr lang="en-US" sz="3500" dirty="0" err="1">
                <a:latin typeface="+mj-lt"/>
                <a:ea typeface="ＭＳ Ｐゴシック" charset="0"/>
                <a:cs typeface="ＭＳ Ｐゴシック" charset="0"/>
              </a:rPr>
              <a:t>Hebb</a:t>
            </a:r>
            <a:r>
              <a:rPr lang="en-US" sz="3500" dirty="0">
                <a:latin typeface="+mj-lt"/>
                <a:ea typeface="ＭＳ Ｐゴシック" charset="0"/>
                <a:cs typeface="ＭＳ Ｐゴシック" charset="0"/>
              </a:rPr>
              <a:t> 1949], [</a:t>
            </a:r>
            <a:r>
              <a:rPr lang="en-US" sz="3500" dirty="0" err="1">
                <a:latin typeface="+mj-lt"/>
                <a:ea typeface="ＭＳ Ｐゴシック" charset="0"/>
                <a:cs typeface="ＭＳ Ｐゴシック" charset="0"/>
              </a:rPr>
              <a:t>Buzsaki</a:t>
            </a:r>
            <a:r>
              <a:rPr lang="en-US" sz="3500" dirty="0">
                <a:latin typeface="+mj-lt"/>
                <a:ea typeface="ＭＳ Ｐゴシック" charset="0"/>
                <a:cs typeface="ＭＳ Ｐゴシック" charset="0"/>
              </a:rPr>
              <a:t> 2003, 2010]</a:t>
            </a:r>
          </a:p>
          <a:p>
            <a:r>
              <a:rPr lang="en-US" sz="3500" b="1" i="1" dirty="0">
                <a:solidFill>
                  <a:srgbClr val="C0504D"/>
                </a:solidFill>
                <a:latin typeface="+mj-lt"/>
                <a:ea typeface="ＭＳ Ｐゴシック" charset="0"/>
                <a:cs typeface="ＭＳ Ｐゴシック" charset="0"/>
              </a:rPr>
              <a:t>Highly connected</a:t>
            </a:r>
            <a:r>
              <a:rPr lang="en-US" sz="3500" dirty="0">
                <a:latin typeface="+mj-lt"/>
                <a:ea typeface="ＭＳ Ｐゴシック" charset="0"/>
                <a:cs typeface="ＭＳ Ｐゴシック" charset="0"/>
              </a:rPr>
              <a:t>, therefore stable</a:t>
            </a:r>
          </a:p>
          <a:p>
            <a:r>
              <a:rPr lang="en-US" sz="3500" dirty="0">
                <a:latin typeface="+mj-lt"/>
                <a:ea typeface="ＭＳ Ｐゴシック" charset="0"/>
                <a:cs typeface="ＭＳ Ｐゴシック" charset="0"/>
              </a:rPr>
              <a:t>It is somehow </a:t>
            </a:r>
            <a:r>
              <a:rPr lang="en-US" sz="3500" dirty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formed </a:t>
            </a:r>
            <a:r>
              <a:rPr lang="en-US" sz="3500" dirty="0">
                <a:latin typeface="+mj-lt"/>
                <a:ea typeface="ＭＳ Ｐゴシック" charset="0"/>
                <a:cs typeface="ＭＳ Ｐゴシック" charset="0"/>
              </a:rPr>
              <a:t>by sensory </a:t>
            </a:r>
            <a:r>
              <a:rPr lang="en-US" sz="3500" dirty="0" smtClean="0">
                <a:latin typeface="+mj-lt"/>
                <a:ea typeface="ＭＳ Ｐゴシック" charset="0"/>
                <a:cs typeface="ＭＳ Ｐゴシック" charset="0"/>
              </a:rPr>
              <a:t>stimuli</a:t>
            </a:r>
            <a:endParaRPr lang="en-US" sz="3500" dirty="0"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sz="3500" dirty="0">
                <a:latin typeface="+mj-lt"/>
                <a:ea typeface="ＭＳ Ｐゴシック" charset="0"/>
                <a:cs typeface="ＭＳ Ｐゴシック" charset="0"/>
              </a:rPr>
              <a:t>Every time we think of this memory, </a:t>
            </a:r>
            <a:endParaRPr lang="en-US" sz="3500" dirty="0" smtClean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3500" dirty="0">
                <a:solidFill>
                  <a:srgbClr val="C0504D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3500" dirty="0" smtClean="0">
                <a:solidFill>
                  <a:srgbClr val="C0504D"/>
                </a:solidFill>
                <a:latin typeface="+mj-lt"/>
                <a:ea typeface="ＭＳ Ｐゴシック" charset="0"/>
                <a:cs typeface="ＭＳ Ｐゴシック" charset="0"/>
              </a:rPr>
              <a:t>    ~ </a:t>
            </a:r>
            <a:r>
              <a:rPr lang="en-US" sz="3500" dirty="0">
                <a:solidFill>
                  <a:srgbClr val="C0504D"/>
                </a:solidFill>
                <a:latin typeface="+mj-lt"/>
                <a:ea typeface="ＭＳ Ｐゴシック" charset="0"/>
                <a:cs typeface="ＭＳ Ｐゴシック" charset="0"/>
              </a:rPr>
              <a:t>all these neurons fire</a:t>
            </a:r>
          </a:p>
          <a:p>
            <a:endParaRPr lang="en-US" dirty="0">
              <a:solidFill>
                <a:srgbClr val="FFFFFF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851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C0504D"/>
                </a:solidFill>
              </a:rPr>
              <a:t>                      cells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 smtClean="0">
                <a:solidFill>
                  <a:srgbClr val="C0504D"/>
                </a:solidFill>
              </a:rPr>
              <a:t>(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C0504D"/>
                </a:solidFill>
              </a:rPr>
              <a:t>concept cells</a:t>
            </a:r>
            <a:r>
              <a:rPr lang="en-US" dirty="0">
                <a:solidFill>
                  <a:srgbClr val="C0504D"/>
                </a:solidFill>
              </a:rPr>
              <a:t>)</a:t>
            </a:r>
            <a:r>
              <a:rPr lang="en-US" dirty="0" smtClean="0">
                <a:solidFill>
                  <a:srgbClr val="C0504D"/>
                </a:solidFill>
              </a:rPr>
              <a:t/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dirty="0" smtClean="0">
                <a:solidFill>
                  <a:srgbClr val="C0504D"/>
                </a:solidFill>
              </a:rPr>
              <a:t/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dirty="0" smtClean="0">
                <a:solidFill>
                  <a:srgbClr val="C0504D"/>
                </a:solidFill>
              </a:rPr>
              <a:t/>
            </a:r>
            <a:br>
              <a:rPr lang="en-US" dirty="0" smtClean="0">
                <a:solidFill>
                  <a:srgbClr val="C0504D"/>
                </a:solidFill>
              </a:rPr>
            </a:br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5" name="Content Placeholder 4" descr="ja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2" b="20072"/>
          <a:stretch>
            <a:fillRect/>
          </a:stretch>
        </p:blipFill>
        <p:spPr>
          <a:xfrm>
            <a:off x="762000" y="2438400"/>
            <a:ext cx="2286000" cy="1257212"/>
          </a:xfrm>
        </p:spPr>
      </p:pic>
    </p:spTree>
    <p:extLst>
      <p:ext uri="{BB962C8B-B14F-4D97-AF65-F5344CB8AC3E}">
        <p14:creationId xmlns:p14="http://schemas.microsoft.com/office/powerpoint/2010/main" val="16420703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Algorithm?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dirty="0"/>
              <a:t>How are assemblies formed?</a:t>
            </a:r>
          </a:p>
          <a:p>
            <a:r>
              <a:rPr lang="en-US" sz="3600" dirty="0" smtClean="0"/>
              <a:t>How </a:t>
            </a:r>
            <a:r>
              <a:rPr lang="en-US" sz="3600" dirty="0"/>
              <a:t>does association happen</a:t>
            </a:r>
            <a:r>
              <a:rPr lang="en-US" sz="3600" dirty="0" smtClean="0"/>
              <a:t>?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Let us formulate a conjecture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43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685800" y="1219200"/>
            <a:ext cx="3962400" cy="44196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52" y="77016"/>
            <a:ext cx="4295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</a:rPr>
              <a:t>Assembly formation</a:t>
            </a:r>
            <a:endParaRPr lang="en-US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58000" y="2743200"/>
            <a:ext cx="914400" cy="9144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29200" y="-838200"/>
            <a:ext cx="5867400" cy="8534400"/>
          </a:xfrm>
          <a:prstGeom prst="ellipse">
            <a:avLst/>
          </a:prstGeom>
          <a:noFill/>
          <a:ln w="57150" cap="flat" cmpd="sng" algn="ctr">
            <a:solidFill>
              <a:srgbClr val="73E5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43200" y="2362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1792" y="3581400"/>
            <a:ext cx="2089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solidFill>
                  <a:schemeClr val="accent1"/>
                </a:solidFill>
                <a:latin typeface="+mj-lt"/>
              </a:rPr>
              <a:t>assembly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46483" y="3886200"/>
            <a:ext cx="1909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solidFill>
                  <a:srgbClr val="C00000"/>
                </a:solidFill>
                <a:latin typeface="+mj-lt"/>
              </a:rPr>
              <a:t>stimulus</a:t>
            </a:r>
            <a:endParaRPr lang="en-US" sz="4000" b="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5" name="Straight Arrow Connector 4"/>
          <p:cNvCxnSpPr>
            <a:endCxn id="12" idx="3"/>
          </p:cNvCxnSpPr>
          <p:nvPr/>
        </p:nvCxnSpPr>
        <p:spPr>
          <a:xfrm flipV="1">
            <a:off x="2514600" y="3142689"/>
            <a:ext cx="362511" cy="514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391400" y="3581400"/>
            <a:ext cx="57711" cy="53339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6909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2" grpId="0" animBg="1"/>
      <p:bldP spid="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685800" y="1219200"/>
            <a:ext cx="3962400" cy="44196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58000" y="2743200"/>
            <a:ext cx="914400" cy="9144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29200" y="-838200"/>
            <a:ext cx="5867400" cy="8534400"/>
          </a:xfrm>
          <a:prstGeom prst="ellipse">
            <a:avLst/>
          </a:prstGeom>
          <a:noFill/>
          <a:ln w="57150" cap="flat" cmpd="sng" algn="ctr">
            <a:solidFill>
              <a:srgbClr val="73E5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43200" y="2362200"/>
            <a:ext cx="914400" cy="914400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343400"/>
            <a:ext cx="914400" cy="914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accent2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819400" y="3810000"/>
            <a:ext cx="914400" cy="9144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2732" y="121503"/>
            <a:ext cx="2990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Association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80505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0.06666 " pathEditMode="relative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556E-6 L -0.01667 -0.05555 " pathEditMode="relative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2" grpId="0" animBg="1"/>
      <p:bldP spid="8" grpId="0" animBg="1"/>
      <p:bldP spid="8" grpId="1" animBg="1"/>
      <p:bldP spid="8" grpId="2" animBg="1"/>
      <p:bldP spid="8" grpId="3" animBg="1"/>
      <p:bldP spid="1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[</a:t>
            </a:r>
            <a:r>
              <a:rPr lang="en-US" b="1" dirty="0" err="1" smtClean="0"/>
              <a:t>Pokorny</a:t>
            </a:r>
            <a:r>
              <a:rPr lang="en-US" b="1" dirty="0" smtClean="0"/>
              <a:t> et al. 2018], </a:t>
            </a:r>
            <a:br>
              <a:rPr lang="en-US" b="1" dirty="0" smtClean="0"/>
            </a:br>
            <a:r>
              <a:rPr lang="en-US" b="1" dirty="0" smtClean="0"/>
              <a:t>in submission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3600" dirty="0" smtClean="0">
              <a:solidFill>
                <a:srgbClr val="C00000"/>
              </a:solidFill>
            </a:endParaRPr>
          </a:p>
          <a:p>
            <a:r>
              <a:rPr lang="en-US" sz="3600" dirty="0">
                <a:solidFill>
                  <a:srgbClr val="C00000"/>
                </a:solidFill>
              </a:rPr>
              <a:t>S</a:t>
            </a:r>
            <a:r>
              <a:rPr lang="en-US" sz="3600" dirty="0" smtClean="0">
                <a:solidFill>
                  <a:srgbClr val="C00000"/>
                </a:solidFill>
              </a:rPr>
              <a:t>imulations of a recurrent neural network model support the conjecture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344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This Talk: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Computer Science 70 years later</a:t>
            </a:r>
          </a:p>
          <a:p>
            <a:r>
              <a:rPr lang="en-US" sz="3200" dirty="0" smtClean="0"/>
              <a:t>Algorithms</a:t>
            </a:r>
            <a:endParaRPr lang="en-US" dirty="0" smtClean="0"/>
          </a:p>
          <a:p>
            <a:r>
              <a:rPr lang="en-US" sz="3200" dirty="0" smtClean="0">
                <a:solidFill>
                  <a:schemeClr val="accent2"/>
                </a:solidFill>
              </a:rPr>
              <a:t>Randomness</a:t>
            </a:r>
          </a:p>
          <a:p>
            <a:r>
              <a:rPr lang="en-US" sz="3200" dirty="0" smtClean="0"/>
              <a:t>Complexity, P vs NP</a:t>
            </a:r>
          </a:p>
          <a:p>
            <a:r>
              <a:rPr lang="en-US" sz="3200" dirty="0" smtClean="0">
                <a:solidFill>
                  <a:schemeClr val="accent2"/>
                </a:solidFill>
              </a:rPr>
              <a:t>Learning algorithms</a:t>
            </a:r>
          </a:p>
          <a:p>
            <a:r>
              <a:rPr lang="en-US" sz="3200" dirty="0" smtClean="0">
                <a:solidFill>
                  <a:schemeClr val="accent2"/>
                </a:solidFill>
              </a:rPr>
              <a:t>CS and the sciences, incl. evolution</a:t>
            </a:r>
          </a:p>
          <a:p>
            <a:r>
              <a:rPr lang="en-US" sz="3200" dirty="0" smtClean="0">
                <a:solidFill>
                  <a:schemeClr val="accent2"/>
                </a:solidFill>
              </a:rPr>
              <a:t>How might a </a:t>
            </a:r>
            <a:r>
              <a:rPr lang="en-US" sz="3200" dirty="0">
                <a:solidFill>
                  <a:schemeClr val="accent2"/>
                </a:solidFill>
              </a:rPr>
              <a:t>c</a:t>
            </a:r>
            <a:r>
              <a:rPr lang="en-US" sz="3200" dirty="0" smtClean="0">
                <a:solidFill>
                  <a:schemeClr val="accent2"/>
                </a:solidFill>
              </a:rPr>
              <a:t>omputer scientist think about the Brain?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325585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3638" b="3638"/>
          <a:stretch>
            <a:fillRect/>
          </a:stretch>
        </p:blipFill>
        <p:spPr>
          <a:xfrm>
            <a:off x="1638300" y="2443925"/>
            <a:ext cx="8077200" cy="4442149"/>
          </a:xfrm>
        </p:spPr>
      </p:pic>
      <p:sp>
        <p:nvSpPr>
          <p:cNvPr id="16" name="TextBox 15"/>
          <p:cNvSpPr txBox="1"/>
          <p:nvPr/>
        </p:nvSpPr>
        <p:spPr>
          <a:xfrm>
            <a:off x="3200399" y="6172200"/>
            <a:ext cx="415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solidFill>
                  <a:srgbClr val="FFFFFF"/>
                </a:solidFill>
              </a:rPr>
              <a:t>2</a:t>
            </a:r>
          </a:p>
          <a:p>
            <a:endParaRPr lang="en-US" sz="3600" b="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1784" y="5429071"/>
            <a:ext cx="184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0" dirty="0">
              <a:solidFill>
                <a:srgbClr val="FFFFFF"/>
              </a:solidFill>
            </a:endParaRPr>
          </a:p>
          <a:p>
            <a:endParaRPr lang="en-US" sz="3600" b="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3200" y="1295400"/>
            <a:ext cx="3200400" cy="586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c</a:t>
            </a:r>
            <a:r>
              <a:rPr lang="en-US" b="1" dirty="0" err="1" smtClean="0">
                <a:solidFill>
                  <a:srgbClr val="C00000"/>
                </a:solidFill>
              </a:rPr>
              <a:t>f</a:t>
            </a:r>
            <a:r>
              <a:rPr lang="en-US" b="1" dirty="0" smtClean="0">
                <a:solidFill>
                  <a:srgbClr val="C00000"/>
                </a:solidFill>
              </a:rPr>
              <a:t>:  [al. et Axel, 2011] re: mouse olfaction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701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From the </a:t>
            </a:r>
            <a:r>
              <a:rPr lang="en-US" b="1" i="1" dirty="0"/>
              <a:t>Discussion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smtClean="0"/>
              <a:t>section</a:t>
            </a:r>
            <a:r>
              <a:rPr lang="en-US" b="1" dirty="0"/>
              <a:t> </a:t>
            </a:r>
            <a:r>
              <a:rPr lang="en-US" b="1" dirty="0" smtClean="0"/>
              <a:t>of </a:t>
            </a:r>
            <a:r>
              <a:rPr lang="en-US" b="1" dirty="0"/>
              <a:t>[</a:t>
            </a:r>
            <a:r>
              <a:rPr lang="en-US" b="1" i="1" dirty="0"/>
              <a:t>al.</a:t>
            </a:r>
            <a:r>
              <a:rPr lang="en-US" b="1" dirty="0"/>
              <a:t> </a:t>
            </a:r>
            <a:r>
              <a:rPr lang="en-US" b="1" i="1" dirty="0"/>
              <a:t>et</a:t>
            </a:r>
            <a:r>
              <a:rPr lang="en-US" b="1" dirty="0"/>
              <a:t> Axel]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A</a:t>
            </a:r>
            <a:r>
              <a:rPr lang="en-US" i="1" dirty="0" smtClean="0">
                <a:solidFill>
                  <a:schemeClr val="accent1"/>
                </a:solidFill>
              </a:rPr>
              <a:t>n </a:t>
            </a:r>
            <a:r>
              <a:rPr lang="en-US" i="1" dirty="0">
                <a:solidFill>
                  <a:schemeClr val="accent1"/>
                </a:solidFill>
              </a:rPr>
              <a:t>odorant may </a:t>
            </a:r>
            <a:r>
              <a:rPr lang="en-US" i="1" dirty="0" smtClean="0">
                <a:solidFill>
                  <a:schemeClr val="accent1"/>
                </a:solidFill>
              </a:rPr>
              <a:t>[cause] a </a:t>
            </a:r>
            <a:r>
              <a:rPr lang="en-US" i="1" dirty="0">
                <a:solidFill>
                  <a:schemeClr val="accent1"/>
                </a:solidFill>
              </a:rPr>
              <a:t>small subset of </a:t>
            </a:r>
            <a:r>
              <a:rPr lang="mr-IN" i="1" dirty="0">
                <a:solidFill>
                  <a:schemeClr val="accent1"/>
                </a:solidFill>
              </a:rPr>
              <a:t>…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neurons [to fire].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C0504D"/>
                </a:solidFill>
              </a:rPr>
              <a:t>This </a:t>
            </a:r>
            <a:r>
              <a:rPr lang="en-US" i="1" dirty="0">
                <a:solidFill>
                  <a:srgbClr val="C0504D"/>
                </a:solidFill>
              </a:rPr>
              <a:t>small fraction of ... cells would then generate sufficient recurrent excitation to recruit a larger population of neurons</a:t>
            </a:r>
            <a:r>
              <a:rPr lang="en-US" i="1" dirty="0" smtClean="0">
                <a:solidFill>
                  <a:srgbClr val="C0504D"/>
                </a:solidFill>
              </a:rPr>
              <a:t>.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Inhibition triggered by this activity will prevent further firing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In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the extreme, some cells could receive enough recurrent input to fire … without receiving [initial] input</a:t>
            </a:r>
            <a:r>
              <a:rPr lang="mr-IN" i="1" dirty="0">
                <a:solidFill>
                  <a:schemeClr val="accent3">
                    <a:lumMod val="50000"/>
                  </a:schemeClr>
                </a:solidFill>
              </a:rPr>
              <a:t>…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43057"/>
            <a:ext cx="2266950" cy="157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035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Mathematical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Two large sets of excitatory neurons: SC and MA</a:t>
            </a:r>
            <a:endParaRPr lang="en-US" dirty="0"/>
          </a:p>
          <a:p>
            <a:r>
              <a:rPr lang="en-US" dirty="0" smtClean="0"/>
              <a:t> Synapses SC </a:t>
            </a:r>
            <a:r>
              <a:rPr lang="en-US" dirty="0" smtClean="0">
                <a:sym typeface="Wingdings"/>
              </a:rPr>
              <a:t> MA and MA  MA form a random </a:t>
            </a:r>
            <a:r>
              <a:rPr lang="en-US" b="1" i="1" dirty="0" err="1" smtClean="0">
                <a:solidFill>
                  <a:srgbClr val="FF0000"/>
                </a:solidFill>
              </a:rPr>
              <a:t>G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n,p</a:t>
            </a:r>
            <a:r>
              <a:rPr lang="en-US" dirty="0" smtClean="0"/>
              <a:t> directed graph</a:t>
            </a:r>
          </a:p>
          <a:p>
            <a:r>
              <a:rPr lang="en-US" dirty="0" smtClean="0"/>
              <a:t>Discrete time</a:t>
            </a:r>
          </a:p>
          <a:p>
            <a:r>
              <a:rPr lang="en-US" dirty="0" smtClean="0"/>
              <a:t>A set of SC neurons fire for a small number of steps T (the </a:t>
            </a:r>
            <a:r>
              <a:rPr lang="en-US" i="1" dirty="0" smtClean="0"/>
              <a:t>presentation</a:t>
            </a:r>
            <a:r>
              <a:rPr lang="en-US" dirty="0" smtClean="0"/>
              <a:t> of the stimulus)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At each time t, the set A</a:t>
            </a:r>
            <a:r>
              <a:rPr lang="en-US" baseline="-25000" dirty="0" smtClean="0"/>
              <a:t>t</a:t>
            </a:r>
            <a:r>
              <a:rPr lang="en-US" dirty="0" smtClean="0"/>
              <a:t> of K </a:t>
            </a:r>
            <a:r>
              <a:rPr lang="en-US" dirty="0" smtClean="0"/>
              <a:t>neurons </a:t>
            </a:r>
            <a:r>
              <a:rPr lang="en-US" dirty="0" smtClean="0"/>
              <a:t>in </a:t>
            </a:r>
            <a:r>
              <a:rPr lang="en-US" dirty="0" smtClean="0"/>
              <a:t>MA that </a:t>
            </a:r>
            <a:r>
              <a:rPr lang="en-US" dirty="0" smtClean="0"/>
              <a:t>have the largest synaptic input (from SC </a:t>
            </a:r>
            <a:r>
              <a:rPr lang="en-US" i="1" dirty="0" smtClean="0"/>
              <a:t>or</a:t>
            </a:r>
            <a:r>
              <a:rPr lang="en-US" dirty="0" smtClean="0"/>
              <a:t> MA) </a:t>
            </a:r>
            <a:r>
              <a:rPr lang="en-US" dirty="0" smtClean="0"/>
              <a:t>will fire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/>
              <a:t>Hebbian</a:t>
            </a:r>
            <a:r>
              <a:rPr lang="en-US" dirty="0" smtClean="0"/>
              <a:t> Plasticity:  If at time t cell </a:t>
            </a:r>
            <a:r>
              <a:rPr lang="en-US" dirty="0" err="1" smtClean="0"/>
              <a:t>i</a:t>
            </a:r>
            <a:r>
              <a:rPr lang="en-US" dirty="0" smtClean="0"/>
              <a:t> fires, and at time t + 1 cell j fires, the weight of synapse (</a:t>
            </a:r>
            <a:r>
              <a:rPr lang="en-US" dirty="0" err="1"/>
              <a:t>i</a:t>
            </a:r>
            <a:r>
              <a:rPr lang="en-US" dirty="0" smtClean="0"/>
              <a:t>, j) increases by β </a:t>
            </a:r>
          </a:p>
        </p:txBody>
      </p:sp>
    </p:spTree>
    <p:extLst>
      <p:ext uri="{BB962C8B-B14F-4D97-AF65-F5344CB8AC3E}">
        <p14:creationId xmlns:p14="http://schemas.microsoft.com/office/powerpoint/2010/main" val="15494033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We can prove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134350" cy="4727575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de-DE" sz="4000" dirty="0" smtClean="0"/>
              <a:t>...</a:t>
            </a:r>
            <a:r>
              <a:rPr lang="de-DE" sz="4000" dirty="0" err="1" smtClean="0"/>
              <a:t>the</a:t>
            </a:r>
            <a:r>
              <a:rPr lang="de-DE" sz="4000" dirty="0" smtClean="0"/>
              <a:t> </a:t>
            </a:r>
            <a:r>
              <a:rPr lang="de-DE" sz="4000" dirty="0" err="1" smtClean="0"/>
              <a:t>precise</a:t>
            </a:r>
            <a:r>
              <a:rPr lang="de-DE" sz="4000" dirty="0" smtClean="0"/>
              <a:t> narrative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assembly</a:t>
            </a:r>
            <a:r>
              <a:rPr lang="de-DE" sz="4000" dirty="0" smtClean="0"/>
              <a:t> </a:t>
            </a:r>
            <a:r>
              <a:rPr lang="de-DE" sz="4000" dirty="0" err="1" smtClean="0"/>
              <a:t>formation</a:t>
            </a:r>
            <a:r>
              <a:rPr lang="de-DE" sz="4000" dirty="0" smtClean="0"/>
              <a:t> in [al. et Axel] </a:t>
            </a:r>
            <a:endParaRPr lang="de-DE" sz="40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Furthermore, after </a:t>
            </a:r>
            <a:r>
              <a:rPr lang="en-US" sz="4000" dirty="0"/>
              <a:t>the sequence of presentations                </a:t>
            </a:r>
            <a:r>
              <a:rPr lang="en-US" sz="4000" dirty="0" smtClean="0"/>
              <a:t>                        			E</a:t>
            </a:r>
            <a:r>
              <a:rPr lang="en-US" sz="4000" dirty="0"/>
              <a:t>, O, E + O, E, </a:t>
            </a:r>
            <a:r>
              <a:rPr lang="en-US" sz="4000" dirty="0" smtClean="0"/>
              <a:t>O,                   a </a:t>
            </a:r>
            <a:r>
              <a:rPr lang="en-US" sz="4000" dirty="0"/>
              <a:t>small but non-vanishing set of cells in the E assembly will also respond to O, and </a:t>
            </a:r>
            <a:r>
              <a:rPr lang="en-US" sz="4000" dirty="0" smtClean="0"/>
              <a:t>vice-versa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FF0000"/>
                </a:solidFill>
              </a:rPr>
              <a:t>(all with high probability</a:t>
            </a:r>
            <a:r>
              <a:rPr lang="mr-IN" sz="4000" dirty="0" smtClean="0">
                <a:solidFill>
                  <a:srgbClr val="FF0000"/>
                </a:solidFill>
              </a:rPr>
              <a:t>…</a:t>
            </a:r>
            <a:r>
              <a:rPr lang="en-US" sz="4000" dirty="0" smtClean="0">
                <a:solidFill>
                  <a:srgbClr val="FF0000"/>
                </a:solidFill>
              </a:rPr>
              <a:t>)</a:t>
            </a:r>
            <a:endParaRPr lang="en-US" sz="4000" dirty="0">
              <a:solidFill>
                <a:srgbClr val="FF0000"/>
              </a:solidFill>
            </a:endParaRPr>
          </a:p>
          <a:p>
            <a:endParaRPr lang="de-DE" sz="40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408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Stronger results under </a:t>
            </a:r>
            <a:r>
              <a:rPr lang="en-US" b="1" i="1" dirty="0" err="1" smtClean="0">
                <a:solidFill>
                  <a:srgbClr val="FF0000"/>
                </a:solidFill>
              </a:rPr>
              <a:t>G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n,p</a:t>
            </a:r>
            <a:r>
              <a:rPr lang="en-US" b="1" dirty="0" smtClean="0">
                <a:solidFill>
                  <a:srgbClr val="FF0000"/>
                </a:solidFill>
              </a:rPr>
              <a:t>++</a:t>
            </a:r>
            <a:endParaRPr lang="en-US" b="1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>
                <a:solidFill>
                  <a:srgbClr val="FF0000"/>
                </a:solidFill>
              </a:rPr>
              <a:t>Song et al 2005]: reciprocity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and triangle completion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267200" y="3352800"/>
            <a:ext cx="228600" cy="2286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791200" y="3352800"/>
            <a:ext cx="228600" cy="2286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191000" y="5410200"/>
            <a:ext cx="228600" cy="2286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019800" y="5867400"/>
            <a:ext cx="228600" cy="2286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019800" y="4800600"/>
            <a:ext cx="228600" cy="2286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495800" y="3505200"/>
            <a:ext cx="1295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7" idx="7"/>
            <a:endCxn id="9" idx="2"/>
          </p:cNvCxnSpPr>
          <p:nvPr/>
        </p:nvCxnSpPr>
        <p:spPr bwMode="auto">
          <a:xfrm flipV="1">
            <a:off x="4386122" y="4914900"/>
            <a:ext cx="1633678" cy="5287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7" idx="5"/>
          </p:cNvCxnSpPr>
          <p:nvPr/>
        </p:nvCxnSpPr>
        <p:spPr bwMode="auto">
          <a:xfrm>
            <a:off x="4386122" y="5605322"/>
            <a:ext cx="1633678" cy="4144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9" idx="4"/>
            <a:endCxn id="8" idx="0"/>
          </p:cNvCxnSpPr>
          <p:nvPr/>
        </p:nvCxnSpPr>
        <p:spPr bwMode="auto">
          <a:xfrm>
            <a:off x="6134100" y="5029200"/>
            <a:ext cx="0" cy="838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6" idx="1"/>
          </p:cNvCxnSpPr>
          <p:nvPr/>
        </p:nvCxnSpPr>
        <p:spPr bwMode="auto">
          <a:xfrm flipH="1">
            <a:off x="4495800" y="3386278"/>
            <a:ext cx="1328878" cy="4272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291481" y="3886200"/>
            <a:ext cx="21641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+mn-lt"/>
              </a:rPr>
              <a:t>G</a:t>
            </a:r>
            <a:r>
              <a:rPr lang="en-US" i="1" baseline="-25000" dirty="0" err="1">
                <a:solidFill>
                  <a:srgbClr val="FF0000"/>
                </a:solidFill>
                <a:latin typeface="+mn-lt"/>
              </a:rPr>
              <a:t>n,p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++</a:t>
            </a:r>
          </a:p>
          <a:p>
            <a:r>
              <a:rPr lang="en-US" b="0" i="1" dirty="0">
                <a:solidFill>
                  <a:srgbClr val="FF0000"/>
                </a:solidFill>
                <a:latin typeface="+mn-lt"/>
              </a:rPr>
              <a:t>p </a:t>
            </a:r>
            <a:r>
              <a:rPr lang="en-US" b="0" dirty="0">
                <a:solidFill>
                  <a:srgbClr val="FF0000"/>
                </a:solidFill>
                <a:latin typeface="+mn-lt"/>
              </a:rPr>
              <a:t>~ 10</a:t>
            </a:r>
            <a:r>
              <a:rPr lang="en-US" b="0" baseline="30000" dirty="0">
                <a:solidFill>
                  <a:srgbClr val="FF0000"/>
                </a:solidFill>
                <a:latin typeface="+mn-lt"/>
              </a:rPr>
              <a:t>−1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48693" y="4876800"/>
            <a:ext cx="21557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+mj-lt"/>
              </a:rPr>
              <a:t>G</a:t>
            </a:r>
            <a:r>
              <a:rPr lang="en-US" i="1" baseline="-25000" dirty="0" err="1">
                <a:latin typeface="+mj-lt"/>
              </a:rPr>
              <a:t>n,p</a:t>
            </a:r>
            <a:endParaRPr lang="en-US" b="0" i="1" dirty="0">
              <a:latin typeface="+mj-lt"/>
            </a:endParaRPr>
          </a:p>
          <a:p>
            <a:r>
              <a:rPr lang="en-US" b="0" i="1" dirty="0">
                <a:latin typeface="+mj-lt"/>
              </a:rPr>
              <a:t>p </a:t>
            </a:r>
            <a:r>
              <a:rPr lang="en-US" b="0" dirty="0">
                <a:latin typeface="+mj-lt"/>
              </a:rPr>
              <a:t>~ 10</a:t>
            </a:r>
            <a:r>
              <a:rPr lang="en-US" b="0" baseline="30000" dirty="0">
                <a:latin typeface="+mj-lt"/>
              </a:rPr>
              <a:t>−2</a:t>
            </a:r>
          </a:p>
        </p:txBody>
      </p:sp>
    </p:spTree>
    <p:extLst>
      <p:ext uri="{BB962C8B-B14F-4D97-AF65-F5344CB8AC3E}">
        <p14:creationId xmlns:p14="http://schemas.microsoft.com/office/powerpoint/2010/main" val="8583007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685800" y="1219200"/>
            <a:ext cx="3962400" cy="44196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58000" y="2743200"/>
            <a:ext cx="914400" cy="9144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29200" y="-838200"/>
            <a:ext cx="5867400" cy="8534400"/>
          </a:xfrm>
          <a:prstGeom prst="ellipse">
            <a:avLst/>
          </a:prstGeom>
          <a:noFill/>
          <a:ln w="57150" cap="flat" cmpd="sng" algn="ctr">
            <a:solidFill>
              <a:srgbClr val="73E5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43200" y="2362200"/>
            <a:ext cx="914400" cy="9144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3276600" y="3124200"/>
            <a:ext cx="38862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H="1" flipV="1">
            <a:off x="3352800" y="2639291"/>
            <a:ext cx="3810000" cy="5611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310371" y="1447800"/>
            <a:ext cx="15847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+mj-lt"/>
              </a:rPr>
              <a:t>birthday</a:t>
            </a:r>
          </a:p>
          <a:p>
            <a:r>
              <a:rPr lang="en-US" sz="3200" b="0" dirty="0" smtClean="0">
                <a:latin typeface="+mj-lt"/>
              </a:rPr>
              <a:t>paradox</a:t>
            </a:r>
            <a:endParaRPr lang="en-US" sz="3200" b="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200400" y="30480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181798" y="2563091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1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81950" cy="1325563"/>
          </a:xfrm>
        </p:spPr>
        <p:txBody>
          <a:bodyPr/>
          <a:lstStyle/>
          <a:p>
            <a:pPr algn="ctr"/>
            <a:r>
              <a:rPr lang="en-US" b="1" dirty="0" smtClean="0"/>
              <a:t>two questions of many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Can combinatorial completion biases such as</a:t>
            </a:r>
            <a:r>
              <a:rPr lang="en-US" sz="3600" b="1" i="1" dirty="0" smtClean="0"/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G</a:t>
            </a:r>
            <a:r>
              <a:rPr lang="en-US" sz="3600" b="1" i="1" baseline="-25000" dirty="0" err="1" smtClean="0">
                <a:solidFill>
                  <a:srgbClr val="FF0000"/>
                </a:solidFill>
              </a:rPr>
              <a:t>n,p</a:t>
            </a:r>
            <a:r>
              <a:rPr lang="en-US" sz="3600" dirty="0" smtClean="0">
                <a:solidFill>
                  <a:srgbClr val="FF0000"/>
                </a:solidFill>
              </a:rPr>
              <a:t>++ </a:t>
            </a:r>
            <a:r>
              <a:rPr lang="en-US" sz="3600" dirty="0" smtClean="0"/>
              <a:t>be a crucial part of the way the brain works?</a:t>
            </a:r>
          </a:p>
          <a:p>
            <a:endParaRPr lang="en-US" sz="3600" dirty="0"/>
          </a:p>
          <a:p>
            <a:r>
              <a:rPr lang="en-US" sz="3600" dirty="0" smtClean="0"/>
              <a:t>Can a mechanism similar to the one described here be a part of the Brain circuit for </a:t>
            </a:r>
            <a:r>
              <a:rPr lang="en-US" sz="3600" dirty="0" smtClean="0">
                <a:solidFill>
                  <a:srgbClr val="FF0000"/>
                </a:solidFill>
              </a:rPr>
              <a:t>building syntax trees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29603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81950" cy="1325563"/>
          </a:xfrm>
        </p:spPr>
        <p:txBody>
          <a:bodyPr/>
          <a:lstStyle/>
          <a:p>
            <a:pPr algn="ctr"/>
            <a:r>
              <a:rPr lang="en-US" b="1" dirty="0" err="1" smtClean="0"/>
              <a:t>Soooooo</a:t>
            </a:r>
            <a:r>
              <a:rPr lang="en-US" b="1" dirty="0" smtClean="0"/>
              <a:t>,</a:t>
            </a:r>
            <a:br>
              <a:rPr lang="en-US" b="1" dirty="0" smtClean="0"/>
            </a:br>
            <a:r>
              <a:rPr lang="en-US" b="1" dirty="0" smtClean="0"/>
              <a:t>Theoretical Computer Scientists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Algorithmic thinkers</a:t>
            </a:r>
          </a:p>
          <a:p>
            <a:r>
              <a:rPr lang="en-US" sz="3600" dirty="0" smtClean="0"/>
              <a:t>Mathematicians at heart, they enjoy formulating and proving theorems</a:t>
            </a:r>
          </a:p>
          <a:p>
            <a:r>
              <a:rPr lang="en-US" sz="3600" dirty="0" smtClean="0"/>
              <a:t>They know complexity and randomness</a:t>
            </a:r>
          </a:p>
          <a:p>
            <a:r>
              <a:rPr lang="en-US" sz="3600" dirty="0" smtClean="0"/>
              <a:t>They like to explore interesting new areas and learn new tricks</a:t>
            </a:r>
          </a:p>
          <a:p>
            <a:r>
              <a:rPr lang="en-US" sz="3600" i="1" dirty="0" smtClean="0">
                <a:solidFill>
                  <a:srgbClr val="C00000"/>
                </a:solidFill>
              </a:rPr>
              <a:t>Looking forward to interacting with you </a:t>
            </a:r>
            <a:r>
              <a:rPr lang="en-US" sz="3600" i="1" smtClean="0">
                <a:solidFill>
                  <a:srgbClr val="C00000"/>
                </a:solidFill>
              </a:rPr>
              <a:t>and learning from you!</a:t>
            </a:r>
            <a:endParaRPr lang="en-US" sz="3600" i="1" dirty="0" smtClean="0">
              <a:solidFill>
                <a:srgbClr val="C00000"/>
              </a:solidFill>
            </a:endParaRP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65894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5xZxGC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" r="1519"/>
          <a:stretch>
            <a:fillRect/>
          </a:stretch>
        </p:blipFill>
        <p:spPr>
          <a:xfrm>
            <a:off x="-1659467" y="0"/>
            <a:ext cx="13241867" cy="701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886200" y="3429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+mn-lt"/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15335941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886700" cy="587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 </a:t>
            </a:r>
            <a:r>
              <a:rPr lang="en-US" dirty="0"/>
              <a:t>you set out for </a:t>
            </a:r>
            <a:r>
              <a:rPr lang="en-US" dirty="0" err="1"/>
              <a:t>Ithaka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hope the voyage is a long one,</a:t>
            </a:r>
            <a:br>
              <a:rPr lang="en-US" dirty="0"/>
            </a:br>
            <a:r>
              <a:rPr lang="en-US" dirty="0"/>
              <a:t>full of adventure, full of discovery.</a:t>
            </a:r>
            <a:br>
              <a:rPr lang="en-US" dirty="0"/>
            </a:br>
            <a:r>
              <a:rPr lang="en-US" dirty="0" err="1"/>
              <a:t>Laistrygonians</a:t>
            </a:r>
            <a:r>
              <a:rPr lang="en-US" dirty="0"/>
              <a:t> and Cyclops,</a:t>
            </a:r>
            <a:br>
              <a:rPr lang="en-US" dirty="0"/>
            </a:br>
            <a:r>
              <a:rPr lang="en-US" dirty="0"/>
              <a:t>angry Poseidon—don’t be afraid of them:</a:t>
            </a:r>
            <a:br>
              <a:rPr lang="en-US" dirty="0"/>
            </a:br>
            <a:r>
              <a:rPr lang="en-US" dirty="0"/>
              <a:t>you’ll never find things like that on your way</a:t>
            </a:r>
            <a:br>
              <a:rPr lang="en-US" dirty="0"/>
            </a:br>
            <a:r>
              <a:rPr lang="en-US" dirty="0"/>
              <a:t>as long as you keep your thoughts raised high,</a:t>
            </a:r>
            <a:br>
              <a:rPr lang="en-US" dirty="0"/>
            </a:br>
            <a:r>
              <a:rPr lang="en-US" dirty="0"/>
              <a:t>as long as a rare excitement</a:t>
            </a:r>
            <a:br>
              <a:rPr lang="en-US" dirty="0"/>
            </a:br>
            <a:r>
              <a:rPr lang="en-US" dirty="0"/>
              <a:t>stirs your spirit and your body.</a:t>
            </a:r>
            <a:br>
              <a:rPr lang="en-US" dirty="0"/>
            </a:br>
            <a:r>
              <a:rPr lang="en-US" dirty="0" err="1"/>
              <a:t>Laistrygonians</a:t>
            </a:r>
            <a:r>
              <a:rPr lang="en-US" dirty="0"/>
              <a:t> and Cyclops,</a:t>
            </a:r>
            <a:br>
              <a:rPr lang="en-US" dirty="0"/>
            </a:br>
            <a:r>
              <a:rPr lang="en-US" dirty="0"/>
              <a:t>wild Poseidon—you won’t encounter them</a:t>
            </a:r>
            <a:br>
              <a:rPr lang="en-US" dirty="0"/>
            </a:br>
            <a:r>
              <a:rPr lang="en-US" dirty="0"/>
              <a:t>unless you bring them along inside your soul,</a:t>
            </a:r>
            <a:br>
              <a:rPr lang="en-US" dirty="0"/>
            </a:br>
            <a:r>
              <a:rPr lang="en-US" dirty="0"/>
              <a:t>unless your soul sets them up in front of you.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799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Computer Science 1946 </a:t>
            </a:r>
            <a:r>
              <a:rPr lang="mr-IN" sz="4400" b="1" dirty="0" smtClean="0"/>
              <a:t>–</a:t>
            </a:r>
            <a:r>
              <a:rPr lang="en-US" sz="4400" b="1" dirty="0" smtClean="0"/>
              <a:t> 2018:</a:t>
            </a:r>
            <a:br>
              <a:rPr lang="en-US" sz="4400" b="1" dirty="0" smtClean="0"/>
            </a:br>
            <a:r>
              <a:rPr lang="en-US" sz="4400" b="1" dirty="0" smtClean="0"/>
              <a:t>We’ve come a long way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Compilers              Operating systems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Databases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                    Chips          Machine learning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Graphics            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               Networks       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Slick interfaces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  Global information environment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3581400"/>
            <a:ext cx="3415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Moore’s law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4136" y="5493603"/>
            <a:ext cx="4134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f</a:t>
            </a:r>
            <a:r>
              <a:rPr lang="en-US" i="1" dirty="0" smtClean="0">
                <a:solidFill>
                  <a:srgbClr val="C00000"/>
                </a:solidFill>
              </a:rPr>
              <a:t>ast algorithms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638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4800"/>
            <a:ext cx="7886700" cy="5872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Hope </a:t>
            </a:r>
            <a:r>
              <a:rPr lang="en-US" dirty="0"/>
              <a:t>the voyage is a long one.</a:t>
            </a:r>
            <a:br>
              <a:rPr lang="en-US" dirty="0"/>
            </a:br>
            <a:r>
              <a:rPr lang="en-US" dirty="0"/>
              <a:t>May there be many a summer morning when,</a:t>
            </a:r>
            <a:br>
              <a:rPr lang="en-US" dirty="0"/>
            </a:br>
            <a:r>
              <a:rPr lang="en-US" dirty="0"/>
              <a:t>with what pleasure, what joy,</a:t>
            </a:r>
            <a:br>
              <a:rPr lang="en-US" dirty="0"/>
            </a:br>
            <a:r>
              <a:rPr lang="en-US" dirty="0"/>
              <a:t>you come into harbors seen for the first time;</a:t>
            </a:r>
            <a:br>
              <a:rPr lang="en-US" dirty="0"/>
            </a:br>
            <a:r>
              <a:rPr lang="en-US" dirty="0"/>
              <a:t>may you stop at Phoenician trading stations</a:t>
            </a:r>
            <a:br>
              <a:rPr lang="en-US" dirty="0"/>
            </a:br>
            <a:r>
              <a:rPr lang="en-US" dirty="0"/>
              <a:t>to buy fine things,</a:t>
            </a:r>
            <a:br>
              <a:rPr lang="en-US" dirty="0"/>
            </a:br>
            <a:r>
              <a:rPr lang="en-US" dirty="0"/>
              <a:t>mother of pearl and coral, amber and ebony,</a:t>
            </a:r>
            <a:br>
              <a:rPr lang="en-US" dirty="0"/>
            </a:br>
            <a:r>
              <a:rPr lang="en-US" dirty="0"/>
              <a:t>sensual perfume of every kind—</a:t>
            </a:r>
            <a:br>
              <a:rPr lang="en-US" dirty="0"/>
            </a:br>
            <a:r>
              <a:rPr lang="en-US" dirty="0"/>
              <a:t>as many sensual perfumes as you can;</a:t>
            </a:r>
            <a:br>
              <a:rPr lang="en-US" dirty="0"/>
            </a:br>
            <a:r>
              <a:rPr lang="en-US" dirty="0"/>
              <a:t>and may you visit many Egyptian cities</a:t>
            </a:r>
            <a:br>
              <a:rPr lang="en-US" dirty="0"/>
            </a:br>
            <a:r>
              <a:rPr lang="en-US" dirty="0"/>
              <a:t>to gather stores of knowledge from their scholars.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847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33970</TotalTime>
  <Words>2245</Words>
  <Application>Microsoft Macintosh PowerPoint</Application>
  <PresentationFormat>On-screen Show (4:3)</PresentationFormat>
  <Paragraphs>463</Paragraphs>
  <Slides>90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0" baseType="lpstr">
      <vt:lpstr>Brush Script Std</vt:lpstr>
      <vt:lpstr>Calibri</vt:lpstr>
      <vt:lpstr>Calibri Light</vt:lpstr>
      <vt:lpstr>Cambria Math</vt:lpstr>
      <vt:lpstr>Mangal</vt:lpstr>
      <vt:lpstr>ＭＳ Ｐゴシック</vt:lpstr>
      <vt:lpstr>Times New Roman</vt:lpstr>
      <vt:lpstr>Wingdings</vt:lpstr>
      <vt:lpstr>Arial</vt:lpstr>
      <vt:lpstr>Office Theme</vt:lpstr>
      <vt:lpstr>Theoretical Computer Science   Christos Papadimitriou Columbia U.</vt:lpstr>
      <vt:lpstr>(a Cultural Anthropology of) Theoretical Computer Science   </vt:lpstr>
      <vt:lpstr>PowerPoint Presentation</vt:lpstr>
      <vt:lpstr>The Turing machine</vt:lpstr>
      <vt:lpstr>PowerPoint Presentation</vt:lpstr>
      <vt:lpstr>The halting problem</vt:lpstr>
      <vt:lpstr>1946: Turing’s idea  becomes reality</vt:lpstr>
      <vt:lpstr>This Talk:</vt:lpstr>
      <vt:lpstr>Computer Science 1946 – 2018: We’ve come a long way</vt:lpstr>
      <vt:lpstr>Fast algorithms (“ what CS theorists do…”)               </vt:lpstr>
      <vt:lpstr>Randomness is our friend!</vt:lpstr>
      <vt:lpstr>By the way, random graphs  are our friends too</vt:lpstr>
      <vt:lpstr>Back to primality being easy How about… factoring?</vt:lpstr>
      <vt:lpstr>On the subject of Complexity:   a bunch of numbers</vt:lpstr>
      <vt:lpstr>Matching boys and girls</vt:lpstr>
      <vt:lpstr>Matching boys and girls and pets?</vt:lpstr>
      <vt:lpstr>The Facebook network</vt:lpstr>
      <vt:lpstr>The Facebook network</vt:lpstr>
      <vt:lpstr>Another puzzle:  the set cover problem </vt:lpstr>
      <vt:lpstr>An intriguing contrast…</vt:lpstr>
      <vt:lpstr>Not so obvious:  Number splitting and matching are related!</vt:lpstr>
      <vt:lpstr>PowerPoint Presentation</vt:lpstr>
      <vt:lpstr>Is P = NP?</vt:lpstr>
      <vt:lpstr>NP-completeness FAQ</vt:lpstr>
      <vt:lpstr>Is P = NP?</vt:lpstr>
      <vt:lpstr>Soooo, Computer Science</vt:lpstr>
      <vt:lpstr>Next…</vt:lpstr>
      <vt:lpstr>Learning</vt:lpstr>
      <vt:lpstr>Online Learning:  the n experts problem</vt:lpstr>
      <vt:lpstr>Online Learning:  the n experts problem</vt:lpstr>
      <vt:lpstr>Online Learning:  the n experts problem</vt:lpstr>
      <vt:lpstr>…and so on for T days…</vt:lpstr>
      <vt:lpstr>YES!  The multiplicative weights algorithm</vt:lpstr>
      <vt:lpstr>PowerPoint Presentation</vt:lpstr>
      <vt:lpstr>Perceptron Algorithm</vt:lpstr>
      <vt:lpstr>Perceptron Algorithm (cont.)</vt:lpstr>
      <vt:lpstr>PowerPoint Presentation</vt:lpstr>
      <vt:lpstr>Learning a distribution</vt:lpstr>
      <vt:lpstr>Goal: probably approximately correct</vt:lpstr>
      <vt:lpstr>Goal: probably approximately correct (cont.)</vt:lpstr>
      <vt:lpstr>Learning Theorems</vt:lpstr>
      <vt:lpstr> Computation  as a Lens on the  Sciences</vt:lpstr>
      <vt:lpstr>Computation is everywhere!</vt:lpstr>
      <vt:lpstr>Statistical Physics and Algorithms</vt:lpstr>
      <vt:lpstr>Quantum computation: Turning a question on its head </vt:lpstr>
      <vt:lpstr>How to factor a 1000-bit integer [Shor 1995] in ~1000 easy steps (on a quantum computer).   </vt:lpstr>
      <vt:lpstr>PowerPoint Presentation</vt:lpstr>
      <vt:lpstr>PowerPoint Presentation</vt:lpstr>
      <vt:lpstr>In markets too!  Price equilibria (Arrow-Debreu 1954)</vt:lpstr>
      <vt:lpstr>Surprise!</vt:lpstr>
      <vt:lpstr>And intractability means…</vt:lpstr>
      <vt:lpstr>Evolution 150 years later: questions still unanswered </vt:lpstr>
      <vt:lpstr>Evolution 150 years later, CS version</vt:lpstr>
      <vt:lpstr>PowerPoint Presentation</vt:lpstr>
      <vt:lpstr>Recall the questions still unanswered </vt:lpstr>
      <vt:lpstr>PowerPoint Presentation</vt:lpstr>
      <vt:lpstr>How does the Mind  emerge from the Brain?  </vt:lpstr>
      <vt:lpstr>How does the Mind  emerge from the Brain?  </vt:lpstr>
      <vt:lpstr>How does one think computationally about the Brain? </vt:lpstr>
      <vt:lpstr>PowerPoint Presentation</vt:lpstr>
      <vt:lpstr>David Marr (1945 – 1980)</vt:lpstr>
      <vt:lpstr>The Specs:  [Ison et al. 2016]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Challenge:</vt:lpstr>
      <vt:lpstr>…joint work with…</vt:lpstr>
      <vt:lpstr>Speculating on the Hardware</vt:lpstr>
      <vt:lpstr>Speculating on Hardware (cont.)</vt:lpstr>
      <vt:lpstr>                           cells (or concept cells)   </vt:lpstr>
      <vt:lpstr>Algorithm?</vt:lpstr>
      <vt:lpstr>PowerPoint Presentation</vt:lpstr>
      <vt:lpstr>PowerPoint Presentation</vt:lpstr>
      <vt:lpstr>[Pokorny et al. 2018],  in submission</vt:lpstr>
      <vt:lpstr>cf:  [al. et Axel, 2011] re: mouse olfaction </vt:lpstr>
      <vt:lpstr>From the Discussion  section of [al. et Axel]</vt:lpstr>
      <vt:lpstr>Mathematical Model</vt:lpstr>
      <vt:lpstr>We can prove…</vt:lpstr>
      <vt:lpstr>Stronger results under Gn,p++</vt:lpstr>
      <vt:lpstr>PowerPoint Presentation</vt:lpstr>
      <vt:lpstr>two questions of many</vt:lpstr>
      <vt:lpstr>Soooooo, Theoretical Computer Scientists</vt:lpstr>
      <vt:lpstr>PowerPoint Presentation</vt:lpstr>
      <vt:lpstr>PowerPoint Presentation</vt:lpstr>
      <vt:lpstr>PowerPoint Presentation</vt:lpstr>
    </vt:vector>
  </TitlesOfParts>
  <Company>University of California, Berkeley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Problems Related To The Internet</dc:title>
  <dc:creator>christos</dc:creator>
  <cp:lastModifiedBy>Microsoft Office User</cp:lastModifiedBy>
  <cp:revision>525</cp:revision>
  <cp:lastPrinted>2009-10-06T15:41:39Z</cp:lastPrinted>
  <dcterms:created xsi:type="dcterms:W3CDTF">2011-07-25T04:30:19Z</dcterms:created>
  <dcterms:modified xsi:type="dcterms:W3CDTF">2018-01-20T16:39:25Z</dcterms:modified>
</cp:coreProperties>
</file>