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2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4"/>
  </p:notesMasterIdLst>
  <p:sldIdLst>
    <p:sldId id="257" r:id="rId2"/>
    <p:sldId id="538" r:id="rId3"/>
    <p:sldId id="539" r:id="rId4"/>
    <p:sldId id="540" r:id="rId5"/>
    <p:sldId id="546" r:id="rId6"/>
    <p:sldId id="541" r:id="rId7"/>
    <p:sldId id="542" r:id="rId8"/>
    <p:sldId id="559" r:id="rId9"/>
    <p:sldId id="543" r:id="rId10"/>
    <p:sldId id="544" r:id="rId11"/>
    <p:sldId id="545" r:id="rId12"/>
    <p:sldId id="557" r:id="rId13"/>
    <p:sldId id="547" r:id="rId14"/>
    <p:sldId id="548" r:id="rId15"/>
    <p:sldId id="549" r:id="rId16"/>
    <p:sldId id="550" r:id="rId17"/>
    <p:sldId id="551" r:id="rId18"/>
    <p:sldId id="552" r:id="rId19"/>
    <p:sldId id="553" r:id="rId20"/>
    <p:sldId id="555" r:id="rId21"/>
    <p:sldId id="558" r:id="rId22"/>
    <p:sldId id="556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 userDrawn="1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80000"/>
    <a:srgbClr val="4B89D0"/>
    <a:srgbClr val="A6D4A6"/>
    <a:srgbClr val="FAC090"/>
    <a:srgbClr val="C0524F"/>
    <a:srgbClr val="2D2D2D"/>
    <a:srgbClr val="D0D034"/>
    <a:srgbClr val="7884FF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5" autoAdjust="0"/>
    <p:restoredTop sz="98088" autoAdjust="0"/>
  </p:normalViewPr>
  <p:slideViewPr>
    <p:cSldViewPr snapToObjects="1">
      <p:cViewPr varScale="1">
        <p:scale>
          <a:sx n="88" d="100"/>
          <a:sy n="88" d="100"/>
        </p:scale>
        <p:origin x="819" y="57"/>
      </p:cViewPr>
      <p:guideLst>
        <p:guide orient="horz" pos="3216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11T22:50:44.13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T" name="resolution" value="1" units="1/dev"/>
        </inkml:channelProperties>
      </inkml:inkSource>
      <inkml:timestamp xml:id="ts1" timeString="2017-04-11T22:50:45.031"/>
    </inkml:context>
  </inkml:definitions>
  <inkml:trace contextRef="#ctx0" brushRef="#br0">13965 6839 160 0,'-3'-10'60'0,"3"10"-32"0,-9-13 0 16,9 13 25-16,-3-3-3 0,0 0 3 16,-6-2-13-16,3 2-2 15,-3-2-21-15,0 3 1 0,0 4 0 16,-6 6-4-16,4 0 0 16,2 3-6-16,3 2-3 15,3 3 0-15,3-3-1 16,0-2 2-16,6 4 3 15,0-1 0-15,3 4 0 0,-1-2-3 0,7 3-1 16,-3-4-1-16,15 1 2 16,-3-2-3-16,12 1 0 15,-7-1-1-15,10-1-2 16,-3 0 1-16,2-2-1 16,-5-1 0-16,3 1 2 15,-6-3-1 1,5-3 2-16,-5 0 0 15,12 1 1-15,-6-1-5 16,5 0 1-16,-5-2 0 16,9 2 0-16,-10-2 0 15,7 2 2-15,-6-2-3 0,5-1 0 16,-8 1 1 0,12 0 0-16,-7-1 0 0,10-2 0 15,-6 0 0-15,-1-2 2 16,-5-1-1-16,9-2-1 0,-6 2-2 15,-1-5 1-15,-5 3 1 16,3-3 2-16,-7 0 1 16,13 0 1-16,-9 0-2 15,12 3-2 1,-10 0 1-16,4 5-1 16,-6 0-3-16,11 5 2 15,-8 0 3-15,6 6 1 16,-7-3-4-16,1 5 1 15,-3-3 0-15,6 12 0 16,-7-6 0-16,7 10 2 16,-6-5-3-16,2 3 0 0,-2 0 1 15,0-6 2-15,-6-2-1 16,8-8 2 0,-2-3 2-16,6-13 2 0,-6 1-1 15,14-12-1-15,-5 3-1 16,12-8 0-16,-10 6-2 15,4-1-2-15,-7 3 5 0,7 6 4 0,-6 2-5 16,2 8-2-16,-8 0 1 16,6 8 0-16,-6 0-6 15,17 16 0-15,-8-3 3 16,14 13 4-16,-8-7-3 16,5 4-1-16,-8-2 2 31,23-2 1-31,-11-6-1 0,17-2-2 15,-11-4 3-15,8-9 0 16,-8-1-1-16,17-10 1 16,-11 2 0-16,14-7 1 15,-15 2-5-15,10-3-1 16,-13 0 1-16,16-2 0 16,-13 3 1-16,9-1 2 0,-8 0 1 15,-7 1 3-15,-8-1 1 16,-1-2 3-16,-8 2 4 0,3-4 3 15,-10 1 2 1,1-2 3-16,-9 1-8 0,-1 1-3 16,-5 4-6-16,0-1-2 31,-3 1-3-31,0-1-1 0,-7 3-12 16,1 0-7-16,-3 0-62 15,-3 3-28-15,-3 0-109 16</inkml:trace>
  <inkml:trace contextRef="#ctx1" brushRef="#br0">18415 11726 0</inkml:trace>
  <inkml:trace contextRef="#ctx0" brushRef="#br0" timeOffset="2178.9498">17659 7887 184 0,'-6'-2'68'0,"6"2"-36"15,-3-22-18-15,3 20 22 0,0-6-3 16,0 3 3-16,0-3-7 16,0 0-1-16,6-3-15 0,0 1 3 0,9-6 2 15,0 2 3-15,5-1 2 16,-2 1-4-16,3 4 1 15,-3 2-9-15,6 5-2 16,-3 0-3-16,-1 6 1 16,-2 0-2-16,0 10 0 31,-3-2 1-31,-6 7 1 0,-3-2-3 16,-6 10-1-16,0-2-3 15,-9 5-1-15,0-5 7 0,-6 3 4 16,0-4 1-1,-9 4 1-15,4-3 0 16,-7 0 2-16,3-3 4 16,3-3 1-16,3-2-6 0,6-3 0 0,1-2-4 15,14-3 0-15,-1 0-3 16,16-6-1-16,-3 1-3 16,12-3-2-1,-3 0 1-15,9-3 1 0,-7 1-25 16,4-1-12-16,-6 0-46 15,0 3-19 1,-3 0-22-16,-7 6-7 16,-2-4 6-16</inkml:trace>
  <inkml:trace contextRef="#ctx0" brushRef="#br0" timeOffset="3255.9651">17305 7985 256 0,'0'5'96'0,"3"-7"-52"0,3 7-27 0,-3-2 25 16,2 2-11-16,4 6-1 15,0 2-4-15,3 8-1 16,3 8-14-16,0 5-7 0,0 4 0 16,3 1-1-16,-6-12 1 0,-3-6-2 15,2 3-2-15,-2-3 1 16,3-3 1-16,-3-2 8 0,0-8 5 15,0 0 2-15,-3-16 1 16,0 3-11-16,0-24-5 16,0 2-6-16,0-20 0 31,-3 4-7-31,0-23-3 0,0 11 8 16,0-14 5-16,0 11-1 15,3-9-1-15,-3 12 4 16,0-6 1-16,0 6 2 15,3 7 2-15,-3 6 1 16,6 7 1-16,-1 3-4 16,16 9-3-16,-3 1 0 0,18 7 1 15,-6 1 1-15,23 6 1 16,-8 0-2-16,35 8 1 16,-12 0-4-16,40 3 0 15,-22-3 3-15,30 5 1 16,-18-2-4-16,24-3-1 15,-18 0 3 1,12 3 1-16,-14-3 0 0,2-3 1 16,-15 0-2-16,3 1-1 15,-14-1 1-15,-4-2 1 16,-11 2-1-16,-1 1 2 16,-8-1-31-16,-10 0-13 15,-5 1-39-15,-12 7-14 16,-7 0-52-16</inkml:trace>
  <inkml:trace contextRef="#ctx0" brushRef="#br0" timeOffset="3857.4016">18367 7662 256 0,'-6'-8'96'0,"6"8"-52"0,-12-2-18 0,12 2 29 0,-6 2-12 16,0-2-2-16,-2 11-6 16,-1 0-2-16,-3 12-18 15,0 1 4-15,-3 16 2 16,3-6-5-16,3 9-1 0,0-6-7 15,9 16-3-15,0-8-2 0,6 5 0 16,0-8-4-16,9 3 0 16,-3-5-12-16,9-6-5 15,-3-7-32-15,2-14-13 16,-2-3-38-16,9-17-16 16,-6-1-14-1</inkml:trace>
  <inkml:trace contextRef="#ctx0" brushRef="#br0" timeOffset="4042.2136">18552 7832 384 0,'3'23'145'0,"-3"-23"-78"0,12 51-38 0,-9-43 41 16,3 13-34-16,0-5-11 15,2 8-14-15,1-3-3 16,0 10-5-16,0-4-37 0,0 2-17 15,0-5-49-15,0-3-20 16,-3-2-42 0</inkml:trace>
  <inkml:trace contextRef="#ctx0" brushRef="#br0" timeOffset="4226.6174">19117 8117 372 0,'0'-8'140'0,"0"8"-76"0,-26-5-42 0,23 5 39 31,-12 0-36-31,0 0-13 0,-3 0-15 16,3 0-7-16,0 0 6 15,3 0-47-15,0 0-18 0,0 0-47 16,12 0-17-16,0 0 14 16</inkml:trace>
  <inkml:trace contextRef="#ctx0" brushRef="#br0" timeOffset="4458.2195">19266 7747 372 0,'9'-8'140'0,"-9"8"-76"0,15-3-31 16,-12 3 44-16,6 6-22 15,0-1-4-15,3 8-19 16,-3-2-8-16,6 15-13 15,-4-5-5-15,10 14 0 0,-3-6-3 0,9 5 0 16,-3-5-21-16,0 11-10 16,-4-8-50-16,-5 2-22 15,-3-5-63-15,-9 8-24 16,-3-5 55-16</inkml:trace>
  <inkml:trace contextRef="#ctx0" brushRef="#br0" timeOffset="4695.223">19466 8067 352 0,'-9'-8'132'0,"9"8"-72"0,-6 8-19 0,6-5 44 16,-6 5-27-16,0-3-11 16,-3 11-21-16,0-3-7 15,-3 8-11-15,0-2-7 0,-3 2-4 16,3-2-34-16,0-4-15 15,1-1-42 1,5-4-18-16,0-2-64 16</inkml:trace>
  <inkml:trace contextRef="#ctx0" brushRef="#br0" timeOffset="5059.0427">19757 8109 312 0,'21'-10'118'0,"-21"10"-64"0,3-8-32 16,0 8 33-16,0 0-18 15,0 0-6-15,6 0-5 16,0 0-2-16,3 3-13 16,0-1 4-16,3 6 5 15,-3-3-2-15,2 6-1 16,-2 0-1-16,-3 2 0 15,-3-3-6-15,-6 4-4 16,0 2-1-16,-6-3-1 16,3 0-2-16,-6 6-2 15,3-4 3-15,-6 4 0 16,1-3 3-16,-4 0 3 0,0 5-4 16,6-3-1-16,9-2 4 0,6-5 5 15,-3-3-3-15,12-3 2 16,20-2-5-16,13-3-2 15,-3-3-2-15,-1 0-3 16,4 1-39-16,-3-4-16 16,-10 1-66-16,-8 0-27 0</inkml:trace>
  <inkml:trace contextRef="#ctx0" brushRef="#br0" timeOffset="6227.9467">20037 7697 244 0,'6'-8'90'0,"-6"8"-48"0,9-5-23 0,-6 5 29 16,3 0-4-16,0 0 4 15,3 0-12-15,-3 0-4 31,9 10-18-31,-3-2 4 0,11 16 5 16,-5-6-1-16,3 17-1 0,-3-6 0 16,-9 8 1-16,0-5-10 0,-12 2-2 15,0-5-17-15,-12 3-6 16,3-6-59-16,-18-2-28 16,3-3-85-1</inkml:trace>
  <inkml:trace contextRef="#ctx0" brushRef="#br0" timeOffset="6706.5703">19391 7514 184 0,'12'0'68'0,"-12"0"-36"0,18-2-13 16,-15 2 21-16,15 0 0 15,-3 0 0-15,14 2-8 16,-2 1-5-16,21 2-15 15,-4-2-3-15,16 2 1 0,-9-2-6 16,11-1 0-16,-8 1-9 0,14-3-4 16,-11 0-64-16,5-5-28 15,-8 2-18 1</inkml:trace>
  <inkml:trace contextRef="#ctx0" brushRef="#br0" timeOffset="7045.0555">20728 8162 348 0,'9'0'132'0,"-9"0"-72"0,9-8-68 0,-7 8 23 16,4-2-91-16,-3-1-38 16</inkml:trace>
  <inkml:trace contextRef="#ctx0" brushRef="#br0" timeOffset="107038.3958">14706 16571 260 0,'-33'-11'99'0,"12"6"-54"0,-5-8-33 0,20 0 26 16,-3-6-13-16,0-7-3 15,3-11-12-15,0-16-4 16,3-8-4-16,3-16-4 0,3 3 1 16,9-19 1-16,6-5 0 0,3-5 0 15,2 5 2-15,4-2 3 16,6 5 2-16,9 5 8 0,8 8 4 15,10 7-3 1,8 12-1-16,10 10-3 0,5 8 0 16,12 8-2-16,15 8 1 15,3 8 0-15,12 8 3 32,15 5-5-32,-6 2-3 15,9 1 1-15,6 0 0 0,-6-6 3 16,3-5 1-16,3-5-1 15,-13-8-1-15,-8-11-3 16,0-7-1-16,0-14-1 16,-11-19 0-16,-13-12 2 15,-3-9 1-15,-6 1 1 0,-6-3 0 16,-5-3 0-16,-7 8 2 16,-5 5-3-16,-7 19-2 15,4 11 0-15,2 10-1 16,15 0-7-16,-2 16-2 15,2 13-1-15,3 11 4 0,10 5-1 32,5 5-1-32,3 6 3 15,-3-1 0-15,12-2 3 16,-3-2 1-16,-3-9 5 16,0-13 5-16,4-18-1 0,2-16 3 15,-3-19-6-15,-6-10-1 16,-3-19-4-16,0-13-1 15,-8-3-1-15,-13-5 1 16,-6 3-2-16,-2 2-1 0,2 16 1 16,-2 11-1-16,8 10-5 15,3 11-1-15,6 6-4 16,16 15-1-16,11 8-1 16,9 10 0-16,20 4 4 15,4-7 3-15,3-1 7 0,12-14 6 16,-1-24 11-16,25-23 8 15,-1-30-5-15,13-26-1 16,2-29-6-16,7-9 1 16,-13-7-9-16,-20 3-4 15,-7 18-5-15,-17 19-1 16,-12 15-20 0,-15 24-8-16,3 11-85 15,-9 24-39-15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11T23:03:06.2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6654 17343 260 0,'-8'-10'96'0,"11"7"-52"0,-3-2-14 0,0 5 34 16,2-5-19-16,-2 5-3 16,6 8-15-16,3 2-5 15,0 3-13 1,0 6 1-16,3 2 1 0,-3 11-4 16,-3 8-2-16,-3-1-2 15,-3 1 0-15,-3 2 4 16,0-7 4-16,0-9 0 15,0-7 3-15,0-11 8 16,0-16 4-16,3-16-6 16,6-16-1-16,3-13-11 0,3-5-5 15,3 0-5-15,6 5 1 0,-1 3-15 16,4 7-6-16,0 11-38 16,3 14-14-16,3 10-38 15,-1 13-15-15,1 11-18 16</inkml:trace>
  <inkml:trace contextRef="#ctx0" brushRef="#br0" timeOffset="458.5896">7300 17359 268 0,'9'-31'101'0,"-6"23"-54"0,-3-6-24 16,0 12 29-16,0-4-5 15,-3 1-1-15,-3 0-8 16,-3 2-3-16,1-2-20 16,-4 5-2-16,-3 8-2 0,-3-3-4 15,0 8 1-15,3 9-3 16,0-4 2-16,3 9-4 15,6 4 0-15,3 1-1 16,3 0-2-16,6-6 1 16,3-5-1-16,3-2 0 15,3-6 0-15,0-13 0 16,0-5 0-16,0-8-3 0,0-6 2 16,-1-2 1-16,4 2 0 15,0 6 0-15,3 0 0 16,-3 0 0-16,0 10 0 15,0 0 0-15,-4 3 2 16,1 3-1-16,0 0-1 16,0 2-21-16,-3 0-11 0,6-2-90 15,-3 2 0 1,0-5-3-16,6-8 7 16</inkml:trace>
  <inkml:trace contextRef="#ctx0" brushRef="#br0" timeOffset="827.3844">7613 17219 316 0,'0'-13'121'0,"3"26"-66"0,0-2-33 15,0-6 33-15,0 8-11 16,3 6-4-16,-3-1-18 16,0 3-8-16,0 3-9 15,0-8-4-15,0 8 2 0,0-8-2 16,0-3 2-16,-3-8 0 0,-3 3 1 15,-3-8 0-15,0-8 0 16,3-5 0-16,3-5 0 16,3-9 0-16,9-2 2 15,3 0 1-15,5 2 3 16,1 6 6-16,0 3 4 16,-3 12-6-16,0 6-1 0,0 6-3 15,2 12-1-15,-5 1-5 16,0 2-1-16,6 5-8 15,-6-4-4-15,0-4-24 16,-3 1-11-16,-3-6-30 16,-3 0-13-16,-3-2-5 15,0-3-1 1</inkml:trace>
  <inkml:trace contextRef="#ctx0" brushRef="#br0" timeOffset="1035.25">8039 16719 416 0,'0'-26'154'0,"6"20"-84"0,-3 4-42 0,-3 2 41 15,0 8-25-15,2 5-5 16,-2 11-17-16,3 10-6 16,-3 6-9-16,3-3-3 0,0 2 2 15,0-4-16-15,6 5-6 16,0-1-34-16,0-10-15 15,3-8-35 1,-3-7-12-16,-3-6-61 16</inkml:trace>
  <inkml:trace contextRef="#ctx0" brushRef="#br0" timeOffset="1536.1185">8080 16796 200 0,'0'-40'77'0,"3"27"-42"0,-3 2-4 0,0 11 29 15,0 0-2-15,0 0 1 16</inkml:trace>
  <inkml:trace contextRef="#ctx0" brushRef="#br0" timeOffset="1713.2369">8086 16745 594 0,'3'30'55'0,"0"7"-7"0,0 2-10 15,0 17-4 1,0 5-13-16,0 5-5 0,0 3-7 15,-3-8-1-15,0-3-7 16,0 0-1-16,-3 0-18 16,0-5-5-16,0-13-29 15,-3-8-9-15,3-11-32 16,3-11-11-16,0-15-29 16,6-8-35-16,0-19 66 0</inkml:trace>
  <inkml:trace contextRef="#ctx0" brushRef="#br0" timeOffset="1981.84">8360 16949 296 0,'9'0'110'0,"-9"3"-60"0,-3 0-28 31,0 2 31-31,-6 3-19 0,-6 8-7 16,-3-1-10-16,-2 12-3 15,-7 5-8-15,-6-6 5 0,0 11 2 16,3-2 2-16,7-4 1 15,5-2 0-15,6 1 3 16,9-4-7-16,12-5-2 16,12 3-3-16,5-8 0 0,7-3-4 15,3 0-2-15,0 1-47 16,2-4-21-16,-5-5-46 16,0-2-19-16,-9 5-13 15</inkml:trace>
  <inkml:trace contextRef="#ctx0" brushRef="#br0" timeOffset="2430.0805">8970 16862 324 0,'-12'-19'121'0,"3"19"-66"0,-3-5-33 16,7 5 33-16,-7 5-9 16,-6 14 0-16,-9 5-4 15,0 13-2 1,3 13-21-16,4 16-9 0,5 6-3 16,12-4-4-16,9 1-2 0,9 3-3 15,8-4 1-15,4-15-1 16,6-10-2-16,9-12-24 15,2-7-9-15,-5-16-43 16,6-13-18-16,-7-3-40 16,-2-5-53-16,-6-22 68 15</inkml:trace>
  <inkml:trace contextRef="#ctx0" brushRef="#br0" timeOffset="2882.6906">9458 17005 300 0,'-6'-11'112'0,"3"9"-60"0,-5-4-19 16,2 6 36-16,-3 6-25 15,-3-1-8-15,-3 3-17 16,0 5-7-16,-3 6-7 16,0 2-4-16,6 3 2 0,6-1-2 15,3 4 2-15,3-3-2 16,3-3-1-16,3-3 1 0,0-4-1 0,0-4 2 15,0-2 3-15,0-3 2 16,3-5 3-16,-6-5-5 16,0 0-1-16,-3-3-2 15,0 3-2-15,-6 5 3 16,-3 0 2-16,3 7-4 16,0-1-3-16,0 7 1 0,0 5 0 15,0 6 1-15,3-3 0 16,0 1 6-16,3-4 6 15,0 3 3-15,6-2 0 16,3-1-3-16,0-2 0 16,3-3-7-16,6-7-3 31,0-1-1-31,3-10 1 0,0 2-17 16,-1-2-6-16,1-8-41 15,-3-6-17-15,-3-2-50 16,-6-21-18-16,0-11 10 15</inkml:trace>
  <inkml:trace contextRef="#ctx0" brushRef="#br0" timeOffset="3083.6421">9768 16642 428 0,'30'3'159'0,"-18"8"-86"0,3 10-39 15,-4-8 47-15,4 11-18 16,6 13-4-16,-3 2-25 31,-9 12-10-31,-9 18-15 0,-9 7-2 0,-3 1 0 16,-3-3-6-16,-12-2 0 15,-14 12-30-15,-22-4-10 16,-11 4-104-16,-15-7-46 16,8-14-20-1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/>
              </a:defRPr>
            </a:lvl1pPr>
          </a:lstStyle>
          <a:p>
            <a:fld id="{22CDFF1B-E91B-4B26-A4BA-B818BDFEA178}" type="datetimeFigureOut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/>
              </a:defRPr>
            </a:lvl1pPr>
          </a:lstStyle>
          <a:p>
            <a:fld id="{265170AD-A352-4AA5-8DF1-7367070277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2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am</a:t>
            </a:r>
            <a:r>
              <a:rPr lang="en-US" baseline="0" dirty="0"/>
              <a:t> going to talk about new analysis of spectral graph algorithm using higher eigenvalues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170AD-A352-4AA5-8DF1-73670702773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8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49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44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next 5-10 minutes I give</a:t>
            </a:r>
            <a:r>
              <a:rPr lang="en-US" baseline="0" dirty="0"/>
              <a:t> you an overview of the proof ideas. If you don’t want to get into the details of the proof you may rest here and get back in afterwards.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94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24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03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89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next 5-10 minutes I give</a:t>
            </a:r>
            <a:r>
              <a:rPr lang="en-US" baseline="0" dirty="0"/>
              <a:t> you an overview of the proof ideas. If you don’t want to get into the details of the proof you may rest here and get back in afterwards.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44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6016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44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78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Spectral graph algorithms are like a hammer. You can apply</a:t>
            </a:r>
            <a:r>
              <a:rPr lang="en-US" baseline="0" dirty="0"/>
              <a:t> everywhere. Here is just a tiny list of its application. </a:t>
            </a:r>
            <a:endParaRPr lang="en-US" dirty="0"/>
          </a:p>
          <a:p>
            <a:r>
              <a:rPr lang="en-US" baseline="0" dirty="0"/>
              <a:t>There is a huge literature on spectral graph algorithms but still we don’t really know why they work. </a:t>
            </a:r>
          </a:p>
          <a:p>
            <a:r>
              <a:rPr lang="en-US" baseline="0" dirty="0"/>
              <a:t>As I said these are very simple to implement algorithms but they are doing something very complicated. </a:t>
            </a:r>
          </a:p>
          <a:p>
            <a:r>
              <a:rPr lang="en-US" baseline="0" dirty="0"/>
              <a:t>Let me give you one example of these algorithms that you see it yourself.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75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20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982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me conclude this part of the talk. Cheeger’s Inequality in one of the fundamental results in spectral graph theory. It is a 30</a:t>
            </a:r>
            <a:r>
              <a:rPr lang="en-US" baseline="0" dirty="0"/>
              <a:t> year old inequality </a:t>
            </a:r>
            <a:r>
              <a:rPr lang="en-US" dirty="0"/>
              <a:t> with</a:t>
            </a:r>
            <a:r>
              <a:rPr lang="en-US" baseline="0" dirty="0"/>
              <a:t> many</a:t>
            </a:r>
            <a:r>
              <a:rPr lang="en-US" dirty="0"/>
              <a:t> applications</a:t>
            </a:r>
            <a:r>
              <a:rPr lang="en-US" baseline="0" dirty="0"/>
              <a:t> in various fields of computer science. We generalize this inequality to k-way </a:t>
            </a:r>
            <a:r>
              <a:rPr lang="en-US" baseline="0" dirty="0" err="1"/>
              <a:t>partitionings</a:t>
            </a:r>
            <a:r>
              <a:rPr lang="en-US" baseline="0" dirty="0"/>
              <a:t>.</a:t>
            </a:r>
          </a:p>
          <a:p>
            <a:r>
              <a:rPr lang="en-US" baseline="0" dirty="0"/>
              <a:t>Towards this we employ recent tools from high dimensional geometry and develop new techniques.</a:t>
            </a:r>
          </a:p>
          <a:p>
            <a:r>
              <a:rPr lang="en-US" baseline="0" dirty="0"/>
              <a:t>Our proof provides a rigorous justification for spectral clustering algorithms without any assumption on the graph. </a:t>
            </a:r>
          </a:p>
          <a:p>
            <a:r>
              <a:rPr lang="en-US" baseline="0" dirty="0"/>
              <a:t>Furthermore, we introduce new components that can be used and possibly improve spectral clustering algorithms. </a:t>
            </a:r>
          </a:p>
          <a:p>
            <a:r>
              <a:rPr lang="en-US" baseline="0" dirty="0"/>
              <a:t>Here is an example. Here is a set of data points. If we </a:t>
            </a:r>
            <a:r>
              <a:rPr lang="en-US" baseline="0" dirty="0" err="1"/>
              <a:t>applly</a:t>
            </a:r>
            <a:r>
              <a:rPr lang="en-US" baseline="0" dirty="0"/>
              <a:t> classical spectral clustering algorithm we get the following clustering. But if we use the dimension reduction technique it significantly  improves the quality.</a:t>
            </a:r>
          </a:p>
          <a:p>
            <a:r>
              <a:rPr lang="en-US" baseline="0" dirty="0"/>
              <a:t>Note that I do not claim dimension reduction always improve the quality. I am just saying this might help in getting better answers.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77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</a:t>
            </a:r>
            <a:r>
              <a:rPr lang="en-US" baseline="0" dirty="0"/>
              <a:t> let me start by defining some notations. Let L be a normalization of the adjacency matrix, known as the normalized </a:t>
            </a:r>
            <a:r>
              <a:rPr lang="en-US" baseline="0" dirty="0" err="1"/>
              <a:t>laplacian</a:t>
            </a:r>
            <a:r>
              <a:rPr lang="en-US" baseline="0" dirty="0"/>
              <a:t> matrix. Let me not define it here, but it is just the </a:t>
            </a:r>
            <a:r>
              <a:rPr lang="en-US" baseline="0" dirty="0" err="1"/>
              <a:t>laplacian</a:t>
            </a:r>
            <a:r>
              <a:rPr lang="en-US" baseline="0" dirty="0"/>
              <a:t> matrix where the entries are normalized by the degrees of the endpoints. </a:t>
            </a:r>
          </a:p>
          <a:p>
            <a:r>
              <a:rPr lang="en-US" baseline="0" dirty="0"/>
              <a:t>We choose L to normalize the eigenvalues to sit between 0 and 2. There is a basic fact in algebraic graph theory which says, lambda_2 is equal to 0 </a:t>
            </a:r>
            <a:r>
              <a:rPr lang="en-US" baseline="0" dirty="0" err="1"/>
              <a:t>iff</a:t>
            </a:r>
            <a:r>
              <a:rPr lang="en-US" baseline="0" dirty="0"/>
              <a:t> G is disconnected. </a:t>
            </a:r>
          </a:p>
          <a:p>
            <a:r>
              <a:rPr lang="en-US" baseline="0" dirty="0"/>
              <a:t>Cheeger’s inequality provides a robust version fact. So, as you can imagine it says lambda_2 is very close to 0 </a:t>
            </a:r>
            <a:r>
              <a:rPr lang="en-US" baseline="0" dirty="0" err="1"/>
              <a:t>iff</a:t>
            </a:r>
            <a:r>
              <a:rPr lang="en-US" baseline="0" dirty="0"/>
              <a:t> G is barely connected.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8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8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next 5-10 minutes I give</a:t>
            </a:r>
            <a:r>
              <a:rPr lang="en-US" baseline="0" dirty="0"/>
              <a:t> you an overview of the proof ideas. If you don’t want to get into the details of the proof you may rest here and get back in afterwards.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044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9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30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010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 me tell you what we know about these</a:t>
            </a:r>
            <a:r>
              <a:rPr lang="en-US" baseline="0" dirty="0"/>
              <a:t> algorithms in theory. Classical analysis of spectral graph algorithms only exploits the first or last two eigenvalues. </a:t>
            </a:r>
          </a:p>
          <a:p>
            <a:r>
              <a:rPr lang="en-US" baseline="0" dirty="0"/>
              <a:t>Here are some examples, for example the bounds on chromatic number of a graph, </a:t>
            </a:r>
            <a:r>
              <a:rPr lang="en-US" baseline="0" dirty="0" err="1"/>
              <a:t>cheeger’s</a:t>
            </a:r>
            <a:r>
              <a:rPr lang="en-US" baseline="0" dirty="0"/>
              <a:t> inequality, finding edge separator of a graph or approximating the maximum problem.</a:t>
            </a:r>
          </a:p>
          <a:p>
            <a:r>
              <a:rPr lang="en-US" dirty="0"/>
              <a:t>I should mention that</a:t>
            </a:r>
            <a:r>
              <a:rPr lang="en-US" baseline="0" dirty="0"/>
              <a:t> in some random/semi-random instances there are results that use matrix perturbation theory and multiple eigenvectors, but here I do not have any assumption on the structure of the graphs. I can tell you more details offline.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67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43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577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92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154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35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976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412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42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43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669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66D49-E657-4F26-8C07-D6526311577E}" type="datetimeFigureOut">
              <a:rPr lang="en-US" smtClean="0">
                <a:solidFill>
                  <a:srgbClr val="1F497D"/>
                </a:solidFill>
                <a:latin typeface="Calibri"/>
              </a:rPr>
              <a:pPr/>
              <a:t>4/11/2017</a:t>
            </a:fld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1F497D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33320-4B9A-44BF-8667-4C91D1CF9A43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4872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customXml" Target="../ink/ink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3.emf"/><Relationship Id="rId11" Type="http://schemas.openxmlformats.org/officeDocument/2006/relationships/image" Target="../media/image36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5.png"/><Relationship Id="rId4" Type="http://schemas.openxmlformats.org/officeDocument/2006/relationships/image" Target="../media/image33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0.png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990600"/>
            <a:ext cx="9144000" cy="18510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600" dirty="0">
                <a:solidFill>
                  <a:srgbClr val="000090"/>
                </a:solidFill>
              </a:rPr>
              <a:t>Structural Properties of </a:t>
            </a:r>
            <a:br>
              <a:rPr lang="en-US" sz="3600" dirty="0">
                <a:solidFill>
                  <a:srgbClr val="000090"/>
                </a:solidFill>
              </a:rPr>
            </a:br>
            <a:r>
              <a:rPr lang="en-US" sz="3600" dirty="0">
                <a:solidFill>
                  <a:srgbClr val="000090"/>
                </a:solidFill>
              </a:rPr>
              <a:t>Low Threshold Rank Graphs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57200" y="3200400"/>
            <a:ext cx="8305800" cy="20574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err="1">
                <a:solidFill>
                  <a:schemeClr val="tx1"/>
                </a:solidFill>
              </a:rPr>
              <a:t>Shayan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Oveis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Gharan</a:t>
            </a:r>
            <a:endParaRPr lang="en-US" sz="2800" dirty="0">
              <a:solidFill>
                <a:schemeClr val="tx1"/>
              </a:solidFill>
            </a:endParaRPr>
          </a:p>
          <a:p>
            <a:pPr eaLnBrk="1" hangingPunct="1"/>
            <a:endParaRPr lang="en-US" sz="24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2200" dirty="0">
                <a:solidFill>
                  <a:schemeClr val="tx1"/>
                </a:solidFill>
              </a:rPr>
              <a:t>University of Washington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000" y="4318000"/>
            <a:ext cx="3175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10990"/>
      </p:ext>
    </p:extLst>
  </p:cSld>
  <p:clrMapOvr>
    <a:masterClrMapping/>
  </p:clrMapOvr>
  <p:transition advTm="15862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 err="1">
                <a:solidFill>
                  <a:srgbClr val="000090"/>
                </a:solidFill>
              </a:rPr>
              <a:t>Cheeger’s</a:t>
            </a:r>
            <a:r>
              <a:rPr lang="en-US" sz="3400" dirty="0">
                <a:solidFill>
                  <a:srgbClr val="000090"/>
                </a:solidFill>
              </a:rPr>
              <a:t> Inequality for Low Threshold Rank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70C0"/>
                    </a:solidFill>
                  </a:rPr>
                  <a:t>Thm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</a:rPr>
                  <a:t>[Kwok-Lau-Lee-O-Trevisan’13]</a:t>
                </a:r>
                <a:r>
                  <a:rPr lang="en-US" sz="2400" dirty="0">
                    <a:solidFill>
                      <a:prstClr val="black"/>
                    </a:solidFill>
                  </a:rPr>
                  <a:t>: For any graph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/>
                  <a:t>where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𝜙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lim>
                          </m:limLow>
                        </m:fName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</m:d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⋅|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srgbClr val="0070C0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≪1</m:t>
                    </m:r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encodes expanders;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b="0" dirty="0">
                    <a:solidFill>
                      <a:prstClr val="black"/>
                    </a:solidFill>
                  </a:rPr>
                  <a:t>Also,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does not cut an expander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756788" name="Group 756787"/>
          <p:cNvGrpSpPr/>
          <p:nvPr/>
        </p:nvGrpSpPr>
        <p:grpSpPr>
          <a:xfrm>
            <a:off x="5638800" y="4038600"/>
            <a:ext cx="2819400" cy="2178587"/>
            <a:chOff x="5638800" y="4038600"/>
            <a:chExt cx="2819400" cy="2178587"/>
          </a:xfrm>
        </p:grpSpPr>
        <p:grpSp>
          <p:nvGrpSpPr>
            <p:cNvPr id="756785" name="Group 756784"/>
            <p:cNvGrpSpPr/>
            <p:nvPr/>
          </p:nvGrpSpPr>
          <p:grpSpPr>
            <a:xfrm>
              <a:off x="5638800" y="4038600"/>
              <a:ext cx="1447800" cy="914400"/>
              <a:chOff x="5492665" y="3733800"/>
              <a:chExt cx="1447800" cy="914400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5492665" y="3733800"/>
                <a:ext cx="1447800" cy="914400"/>
              </a:xfrm>
              <a:prstGeom prst="ellipse">
                <a:avLst/>
              </a:prstGeom>
              <a:noFill/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C000"/>
                  </a:solidFill>
                </a:endParaRPr>
              </a:p>
            </p:txBody>
          </p:sp>
          <p:sp>
            <p:nvSpPr>
              <p:cNvPr id="65" name="Oval 64"/>
              <p:cNvSpPr>
                <a:spLocks noChangeArrowheads="1"/>
              </p:cNvSpPr>
              <p:nvPr/>
            </p:nvSpPr>
            <p:spPr bwMode="auto">
              <a:xfrm>
                <a:off x="6483265" y="394106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66" name="Oval 65"/>
              <p:cNvSpPr>
                <a:spLocks noChangeArrowheads="1"/>
              </p:cNvSpPr>
              <p:nvPr/>
            </p:nvSpPr>
            <p:spPr bwMode="auto">
              <a:xfrm>
                <a:off x="6559465" y="41757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67" name="Oval 66"/>
              <p:cNvSpPr>
                <a:spLocks noChangeArrowheads="1"/>
              </p:cNvSpPr>
              <p:nvPr/>
            </p:nvSpPr>
            <p:spPr bwMode="auto">
              <a:xfrm>
                <a:off x="6254665" y="43281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68" name="Oval 67"/>
              <p:cNvSpPr>
                <a:spLocks noChangeArrowheads="1"/>
              </p:cNvSpPr>
              <p:nvPr/>
            </p:nvSpPr>
            <p:spPr bwMode="auto">
              <a:xfrm>
                <a:off x="5797465" y="41757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69" name="Oval 68"/>
              <p:cNvSpPr>
                <a:spLocks noChangeArrowheads="1"/>
              </p:cNvSpPr>
              <p:nvPr/>
            </p:nvSpPr>
            <p:spPr bwMode="auto">
              <a:xfrm>
                <a:off x="6178465" y="396240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70" name="Oval 69"/>
              <p:cNvSpPr>
                <a:spLocks noChangeArrowheads="1"/>
              </p:cNvSpPr>
              <p:nvPr/>
            </p:nvSpPr>
            <p:spPr bwMode="auto">
              <a:xfrm>
                <a:off x="6010825" y="43281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71" name="Oval 70"/>
              <p:cNvSpPr>
                <a:spLocks noChangeArrowheads="1"/>
              </p:cNvSpPr>
              <p:nvPr/>
            </p:nvSpPr>
            <p:spPr bwMode="auto">
              <a:xfrm>
                <a:off x="5934625" y="38709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cxnSp>
            <p:nvCxnSpPr>
              <p:cNvPr id="5" name="Straight Connector 4"/>
              <p:cNvCxnSpPr>
                <a:cxnSpLocks/>
                <a:stCxn id="69" idx="4"/>
                <a:endCxn id="67" idx="0"/>
              </p:cNvCxnSpPr>
              <p:nvPr/>
            </p:nvCxnSpPr>
            <p:spPr>
              <a:xfrm>
                <a:off x="6224185" y="4053840"/>
                <a:ext cx="76200" cy="27432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cxnSpLocks/>
                <a:stCxn id="65" idx="4"/>
                <a:endCxn id="67" idx="7"/>
              </p:cNvCxnSpPr>
              <p:nvPr/>
            </p:nvCxnSpPr>
            <p:spPr>
              <a:xfrm flipH="1">
                <a:off x="6332714" y="4032504"/>
                <a:ext cx="196271" cy="30904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cxnSpLocks/>
                <a:stCxn id="69" idx="3"/>
                <a:endCxn id="70" idx="7"/>
              </p:cNvCxnSpPr>
              <p:nvPr/>
            </p:nvCxnSpPr>
            <p:spPr>
              <a:xfrm flipH="1">
                <a:off x="6088874" y="4040449"/>
                <a:ext cx="102982" cy="301102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cxnSpLocks/>
                <a:stCxn id="65" idx="5"/>
                <a:endCxn id="70" idx="6"/>
              </p:cNvCxnSpPr>
              <p:nvPr/>
            </p:nvCxnSpPr>
            <p:spPr>
              <a:xfrm flipH="1">
                <a:off x="6102265" y="4019113"/>
                <a:ext cx="459049" cy="35476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cxnSpLocks/>
                <a:stCxn id="68" idx="6"/>
                <a:endCxn id="69" idx="2"/>
              </p:cNvCxnSpPr>
              <p:nvPr/>
            </p:nvCxnSpPr>
            <p:spPr>
              <a:xfrm flipV="1">
                <a:off x="5888905" y="4008120"/>
                <a:ext cx="289560" cy="21336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cxnSpLocks/>
                <a:stCxn id="71" idx="5"/>
                <a:endCxn id="69" idx="2"/>
              </p:cNvCxnSpPr>
              <p:nvPr/>
            </p:nvCxnSpPr>
            <p:spPr>
              <a:xfrm>
                <a:off x="6012674" y="3949009"/>
                <a:ext cx="165791" cy="5911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cxnSpLocks/>
                <a:stCxn id="69" idx="6"/>
                <a:endCxn id="65" idx="3"/>
              </p:cNvCxnSpPr>
              <p:nvPr/>
            </p:nvCxnSpPr>
            <p:spPr>
              <a:xfrm>
                <a:off x="6269905" y="4008120"/>
                <a:ext cx="226751" cy="10993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cxnSpLocks/>
                <a:stCxn id="68" idx="5"/>
                <a:endCxn id="66" idx="2"/>
              </p:cNvCxnSpPr>
              <p:nvPr/>
            </p:nvCxnSpPr>
            <p:spPr>
              <a:xfrm flipV="1">
                <a:off x="5875514" y="4221480"/>
                <a:ext cx="683951" cy="3232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cxnSpLocks/>
                <a:stCxn id="71" idx="4"/>
                <a:endCxn id="70" idx="1"/>
              </p:cNvCxnSpPr>
              <p:nvPr/>
            </p:nvCxnSpPr>
            <p:spPr>
              <a:xfrm>
                <a:off x="5980345" y="3962400"/>
                <a:ext cx="43871" cy="37915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cxnSpLocks/>
                <a:stCxn id="66" idx="7"/>
                <a:endCxn id="65" idx="6"/>
              </p:cNvCxnSpPr>
              <p:nvPr/>
            </p:nvCxnSpPr>
            <p:spPr>
              <a:xfrm flipH="1" flipV="1">
                <a:off x="6574705" y="3986784"/>
                <a:ext cx="62809" cy="20236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cxnSpLocks/>
                <a:stCxn id="66" idx="3"/>
                <a:endCxn id="67" idx="6"/>
              </p:cNvCxnSpPr>
              <p:nvPr/>
            </p:nvCxnSpPr>
            <p:spPr>
              <a:xfrm flipH="1">
                <a:off x="6346105" y="4253809"/>
                <a:ext cx="226751" cy="12007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cxnSpLocks/>
                <a:stCxn id="71" idx="6"/>
                <a:endCxn id="65" idx="1"/>
              </p:cNvCxnSpPr>
              <p:nvPr/>
            </p:nvCxnSpPr>
            <p:spPr>
              <a:xfrm>
                <a:off x="6026065" y="3916680"/>
                <a:ext cx="470591" cy="3777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cxnSpLocks/>
                <a:stCxn id="71" idx="3"/>
                <a:endCxn id="68" idx="7"/>
              </p:cNvCxnSpPr>
              <p:nvPr/>
            </p:nvCxnSpPr>
            <p:spPr>
              <a:xfrm flipH="1">
                <a:off x="5875514" y="3949009"/>
                <a:ext cx="72502" cy="240142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6787" name="Group 756786"/>
            <p:cNvGrpSpPr/>
            <p:nvPr/>
          </p:nvGrpSpPr>
          <p:grpSpPr>
            <a:xfrm>
              <a:off x="5819544" y="5302787"/>
              <a:ext cx="1267736" cy="914400"/>
              <a:chOff x="5819544" y="5302787"/>
              <a:chExt cx="1267736" cy="914400"/>
            </a:xfrm>
          </p:grpSpPr>
          <p:sp>
            <p:nvSpPr>
              <p:cNvPr id="62" name="Oval 61"/>
              <p:cNvSpPr/>
              <p:nvPr/>
            </p:nvSpPr>
            <p:spPr>
              <a:xfrm rot="20382831">
                <a:off x="5819544" y="5302787"/>
                <a:ext cx="1267736" cy="914400"/>
              </a:xfrm>
              <a:prstGeom prst="ellipse">
                <a:avLst/>
              </a:prstGeom>
              <a:noFill/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>
                <a:spLocks noChangeArrowheads="1"/>
              </p:cNvSpPr>
              <p:nvPr/>
            </p:nvSpPr>
            <p:spPr bwMode="auto">
              <a:xfrm>
                <a:off x="6696625" y="554126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14" name="Oval 113"/>
              <p:cNvSpPr>
                <a:spLocks noChangeArrowheads="1"/>
              </p:cNvSpPr>
              <p:nvPr/>
            </p:nvSpPr>
            <p:spPr bwMode="auto">
              <a:xfrm>
                <a:off x="6772825" y="57759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15" name="Oval 114"/>
              <p:cNvSpPr>
                <a:spLocks noChangeArrowheads="1"/>
              </p:cNvSpPr>
              <p:nvPr/>
            </p:nvSpPr>
            <p:spPr bwMode="auto">
              <a:xfrm>
                <a:off x="6330865" y="60045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16" name="Oval 115"/>
              <p:cNvSpPr>
                <a:spLocks noChangeArrowheads="1"/>
              </p:cNvSpPr>
              <p:nvPr/>
            </p:nvSpPr>
            <p:spPr bwMode="auto">
              <a:xfrm>
                <a:off x="6026065" y="579120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17" name="Oval 116"/>
              <p:cNvSpPr>
                <a:spLocks noChangeArrowheads="1"/>
              </p:cNvSpPr>
              <p:nvPr/>
            </p:nvSpPr>
            <p:spPr bwMode="auto">
              <a:xfrm>
                <a:off x="6391825" y="56235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19" name="Oval 118"/>
              <p:cNvSpPr>
                <a:spLocks noChangeArrowheads="1"/>
              </p:cNvSpPr>
              <p:nvPr/>
            </p:nvSpPr>
            <p:spPr bwMode="auto">
              <a:xfrm>
                <a:off x="6147985" y="5471160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cxnSp>
            <p:nvCxnSpPr>
              <p:cNvPr id="120" name="Straight Connector 119"/>
              <p:cNvCxnSpPr>
                <a:cxnSpLocks/>
                <a:stCxn id="117" idx="4"/>
                <a:endCxn id="115" idx="0"/>
              </p:cNvCxnSpPr>
              <p:nvPr/>
            </p:nvCxnSpPr>
            <p:spPr>
              <a:xfrm flipH="1">
                <a:off x="6376585" y="5715000"/>
                <a:ext cx="60960" cy="28956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cxnSpLocks/>
                <a:stCxn id="113" idx="4"/>
                <a:endCxn id="115" idx="7"/>
              </p:cNvCxnSpPr>
              <p:nvPr/>
            </p:nvCxnSpPr>
            <p:spPr>
              <a:xfrm flipH="1">
                <a:off x="6408914" y="5632704"/>
                <a:ext cx="333431" cy="38524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>
                <a:cxnSpLocks/>
                <a:stCxn id="116" idx="6"/>
                <a:endCxn id="117" idx="2"/>
              </p:cNvCxnSpPr>
              <p:nvPr/>
            </p:nvCxnSpPr>
            <p:spPr>
              <a:xfrm flipV="1">
                <a:off x="6117505" y="5669280"/>
                <a:ext cx="274320" cy="16764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cxnSpLocks/>
                <a:stCxn id="119" idx="5"/>
                <a:endCxn id="117" idx="2"/>
              </p:cNvCxnSpPr>
              <p:nvPr/>
            </p:nvCxnSpPr>
            <p:spPr>
              <a:xfrm>
                <a:off x="6226034" y="5549209"/>
                <a:ext cx="165791" cy="12007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cxnSpLocks/>
                <a:stCxn id="117" idx="6"/>
                <a:endCxn id="113" idx="3"/>
              </p:cNvCxnSpPr>
              <p:nvPr/>
            </p:nvCxnSpPr>
            <p:spPr>
              <a:xfrm flipV="1">
                <a:off x="6483265" y="5619313"/>
                <a:ext cx="226751" cy="4996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>
                <a:cxnSpLocks/>
                <a:stCxn id="116" idx="5"/>
                <a:endCxn id="114" idx="2"/>
              </p:cNvCxnSpPr>
              <p:nvPr/>
            </p:nvCxnSpPr>
            <p:spPr>
              <a:xfrm flipV="1">
                <a:off x="6104114" y="5821680"/>
                <a:ext cx="668711" cy="4756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>
                <a:cxnSpLocks/>
                <a:stCxn id="114" idx="7"/>
                <a:endCxn id="113" idx="6"/>
              </p:cNvCxnSpPr>
              <p:nvPr/>
            </p:nvCxnSpPr>
            <p:spPr>
              <a:xfrm flipH="1" flipV="1">
                <a:off x="6788065" y="5586984"/>
                <a:ext cx="62809" cy="202367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cxnSpLocks/>
                <a:stCxn id="114" idx="3"/>
                <a:endCxn id="115" idx="6"/>
              </p:cNvCxnSpPr>
              <p:nvPr/>
            </p:nvCxnSpPr>
            <p:spPr>
              <a:xfrm flipH="1">
                <a:off x="6422305" y="5854009"/>
                <a:ext cx="363911" cy="19627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cxnSpLocks/>
                <a:stCxn id="119" idx="6"/>
                <a:endCxn id="113" idx="1"/>
              </p:cNvCxnSpPr>
              <p:nvPr/>
            </p:nvCxnSpPr>
            <p:spPr>
              <a:xfrm>
                <a:off x="6239425" y="5516880"/>
                <a:ext cx="470591" cy="37775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>
                <a:cxnSpLocks/>
                <a:stCxn id="119" idx="3"/>
                <a:endCxn id="116" idx="0"/>
              </p:cNvCxnSpPr>
              <p:nvPr/>
            </p:nvCxnSpPr>
            <p:spPr>
              <a:xfrm flipH="1">
                <a:off x="6071785" y="5549209"/>
                <a:ext cx="89591" cy="24199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>
                <a:cxnSpLocks/>
                <a:stCxn id="116" idx="5"/>
                <a:endCxn id="115" idx="1"/>
              </p:cNvCxnSpPr>
              <p:nvPr/>
            </p:nvCxnSpPr>
            <p:spPr>
              <a:xfrm>
                <a:off x="6104114" y="5869249"/>
                <a:ext cx="240142" cy="148702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6786" name="Group 756785"/>
            <p:cNvGrpSpPr/>
            <p:nvPr/>
          </p:nvGrpSpPr>
          <p:grpSpPr>
            <a:xfrm>
              <a:off x="7439829" y="4397035"/>
              <a:ext cx="1018371" cy="1165565"/>
              <a:chOff x="7439829" y="4397035"/>
              <a:chExt cx="1018371" cy="1165565"/>
            </a:xfrm>
          </p:grpSpPr>
          <p:sp>
            <p:nvSpPr>
              <p:cNvPr id="63" name="Oval 62"/>
              <p:cNvSpPr/>
              <p:nvPr/>
            </p:nvSpPr>
            <p:spPr>
              <a:xfrm rot="2717193">
                <a:off x="7366232" y="4470632"/>
                <a:ext cx="1165565" cy="1018371"/>
              </a:xfrm>
              <a:prstGeom prst="ellipse">
                <a:avLst/>
              </a:prstGeom>
              <a:noFill/>
              <a:ln w="2222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>
                <a:spLocks noChangeArrowheads="1"/>
              </p:cNvSpPr>
              <p:nvPr/>
            </p:nvSpPr>
            <p:spPr bwMode="auto">
              <a:xfrm>
                <a:off x="8324659" y="491029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46" name="Oval 145"/>
              <p:cNvSpPr>
                <a:spLocks noChangeArrowheads="1"/>
              </p:cNvSpPr>
              <p:nvPr/>
            </p:nvSpPr>
            <p:spPr bwMode="auto">
              <a:xfrm>
                <a:off x="7867459" y="529129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47" name="Oval 146"/>
              <p:cNvSpPr>
                <a:spLocks noChangeArrowheads="1"/>
              </p:cNvSpPr>
              <p:nvPr/>
            </p:nvSpPr>
            <p:spPr bwMode="auto">
              <a:xfrm>
                <a:off x="7562659" y="506269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48" name="Oval 147"/>
              <p:cNvSpPr>
                <a:spLocks noChangeArrowheads="1"/>
              </p:cNvSpPr>
              <p:nvPr/>
            </p:nvSpPr>
            <p:spPr bwMode="auto">
              <a:xfrm>
                <a:off x="7867459" y="491029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sp>
            <p:nvSpPr>
              <p:cNvPr id="149" name="Oval 148"/>
              <p:cNvSpPr>
                <a:spLocks noChangeArrowheads="1"/>
              </p:cNvSpPr>
              <p:nvPr/>
            </p:nvSpPr>
            <p:spPr bwMode="auto">
              <a:xfrm>
                <a:off x="7654099" y="4620734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 w="6350" cap="rnd">
                <a:noFill/>
                <a:round/>
                <a:headEnd/>
                <a:tailEnd/>
              </a:ln>
              <a:effectLst>
                <a:outerShdw dist="25400" dir="5400000" rotWithShape="0">
                  <a:srgbClr val="808080">
                    <a:alpha val="37999"/>
                  </a:srgbClr>
                </a:outerShdw>
              </a:effec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Corbel" pitchFamily="-65" charset="0"/>
                </a:endParaRPr>
              </a:p>
            </p:txBody>
          </p:sp>
          <p:cxnSp>
            <p:nvCxnSpPr>
              <p:cNvPr id="150" name="Straight Connector 149"/>
              <p:cNvCxnSpPr>
                <a:cxnSpLocks/>
                <a:stCxn id="148" idx="4"/>
                <a:endCxn id="146" idx="0"/>
              </p:cNvCxnSpPr>
              <p:nvPr/>
            </p:nvCxnSpPr>
            <p:spPr>
              <a:xfrm>
                <a:off x="7913179" y="5001734"/>
                <a:ext cx="0" cy="289560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>
                <a:cxnSpLocks/>
                <a:stCxn id="144" idx="4"/>
                <a:endCxn id="146" idx="7"/>
              </p:cNvCxnSpPr>
              <p:nvPr/>
            </p:nvCxnSpPr>
            <p:spPr>
              <a:xfrm flipH="1">
                <a:off x="7945508" y="5001734"/>
                <a:ext cx="424871" cy="30295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cxnSpLocks/>
                <a:stCxn id="147" idx="6"/>
                <a:endCxn id="148" idx="2"/>
              </p:cNvCxnSpPr>
              <p:nvPr/>
            </p:nvCxnSpPr>
            <p:spPr>
              <a:xfrm flipV="1">
                <a:off x="7654099" y="4956014"/>
                <a:ext cx="213360" cy="15240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>
                <a:cxnSpLocks/>
                <a:stCxn id="149" idx="5"/>
                <a:endCxn id="148" idx="0"/>
              </p:cNvCxnSpPr>
              <p:nvPr/>
            </p:nvCxnSpPr>
            <p:spPr>
              <a:xfrm>
                <a:off x="7732148" y="4698783"/>
                <a:ext cx="181031" cy="21151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cxnSpLocks/>
                <a:stCxn id="148" idx="6"/>
                <a:endCxn id="144" idx="3"/>
              </p:cNvCxnSpPr>
              <p:nvPr/>
            </p:nvCxnSpPr>
            <p:spPr>
              <a:xfrm>
                <a:off x="7958899" y="4956014"/>
                <a:ext cx="379151" cy="3232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cxnSpLocks/>
                <a:stCxn id="147" idx="5"/>
                <a:endCxn id="144" idx="4"/>
              </p:cNvCxnSpPr>
              <p:nvPr/>
            </p:nvCxnSpPr>
            <p:spPr>
              <a:xfrm flipV="1">
                <a:off x="7640708" y="5001734"/>
                <a:ext cx="729671" cy="139009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>
                <a:cxnSpLocks/>
                <a:stCxn id="149" idx="6"/>
                <a:endCxn id="144" idx="1"/>
              </p:cNvCxnSpPr>
              <p:nvPr/>
            </p:nvCxnSpPr>
            <p:spPr>
              <a:xfrm>
                <a:off x="7745539" y="4666454"/>
                <a:ext cx="592511" cy="25723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cxnSpLocks/>
                <a:stCxn id="149" idx="3"/>
                <a:endCxn id="147" idx="0"/>
              </p:cNvCxnSpPr>
              <p:nvPr/>
            </p:nvCxnSpPr>
            <p:spPr>
              <a:xfrm flipH="1">
                <a:off x="7608379" y="4698783"/>
                <a:ext cx="59111" cy="36391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>
                <a:cxnSpLocks/>
                <a:stCxn id="147" idx="5"/>
                <a:endCxn id="146" idx="1"/>
              </p:cNvCxnSpPr>
              <p:nvPr/>
            </p:nvCxnSpPr>
            <p:spPr>
              <a:xfrm>
                <a:off x="7640708" y="5140743"/>
                <a:ext cx="240142" cy="163942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>
                <a:cxnSpLocks/>
                <a:stCxn id="146" idx="0"/>
                <a:endCxn id="149" idx="5"/>
              </p:cNvCxnSpPr>
              <p:nvPr/>
            </p:nvCxnSpPr>
            <p:spPr>
              <a:xfrm flipH="1" flipV="1">
                <a:off x="7732148" y="4698783"/>
                <a:ext cx="181031" cy="59251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7" name="Straight Connector 166"/>
            <p:cNvCxnSpPr>
              <a:cxnSpLocks/>
              <a:stCxn id="67" idx="5"/>
              <a:endCxn id="113" idx="7"/>
            </p:cNvCxnSpPr>
            <p:nvPr/>
          </p:nvCxnSpPr>
          <p:spPr>
            <a:xfrm>
              <a:off x="6478849" y="4711009"/>
              <a:ext cx="295825" cy="84364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cxnSpLocks/>
              <a:stCxn id="149" idx="1"/>
              <a:endCxn id="66" idx="5"/>
            </p:cNvCxnSpPr>
            <p:nvPr/>
          </p:nvCxnSpPr>
          <p:spPr>
            <a:xfrm flipH="1" flipV="1">
              <a:off x="6783649" y="4558609"/>
              <a:ext cx="883841" cy="75516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4989960" y="2446200"/>
              <a:ext cx="3650040" cy="35197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80600" y="2436840"/>
                <a:ext cx="3668760" cy="353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5394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9175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Low Threshold Rank Graphs in Optimization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Clr>
                <a:srgbClr val="4B89D0"/>
              </a:buClr>
              <a:buSzPct val="100000"/>
              <a:buNone/>
            </a:pPr>
            <a:r>
              <a:rPr lang="en-US" sz="2400" dirty="0">
                <a:solidFill>
                  <a:srgbClr val="0070C0"/>
                </a:solidFill>
              </a:rPr>
              <a:t>[</a:t>
            </a:r>
            <a:r>
              <a:rPr lang="en-US" sz="1800" dirty="0">
                <a:solidFill>
                  <a:srgbClr val="0070C0"/>
                </a:solidFill>
              </a:rPr>
              <a:t>Kolla-Tulsiani’10, Arora-Barak-Steurer’10</a:t>
            </a:r>
            <a:r>
              <a:rPr lang="en-US" sz="2400" dirty="0">
                <a:solidFill>
                  <a:srgbClr val="0070C0"/>
                </a:solidFill>
              </a:rPr>
              <a:t>]: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Subspace Enumeration </a:t>
            </a:r>
          </a:p>
          <a:p>
            <a:pPr marL="0" indent="0">
              <a:buClr>
                <a:srgbClr val="4B89D0"/>
              </a:buClr>
              <a:buSzPct val="100000"/>
              <a:buNone/>
            </a:pPr>
            <a:r>
              <a:rPr lang="en-US" sz="2400" dirty="0">
                <a:solidFill>
                  <a:prstClr val="black"/>
                </a:solidFill>
              </a:rPr>
              <a:t>Unique Games, Sparsest Cut and SSE admit constant factor approximations on low threshold rank graphs</a:t>
            </a:r>
          </a:p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Clr>
                <a:srgbClr val="4B89D0"/>
              </a:buClr>
              <a:buSzPct val="100000"/>
              <a:buNone/>
            </a:pPr>
            <a:r>
              <a:rPr lang="en-US" sz="2400" dirty="0">
                <a:solidFill>
                  <a:srgbClr val="0070C0"/>
                </a:solidFill>
              </a:rPr>
              <a:t>[</a:t>
            </a:r>
            <a:r>
              <a:rPr lang="en-US" sz="1800" dirty="0">
                <a:solidFill>
                  <a:srgbClr val="0070C0"/>
                </a:solidFill>
              </a:rPr>
              <a:t>Barak-Raghavendra-Steurer’11, Guruswami-Sinop’11’12</a:t>
            </a:r>
            <a:r>
              <a:rPr lang="en-US" sz="2400" dirty="0">
                <a:solidFill>
                  <a:srgbClr val="0070C0"/>
                </a:solidFill>
              </a:rPr>
              <a:t>]: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SDP rounding</a:t>
            </a:r>
          </a:p>
          <a:p>
            <a:pPr marL="0" indent="0">
              <a:buClr>
                <a:srgbClr val="4B89D0"/>
              </a:buClr>
              <a:buSzPct val="100000"/>
              <a:buNone/>
            </a:pPr>
            <a:r>
              <a:rPr lang="en-US" sz="2400" dirty="0">
                <a:solidFill>
                  <a:prstClr val="black"/>
                </a:solidFill>
              </a:rPr>
              <a:t>2-CSP problems, Quadratic Programming, … </a:t>
            </a:r>
            <a:r>
              <a:rPr lang="en-US" sz="2400">
                <a:solidFill>
                  <a:prstClr val="black"/>
                </a:solidFill>
              </a:rPr>
              <a:t>are “easy” </a:t>
            </a:r>
            <a:r>
              <a:rPr lang="en-US" sz="2400" dirty="0">
                <a:solidFill>
                  <a:prstClr val="black"/>
                </a:solidFill>
              </a:rPr>
              <a:t>on low threshold rank graphs.</a:t>
            </a:r>
          </a:p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Clr>
                <a:srgbClr val="4B89D0"/>
              </a:buClr>
              <a:buSzPct val="100000"/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1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-8467" y="2743200"/>
            <a:ext cx="9144000" cy="1371600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rgbClr val="000090"/>
                </a:solidFill>
              </a:rPr>
              <a:t>Third Approach: Weak Regularity Lemma</a:t>
            </a:r>
            <a:br>
              <a:rPr lang="en-US" sz="3400" dirty="0">
                <a:solidFill>
                  <a:srgbClr val="000090"/>
                </a:solidFill>
              </a:rPr>
            </a:br>
            <a:r>
              <a:rPr lang="en-US" sz="3400" dirty="0">
                <a:solidFill>
                  <a:srgbClr val="000090"/>
                </a:solidFill>
              </a:rPr>
              <a:t>for Low Threshold Rank Graphs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262" y="76200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15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Weak Regularity Lemma [Frieze-Kannan’98]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For any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there are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≾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cut matrices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 algn="ctr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 algn="ctr">
                  <a:buClr>
                    <a:srgbClr val="4B89D0"/>
                  </a:buClr>
                  <a:buSzPct val="100000"/>
                  <a:buNone/>
                </a:pPr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b>
                      <m:sSubPr>
                        <m:ctrlP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4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371600" y="3166335"/>
            <a:ext cx="5750371" cy="2640740"/>
            <a:chOff x="1600200" y="2998060"/>
            <a:chExt cx="5750371" cy="2640740"/>
          </a:xfrm>
        </p:grpSpPr>
        <p:grpSp>
          <p:nvGrpSpPr>
            <p:cNvPr id="5" name="Group 4"/>
            <p:cNvGrpSpPr/>
            <p:nvPr/>
          </p:nvGrpSpPr>
          <p:grpSpPr>
            <a:xfrm>
              <a:off x="1600200" y="3516313"/>
              <a:ext cx="5166757" cy="2122487"/>
              <a:chOff x="2834243" y="3059113"/>
              <a:chExt cx="5166757" cy="2122487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2" name="Object 1"/>
                  <p:cNvGraphicFramePr>
                    <a:graphicFrameLocks noChangeAspect="1"/>
                  </p:cNvGraphicFramePr>
                  <p:nvPr>
                    <p:extLst/>
                  </p:nvPr>
                </p:nvGraphicFramePr>
                <p:xfrm>
                  <a:off x="5691187" y="3059113"/>
                  <a:ext cx="2309813" cy="212248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84009" name="Equation" r:id="rId5" imgW="939800" imgH="863600" progId="Equation.3">
                          <p:embed/>
                        </p:oleObj>
                      </mc:Choice>
                      <mc:Fallback>
                        <p:oleObj name="Equation" r:id="rId5" imgW="939800" imgH="863600" progId="Equation.3">
                          <p:embed/>
                          <p:pic>
                            <p:nvPicPr>
                              <p:cNvPr id="2" name="Object 1"/>
                              <p:cNvPicPr/>
                              <p:nvPr/>
                            </p:nvPicPr>
                            <p:blipFill>
                              <a:blip r:embed="rId6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5691187" y="3059113"/>
                                <a:ext cx="2309813" cy="2122487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2" name="Object 1"/>
                  <p:cNvGraphicFramePr>
                    <a:graphicFrameLocks noChangeAspect="1"/>
                  </p:cNvGraphicFramePr>
                  <p:nvPr>
                    <p:extLst/>
                  </p:nvPr>
                </p:nvGraphicFramePr>
                <p:xfrm>
                  <a:off x="5691187" y="3059113"/>
                  <a:ext cx="2309813" cy="2122487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84007" name="Equation" r:id="rId7" imgW="939800" imgH="863600" progId="Equation.3">
                          <p:embed/>
                        </p:oleObj>
                      </mc:Choice>
                      <mc:Fallback>
                        <p:oleObj name="Equation" r:id="rId7" imgW="939800" imgH="863600" progId="Equation.3">
                          <p:embed/>
                          <p:pic>
                            <p:nvPicPr>
                              <p:cNvPr id="2" name="Object 1"/>
                              <p:cNvPicPr/>
                              <p:nvPr/>
                            </p:nvPicPr>
                            <p:blipFill>
                              <a:blip r:embed="rId8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5691187" y="3059113"/>
                                <a:ext cx="2309813" cy="2122487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2834243" y="3886199"/>
                    <a:ext cx="2950488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lvl="0" defTabSz="457200">
                      <a:spcBef>
                        <a:spcPct val="20000"/>
                      </a:spcBef>
                      <a:buClr>
                        <a:srgbClr val="4B89D0"/>
                      </a:buClr>
                      <a:buSzPct val="100000"/>
                    </a:pPr>
                    <a14:m>
                      <m:oMath xmlns:m="http://schemas.openxmlformats.org/officeDocument/2006/math">
                        <m:r>
                          <a:rPr lang="en-US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i="1" baseline="-25000" dirty="0" err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 baseline="-250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𝐶𝑈𝑇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𝑆𝑖</m:t>
                        </m:r>
                        <m:r>
                          <a:rPr lang="en-US" sz="2400" i="1" baseline="-250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,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𝑇𝑖</m:t>
                        </m:r>
                        <m:r>
                          <a:rPr lang="en-US" sz="2400" i="1" baseline="-250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) =</m:t>
                        </m:r>
                      </m:oMath>
                    </a14:m>
                    <a:r>
                      <a:rPr lang="en-US" sz="2400" dirty="0">
                        <a:solidFill>
                          <a:prstClr val="black"/>
                        </a:solidFill>
                      </a:rPr>
                      <a:t> </a:t>
                    </a:r>
                  </a:p>
                </p:txBody>
              </p:sp>
            </mc:Choice>
            <mc:Fallback xmlns="">
              <p:sp>
                <p:nvSpPr>
                  <p:cNvPr id="4" name="TextBox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34243" y="3886199"/>
                    <a:ext cx="2950488" cy="46166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413" b="-1710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9" name="Double Bracket 8"/>
            <p:cNvSpPr/>
            <p:nvPr/>
          </p:nvSpPr>
          <p:spPr>
            <a:xfrm>
              <a:off x="4557157" y="3733800"/>
              <a:ext cx="2057400" cy="1804740"/>
            </a:xfrm>
            <a:prstGeom prst="bracketPair">
              <a:avLst>
                <a:gd name="adj" fmla="val 7065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05600" y="4141994"/>
              <a:ext cx="644971" cy="967871"/>
              <a:chOff x="6705600" y="4141994"/>
              <a:chExt cx="644971" cy="967871"/>
            </a:xfrm>
          </p:grpSpPr>
          <p:sp>
            <p:nvSpPr>
              <p:cNvPr id="10" name="Right Brace 9"/>
              <p:cNvSpPr/>
              <p:nvPr/>
            </p:nvSpPr>
            <p:spPr>
              <a:xfrm>
                <a:off x="6705600" y="4141994"/>
                <a:ext cx="228600" cy="967871"/>
              </a:xfrm>
              <a:prstGeom prst="rightBrace">
                <a:avLst>
                  <a:gd name="adj1" fmla="val 30555"/>
                  <a:gd name="adj2" fmla="val 48949"/>
                </a:avLst>
              </a:prstGeom>
              <a:ln w="15875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6858000" y="4343400"/>
                    <a:ext cx="492571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2400" i="1" baseline="-250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58000" y="4343400"/>
                    <a:ext cx="492571" cy="46166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2" name="Group 11"/>
            <p:cNvGrpSpPr/>
            <p:nvPr/>
          </p:nvGrpSpPr>
          <p:grpSpPr>
            <a:xfrm>
              <a:off x="5634150" y="2998060"/>
              <a:ext cx="967871" cy="614066"/>
              <a:chOff x="5634150" y="2998060"/>
              <a:chExt cx="967871" cy="614066"/>
            </a:xfrm>
          </p:grpSpPr>
          <p:sp>
            <p:nvSpPr>
              <p:cNvPr id="17" name="Right Brace 16"/>
              <p:cNvSpPr/>
              <p:nvPr/>
            </p:nvSpPr>
            <p:spPr>
              <a:xfrm rot="16200000">
                <a:off x="6003786" y="3013890"/>
                <a:ext cx="228600" cy="967871"/>
              </a:xfrm>
              <a:prstGeom prst="rightBrace">
                <a:avLst>
                  <a:gd name="adj1" fmla="val 30555"/>
                  <a:gd name="adj2" fmla="val 48949"/>
                </a:avLst>
              </a:prstGeom>
              <a:ln w="15875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/>
                  <p:cNvSpPr txBox="1"/>
                  <p:nvPr/>
                </p:nvSpPr>
                <p:spPr>
                  <a:xfrm>
                    <a:off x="5888993" y="2998060"/>
                    <a:ext cx="51180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400" i="1" baseline="-25000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oMath>
                      </m:oMathPara>
                    </a14:m>
                    <a:endParaRPr lang="en-US" sz="24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TextBox 1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888993" y="2998060"/>
                    <a:ext cx="511807" cy="461665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84101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Weak Regularity Lemma [Frieze-Kannan’98]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For any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there are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≾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baseline="30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cut matrices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sz="2400" dirty="0">
                    <a:solidFill>
                      <a:prstClr val="black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+…+ 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𝐶𝑈𝑇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i.e.,</a:t>
                </a:r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  <m: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d>
                        </m:e>
                      </m:func>
                      <m:r>
                        <a:rPr lang="en-US" sz="2400" b="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⊆</m:t>
                              </m:r>
                              <m:r>
                                <a:rPr lang="en-US" sz="2400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lim>
                          </m:limLow>
                        </m:fName>
                        <m:e>
                          <m:r>
                            <a:rPr lang="en-US" sz="2400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sz="2400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sz="24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≤ </m:t>
                      </m:r>
                      <m:r>
                        <a:rPr lang="en-US" sz="24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sz="2400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i="1" baseline="30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Gives PTAS for max-cut in dense graphs 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Enough to guess the intersection of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38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215" y="274638"/>
            <a:ext cx="8305800" cy="1019175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Our Result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srgbClr val="000090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0090"/>
                    </a:solidFill>
                  </a:rPr>
                  <a:t>Theorem (O.,Trevisan’13)</a:t>
                </a:r>
                <a:r>
                  <a:rPr lang="en-US" sz="2400" dirty="0">
                    <a:solidFill>
                      <a:prstClr val="black"/>
                    </a:solidFill>
                  </a:rPr>
                  <a:t>: For any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there are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)/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baseline="30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cut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sz="2400" dirty="0">
                    <a:solidFill>
                      <a:prstClr val="black"/>
                    </a:solidFill>
                  </a:rPr>
                  <a:t>,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1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+…+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𝐶𝑈𝑇</m:t>
                          </m:r>
                        </m:sub>
                      </m:sSub>
                      <m:r>
                        <a:rPr lang="en-US" sz="24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≲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Furthermore, this can be computed in polynomial time.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Gives a PTAS for max-cut, max-bisection in low threshold rank graphs</a:t>
                </a: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2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-8467" y="3048000"/>
            <a:ext cx="9144000" cy="457200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rgbClr val="000090"/>
                </a:solidFill>
              </a:rPr>
              <a:t>Proof Ideas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 sz="140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1695" y="-5644"/>
            <a:ext cx="2782305" cy="282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4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Let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Define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≔</m:t>
                    </m:r>
                    <m:r>
                      <a:rPr lang="en-US" sz="24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𝑑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4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e>
                    </m:nary>
                  </m:oMath>
                </a14:m>
                <a:endParaRPr lang="en-US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endParaRPr lang="en-US" sz="12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Then, for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400" b="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So,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𝐶𝑈𝑇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  <a:blipFill>
                <a:blip r:embed="rId3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3658" y="274638"/>
            <a:ext cx="83058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Low Rank Approximation of A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 sz="14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43000" y="3886200"/>
                <a:ext cx="548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886200"/>
                <a:ext cx="5486400" cy="461665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0" y="4415135"/>
                <a:ext cx="426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415135"/>
                <a:ext cx="4267200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81400" y="4948535"/>
                <a:ext cx="4038600" cy="46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⋅ 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⋅  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948535"/>
                <a:ext cx="4038600" cy="465769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2392560" y="5991120"/>
              <a:ext cx="1171440" cy="3711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83200" y="5981760"/>
                <a:ext cx="1190160" cy="38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893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9175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Main Lemma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 sz="14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33400" y="1295400"/>
                <a:ext cx="8305800" cy="5029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There are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bSup>
                      <m:sSub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cut matrices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𝐶𝑈𝑇</m:t>
                          </m:r>
                        </m:sub>
                      </m:sSub>
                      <m:r>
                        <a:rPr lang="en-US" sz="24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This completes the proof of weak regularity lemma because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𝑟𝑎𝑛𝑘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).</m:t>
                          </m:r>
                        </m:e>
                      </m:nary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95400"/>
                <a:ext cx="8305800" cy="5029200"/>
              </a:xfrm>
              <a:prstGeom prst="rect">
                <a:avLst/>
              </a:prstGeom>
              <a:blipFill>
                <a:blip r:embed="rId3"/>
                <a:stretch>
                  <a:fillRect l="-1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87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Pf by Induction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 sz="14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1200" dirty="0">
                  <a:solidFill>
                    <a:srgbClr val="000090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Suppose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2400" i="1" baseline="-25000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baseline="-25000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Suppose there is a bad cut: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)|&gt;</m:t>
                    </m:r>
                    <m:r>
                      <a:rPr lang="en-US" sz="2400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sz="2400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.|</m:t>
                    </m:r>
                    <m:r>
                      <a:rPr lang="en-US" sz="2400" i="1" dirty="0" err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endParaRPr lang="en-US" sz="12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𝐶𝑈𝑇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≔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⋅|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We show convergence: Use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potential </a:t>
                </a:r>
                <a:r>
                  <a:rPr lang="en-US" sz="2400" dirty="0" err="1"/>
                  <a:t>fn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  <m:sup>
                        <m:r>
                          <a:rPr lang="en-US" sz="2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Font typeface="Arial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Then,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  <a:blipFill>
                <a:blip r:embed="rId3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57400" y="4674513"/>
                <a:ext cx="502727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≤−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674513"/>
                <a:ext cx="5027274" cy="430887"/>
              </a:xfrm>
              <a:prstGeom prst="rect">
                <a:avLst/>
              </a:prstGeom>
              <a:blipFill>
                <a:blip r:embed="rId4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Arrow 15"/>
          <p:cNvSpPr/>
          <p:nvPr/>
        </p:nvSpPr>
        <p:spPr>
          <a:xfrm>
            <a:off x="2781300" y="5791200"/>
            <a:ext cx="762000" cy="3884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34400" y="6141720"/>
            <a:ext cx="18288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76600" y="5410200"/>
                <a:ext cx="2590800" cy="956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num>
                                <m:den>
                                  <m:r>
                                    <a:rPr lang="en-US" sz="22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410200"/>
                <a:ext cx="2590800" cy="956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57600" y="457200"/>
                <a:ext cx="5381923" cy="872611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pPr>
                  <a:buClr>
                    <a:srgbClr val="4B89D0"/>
                  </a:buClr>
                  <a:buSzPct val="100000"/>
                </a:pPr>
                <a:r>
                  <a:rPr lang="en-US" dirty="0">
                    <a:solidFill>
                      <a:srgbClr val="0070C0"/>
                    </a:solidFill>
                  </a:rPr>
                  <a:t>Lem</a:t>
                </a:r>
                <a:r>
                  <a:rPr lang="en-US" dirty="0">
                    <a:solidFill>
                      <a:prstClr val="black"/>
                    </a:solidFill>
                  </a:rPr>
                  <a:t>: There are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bSup>
                      <m:sSub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cut matrices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</a:p>
              <a:p>
                <a:pPr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𝐶𝑈𝑇</m:t>
                          </m:r>
                        </m:sub>
                      </m:sSub>
                      <m:r>
                        <a:rPr lang="en-US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57200"/>
                <a:ext cx="5381923" cy="872611"/>
              </a:xfrm>
              <a:prstGeom prst="rect">
                <a:avLst/>
              </a:prstGeom>
              <a:blipFill>
                <a:blip r:embed="rId6"/>
                <a:stretch>
                  <a:fillRect l="-790" b="-3425"/>
                </a:stretch>
              </a:blipFill>
              <a:ln w="190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918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3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274638"/>
            <a:ext cx="8532813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Spectral Graph Theory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533400" y="1295400"/>
            <a:ext cx="8153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4B89D0"/>
              </a:buClr>
              <a:buSzPct val="100000"/>
              <a:buFont typeface="Arial"/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133737"/>
            <a:ext cx="3417711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spcBef>
                <a:spcPct val="20000"/>
              </a:spcBef>
              <a:buClr>
                <a:srgbClr val="4B89D0"/>
              </a:buClr>
              <a:buSzPct val="100000"/>
            </a:pPr>
            <a:r>
              <a:rPr lang="en-US" sz="2400" dirty="0">
                <a:solidFill>
                  <a:prstClr val="black"/>
                </a:solidFill>
              </a:rPr>
              <a:t>Combinatorial properties</a:t>
            </a:r>
          </a:p>
          <a:p>
            <a:pPr lvl="0" defTabSz="457200">
              <a:spcBef>
                <a:spcPct val="20000"/>
              </a:spcBef>
              <a:buClr>
                <a:srgbClr val="4B89D0"/>
              </a:buClr>
              <a:buSzPct val="100000"/>
            </a:pPr>
            <a:r>
              <a:rPr lang="en-US" sz="2400" dirty="0">
                <a:solidFill>
                  <a:prstClr val="black"/>
                </a:solidFill>
              </a:rPr>
              <a:t>		of a graph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4038600" y="3439327"/>
            <a:ext cx="1066800" cy="45641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57800" y="3133737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spcBef>
                <a:spcPct val="20000"/>
              </a:spcBef>
              <a:buClr>
                <a:srgbClr val="4B89D0"/>
              </a:buClr>
              <a:buSzPct val="100000"/>
            </a:pPr>
            <a:r>
              <a:rPr lang="en-US" sz="2400" dirty="0">
                <a:solidFill>
                  <a:prstClr val="black"/>
                </a:solidFill>
              </a:rPr>
              <a:t> Spectrum of (normalized) Adjacency/Laplacian matrices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80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Few Remarks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 sz="14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3"/>
              <p:cNvSpPr txBox="1">
                <a:spLocks noChangeArrowheads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4B89D0"/>
                  </a:buClr>
                  <a:buSzPct val="100000"/>
                </a:pPr>
                <a:endParaRPr lang="en-US" sz="1200" dirty="0">
                  <a:solidFill>
                    <a:prstClr val="black"/>
                  </a:solidFill>
                </a:endParaRPr>
              </a:p>
              <a:p>
                <a:pPr>
                  <a:buClr>
                    <a:srgbClr val="4B89D0"/>
                  </a:buClr>
                  <a:buSzPct val="100000"/>
                </a:pPr>
                <a:r>
                  <a:rPr lang="en-US" sz="2400" dirty="0">
                    <a:solidFill>
                      <a:prstClr val="black"/>
                    </a:solidFill>
                  </a:rPr>
                  <a:t>Proof naturally generalizes to weighted non-regular graphs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>
                  <a:buClr>
                    <a:srgbClr val="4B89D0"/>
                  </a:buClr>
                  <a:buSzPct val="100000"/>
                </a:pPr>
                <a:r>
                  <a:rPr lang="en-US" sz="2400" dirty="0">
                    <a:solidFill>
                      <a:prstClr val="black"/>
                    </a:solidFill>
                  </a:rPr>
                  <a:t>To make it algorithmic, we use 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[Alon-Naor’05]: That for any matrix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finds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|≥0.56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𝐶𝑈𝑇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We use LP to estimate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∩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𝑂𝑃𝑇</m:t>
                        </m:r>
                      </m:e>
                    </m: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,|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𝑂𝑃𝑇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>
                  <a:buClr>
                    <a:srgbClr val="4B89D0"/>
                  </a:buClr>
                  <a:buSzPct val="100000"/>
                </a:pPr>
                <a:r>
                  <a:rPr lang="en-US" sz="2400" dirty="0">
                    <a:solidFill>
                      <a:prstClr val="black"/>
                    </a:solidFill>
                  </a:rPr>
                  <a:t>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𝑟𝑎𝑛𝑘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1.5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𝑝𝑜𝑙𝑦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den>
                    </m:f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finds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additive approximation to max-cut and max-bisection.</a:t>
                </a:r>
              </a:p>
            </p:txBody>
          </p:sp>
        </mc:Choice>
        <mc:Fallback xmlns="">
          <p:sp>
            <p:nvSpPr>
              <p:cNvPr id="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95400"/>
                <a:ext cx="8153400" cy="5029200"/>
              </a:xfrm>
              <a:prstGeom prst="rect">
                <a:avLst/>
              </a:prstGeom>
              <a:blipFill>
                <a:blip r:embed="rId3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64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1019175"/>
          </a:xfrm>
        </p:spPr>
        <p:txBody>
          <a:bodyPr>
            <a:normAutofit/>
          </a:bodyPr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Spectral Characterizations: Higher Eigenvalues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01608" y="1752600"/>
            <a:ext cx="5264562" cy="830997"/>
            <a:chOff x="2038460" y="3778560"/>
            <a:chExt cx="5264562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6120134" y="3962400"/>
                  <a:ext cx="118288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≪1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0134" y="3962400"/>
                  <a:ext cx="1182888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2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Left-Right Arrow 55"/>
            <p:cNvSpPr/>
            <p:nvPr/>
          </p:nvSpPr>
          <p:spPr>
            <a:xfrm>
              <a:off x="4540300" y="397972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38460" y="3778560"/>
              <a:ext cx="2350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Eigenvectors of G</a:t>
              </a:r>
            </a:p>
            <a:p>
              <a:r>
                <a:rPr lang="en-US" sz="2400" dirty="0"/>
                <a:t>are 2k-step </a:t>
              </a:r>
              <a:r>
                <a:rPr lang="en-US" sz="2400" dirty="0" err="1"/>
                <a:t>fns</a:t>
              </a:r>
              <a:endParaRPr lang="en-US" sz="2400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6719557" y="1868269"/>
            <a:ext cx="166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[Kwok-Lee-Lau-O-</a:t>
            </a:r>
          </a:p>
          <a:p>
            <a:r>
              <a:rPr lang="en-US" sz="1600" dirty="0"/>
              <a:t>Trevisan’13]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2000" y="5265003"/>
            <a:ext cx="8382000" cy="830997"/>
            <a:chOff x="952045" y="3962400"/>
            <a:chExt cx="8382000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5040434" y="4114800"/>
                  <a:ext cx="113479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≈1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0434" y="4114800"/>
                  <a:ext cx="1134798" cy="461665"/>
                </a:xfrm>
                <a:prstGeom prst="rect">
                  <a:avLst/>
                </a:prstGeom>
                <a:blipFill>
                  <a:blip r:embed="rId4"/>
                  <a:stretch>
                    <a:fillRect r="-538" b="-2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Left-Right Arrow 51"/>
            <p:cNvSpPr/>
            <p:nvPr/>
          </p:nvSpPr>
          <p:spPr>
            <a:xfrm>
              <a:off x="3355848" y="413212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952045" y="3962400"/>
                  <a:ext cx="2066143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400" dirty="0"/>
                    <a:t> has a natural</a:t>
                  </a:r>
                </a:p>
                <a:p>
                  <a14:m>
                    <m:oMath xmlns:m="http://schemas.openxmlformats.org/officeDocument/2006/math"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2400" dirty="0"/>
                    <a:t>-partitioning</a:t>
                  </a: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2045" y="3962400"/>
                  <a:ext cx="2066143" cy="830997"/>
                </a:xfrm>
                <a:prstGeom prst="rect">
                  <a:avLst/>
                </a:prstGeom>
                <a:blipFill>
                  <a:blip r:embed="rId5"/>
                  <a:stretch>
                    <a:fillRect l="-885" t="-5882" r="-3245" b="-161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TextBox 64"/>
            <p:cNvSpPr txBox="1"/>
            <p:nvPr/>
          </p:nvSpPr>
          <p:spPr>
            <a:xfrm>
              <a:off x="6482431" y="4031397"/>
              <a:ext cx="285161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[Lee-O-Trevisan’12,Louis-</a:t>
              </a:r>
            </a:p>
            <a:p>
              <a:r>
                <a:rPr lang="en-US" sz="1600" dirty="0"/>
                <a:t>Raghavendra-Tetali-Vempala’12]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85800" y="2895600"/>
            <a:ext cx="7620000" cy="830997"/>
            <a:chOff x="914400" y="5177135"/>
            <a:chExt cx="7620000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5107318" y="5329535"/>
                  <a:ext cx="114108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b="0" i="1" baseline="-25000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≪1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7318" y="5329535"/>
                  <a:ext cx="1141082" cy="461665"/>
                </a:xfrm>
                <a:prstGeom prst="rect">
                  <a:avLst/>
                </a:prstGeom>
                <a:blipFill>
                  <a:blip r:embed="rId6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Left-Right Arrow 59"/>
            <p:cNvSpPr/>
            <p:nvPr/>
          </p:nvSpPr>
          <p:spPr>
            <a:xfrm>
              <a:off x="3432048" y="538276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914400" y="5177135"/>
                  <a:ext cx="1843453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400" dirty="0"/>
                    <a:t> is union</a:t>
                  </a:r>
                </a:p>
                <a:p>
                  <a:r>
                    <a:rPr lang="en-US" sz="2400" dirty="0"/>
                    <a:t>of expanders</a:t>
                  </a: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5177135"/>
                  <a:ext cx="1843453" cy="830997"/>
                </a:xfrm>
                <a:prstGeom prst="rect">
                  <a:avLst/>
                </a:prstGeom>
                <a:blipFill>
                  <a:blip r:embed="rId7"/>
                  <a:stretch>
                    <a:fillRect l="-5298" t="-5882" r="-1656" b="-161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TextBox 65"/>
            <p:cNvSpPr txBox="1"/>
            <p:nvPr/>
          </p:nvSpPr>
          <p:spPr>
            <a:xfrm>
              <a:off x="7083746" y="5405735"/>
              <a:ext cx="1450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[O-Trevisan’14]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5800" y="4186535"/>
            <a:ext cx="7620000" cy="537865"/>
            <a:chOff x="914400" y="5329535"/>
            <a:chExt cx="7620000" cy="5378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4876800" y="5329535"/>
                  <a:ext cx="19148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𝑟𝑎𝑛𝑘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76800" y="5329535"/>
                  <a:ext cx="1914883" cy="46166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Left-Right Arrow 59"/>
            <p:cNvSpPr/>
            <p:nvPr/>
          </p:nvSpPr>
          <p:spPr>
            <a:xfrm>
              <a:off x="3432048" y="538276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914400" y="5334000"/>
                  <a:ext cx="2316853" cy="4898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type m:val="skw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a14:m>
                  <a:r>
                    <a:rPr lang="en-US" sz="2400" dirty="0"/>
                    <a:t>) cuts</a:t>
                  </a: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5334000"/>
                  <a:ext cx="2316853" cy="489878"/>
                </a:xfrm>
                <a:prstGeom prst="rect">
                  <a:avLst/>
                </a:prstGeom>
                <a:blipFill>
                  <a:blip r:embed="rId9"/>
                  <a:stretch>
                    <a:fillRect l="-789" t="-156250" r="-6316" b="-2337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7083746" y="5410200"/>
              <a:ext cx="14506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[O-Trevisan’13]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25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9" name="Rectangle 3"/>
          <p:cNvSpPr>
            <a:spLocks noGrp="1" noChangeArrowheads="1"/>
          </p:cNvSpPr>
          <p:nvPr>
            <p:ph idx="1"/>
          </p:nvPr>
        </p:nvSpPr>
        <p:spPr>
          <a:xfrm>
            <a:off x="533399" y="1295400"/>
            <a:ext cx="8305801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Clr>
                <a:srgbClr val="4B89D0"/>
              </a:buClr>
            </a:pPr>
            <a:endParaRPr lang="en-US" sz="1200" dirty="0"/>
          </a:p>
          <a:p>
            <a:pPr>
              <a:lnSpc>
                <a:spcPct val="120000"/>
              </a:lnSpc>
              <a:buClr>
                <a:srgbClr val="4B89D0"/>
              </a:buClr>
            </a:pPr>
            <a:r>
              <a:rPr lang="en-US" sz="2400" dirty="0"/>
              <a:t>High threshold rank graphs are natural generalization of expanders</a:t>
            </a:r>
          </a:p>
          <a:p>
            <a:pPr>
              <a:lnSpc>
                <a:spcPct val="120000"/>
              </a:lnSpc>
              <a:buClr>
                <a:srgbClr val="4B89D0"/>
              </a:buClr>
            </a:pPr>
            <a:r>
              <a:rPr lang="en-US" sz="2400" dirty="0"/>
              <a:t>A generalization of weak regularity lemma to low threshold rank graphs</a:t>
            </a:r>
          </a:p>
          <a:p>
            <a:pPr>
              <a:lnSpc>
                <a:spcPct val="120000"/>
              </a:lnSpc>
              <a:buClr>
                <a:srgbClr val="4B89D0"/>
              </a:buClr>
            </a:pPr>
            <a:endParaRPr lang="en-US" sz="2400" dirty="0"/>
          </a:p>
          <a:p>
            <a:pPr marL="0" indent="0">
              <a:lnSpc>
                <a:spcPct val="120000"/>
              </a:lnSpc>
              <a:buClr>
                <a:srgbClr val="4B89D0"/>
              </a:buClr>
              <a:buNone/>
            </a:pPr>
            <a:r>
              <a:rPr lang="en-US" sz="2400" dirty="0"/>
              <a:t>Future Directions:</a:t>
            </a:r>
          </a:p>
          <a:p>
            <a:pPr>
              <a:lnSpc>
                <a:spcPct val="120000"/>
              </a:lnSpc>
              <a:buClr>
                <a:srgbClr val="4B89D0"/>
              </a:buClr>
            </a:pPr>
            <a:r>
              <a:rPr lang="en-US" sz="2400" dirty="0"/>
              <a:t>Generalizations to hypergraphs and r-CSPs.</a:t>
            </a:r>
          </a:p>
          <a:p>
            <a:pPr>
              <a:lnSpc>
                <a:spcPct val="120000"/>
              </a:lnSpc>
              <a:buClr>
                <a:srgbClr val="4B89D0"/>
              </a:buClr>
            </a:pPr>
            <a:r>
              <a:rPr lang="en-US" sz="2400" dirty="0"/>
              <a:t>Stronger forms of regularity Lemma for low threshold graphs</a:t>
            </a:r>
          </a:p>
          <a:p>
            <a:pPr>
              <a:lnSpc>
                <a:spcPct val="120000"/>
              </a:lnSpc>
              <a:buClr>
                <a:srgbClr val="4B89D0"/>
              </a:buClr>
            </a:pPr>
            <a:endParaRPr lang="en-US" sz="1600" dirty="0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Conclusion and Future Directions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22</a:t>
            </a:fld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9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Setting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r>
                  <a:rPr lang="en-US" sz="2400" dirty="0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ＭＳ Ｐゴシック" charset="0"/>
                        <a:cs typeface="Times New Roman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 be an </a:t>
                </a:r>
                <a:r>
                  <a:rPr lang="en-US" sz="2400" dirty="0" err="1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unweighted</a:t>
                </a:r>
                <a:r>
                  <a:rPr lang="en-US" sz="2400" dirty="0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ＭＳ Ｐゴシック" charset="0"/>
                        <a:cs typeface="Times New Roman" charset="0"/>
                      </a:rPr>
                      <m:t>𝑑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-regular graph 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ＭＳ Ｐゴシック" charset="0"/>
                        <a:cs typeface="Times New Roman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ＭＳ Ｐゴシック" charset="0"/>
                        <a:cs typeface="Times New Roman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Times New Roman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  <a:cs typeface="Times New Roman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Calibri" charset="0"/>
                    <a:ea typeface="ＭＳ Ｐゴシック" charset="0"/>
                    <a:cs typeface="Times New Roman" charset="0"/>
                  </a:rPr>
                  <a:t> vertices</a:t>
                </a:r>
              </a:p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endParaRPr lang="en-US" sz="2400" dirty="0"/>
              </a:p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endParaRPr lang="en-US" sz="2400" dirty="0">
                  <a:cs typeface="Corbel"/>
                </a:endParaRPr>
              </a:p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endParaRPr lang="en-US" sz="2400" dirty="0">
                  <a:cs typeface="Corbel"/>
                </a:endParaRPr>
              </a:p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endParaRPr lang="en-US" sz="2400" dirty="0">
                  <a:cs typeface="Corbel"/>
                </a:endParaRPr>
              </a:p>
              <a:p>
                <a:pPr marL="0" indent="0">
                  <a:lnSpc>
                    <a:spcPct val="120000"/>
                  </a:lnSpc>
                  <a:buClr>
                    <a:srgbClr val="4B89D0"/>
                  </a:buClr>
                  <a:buNone/>
                </a:pPr>
                <a:r>
                  <a:rPr lang="en-US" sz="2400" dirty="0">
                    <a:cs typeface="Corbel"/>
                  </a:rPr>
                  <a:t>G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orbel"/>
                      </a:rPr>
                      <m:t>𝜖</m:t>
                    </m:r>
                  </m:oMath>
                </a14:m>
                <a:r>
                  <a:rPr lang="en-US" sz="2400" dirty="0">
                    <a:cs typeface="Corbel"/>
                  </a:rPr>
                  <a:t>-expander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Corbel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orbel"/>
                          </a:rPr>
                          <m:t>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Corbel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Corbel"/>
                      </a:rPr>
                      <m:t>≤1−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Corbel"/>
                      </a:rPr>
                      <m:t>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Corbel"/>
                      </a:rPr>
                      <m:t>. </m:t>
                    </m:r>
                  </m:oMath>
                </a14:m>
                <a:endParaRPr lang="en-US" sz="2400" dirty="0">
                  <a:cs typeface="Corbel"/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4876800" y="4800600"/>
            <a:ext cx="990600" cy="1088136"/>
            <a:chOff x="816864" y="5412796"/>
            <a:chExt cx="990600" cy="1088136"/>
          </a:xfrm>
        </p:grpSpPr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1223307" y="5412796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cxnSp>
          <p:nvCxnSpPr>
            <p:cNvPr id="11" name="Straight Connector 10"/>
            <p:cNvCxnSpPr>
              <a:stCxn id="14" idx="7"/>
              <a:endCxn id="10" idx="3"/>
            </p:cNvCxnSpPr>
            <p:nvPr/>
          </p:nvCxnSpPr>
          <p:spPr>
            <a:xfrm flipV="1">
              <a:off x="965157" y="5561089"/>
              <a:ext cx="283593" cy="331754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1633728" y="5862814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219200" y="6327196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816864" y="5867400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cxnSp>
          <p:nvCxnSpPr>
            <p:cNvPr id="17" name="Straight Connector 16"/>
            <p:cNvCxnSpPr>
              <a:stCxn id="13" idx="1"/>
              <a:endCxn id="14" idx="5"/>
            </p:cNvCxnSpPr>
            <p:nvPr/>
          </p:nvCxnSpPr>
          <p:spPr>
            <a:xfrm flipH="1" flipV="1">
              <a:off x="965157" y="6015693"/>
              <a:ext cx="279486" cy="336946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2" idx="3"/>
              <a:endCxn id="13" idx="7"/>
            </p:cNvCxnSpPr>
            <p:nvPr/>
          </p:nvCxnSpPr>
          <p:spPr>
            <a:xfrm flipH="1">
              <a:off x="1367493" y="6011107"/>
              <a:ext cx="291678" cy="341532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  <a:stCxn id="12" idx="1"/>
              <a:endCxn id="10" idx="5"/>
            </p:cNvCxnSpPr>
            <p:nvPr/>
          </p:nvCxnSpPr>
          <p:spPr>
            <a:xfrm flipH="1" flipV="1">
              <a:off x="1371600" y="5561089"/>
              <a:ext cx="287571" cy="327168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538599" y="5638800"/>
                <a:ext cx="42620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1" baseline="-25000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,	</m:t>
                      </m:r>
                      <m:r>
                        <a:rPr lang="el-GR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1" baseline="-2500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=0,	</m:t>
                      </m:r>
                      <m:r>
                        <a:rPr lang="el-GR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1" baseline="-25000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=0,	</m:t>
                      </m:r>
                      <m:r>
                        <a:rPr lang="el-GR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1" baseline="-25000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99" y="5638800"/>
                <a:ext cx="4262001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50804" y="4855167"/>
            <a:ext cx="227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 4-cycle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6221328"/>
                  </p:ext>
                </p:extLst>
              </p:nvPr>
            </p:nvGraphicFramePr>
            <p:xfrm>
              <a:off x="908956" y="1981200"/>
              <a:ext cx="7396844" cy="171971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88180">
                      <a:extLst>
                        <a:ext uri="{9D8B030D-6E8A-4147-A177-3AD203B41FA5}">
                          <a16:colId xmlns:a16="http://schemas.microsoft.com/office/drawing/2014/main" val="4219571189"/>
                        </a:ext>
                      </a:extLst>
                    </a:gridCol>
                    <a:gridCol w="1322464">
                      <a:extLst>
                        <a:ext uri="{9D8B030D-6E8A-4147-A177-3AD203B41FA5}">
                          <a16:colId xmlns:a16="http://schemas.microsoft.com/office/drawing/2014/main" val="377403355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1413122667"/>
                        </a:ext>
                      </a:extLst>
                    </a:gridCol>
                  </a:tblGrid>
                  <a:tr h="471948">
                    <a:tc>
                      <a:txBody>
                        <a:bodyPr/>
                        <a:lstStyle/>
                        <a:p>
                          <a:r>
                            <a:rPr lang="en-US" sz="2200" dirty="0"/>
                            <a:t>Matrix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/>
                            <a:t>Eigenvalues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3270515"/>
                      </a:ext>
                    </a:extLst>
                  </a:tr>
                  <a:tr h="471948">
                    <a:tc>
                      <a:txBody>
                        <a:bodyPr/>
                        <a:lstStyle/>
                        <a:p>
                          <a:r>
                            <a:rPr lang="en-US" sz="2200" dirty="0" err="1"/>
                            <a:t>Normlzd</a:t>
                          </a:r>
                          <a:r>
                            <a:rPr lang="en-US" sz="2200" dirty="0"/>
                            <a:t> </a:t>
                          </a:r>
                          <a:r>
                            <a:rPr lang="en-US" sz="2200" dirty="0" err="1"/>
                            <a:t>Adj</a:t>
                          </a:r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−1≤</m:t>
                                </m:r>
                                <m:sSub>
                                  <m:sSub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≤…</m:t>
                                </m:r>
                                <m:sSub>
                                  <m:sSub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≤</m:t>
                                    </m:r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2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5172101"/>
                      </a:ext>
                    </a:extLst>
                  </a:tr>
                  <a:tr h="775819">
                    <a:tc>
                      <a:txBody>
                        <a:bodyPr/>
                        <a:lstStyle/>
                        <a:p>
                          <a:r>
                            <a:rPr lang="en-US" sz="2200" dirty="0" err="1"/>
                            <a:t>Normld</a:t>
                          </a:r>
                          <a:r>
                            <a:rPr lang="en-US" sz="2200" dirty="0"/>
                            <a:t> Laplacian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oMath>
                            </m:oMathPara>
                          </a14:m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0=1−</m:t>
                                </m:r>
                                <m:sSub>
                                  <m:sSub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≤…≤1−</m:t>
                                </m:r>
                                <m:sSub>
                                  <m:sSubPr>
                                    <m:ctrlP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en-US" sz="2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  <m:r>
                                  <a:rPr lang="en-US" sz="2200" b="0" i="1" smtClean="0">
                                    <a:latin typeface="Cambria Math" panose="02040503050406030204" pitchFamily="18" charset="0"/>
                                  </a:rPr>
                                  <m:t>≤2</m:t>
                                </m:r>
                              </m:oMath>
                            </m:oMathPara>
                          </a14:m>
                          <a:endParaRPr lang="en-US" sz="2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494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6221328"/>
                  </p:ext>
                </p:extLst>
              </p:nvPr>
            </p:nvGraphicFramePr>
            <p:xfrm>
              <a:off x="908956" y="1981200"/>
              <a:ext cx="7396844" cy="171971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88180">
                      <a:extLst>
                        <a:ext uri="{9D8B030D-6E8A-4147-A177-3AD203B41FA5}">
                          <a16:colId xmlns:a16="http://schemas.microsoft.com/office/drawing/2014/main" val="4219571189"/>
                        </a:ext>
                      </a:extLst>
                    </a:gridCol>
                    <a:gridCol w="1322464">
                      <a:extLst>
                        <a:ext uri="{9D8B030D-6E8A-4147-A177-3AD203B41FA5}">
                          <a16:colId xmlns:a16="http://schemas.microsoft.com/office/drawing/2014/main" val="377403355"/>
                        </a:ext>
                      </a:extLst>
                    </a:gridCol>
                    <a:gridCol w="3886200">
                      <a:extLst>
                        <a:ext uri="{9D8B030D-6E8A-4147-A177-3AD203B41FA5}">
                          <a16:colId xmlns:a16="http://schemas.microsoft.com/office/drawing/2014/main" val="1413122667"/>
                        </a:ext>
                      </a:extLst>
                    </a:gridCol>
                  </a:tblGrid>
                  <a:tr h="471948">
                    <a:tc>
                      <a:txBody>
                        <a:bodyPr/>
                        <a:lstStyle/>
                        <a:p>
                          <a:r>
                            <a:rPr lang="en-US" sz="2200" dirty="0"/>
                            <a:t>Matrix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200" dirty="0"/>
                            <a:t>Eigenvalues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03270515"/>
                      </a:ext>
                    </a:extLst>
                  </a:tr>
                  <a:tr h="471948">
                    <a:tc>
                      <a:txBody>
                        <a:bodyPr/>
                        <a:lstStyle/>
                        <a:p>
                          <a:r>
                            <a:rPr lang="en-US" sz="2200" dirty="0" err="1"/>
                            <a:t>Normlzd</a:t>
                          </a:r>
                          <a:r>
                            <a:rPr lang="en-US" sz="2200" dirty="0"/>
                            <a:t> </a:t>
                          </a:r>
                          <a:r>
                            <a:rPr lang="en-US" sz="2200" dirty="0" err="1"/>
                            <a:t>Adj</a:t>
                          </a:r>
                          <a:endParaRPr lang="en-US" sz="2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5899" t="-110390" r="-295853" b="-1688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439" t="-110390" r="-627" b="-1688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65172101"/>
                      </a:ext>
                    </a:extLst>
                  </a:tr>
                  <a:tr h="775819">
                    <a:tc>
                      <a:txBody>
                        <a:bodyPr/>
                        <a:lstStyle/>
                        <a:p>
                          <a:r>
                            <a:rPr lang="en-US" sz="2200" dirty="0" err="1"/>
                            <a:t>Normld</a:t>
                          </a:r>
                          <a:r>
                            <a:rPr lang="en-US" sz="2200" dirty="0"/>
                            <a:t> Laplacian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5899" t="-126563" r="-295853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0439" t="-126563" r="-627" b="-15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449486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6454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9175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Spectral Characterizations of Graphs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01608" y="1779815"/>
            <a:ext cx="5329080" cy="830997"/>
            <a:chOff x="2038460" y="3805775"/>
            <a:chExt cx="5329080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6207222" y="4011387"/>
                  <a:ext cx="116031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≈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7222" y="4011387"/>
                  <a:ext cx="1160318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Left-Right Arrow 55"/>
            <p:cNvSpPr/>
            <p:nvPr/>
          </p:nvSpPr>
          <p:spPr>
            <a:xfrm>
              <a:off x="4540300" y="397972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038460" y="3805775"/>
                  <a:ext cx="1854444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400" dirty="0"/>
                    <a:t> is almost </a:t>
                  </a:r>
                </a:p>
                <a:p>
                  <a:r>
                    <a:rPr lang="en-US" sz="2400" dirty="0"/>
                    <a:t>disconnected</a:t>
                  </a:r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8460" y="3805775"/>
                  <a:ext cx="1854444" cy="830997"/>
                </a:xfrm>
                <a:prstGeom prst="rect">
                  <a:avLst/>
                </a:prstGeom>
                <a:blipFill>
                  <a:blip r:embed="rId4"/>
                  <a:stretch>
                    <a:fillRect l="-4934" t="-5882" r="-3618" b="-1617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4" name="TextBox 63"/>
          <p:cNvSpPr txBox="1"/>
          <p:nvPr/>
        </p:nvSpPr>
        <p:spPr>
          <a:xfrm>
            <a:off x="6400800" y="1868269"/>
            <a:ext cx="23461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Cheeger’s Inequality</a:t>
            </a:r>
          </a:p>
          <a:p>
            <a:r>
              <a:rPr lang="en-US" sz="1600" dirty="0"/>
              <a:t>[Alon-Milman’85,Alon’86]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2000" y="5275889"/>
            <a:ext cx="7391400" cy="830997"/>
            <a:chOff x="952045" y="3973286"/>
            <a:chExt cx="7391400" cy="830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5040434" y="4114800"/>
                  <a:ext cx="139801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dirty="0"/>
                    <a:t> </a:t>
                  </a:r>
                  <a14:m>
                    <m:oMath xmlns:m="http://schemas.openxmlformats.org/officeDocument/2006/math">
                      <m:r>
                        <a:rPr lang="el-GR" sz="2400" i="1" dirty="0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 ≈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0434" y="4114800"/>
                  <a:ext cx="1398011" cy="461665"/>
                </a:xfrm>
                <a:prstGeom prst="rect">
                  <a:avLst/>
                </a:prstGeom>
                <a:blipFill>
                  <a:blip r:embed="rId5"/>
                  <a:stretch>
                    <a:fillRect r="-4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Left-Right Arrow 51"/>
            <p:cNvSpPr/>
            <p:nvPr/>
          </p:nvSpPr>
          <p:spPr>
            <a:xfrm>
              <a:off x="3355848" y="413212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952045" y="3973286"/>
                  <a:ext cx="1558690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400" dirty="0"/>
                    <a:t> is almost</a:t>
                  </a:r>
                </a:p>
                <a:p>
                  <a:r>
                    <a:rPr lang="en-US" sz="2400" dirty="0"/>
                    <a:t>bipartite</a:t>
                  </a: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2045" y="3973286"/>
                  <a:ext cx="1558690" cy="830997"/>
                </a:xfrm>
                <a:prstGeom prst="rect">
                  <a:avLst/>
                </a:prstGeom>
                <a:blipFill>
                  <a:blip r:embed="rId6"/>
                  <a:stretch>
                    <a:fillRect l="-5859" t="-5839" r="-5078" b="-1532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TextBox 64"/>
            <p:cNvSpPr txBox="1"/>
            <p:nvPr/>
          </p:nvSpPr>
          <p:spPr>
            <a:xfrm>
              <a:off x="7074047" y="4233446"/>
              <a:ext cx="12693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[Trevisan’08]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85800" y="3101233"/>
            <a:ext cx="8077200" cy="484632"/>
            <a:chOff x="914400" y="5382768"/>
            <a:chExt cx="8077200" cy="4846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5105400" y="5394851"/>
                  <a:ext cx="114108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i="1" dirty="0" smtClean="0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≪1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5394851"/>
                  <a:ext cx="1141082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4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Left-Right Arrow 59"/>
            <p:cNvSpPr/>
            <p:nvPr/>
          </p:nvSpPr>
          <p:spPr>
            <a:xfrm>
              <a:off x="3432048" y="538276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914400" y="5399316"/>
                  <a:ext cx="234474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400" dirty="0"/>
                    <a:t> is an expander </a:t>
                  </a: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5399316"/>
                  <a:ext cx="2344744" cy="461665"/>
                </a:xfrm>
                <a:prstGeom prst="rect">
                  <a:avLst/>
                </a:prstGeom>
                <a:blipFill>
                  <a:blip r:embed="rId8"/>
                  <a:stretch>
                    <a:fillRect l="-781" t="-10526" r="-3125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TextBox 65"/>
            <p:cNvSpPr txBox="1"/>
            <p:nvPr/>
          </p:nvSpPr>
          <p:spPr>
            <a:xfrm>
              <a:off x="6686837" y="5386625"/>
              <a:ext cx="2304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Cheeger’s inequality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5800" y="4092714"/>
            <a:ext cx="8001000" cy="707886"/>
            <a:chOff x="914400" y="5235714"/>
            <a:chExt cx="8001000" cy="7078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4952998" y="5355772"/>
                  <a:ext cx="155677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≈0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52998" y="5355772"/>
                  <a:ext cx="1556773" cy="461665"/>
                </a:xfrm>
                <a:prstGeom prst="rect">
                  <a:avLst/>
                </a:prstGeom>
                <a:blipFill>
                  <a:blip r:embed="rId9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Left-Right Arrow 59"/>
            <p:cNvSpPr/>
            <p:nvPr/>
          </p:nvSpPr>
          <p:spPr>
            <a:xfrm>
              <a:off x="3432048" y="5382768"/>
              <a:ext cx="1216152" cy="484632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914400" y="5382987"/>
                  <a:ext cx="188667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en-US" sz="2400" dirty="0"/>
                    <a:t> random </a:t>
                  </a: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5382987"/>
                  <a:ext cx="1886670" cy="461665"/>
                </a:xfrm>
                <a:prstGeom prst="rect">
                  <a:avLst/>
                </a:prstGeom>
                <a:blipFill>
                  <a:blip r:embed="rId10"/>
                  <a:stretch>
                    <a:fillRect l="-971" t="-10667" r="-64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TextBox 23"/>
            <p:cNvSpPr txBox="1"/>
            <p:nvPr/>
          </p:nvSpPr>
          <p:spPr>
            <a:xfrm>
              <a:off x="6930561" y="5235714"/>
              <a:ext cx="198483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Expander Mixing </a:t>
              </a:r>
            </a:p>
            <a:p>
              <a:r>
                <a:rPr lang="en-US" sz="2000" dirty="0"/>
                <a:t>Lemma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644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-8467" y="2743200"/>
            <a:ext cx="9144000" cy="1371600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rgbClr val="000090"/>
                </a:solidFill>
              </a:rPr>
              <a:t>Generalizations to Higher Eigenvalues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1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Low Threshold Rank Graphs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-threshold rank</a:t>
                </a:r>
                <a:r>
                  <a:rPr lang="en-US" sz="2400" dirty="0">
                    <a:solidFill>
                      <a:prstClr val="black"/>
                    </a:solidFill>
                  </a:rPr>
                  <a:t> of 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-regular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is</a:t>
                </a:r>
              </a:p>
              <a:p>
                <a:pPr marL="0" indent="0" algn="ctr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𝑟𝑎𝑛𝑘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: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70C0"/>
                    </a:solidFill>
                  </a:rPr>
                  <a:t>Examples</a:t>
                </a:r>
                <a:r>
                  <a:rPr lang="en-US" sz="2400" dirty="0">
                    <a:solidFill>
                      <a:prstClr val="black"/>
                    </a:solidFill>
                  </a:rPr>
                  <a:t>: </a:t>
                </a:r>
              </a:p>
              <a:p>
                <a:pPr>
                  <a:buClr>
                    <a:srgbClr val="4B89D0"/>
                  </a:buClr>
                  <a:buSzPct val="100000"/>
                </a:pP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Ramanujan</a:t>
                </a:r>
                <a:r>
                  <a:rPr lang="en-US" sz="2400" dirty="0">
                    <a:solidFill>
                      <a:prstClr val="black"/>
                    </a:solidFill>
                  </a:rPr>
                  <a:t> expanders: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>
                  <a:buClr>
                    <a:srgbClr val="4B89D0"/>
                  </a:buClr>
                  <a:buSzPct val="100000"/>
                </a:pP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</a:rPr>
                  <a:t>Dense</a:t>
                </a:r>
                <a:r>
                  <a:rPr lang="en-US" sz="2400" dirty="0">
                    <a:solidFill>
                      <a:prstClr val="black"/>
                    </a:solidFill>
                  </a:rPr>
                  <a:t> graphs: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So,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 sz="140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48400" y="541834"/>
                <a:ext cx="2255519" cy="769441"/>
              </a:xfrm>
              <a:prstGeom prst="rect">
                <a:avLst/>
              </a:prstGeom>
              <a:noFill/>
              <a:ln w="2222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>
                    <a:solidFill>
                      <a:srgbClr val="FF0000"/>
                    </a:solidFill>
                  </a:rPr>
                  <a:t>Think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𝑟𝑎𝑛𝑘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541834"/>
                <a:ext cx="2255519" cy="769441"/>
              </a:xfrm>
              <a:prstGeom prst="rect">
                <a:avLst/>
              </a:prstGeom>
              <a:blipFill>
                <a:blip r:embed="rId4"/>
                <a:stretch>
                  <a:fillRect l="-2941" t="-3846"/>
                </a:stretch>
              </a:blipFill>
              <a:ln w="2222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44440" y="4191000"/>
                <a:ext cx="3151760" cy="10351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defTabSz="457200">
                  <a:spcBef>
                    <a:spcPct val="20000"/>
                  </a:spcBef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bSup>
                        <m:sSub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4440" y="4191000"/>
                <a:ext cx="3151760" cy="10351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344040" y="4253490"/>
                <a:ext cx="3334182" cy="988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defTabSz="457200">
                  <a:spcBef>
                    <a:spcPct val="20000"/>
                  </a:spcBef>
                  <a:buClr>
                    <a:srgbClr val="4B89D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𝑟𝑎𝑛𝑘</m:t>
                      </m:r>
                      <m:d>
                        <m:d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nary>
                      <m:r>
                        <a:rPr lang="en-US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040" y="4253490"/>
                <a:ext cx="3334182" cy="9885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60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314" y="274637"/>
            <a:ext cx="8240486" cy="1053419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Structure of Low Threshold Rank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70C0"/>
                    </a:solidFill>
                  </a:rPr>
                  <a:t>Thm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</a:rPr>
                  <a:t>[Tanaka’11,O-Trevisan’14]</a:t>
                </a:r>
                <a:r>
                  <a:rPr lang="en-US" sz="2400" dirty="0">
                    <a:solidFill>
                      <a:prstClr val="black"/>
                    </a:solidFill>
                  </a:rPr>
                  <a:t>: </a:t>
                </a:r>
                <a:r>
                  <a:rPr lang="en-US" sz="2400" dirty="0">
                    <a:cs typeface="Calibri"/>
                  </a:rPr>
                  <a:t>For any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Calibri"/>
                      </a:rPr>
                      <m:t>𝐺</m:t>
                    </m:r>
                  </m:oMath>
                </a14:m>
                <a:r>
                  <a:rPr lang="en-US" sz="2400" dirty="0">
                    <a:cs typeface="Calibri"/>
                  </a:rPr>
                  <a:t> and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/>
                      </a:rPr>
                      <m:t>𝑘</m:t>
                    </m:r>
                  </m:oMath>
                </a14:m>
                <a:r>
                  <a:rPr lang="en-US" sz="2400" dirty="0">
                    <a:cs typeface="Calibri"/>
                  </a:rPr>
                  <a:t>, there is a partitioning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/>
                      </a:rPr>
                      <m:t>𝐺</m:t>
                    </m:r>
                  </m:oMath>
                </a14:m>
                <a:r>
                  <a:rPr lang="en-US" sz="2400" dirty="0">
                    <a:cs typeface="Calibri"/>
                  </a:rPr>
                  <a:t> into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cs typeface="Calibri"/>
                      </a:rPr>
                      <m:t>≤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cs typeface="Calibri"/>
                      </a:rPr>
                      <m:t>𝑘</m:t>
                    </m:r>
                  </m:oMath>
                </a14:m>
                <a:r>
                  <a:rPr lang="en-US" sz="2400" dirty="0">
                    <a:cs typeface="Calibri"/>
                  </a:rPr>
                  <a:t> sets each inducing 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  <a:cs typeface="Calibri"/>
                      </a:rPr>
                      <m:t>Ω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Calibri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  <a:cs typeface="Calibri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400" i="1" dirty="0">
                                        <a:latin typeface="Cambria Math" panose="02040503050406030204" pitchFamily="18" charset="0"/>
                                        <a:cs typeface="Calibri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 dirty="0">
                                        <a:latin typeface="Cambria Math" panose="02040503050406030204" pitchFamily="18" charset="0"/>
                                        <a:cs typeface="Calibri"/>
                                      </a:rPr>
                                      <m:t>1−</m:t>
                                    </m:r>
                                    <m:sSub>
                                      <m:sSubPr>
                                        <m:ctrlPr>
                                          <a:rPr lang="en-US" sz="2400" i="1" dirty="0">
                                            <a:latin typeface="Cambria Math" panose="02040503050406030204" pitchFamily="18" charset="0"/>
                                            <a:cs typeface="Calibri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dirty="0">
                                            <a:latin typeface="Cambria Math" panose="02040503050406030204" pitchFamily="18" charset="0"/>
                                            <a:cs typeface="Calibri"/>
                                          </a:rPr>
                                          <m:t>𝜆</m:t>
                                        </m:r>
                                      </m:e>
                                      <m:sub>
                                        <m:r>
                                          <a:rPr lang="en-US" sz="2400" i="1" dirty="0">
                                            <a:latin typeface="Cambria Math" panose="02040503050406030204" pitchFamily="18" charset="0"/>
                                            <a:cs typeface="Calibri"/>
                                          </a:rPr>
                                          <m:t>𝑘</m:t>
                                        </m:r>
                                        <m:r>
                                          <a:rPr lang="en-US" sz="2400" i="1" dirty="0">
                                            <a:latin typeface="Cambria Math" panose="02040503050406030204" pitchFamily="18" charset="0"/>
                                            <a:cs typeface="Calibri"/>
                                          </a:rPr>
                                          <m:t>+1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Calibri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400" i="1" dirty="0">
                                    <a:latin typeface="Cambria Math" panose="02040503050406030204" pitchFamily="18" charset="0"/>
                                    <a:cs typeface="Calibri"/>
                                  </a:rPr>
                                </m:ctrlPr>
                              </m:sSupPr>
                              <m:e>
                                <m:r>
                                  <a:rPr lang="en-US" sz="2400" i="1" dirty="0">
                                    <a:latin typeface="Cambria Math" panose="02040503050406030204" pitchFamily="18" charset="0"/>
                                    <a:cs typeface="Calibri"/>
                                  </a:rPr>
                                  <m:t>𝑘</m:t>
                                </m:r>
                              </m:e>
                              <m:sup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  <a:cs typeface="Calibri"/>
                                  </a:rPr>
                                  <m:t>4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cs typeface="Calibri"/>
                  </a:rPr>
                  <a:t> expander.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So, Low threshold rank graphs 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are unions of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type m:val="lin"/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2)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many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expander graphs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61942" y="3352800"/>
            <a:ext cx="2951780" cy="2590800"/>
            <a:chOff x="5561942" y="3886200"/>
            <a:chExt cx="2951780" cy="2590800"/>
          </a:xfrm>
        </p:grpSpPr>
        <p:cxnSp>
          <p:nvCxnSpPr>
            <p:cNvPr id="7" name="Straight Connector 6"/>
            <p:cNvCxnSpPr>
              <a:stCxn id="35" idx="2"/>
              <a:endCxn id="34" idx="5"/>
            </p:cNvCxnSpPr>
            <p:nvPr/>
          </p:nvCxnSpPr>
          <p:spPr>
            <a:xfrm flipH="1" flipV="1">
              <a:off x="6036371" y="4339293"/>
              <a:ext cx="571693" cy="285471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9" name="Straight Connector 8"/>
            <p:cNvCxnSpPr>
              <a:stCxn id="33" idx="3"/>
              <a:endCxn id="34" idx="7"/>
            </p:cNvCxnSpPr>
            <p:nvPr/>
          </p:nvCxnSpPr>
          <p:spPr>
            <a:xfrm flipH="1">
              <a:off x="6036371" y="4034493"/>
              <a:ext cx="334350" cy="1819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0" name="Straight Connector 9"/>
            <p:cNvCxnSpPr>
              <a:stCxn id="38" idx="5"/>
              <a:endCxn id="37" idx="0"/>
            </p:cNvCxnSpPr>
            <p:nvPr/>
          </p:nvCxnSpPr>
          <p:spPr>
            <a:xfrm>
              <a:off x="8017571" y="4317957"/>
              <a:ext cx="90975" cy="537507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>
              <a:stCxn id="36" idx="7"/>
              <a:endCxn id="38" idx="2"/>
            </p:cNvCxnSpPr>
            <p:nvPr/>
          </p:nvCxnSpPr>
          <p:spPr>
            <a:xfrm flipV="1">
              <a:off x="7463493" y="4256532"/>
              <a:ext cx="405785" cy="345512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2" name="Straight Connector 11"/>
            <p:cNvCxnSpPr>
              <a:stCxn id="39" idx="5"/>
              <a:endCxn id="42" idx="1"/>
            </p:cNvCxnSpPr>
            <p:nvPr/>
          </p:nvCxnSpPr>
          <p:spPr>
            <a:xfrm>
              <a:off x="7670757" y="5752989"/>
              <a:ext cx="161272" cy="2581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3" name="Straight Connector 12"/>
            <p:cNvCxnSpPr>
              <a:stCxn id="36" idx="5"/>
              <a:endCxn id="37" idx="2"/>
            </p:cNvCxnSpPr>
            <p:nvPr/>
          </p:nvCxnSpPr>
          <p:spPr>
            <a:xfrm>
              <a:off x="7463493" y="4724894"/>
              <a:ext cx="558185" cy="217438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stCxn id="46" idx="0"/>
              <a:endCxn id="49" idx="4"/>
            </p:cNvCxnSpPr>
            <p:nvPr/>
          </p:nvCxnSpPr>
          <p:spPr>
            <a:xfrm flipV="1">
              <a:off x="6390132" y="5778432"/>
              <a:ext cx="152400" cy="524832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>
              <a:stCxn id="41" idx="3"/>
              <a:endCxn id="42" idx="7"/>
            </p:cNvCxnSpPr>
            <p:nvPr/>
          </p:nvCxnSpPr>
          <p:spPr>
            <a:xfrm flipH="1">
              <a:off x="7954879" y="5600589"/>
              <a:ext cx="181950" cy="4105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>
              <a:stCxn id="43" idx="1"/>
              <a:endCxn id="39" idx="6"/>
            </p:cNvCxnSpPr>
            <p:nvPr/>
          </p:nvCxnSpPr>
          <p:spPr>
            <a:xfrm flipH="1" flipV="1">
              <a:off x="7696200" y="5691564"/>
              <a:ext cx="669229" cy="319575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7" name="Straight Connector 16"/>
            <p:cNvCxnSpPr>
              <a:stCxn id="49" idx="2"/>
              <a:endCxn id="44" idx="6"/>
            </p:cNvCxnSpPr>
            <p:nvPr/>
          </p:nvCxnSpPr>
          <p:spPr>
            <a:xfrm flipH="1" flipV="1">
              <a:off x="5735678" y="5573268"/>
              <a:ext cx="719986" cy="118296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8" name="Straight Connector 17"/>
            <p:cNvCxnSpPr>
              <a:stCxn id="48" idx="1"/>
              <a:endCxn id="49" idx="5"/>
            </p:cNvCxnSpPr>
            <p:nvPr/>
          </p:nvCxnSpPr>
          <p:spPr>
            <a:xfrm flipH="1" flipV="1">
              <a:off x="6603957" y="5752989"/>
              <a:ext cx="181950" cy="2581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>
              <a:stCxn id="47" idx="7"/>
              <a:endCxn id="45" idx="3"/>
            </p:cNvCxnSpPr>
            <p:nvPr/>
          </p:nvCxnSpPr>
          <p:spPr>
            <a:xfrm flipV="1">
              <a:off x="5765757" y="5371989"/>
              <a:ext cx="334350" cy="7153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0" name="Straight Connector 19"/>
            <p:cNvCxnSpPr>
              <a:stCxn id="47" idx="5"/>
              <a:endCxn id="46" idx="2"/>
            </p:cNvCxnSpPr>
            <p:nvPr/>
          </p:nvCxnSpPr>
          <p:spPr>
            <a:xfrm>
              <a:off x="5765757" y="6210189"/>
              <a:ext cx="537507" cy="179943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1" name="Straight Connector 20"/>
            <p:cNvCxnSpPr>
              <a:stCxn id="49" idx="1"/>
              <a:endCxn id="45" idx="5"/>
            </p:cNvCxnSpPr>
            <p:nvPr/>
          </p:nvCxnSpPr>
          <p:spPr>
            <a:xfrm flipH="1" flipV="1">
              <a:off x="6222957" y="5371989"/>
              <a:ext cx="258150" cy="2581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2" name="Straight Connector 21"/>
            <p:cNvCxnSpPr>
              <a:stCxn id="46" idx="1"/>
              <a:endCxn id="44" idx="5"/>
            </p:cNvCxnSpPr>
            <p:nvPr/>
          </p:nvCxnSpPr>
          <p:spPr>
            <a:xfrm flipH="1" flipV="1">
              <a:off x="5710235" y="5634693"/>
              <a:ext cx="618472" cy="694014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3" name="Straight Connector 22"/>
            <p:cNvCxnSpPr>
              <a:stCxn id="48" idx="3"/>
              <a:endCxn id="46" idx="7"/>
            </p:cNvCxnSpPr>
            <p:nvPr/>
          </p:nvCxnSpPr>
          <p:spPr>
            <a:xfrm flipH="1">
              <a:off x="6451557" y="6133989"/>
              <a:ext cx="334350" cy="194718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4" name="Straight Connector 23"/>
            <p:cNvCxnSpPr>
              <a:stCxn id="40" idx="2"/>
              <a:endCxn id="34" idx="6"/>
            </p:cNvCxnSpPr>
            <p:nvPr/>
          </p:nvCxnSpPr>
          <p:spPr>
            <a:xfrm flipH="1">
              <a:off x="6061814" y="4243764"/>
              <a:ext cx="698650" cy="34104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5" name="Straight Connector 24"/>
            <p:cNvCxnSpPr>
              <a:stCxn id="40" idx="4"/>
              <a:endCxn id="35" idx="7"/>
            </p:cNvCxnSpPr>
            <p:nvPr/>
          </p:nvCxnSpPr>
          <p:spPr>
            <a:xfrm flipH="1">
              <a:off x="6756357" y="4330632"/>
              <a:ext cx="90975" cy="232707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6" name="Straight Connector 25"/>
            <p:cNvCxnSpPr>
              <a:stCxn id="40" idx="1"/>
              <a:endCxn id="33" idx="5"/>
            </p:cNvCxnSpPr>
            <p:nvPr/>
          </p:nvCxnSpPr>
          <p:spPr>
            <a:xfrm flipH="1" flipV="1">
              <a:off x="6493571" y="4034493"/>
              <a:ext cx="292336" cy="147846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7" name="Straight Connector 26"/>
            <p:cNvCxnSpPr>
              <a:stCxn id="41" idx="2"/>
              <a:endCxn id="39" idx="7"/>
            </p:cNvCxnSpPr>
            <p:nvPr/>
          </p:nvCxnSpPr>
          <p:spPr>
            <a:xfrm flipH="1">
              <a:off x="7670757" y="5539164"/>
              <a:ext cx="440629" cy="90975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8" name="Straight Connector 27"/>
            <p:cNvCxnSpPr>
              <a:stCxn id="41" idx="5"/>
              <a:endCxn id="43" idx="0"/>
            </p:cNvCxnSpPr>
            <p:nvPr/>
          </p:nvCxnSpPr>
          <p:spPr>
            <a:xfrm>
              <a:off x="8259679" y="5600589"/>
              <a:ext cx="167175" cy="385107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>
              <a:stCxn id="47" idx="6"/>
              <a:endCxn id="48" idx="1"/>
            </p:cNvCxnSpPr>
            <p:nvPr/>
          </p:nvCxnSpPr>
          <p:spPr>
            <a:xfrm flipV="1">
              <a:off x="5791200" y="6011139"/>
              <a:ext cx="994707" cy="137625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>
              <a:stCxn id="37" idx="3"/>
              <a:endCxn id="41" idx="0"/>
            </p:cNvCxnSpPr>
            <p:nvPr/>
          </p:nvCxnSpPr>
          <p:spPr>
            <a:xfrm>
              <a:off x="8047121" y="5003757"/>
              <a:ext cx="151133" cy="448539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31" name="Straight Connector 30"/>
            <p:cNvCxnSpPr>
              <a:stCxn id="48" idx="7"/>
              <a:endCxn id="39" idx="3"/>
            </p:cNvCxnSpPr>
            <p:nvPr/>
          </p:nvCxnSpPr>
          <p:spPr>
            <a:xfrm flipV="1">
              <a:off x="6908757" y="5752989"/>
              <a:ext cx="639150" cy="25815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32" name="Straight Connector 31"/>
            <p:cNvCxnSpPr>
              <a:stCxn id="46" idx="0"/>
              <a:endCxn id="45" idx="4"/>
            </p:cNvCxnSpPr>
            <p:nvPr/>
          </p:nvCxnSpPr>
          <p:spPr>
            <a:xfrm flipH="1" flipV="1">
              <a:off x="6161532" y="5397432"/>
              <a:ext cx="228600" cy="905832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sp>
          <p:nvSpPr>
            <p:cNvPr id="33" name="Oval 32"/>
            <p:cNvSpPr>
              <a:spLocks noChangeArrowheads="1"/>
            </p:cNvSpPr>
            <p:nvPr/>
          </p:nvSpPr>
          <p:spPr bwMode="auto">
            <a:xfrm>
              <a:off x="6345278" y="3886200"/>
              <a:ext cx="173736" cy="173736"/>
            </a:xfrm>
            <a:prstGeom prst="ellipse">
              <a:avLst/>
            </a:prstGeom>
            <a:solidFill>
              <a:srgbClr val="C0524F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5888078" y="4191000"/>
              <a:ext cx="173736" cy="173736"/>
            </a:xfrm>
            <a:prstGeom prst="ellipse">
              <a:avLst/>
            </a:prstGeom>
            <a:solidFill>
              <a:srgbClr val="C0524F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5" name="Oval 34"/>
            <p:cNvSpPr>
              <a:spLocks noChangeArrowheads="1"/>
            </p:cNvSpPr>
            <p:nvPr/>
          </p:nvSpPr>
          <p:spPr bwMode="auto">
            <a:xfrm>
              <a:off x="6608064" y="4537896"/>
              <a:ext cx="173736" cy="173736"/>
            </a:xfrm>
            <a:prstGeom prst="ellipse">
              <a:avLst/>
            </a:prstGeom>
            <a:solidFill>
              <a:srgbClr val="C0524F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6" name="Oval 35"/>
            <p:cNvSpPr>
              <a:spLocks noChangeArrowheads="1"/>
            </p:cNvSpPr>
            <p:nvPr/>
          </p:nvSpPr>
          <p:spPr bwMode="auto">
            <a:xfrm>
              <a:off x="7315200" y="4576601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8021678" y="4855464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8" name="Oval 37"/>
            <p:cNvSpPr>
              <a:spLocks noChangeArrowheads="1"/>
            </p:cNvSpPr>
            <p:nvPr/>
          </p:nvSpPr>
          <p:spPr bwMode="auto">
            <a:xfrm>
              <a:off x="7869278" y="4169664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7522464" y="5604696"/>
              <a:ext cx="173736" cy="173736"/>
            </a:xfrm>
            <a:prstGeom prst="ellipse">
              <a:avLst/>
            </a:prstGeom>
            <a:solidFill>
              <a:srgbClr val="FF660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6760464" y="4156896"/>
              <a:ext cx="173736" cy="173736"/>
            </a:xfrm>
            <a:prstGeom prst="ellipse">
              <a:avLst/>
            </a:prstGeom>
            <a:solidFill>
              <a:srgbClr val="C0524F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8111386" y="5452296"/>
              <a:ext cx="173736" cy="173736"/>
            </a:xfrm>
            <a:prstGeom prst="ellipse">
              <a:avLst/>
            </a:prstGeom>
            <a:solidFill>
              <a:srgbClr val="FF660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2" name="Oval 41"/>
            <p:cNvSpPr>
              <a:spLocks noChangeArrowheads="1"/>
            </p:cNvSpPr>
            <p:nvPr/>
          </p:nvSpPr>
          <p:spPr bwMode="auto">
            <a:xfrm>
              <a:off x="7806586" y="5985696"/>
              <a:ext cx="173736" cy="173736"/>
            </a:xfrm>
            <a:prstGeom prst="ellipse">
              <a:avLst/>
            </a:prstGeom>
            <a:solidFill>
              <a:srgbClr val="FF660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3" name="Oval 42"/>
            <p:cNvSpPr>
              <a:spLocks noChangeArrowheads="1"/>
            </p:cNvSpPr>
            <p:nvPr/>
          </p:nvSpPr>
          <p:spPr bwMode="auto">
            <a:xfrm>
              <a:off x="8339986" y="5985696"/>
              <a:ext cx="173736" cy="173736"/>
            </a:xfrm>
            <a:prstGeom prst="ellipse">
              <a:avLst/>
            </a:prstGeom>
            <a:solidFill>
              <a:srgbClr val="FF660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4" name="Oval 43"/>
            <p:cNvSpPr>
              <a:spLocks noChangeArrowheads="1"/>
            </p:cNvSpPr>
            <p:nvPr/>
          </p:nvSpPr>
          <p:spPr bwMode="auto">
            <a:xfrm>
              <a:off x="5561942" y="5486400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5" name="Oval 44"/>
            <p:cNvSpPr>
              <a:spLocks noChangeArrowheads="1"/>
            </p:cNvSpPr>
            <p:nvPr/>
          </p:nvSpPr>
          <p:spPr bwMode="auto">
            <a:xfrm>
              <a:off x="6074664" y="5223696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6" name="Oval 45"/>
            <p:cNvSpPr>
              <a:spLocks noChangeArrowheads="1"/>
            </p:cNvSpPr>
            <p:nvPr/>
          </p:nvSpPr>
          <p:spPr bwMode="auto">
            <a:xfrm>
              <a:off x="6303264" y="6303264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7" name="Oval 46"/>
            <p:cNvSpPr>
              <a:spLocks noChangeArrowheads="1"/>
            </p:cNvSpPr>
            <p:nvPr/>
          </p:nvSpPr>
          <p:spPr bwMode="auto">
            <a:xfrm>
              <a:off x="5617464" y="6061896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8" name="Oval 47"/>
            <p:cNvSpPr>
              <a:spLocks noChangeArrowheads="1"/>
            </p:cNvSpPr>
            <p:nvPr/>
          </p:nvSpPr>
          <p:spPr bwMode="auto">
            <a:xfrm>
              <a:off x="6760464" y="5985696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6455664" y="5604696"/>
              <a:ext cx="173736" cy="173736"/>
            </a:xfrm>
            <a:prstGeom prst="ellipse">
              <a:avLst/>
            </a:prstGeom>
            <a:solidFill>
              <a:srgbClr val="00B05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6247742" y="4648200"/>
              <a:ext cx="173736" cy="173736"/>
            </a:xfrm>
            <a:prstGeom prst="ellipse">
              <a:avLst/>
            </a:prstGeom>
            <a:solidFill>
              <a:srgbClr val="C0524F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sp>
          <p:nvSpPr>
            <p:cNvPr id="51" name="Oval 50"/>
            <p:cNvSpPr>
              <a:spLocks noChangeArrowheads="1"/>
            </p:cNvSpPr>
            <p:nvPr/>
          </p:nvSpPr>
          <p:spPr bwMode="auto">
            <a:xfrm>
              <a:off x="7716878" y="4529328"/>
              <a:ext cx="173736" cy="173736"/>
            </a:xfrm>
            <a:prstGeom prst="ellipse">
              <a:avLst/>
            </a:prstGeom>
            <a:solidFill>
              <a:srgbClr val="4B89D0"/>
            </a:solidFill>
            <a:ln w="6350" cap="rnd">
              <a:noFill/>
              <a:round/>
              <a:headEnd/>
              <a:tailEnd/>
            </a:ln>
            <a:effectLst>
              <a:outerShdw dist="254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Corbel" pitchFamily="-65" charset="0"/>
              </a:endParaRPr>
            </a:p>
          </p:txBody>
        </p:sp>
        <p:cxnSp>
          <p:nvCxnSpPr>
            <p:cNvPr id="52" name="Straight Connector 51"/>
            <p:cNvCxnSpPr>
              <a:stCxn id="50" idx="0"/>
              <a:endCxn id="33" idx="4"/>
            </p:cNvCxnSpPr>
            <p:nvPr/>
          </p:nvCxnSpPr>
          <p:spPr>
            <a:xfrm flipV="1">
              <a:off x="6334610" y="4059936"/>
              <a:ext cx="97536" cy="588264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3" name="Straight Connector 52"/>
            <p:cNvCxnSpPr>
              <a:stCxn id="51" idx="2"/>
              <a:endCxn id="36" idx="6"/>
            </p:cNvCxnSpPr>
            <p:nvPr/>
          </p:nvCxnSpPr>
          <p:spPr>
            <a:xfrm flipH="1">
              <a:off x="7488936" y="4616196"/>
              <a:ext cx="227942" cy="47273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4" name="Straight Connector 53"/>
            <p:cNvCxnSpPr>
              <a:stCxn id="45" idx="7"/>
              <a:endCxn id="50" idx="4"/>
            </p:cNvCxnSpPr>
            <p:nvPr/>
          </p:nvCxnSpPr>
          <p:spPr>
            <a:xfrm flipV="1">
              <a:off x="6222957" y="4821936"/>
              <a:ext cx="111653" cy="427203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5" name="Straight Connector 54"/>
            <p:cNvCxnSpPr>
              <a:stCxn id="51" idx="5"/>
              <a:endCxn id="37" idx="1"/>
            </p:cNvCxnSpPr>
            <p:nvPr/>
          </p:nvCxnSpPr>
          <p:spPr>
            <a:xfrm>
              <a:off x="7865171" y="4677621"/>
              <a:ext cx="181950" cy="203286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>
              <a:stCxn id="38" idx="3"/>
              <a:endCxn id="51" idx="0"/>
            </p:cNvCxnSpPr>
            <p:nvPr/>
          </p:nvCxnSpPr>
          <p:spPr>
            <a:xfrm flipH="1">
              <a:off x="7803746" y="4317957"/>
              <a:ext cx="90975" cy="211371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7" name="Straight Connector 56"/>
            <p:cNvCxnSpPr>
              <a:stCxn id="34" idx="4"/>
              <a:endCxn id="50" idx="1"/>
            </p:cNvCxnSpPr>
            <p:nvPr/>
          </p:nvCxnSpPr>
          <p:spPr>
            <a:xfrm>
              <a:off x="5974946" y="4364736"/>
              <a:ext cx="298239" cy="308907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8" name="Straight Connector 57"/>
            <p:cNvCxnSpPr>
              <a:stCxn id="42" idx="6"/>
              <a:endCxn id="43" idx="2"/>
            </p:cNvCxnSpPr>
            <p:nvPr/>
          </p:nvCxnSpPr>
          <p:spPr>
            <a:xfrm>
              <a:off x="7980322" y="6072564"/>
              <a:ext cx="359664" cy="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59" name="Straight Connector 58"/>
            <p:cNvCxnSpPr>
              <a:stCxn id="50" idx="6"/>
              <a:endCxn id="35" idx="3"/>
            </p:cNvCxnSpPr>
            <p:nvPr/>
          </p:nvCxnSpPr>
          <p:spPr>
            <a:xfrm flipV="1">
              <a:off x="6421478" y="4686189"/>
              <a:ext cx="212029" cy="48879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60" name="Straight Connector 59"/>
            <p:cNvCxnSpPr>
              <a:stCxn id="35" idx="0"/>
              <a:endCxn id="33" idx="4"/>
            </p:cNvCxnSpPr>
            <p:nvPr/>
          </p:nvCxnSpPr>
          <p:spPr>
            <a:xfrm flipH="1" flipV="1">
              <a:off x="6432146" y="4059936"/>
              <a:ext cx="262786" cy="47796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  <p:cxnSp>
          <p:nvCxnSpPr>
            <p:cNvPr id="61" name="Straight Connector 60"/>
            <p:cNvCxnSpPr>
              <a:stCxn id="47" idx="0"/>
              <a:endCxn id="44" idx="4"/>
            </p:cNvCxnSpPr>
            <p:nvPr/>
          </p:nvCxnSpPr>
          <p:spPr>
            <a:xfrm flipH="1" flipV="1">
              <a:off x="5648810" y="5660136"/>
              <a:ext cx="55522" cy="401760"/>
            </a:xfrm>
            <a:prstGeom prst="line">
              <a:avLst/>
            </a:prstGeom>
            <a:noFill/>
            <a:ln w="19050" cap="rnd" cmpd="sng" algn="ctr">
              <a:solidFill>
                <a:schemeClr val="tx1"/>
              </a:solidFill>
              <a:prstDash val="soli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3403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314" y="274637"/>
            <a:ext cx="8240486" cy="1053419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Diameter of Low Threshold Rank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3058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70C0"/>
                    </a:solidFill>
                  </a:rPr>
                  <a:t>Thm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</a:rPr>
                  <a:t>[O-Trevisan’13]</a:t>
                </a:r>
                <a:r>
                  <a:rPr lang="en-US" sz="2400" dirty="0">
                    <a:solidFill>
                      <a:prstClr val="black"/>
                    </a:solidFill>
                  </a:rPr>
                  <a:t>: </a:t>
                </a:r>
                <a:r>
                  <a:rPr lang="en-US" sz="2400" dirty="0">
                    <a:cs typeface="Calibri"/>
                  </a:rPr>
                  <a:t>For any 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Calibri"/>
                      </a:rPr>
                      <m:t>𝐺</m:t>
                    </m:r>
                  </m:oMath>
                </a14:m>
                <a:r>
                  <a:rPr lang="en-US" sz="2400" dirty="0">
                    <a:cs typeface="Calibri"/>
                  </a:rPr>
                  <a:t> and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/>
                      </a:rPr>
                      <m:t>𝑘</m:t>
                    </m:r>
                  </m:oMath>
                </a14:m>
                <a:r>
                  <a:rPr lang="en-US" sz="2400" dirty="0">
                    <a:cs typeface="Calibri"/>
                  </a:rPr>
                  <a:t>, the diameter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Calibri"/>
                      </a:rPr>
                      <m:t>𝐺</m:t>
                    </m:r>
                  </m:oMath>
                </a14:m>
                <a:endParaRPr lang="en-US" sz="2400" dirty="0">
                  <a:cs typeface="Calibri"/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is at 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den>
                    </m:f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Diameter of low threshold rank graphs is at most</a:t>
                </a:r>
                <a:endParaRPr lang="en-US" sz="2400" i="1" dirty="0">
                  <a:solidFill>
                    <a:prstClr val="black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Clr>
                    <a:srgbClr val="4B89D0"/>
                  </a:buClr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≲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𝑟𝑎𝑛𝑘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  <m:func>
                      <m:func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305800" cy="5029200"/>
              </a:xfrm>
              <a:blipFill>
                <a:blip r:embed="rId3"/>
                <a:stretch>
                  <a:fillRect l="-1175" t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 sz="1400">
              <a:solidFill>
                <a:srgbClr val="000000"/>
              </a:solidFill>
            </a:endParaRPr>
          </a:p>
        </p:txBody>
      </p:sp>
      <p:cxnSp>
        <p:nvCxnSpPr>
          <p:cNvPr id="30" name="Straight Connector 29"/>
          <p:cNvCxnSpPr>
            <a:cxnSpLocks/>
            <a:stCxn id="37" idx="5"/>
            <a:endCxn id="41" idx="6"/>
          </p:cNvCxnSpPr>
          <p:nvPr/>
        </p:nvCxnSpPr>
        <p:spPr>
          <a:xfrm flipH="1" flipV="1">
            <a:off x="6204263" y="4973169"/>
            <a:ext cx="821756" cy="195900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31" name="Straight Connector 30"/>
          <p:cNvCxnSpPr>
            <a:cxnSpLocks/>
            <a:stCxn id="48" idx="7"/>
            <a:endCxn id="39" idx="2"/>
          </p:cNvCxnSpPr>
          <p:nvPr/>
        </p:nvCxnSpPr>
        <p:spPr>
          <a:xfrm flipV="1">
            <a:off x="4412712" y="5125569"/>
            <a:ext cx="1028893" cy="275970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0" name="Straight Connector 9"/>
          <p:cNvCxnSpPr>
            <a:stCxn id="38" idx="5"/>
            <a:endCxn id="37" idx="0"/>
          </p:cNvCxnSpPr>
          <p:nvPr/>
        </p:nvCxnSpPr>
        <p:spPr>
          <a:xfrm rot="8289755">
            <a:off x="7338364" y="5139719"/>
            <a:ext cx="90975" cy="537507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1" name="Straight Connector 10"/>
          <p:cNvCxnSpPr>
            <a:stCxn id="36" idx="7"/>
            <a:endCxn id="38" idx="2"/>
          </p:cNvCxnSpPr>
          <p:nvPr/>
        </p:nvCxnSpPr>
        <p:spPr>
          <a:xfrm rot="8289755" flipV="1">
            <a:off x="7581500" y="5088414"/>
            <a:ext cx="405785" cy="345512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3" name="Straight Connector 12"/>
          <p:cNvCxnSpPr>
            <a:stCxn id="36" idx="5"/>
            <a:endCxn id="37" idx="2"/>
          </p:cNvCxnSpPr>
          <p:nvPr/>
        </p:nvCxnSpPr>
        <p:spPr>
          <a:xfrm rot="8289755">
            <a:off x="7178835" y="4902039"/>
            <a:ext cx="558185" cy="217438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36" name="Oval 35"/>
          <p:cNvSpPr>
            <a:spLocks noChangeArrowheads="1"/>
          </p:cNvSpPr>
          <p:nvPr/>
        </p:nvSpPr>
        <p:spPr bwMode="auto">
          <a:xfrm rot="8289755">
            <a:off x="7738248" y="4823523"/>
            <a:ext cx="173736" cy="173736"/>
          </a:xfrm>
          <a:prstGeom prst="ellipse">
            <a:avLst/>
          </a:prstGeom>
          <a:solidFill>
            <a:srgbClr val="4B89D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 rot="8289755">
            <a:off x="7025887" y="5086993"/>
            <a:ext cx="173736" cy="173736"/>
          </a:xfrm>
          <a:prstGeom prst="ellipse">
            <a:avLst/>
          </a:prstGeom>
          <a:solidFill>
            <a:srgbClr val="4B89D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 rot="8289755">
            <a:off x="7596873" y="5496288"/>
            <a:ext cx="173736" cy="173736"/>
          </a:xfrm>
          <a:prstGeom prst="ellipse">
            <a:avLst/>
          </a:prstGeom>
          <a:solidFill>
            <a:srgbClr val="4B89D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 rot="8289755">
            <a:off x="7470514" y="5126670"/>
            <a:ext cx="173736" cy="173736"/>
          </a:xfrm>
          <a:prstGeom prst="ellipse">
            <a:avLst/>
          </a:prstGeom>
          <a:solidFill>
            <a:srgbClr val="4B89D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cxnSp>
        <p:nvCxnSpPr>
          <p:cNvPr id="53" name="Straight Connector 52"/>
          <p:cNvCxnSpPr>
            <a:stCxn id="51" idx="2"/>
            <a:endCxn id="36" idx="6"/>
          </p:cNvCxnSpPr>
          <p:nvPr/>
        </p:nvCxnSpPr>
        <p:spPr>
          <a:xfrm rot="8289755" flipH="1">
            <a:off x="7577278" y="5038328"/>
            <a:ext cx="227942" cy="47273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55" name="Straight Connector 54"/>
          <p:cNvCxnSpPr>
            <a:stCxn id="51" idx="5"/>
            <a:endCxn id="37" idx="1"/>
          </p:cNvCxnSpPr>
          <p:nvPr/>
        </p:nvCxnSpPr>
        <p:spPr>
          <a:xfrm rot="8289755">
            <a:off x="7244093" y="5092056"/>
            <a:ext cx="181950" cy="203286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56" name="Straight Connector 55"/>
          <p:cNvCxnSpPr>
            <a:stCxn id="38" idx="3"/>
            <a:endCxn id="51" idx="0"/>
          </p:cNvCxnSpPr>
          <p:nvPr/>
        </p:nvCxnSpPr>
        <p:spPr>
          <a:xfrm rot="8289755" flipH="1">
            <a:off x="7606441" y="5281654"/>
            <a:ext cx="90975" cy="211371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2" name="Straight Connector 11"/>
          <p:cNvCxnSpPr>
            <a:stCxn id="39" idx="5"/>
            <a:endCxn id="42" idx="1"/>
          </p:cNvCxnSpPr>
          <p:nvPr/>
        </p:nvCxnSpPr>
        <p:spPr>
          <a:xfrm>
            <a:off x="5589898" y="5186994"/>
            <a:ext cx="161272" cy="25815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5" name="Straight Connector 14"/>
          <p:cNvCxnSpPr>
            <a:stCxn id="41" idx="3"/>
            <a:endCxn id="42" idx="7"/>
          </p:cNvCxnSpPr>
          <p:nvPr/>
        </p:nvCxnSpPr>
        <p:spPr>
          <a:xfrm flipH="1">
            <a:off x="5874020" y="5034594"/>
            <a:ext cx="181950" cy="41055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6" name="Straight Connector 15"/>
          <p:cNvCxnSpPr>
            <a:stCxn id="43" idx="1"/>
            <a:endCxn id="39" idx="6"/>
          </p:cNvCxnSpPr>
          <p:nvPr/>
        </p:nvCxnSpPr>
        <p:spPr>
          <a:xfrm flipH="1" flipV="1">
            <a:off x="5615341" y="5125569"/>
            <a:ext cx="669229" cy="319575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7" name="Straight Connector 26"/>
          <p:cNvCxnSpPr>
            <a:stCxn id="41" idx="2"/>
            <a:endCxn id="39" idx="7"/>
          </p:cNvCxnSpPr>
          <p:nvPr/>
        </p:nvCxnSpPr>
        <p:spPr>
          <a:xfrm flipH="1">
            <a:off x="5589898" y="4973169"/>
            <a:ext cx="440629" cy="90975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28" name="Straight Connector 27"/>
          <p:cNvCxnSpPr>
            <a:stCxn id="41" idx="5"/>
            <a:endCxn id="43" idx="0"/>
          </p:cNvCxnSpPr>
          <p:nvPr/>
        </p:nvCxnSpPr>
        <p:spPr>
          <a:xfrm>
            <a:off x="6178820" y="5034594"/>
            <a:ext cx="167175" cy="385107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441605" y="5038701"/>
            <a:ext cx="173736" cy="173736"/>
          </a:xfrm>
          <a:prstGeom prst="ellipse">
            <a:avLst/>
          </a:prstGeom>
          <a:solidFill>
            <a:srgbClr val="FF660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030527" y="4886301"/>
            <a:ext cx="173736" cy="173736"/>
          </a:xfrm>
          <a:prstGeom prst="ellipse">
            <a:avLst/>
          </a:prstGeom>
          <a:solidFill>
            <a:srgbClr val="FF660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725727" y="5419701"/>
            <a:ext cx="173736" cy="173736"/>
          </a:xfrm>
          <a:prstGeom prst="ellipse">
            <a:avLst/>
          </a:prstGeom>
          <a:solidFill>
            <a:srgbClr val="FF660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6259127" y="5419701"/>
            <a:ext cx="173736" cy="173736"/>
          </a:xfrm>
          <a:prstGeom prst="ellipse">
            <a:avLst/>
          </a:prstGeom>
          <a:solidFill>
            <a:srgbClr val="FF660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cxnSp>
        <p:nvCxnSpPr>
          <p:cNvPr id="58" name="Straight Connector 57"/>
          <p:cNvCxnSpPr>
            <a:stCxn id="42" idx="6"/>
            <a:endCxn id="43" idx="2"/>
          </p:cNvCxnSpPr>
          <p:nvPr/>
        </p:nvCxnSpPr>
        <p:spPr>
          <a:xfrm>
            <a:off x="5899463" y="5506569"/>
            <a:ext cx="359664" cy="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7" name="Straight Connector 6"/>
          <p:cNvCxnSpPr>
            <a:stCxn id="35" idx="2"/>
            <a:endCxn id="34" idx="5"/>
          </p:cNvCxnSpPr>
          <p:nvPr/>
        </p:nvCxnSpPr>
        <p:spPr>
          <a:xfrm flipH="1" flipV="1">
            <a:off x="1367493" y="5050983"/>
            <a:ext cx="571693" cy="285471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9" name="Straight Connector 8"/>
          <p:cNvCxnSpPr>
            <a:stCxn id="33" idx="3"/>
            <a:endCxn id="34" idx="7"/>
          </p:cNvCxnSpPr>
          <p:nvPr/>
        </p:nvCxnSpPr>
        <p:spPr>
          <a:xfrm flipH="1">
            <a:off x="1367493" y="4746183"/>
            <a:ext cx="334350" cy="18195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4" name="Straight Connector 23"/>
          <p:cNvCxnSpPr>
            <a:stCxn id="40" idx="2"/>
            <a:endCxn id="34" idx="6"/>
          </p:cNvCxnSpPr>
          <p:nvPr/>
        </p:nvCxnSpPr>
        <p:spPr>
          <a:xfrm flipH="1">
            <a:off x="1392936" y="4955454"/>
            <a:ext cx="698650" cy="34104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25" name="Straight Connector 24"/>
          <p:cNvCxnSpPr>
            <a:stCxn id="40" idx="4"/>
            <a:endCxn id="35" idx="7"/>
          </p:cNvCxnSpPr>
          <p:nvPr/>
        </p:nvCxnSpPr>
        <p:spPr>
          <a:xfrm flipH="1">
            <a:off x="2087479" y="5042322"/>
            <a:ext cx="90975" cy="232707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6" name="Straight Connector 25"/>
          <p:cNvCxnSpPr>
            <a:stCxn id="40" idx="1"/>
            <a:endCxn id="33" idx="5"/>
          </p:cNvCxnSpPr>
          <p:nvPr/>
        </p:nvCxnSpPr>
        <p:spPr>
          <a:xfrm flipH="1" flipV="1">
            <a:off x="1824693" y="4746183"/>
            <a:ext cx="292336" cy="147846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1676400" y="4597890"/>
            <a:ext cx="173736" cy="173736"/>
          </a:xfrm>
          <a:prstGeom prst="ellipse">
            <a:avLst/>
          </a:prstGeom>
          <a:solidFill>
            <a:srgbClr val="C0524F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219200" y="4902690"/>
            <a:ext cx="173736" cy="173736"/>
          </a:xfrm>
          <a:prstGeom prst="ellipse">
            <a:avLst/>
          </a:prstGeom>
          <a:solidFill>
            <a:srgbClr val="C0524F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1939186" y="5249586"/>
            <a:ext cx="173736" cy="173736"/>
          </a:xfrm>
          <a:prstGeom prst="ellipse">
            <a:avLst/>
          </a:prstGeom>
          <a:solidFill>
            <a:srgbClr val="C0524F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2091586" y="4868586"/>
            <a:ext cx="173736" cy="173736"/>
          </a:xfrm>
          <a:prstGeom prst="ellipse">
            <a:avLst/>
          </a:prstGeom>
          <a:solidFill>
            <a:srgbClr val="C0524F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1578864" y="5359890"/>
            <a:ext cx="173736" cy="173736"/>
          </a:xfrm>
          <a:prstGeom prst="ellipse">
            <a:avLst/>
          </a:prstGeom>
          <a:solidFill>
            <a:srgbClr val="C0524F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cxnSp>
        <p:nvCxnSpPr>
          <p:cNvPr id="52" name="Straight Connector 51"/>
          <p:cNvCxnSpPr>
            <a:stCxn id="50" idx="0"/>
            <a:endCxn id="33" idx="4"/>
          </p:cNvCxnSpPr>
          <p:nvPr/>
        </p:nvCxnSpPr>
        <p:spPr>
          <a:xfrm flipV="1">
            <a:off x="1665732" y="4771626"/>
            <a:ext cx="97536" cy="588264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54" name="Straight Connector 53"/>
          <p:cNvCxnSpPr>
            <a:cxnSpLocks/>
            <a:stCxn id="44" idx="2"/>
            <a:endCxn id="40" idx="6"/>
          </p:cNvCxnSpPr>
          <p:nvPr/>
        </p:nvCxnSpPr>
        <p:spPr>
          <a:xfrm flipH="1" flipV="1">
            <a:off x="2265322" y="4955454"/>
            <a:ext cx="800575" cy="8214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57" name="Straight Connector 56"/>
          <p:cNvCxnSpPr>
            <a:stCxn id="34" idx="4"/>
            <a:endCxn id="50" idx="1"/>
          </p:cNvCxnSpPr>
          <p:nvPr/>
        </p:nvCxnSpPr>
        <p:spPr>
          <a:xfrm>
            <a:off x="1306068" y="5076426"/>
            <a:ext cx="298239" cy="308907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59" name="Straight Connector 58"/>
          <p:cNvCxnSpPr>
            <a:stCxn id="50" idx="6"/>
            <a:endCxn id="35" idx="3"/>
          </p:cNvCxnSpPr>
          <p:nvPr/>
        </p:nvCxnSpPr>
        <p:spPr>
          <a:xfrm flipV="1">
            <a:off x="1752600" y="5397879"/>
            <a:ext cx="212029" cy="48879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60" name="Straight Connector 59"/>
          <p:cNvCxnSpPr>
            <a:stCxn id="35" idx="0"/>
            <a:endCxn id="33" idx="4"/>
          </p:cNvCxnSpPr>
          <p:nvPr/>
        </p:nvCxnSpPr>
        <p:spPr>
          <a:xfrm flipH="1" flipV="1">
            <a:off x="1763268" y="4771626"/>
            <a:ext cx="262786" cy="47796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4" name="Straight Connector 13"/>
          <p:cNvCxnSpPr>
            <a:stCxn id="46" idx="0"/>
            <a:endCxn id="49" idx="4"/>
          </p:cNvCxnSpPr>
          <p:nvPr/>
        </p:nvCxnSpPr>
        <p:spPr>
          <a:xfrm flipV="1">
            <a:off x="3894087" y="5168832"/>
            <a:ext cx="152400" cy="524832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17" name="Straight Connector 16"/>
          <p:cNvCxnSpPr>
            <a:stCxn id="49" idx="2"/>
            <a:endCxn id="44" idx="6"/>
          </p:cNvCxnSpPr>
          <p:nvPr/>
        </p:nvCxnSpPr>
        <p:spPr>
          <a:xfrm flipH="1" flipV="1">
            <a:off x="3239633" y="4963668"/>
            <a:ext cx="719986" cy="118296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8" name="Straight Connector 17"/>
          <p:cNvCxnSpPr>
            <a:stCxn id="48" idx="1"/>
            <a:endCxn id="49" idx="5"/>
          </p:cNvCxnSpPr>
          <p:nvPr/>
        </p:nvCxnSpPr>
        <p:spPr>
          <a:xfrm flipH="1" flipV="1">
            <a:off x="4107912" y="5143389"/>
            <a:ext cx="181950" cy="258150"/>
          </a:xfrm>
          <a:prstGeom prst="line">
            <a:avLst/>
          </a:prstGeom>
          <a:noFill/>
          <a:ln w="31750" cap="rnd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9" name="Straight Connector 18"/>
          <p:cNvCxnSpPr>
            <a:stCxn id="47" idx="7"/>
            <a:endCxn id="45" idx="3"/>
          </p:cNvCxnSpPr>
          <p:nvPr/>
        </p:nvCxnSpPr>
        <p:spPr>
          <a:xfrm flipV="1">
            <a:off x="3269712" y="4762389"/>
            <a:ext cx="334350" cy="71535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0" name="Straight Connector 19"/>
          <p:cNvCxnSpPr>
            <a:stCxn id="47" idx="5"/>
            <a:endCxn id="46" idx="2"/>
          </p:cNvCxnSpPr>
          <p:nvPr/>
        </p:nvCxnSpPr>
        <p:spPr>
          <a:xfrm>
            <a:off x="3269712" y="5600589"/>
            <a:ext cx="537507" cy="179943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1" name="Straight Connector 20"/>
          <p:cNvCxnSpPr>
            <a:stCxn id="49" idx="1"/>
            <a:endCxn id="45" idx="5"/>
          </p:cNvCxnSpPr>
          <p:nvPr/>
        </p:nvCxnSpPr>
        <p:spPr>
          <a:xfrm flipH="1" flipV="1">
            <a:off x="3726912" y="4762389"/>
            <a:ext cx="258150" cy="25815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2" name="Straight Connector 21"/>
          <p:cNvCxnSpPr>
            <a:stCxn id="46" idx="1"/>
            <a:endCxn id="44" idx="5"/>
          </p:cNvCxnSpPr>
          <p:nvPr/>
        </p:nvCxnSpPr>
        <p:spPr>
          <a:xfrm flipH="1" flipV="1">
            <a:off x="3214190" y="5025093"/>
            <a:ext cx="618472" cy="694014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3" name="Straight Connector 22"/>
          <p:cNvCxnSpPr>
            <a:stCxn id="48" idx="3"/>
            <a:endCxn id="46" idx="7"/>
          </p:cNvCxnSpPr>
          <p:nvPr/>
        </p:nvCxnSpPr>
        <p:spPr>
          <a:xfrm flipH="1">
            <a:off x="3955512" y="5524389"/>
            <a:ext cx="334350" cy="194718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29" name="Straight Connector 28"/>
          <p:cNvCxnSpPr>
            <a:cxnSpLocks/>
            <a:stCxn id="47" idx="6"/>
            <a:endCxn id="48" idx="2"/>
          </p:cNvCxnSpPr>
          <p:nvPr/>
        </p:nvCxnSpPr>
        <p:spPr>
          <a:xfrm flipV="1">
            <a:off x="3295155" y="5462964"/>
            <a:ext cx="969264" cy="7620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32" name="Straight Connector 31"/>
          <p:cNvCxnSpPr>
            <a:stCxn id="46" idx="0"/>
            <a:endCxn id="45" idx="4"/>
          </p:cNvCxnSpPr>
          <p:nvPr/>
        </p:nvCxnSpPr>
        <p:spPr>
          <a:xfrm flipH="1" flipV="1">
            <a:off x="3665487" y="4787832"/>
            <a:ext cx="228600" cy="905832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3065897" y="4876800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3578619" y="4614096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3807219" y="5693664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121419" y="5452296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4264419" y="5376096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3959619" y="4995096"/>
            <a:ext cx="173736" cy="173736"/>
          </a:xfrm>
          <a:prstGeom prst="ellipse">
            <a:avLst/>
          </a:prstGeom>
          <a:solidFill>
            <a:srgbClr val="00B050"/>
          </a:solidFill>
          <a:ln w="6350" cap="rnd">
            <a:noFill/>
            <a:round/>
            <a:headEnd/>
            <a:tailEnd/>
          </a:ln>
          <a:effectLst>
            <a:outerShdw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-65" charset="0"/>
            </a:endParaRPr>
          </a:p>
        </p:txBody>
      </p:sp>
      <p:cxnSp>
        <p:nvCxnSpPr>
          <p:cNvPr id="61" name="Straight Connector 60"/>
          <p:cNvCxnSpPr>
            <a:stCxn id="47" idx="0"/>
            <a:endCxn id="44" idx="4"/>
          </p:cNvCxnSpPr>
          <p:nvPr/>
        </p:nvCxnSpPr>
        <p:spPr>
          <a:xfrm flipH="1" flipV="1">
            <a:off x="3152765" y="5050536"/>
            <a:ext cx="55522" cy="401760"/>
          </a:xfrm>
          <a:prstGeom prst="line">
            <a:avLst/>
          </a:prstGeom>
          <a:noFill/>
          <a:ln w="19050" cap="rnd" cmpd="sng" algn="ctr">
            <a:solidFill>
              <a:schemeClr val="tx1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10107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sz="3400" dirty="0">
                <a:solidFill>
                  <a:srgbClr val="000090"/>
                </a:solidFill>
              </a:rPr>
              <a:t>Eigenvectors of Low Threshold Rank Graphs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6739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</p:spPr>
            <p:txBody>
              <a:bodyPr>
                <a:normAutofit/>
              </a:bodyPr>
              <a:lstStyle/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srgbClr val="0070C0"/>
                    </a:solidFill>
                  </a:rPr>
                  <a:t>Thm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1800" dirty="0">
                    <a:solidFill>
                      <a:prstClr val="black"/>
                    </a:solidFill>
                  </a:rPr>
                  <a:t>[Kwok-Lau-Lee-O-Trevisan’13]</a:t>
                </a:r>
                <a:r>
                  <a:rPr lang="en-US" sz="2400" dirty="0">
                    <a:solidFill>
                      <a:prstClr val="black"/>
                    </a:solidFill>
                  </a:rPr>
                  <a:t>: For any graph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, any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the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-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th</a:t>
                </a:r>
                <a:r>
                  <a:rPr lang="en-US" sz="2400" dirty="0">
                    <a:solidFill>
                      <a:prstClr val="black"/>
                    </a:solidFill>
                  </a:rPr>
                  <a:t> eigenvector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can be approximated by a 2k-step function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s.t.</a:t>
                </a:r>
                <a:r>
                  <a:rPr lang="en-US" sz="2400" dirty="0">
                    <a:solidFill>
                      <a:prstClr val="black"/>
                    </a:solidFill>
                  </a:rPr>
                  <a:t>,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≤4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r>
                  <a:rPr lang="en-US" sz="2400" dirty="0">
                    <a:solidFill>
                      <a:prstClr val="black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is low threshold rank, each of the first few eigenvector are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approx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>
                    <a:solidFill>
                      <a:srgbClr val="FF0000"/>
                    </a:solidFill>
                  </a:rPr>
                  <a:t>constant</a:t>
                </a:r>
                <a:r>
                  <a:rPr lang="en-US" sz="2400" dirty="0">
                    <a:solidFill>
                      <a:prstClr val="black"/>
                    </a:solidFill>
                  </a:rPr>
                  <a:t> on each expander.	</a:t>
                </a:r>
              </a:p>
              <a:p>
                <a:pPr marL="0" indent="0">
                  <a:buClr>
                    <a:srgbClr val="4B89D0"/>
                  </a:buClr>
                  <a:buSzPct val="100000"/>
                  <a:buNone/>
                </a:pPr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567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153400" cy="5029200"/>
              </a:xfrm>
              <a:blipFill>
                <a:blip r:embed="rId3"/>
                <a:stretch>
                  <a:fillRect l="-1197" t="-970" r="-1645" b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26A-B138-2041-91AB-2EDF5A795E51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756744" name="Group 756743"/>
          <p:cNvGrpSpPr/>
          <p:nvPr/>
        </p:nvGrpSpPr>
        <p:grpSpPr>
          <a:xfrm>
            <a:off x="1773283" y="3124200"/>
            <a:ext cx="5466806" cy="2209800"/>
            <a:chOff x="1773283" y="3124200"/>
            <a:chExt cx="5466806" cy="2209800"/>
          </a:xfrm>
        </p:grpSpPr>
        <p:sp>
          <p:nvSpPr>
            <p:cNvPr id="756737" name="Oval 756736"/>
            <p:cNvSpPr>
              <a:spLocks noChangeAspect="1"/>
            </p:cNvSpPr>
            <p:nvPr/>
          </p:nvSpPr>
          <p:spPr>
            <a:xfrm>
              <a:off x="7102929" y="312420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>
              <a:spLocks noChangeAspect="1"/>
            </p:cNvSpPr>
            <p:nvPr/>
          </p:nvSpPr>
          <p:spPr>
            <a:xfrm>
              <a:off x="6574972" y="329184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>
              <a:spLocks noChangeAspect="1"/>
            </p:cNvSpPr>
            <p:nvPr/>
          </p:nvSpPr>
          <p:spPr>
            <a:xfrm>
              <a:off x="6019800" y="359664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5486400" y="367284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4882243" y="411480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>
              <a:spLocks noChangeAspect="1"/>
            </p:cNvSpPr>
            <p:nvPr/>
          </p:nvSpPr>
          <p:spPr>
            <a:xfrm>
              <a:off x="3581400" y="451104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4191000" y="441960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>
              <a:spLocks noChangeAspect="1"/>
            </p:cNvSpPr>
            <p:nvPr/>
          </p:nvSpPr>
          <p:spPr>
            <a:xfrm>
              <a:off x="2987040" y="487680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>
              <a:spLocks noChangeAspect="1"/>
            </p:cNvSpPr>
            <p:nvPr/>
          </p:nvSpPr>
          <p:spPr>
            <a:xfrm>
              <a:off x="1773283" y="519684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>
              <a:spLocks noChangeAspect="1"/>
            </p:cNvSpPr>
            <p:nvPr/>
          </p:nvSpPr>
          <p:spPr>
            <a:xfrm>
              <a:off x="2377440" y="5105400"/>
              <a:ext cx="137160" cy="13716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6746" name="Group 756745"/>
          <p:cNvGrpSpPr/>
          <p:nvPr/>
        </p:nvGrpSpPr>
        <p:grpSpPr>
          <a:xfrm>
            <a:off x="1371600" y="3276600"/>
            <a:ext cx="6172200" cy="1981200"/>
            <a:chOff x="1371600" y="3276600"/>
            <a:chExt cx="6172200" cy="1981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3897086" y="4322412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7086" y="4322412"/>
                  <a:ext cx="598714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3287486" y="4332514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87486" y="4332514"/>
                  <a:ext cx="598714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Straight Arrow Connector 2"/>
            <p:cNvCxnSpPr>
              <a:cxnSpLocks/>
            </p:cNvCxnSpPr>
            <p:nvPr/>
          </p:nvCxnSpPr>
          <p:spPr>
            <a:xfrm>
              <a:off x="1371600" y="4343400"/>
              <a:ext cx="6172200" cy="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cxnSpLocks/>
            </p:cNvCxnSpPr>
            <p:nvPr/>
          </p:nvCxnSpPr>
          <p:spPr>
            <a:xfrm flipV="1">
              <a:off x="4572000" y="3276600"/>
              <a:ext cx="0" cy="19812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6742" name="TextBox 756741"/>
                <p:cNvSpPr txBox="1"/>
                <p:nvPr/>
              </p:nvSpPr>
              <p:spPr>
                <a:xfrm>
                  <a:off x="2133600" y="4337957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756742" name="TextBox 7567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3600" y="4337957"/>
                  <a:ext cx="598714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2726871" y="4338349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26871" y="4338349"/>
                  <a:ext cx="598714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4582886" y="4327853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2886" y="4327853"/>
                  <a:ext cx="598714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/>
                <p:cNvSpPr txBox="1"/>
                <p:nvPr/>
              </p:nvSpPr>
              <p:spPr>
                <a:xfrm>
                  <a:off x="5181600" y="4337957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1600" y="4337957"/>
                  <a:ext cx="598714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6868886" y="4343400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8886" y="4343400"/>
                  <a:ext cx="598714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5725886" y="4343400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5886" y="4343400"/>
                  <a:ext cx="598714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6313714" y="4343400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13714" y="4343400"/>
                  <a:ext cx="598714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1534886" y="4338739"/>
                  <a:ext cx="5987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4886" y="4338739"/>
                  <a:ext cx="598714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56745" name="Group 756744"/>
          <p:cNvGrpSpPr/>
          <p:nvPr/>
        </p:nvGrpSpPr>
        <p:grpSpPr>
          <a:xfrm>
            <a:off x="1774372" y="3444240"/>
            <a:ext cx="5464628" cy="1737360"/>
            <a:chOff x="1774372" y="3444240"/>
            <a:chExt cx="5464628" cy="1737360"/>
          </a:xfrm>
        </p:grpSpPr>
        <p:sp>
          <p:nvSpPr>
            <p:cNvPr id="81" name="Oval 80"/>
            <p:cNvSpPr>
              <a:spLocks noChangeAspect="1"/>
            </p:cNvSpPr>
            <p:nvPr/>
          </p:nvSpPr>
          <p:spPr>
            <a:xfrm>
              <a:off x="7101840" y="34442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6568440" y="34442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>
              <a:spLocks noChangeAspect="1"/>
            </p:cNvSpPr>
            <p:nvPr/>
          </p:nvSpPr>
          <p:spPr>
            <a:xfrm>
              <a:off x="6019800" y="34442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>
              <a:spLocks noChangeAspect="1"/>
            </p:cNvSpPr>
            <p:nvPr/>
          </p:nvSpPr>
          <p:spPr>
            <a:xfrm>
              <a:off x="5501640" y="34442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>
              <a:spLocks noChangeAspect="1"/>
            </p:cNvSpPr>
            <p:nvPr/>
          </p:nvSpPr>
          <p:spPr>
            <a:xfrm>
              <a:off x="3581400" y="42824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>
              <a:spLocks noChangeAspect="1"/>
            </p:cNvSpPr>
            <p:nvPr/>
          </p:nvSpPr>
          <p:spPr>
            <a:xfrm>
              <a:off x="4195354" y="4272643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4881154" y="428897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>
              <a:spLocks noChangeAspect="1"/>
            </p:cNvSpPr>
            <p:nvPr/>
          </p:nvSpPr>
          <p:spPr>
            <a:xfrm>
              <a:off x="1774372" y="5044440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>
              <a:spLocks noChangeAspect="1"/>
            </p:cNvSpPr>
            <p:nvPr/>
          </p:nvSpPr>
          <p:spPr>
            <a:xfrm>
              <a:off x="2372002" y="5034643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>
              <a:spLocks noChangeAspect="1"/>
            </p:cNvSpPr>
            <p:nvPr/>
          </p:nvSpPr>
          <p:spPr>
            <a:xfrm>
              <a:off x="2982690" y="5040086"/>
              <a:ext cx="137160" cy="13716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219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88"/>
    </mc:Choice>
    <mc:Fallback xmlns="">
      <p:transition xmlns:p14="http://schemas.microsoft.com/office/powerpoint/2010/main" spd="slow" advTm="274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HAYAN@W88454R81B0T3PP7" val="425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111684</TotalTime>
  <Words>3172</Words>
  <Application>Microsoft Office PowerPoint</Application>
  <PresentationFormat>On-screen Show (4:3)</PresentationFormat>
  <Paragraphs>294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Cambria Math</vt:lpstr>
      <vt:lpstr>Corbel</vt:lpstr>
      <vt:lpstr>Times New Roman</vt:lpstr>
      <vt:lpstr>Office Theme</vt:lpstr>
      <vt:lpstr>Equation</vt:lpstr>
      <vt:lpstr>Structural Properties of  Low Threshold Rank Graphs </vt:lpstr>
      <vt:lpstr>Spectral Graph Theory</vt:lpstr>
      <vt:lpstr>Setting</vt:lpstr>
      <vt:lpstr>Spectral Characterizations of Graphs</vt:lpstr>
      <vt:lpstr>Generalizations to Higher Eigenvalues</vt:lpstr>
      <vt:lpstr>Low Threshold Rank Graphs</vt:lpstr>
      <vt:lpstr>Structure of Low Threshold Rank Graphs</vt:lpstr>
      <vt:lpstr>Diameter of Low Threshold Rank Graphs</vt:lpstr>
      <vt:lpstr>Eigenvectors of Low Threshold Rank Graphs</vt:lpstr>
      <vt:lpstr>Cheeger’s Inequality for Low Threshold Rank</vt:lpstr>
      <vt:lpstr>Low Threshold Rank Graphs in Optimization</vt:lpstr>
      <vt:lpstr>Third Approach: Weak Regularity Lemma for Low Threshold Rank Graphs</vt:lpstr>
      <vt:lpstr>Weak Regularity Lemma [Frieze-Kannan’98]</vt:lpstr>
      <vt:lpstr>Weak Regularity Lemma [Frieze-Kannan’98]</vt:lpstr>
      <vt:lpstr>Our Result </vt:lpstr>
      <vt:lpstr>Proof Ideas</vt:lpstr>
      <vt:lpstr>Low Rank Approximation of A</vt:lpstr>
      <vt:lpstr>Main Lemma</vt:lpstr>
      <vt:lpstr>Pf by Induction</vt:lpstr>
      <vt:lpstr>Few Remarks</vt:lpstr>
      <vt:lpstr>Spectral Characterizations: Higher Eigenvalues</vt:lpstr>
      <vt:lpstr>Conclusion and Future Directions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Variants of the Matroid Secretary Problem</dc:title>
  <dc:creator>Shayan Oveis Gharan</dc:creator>
  <cp:lastModifiedBy>Shayan Oveis Gharan</cp:lastModifiedBy>
  <cp:revision>1706</cp:revision>
  <dcterms:created xsi:type="dcterms:W3CDTF">2011-08-10T19:52:52Z</dcterms:created>
  <dcterms:modified xsi:type="dcterms:W3CDTF">2017-04-12T01:16:12Z</dcterms:modified>
</cp:coreProperties>
</file>