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66" r:id="rId2"/>
    <p:sldId id="672" r:id="rId3"/>
    <p:sldId id="673" r:id="rId4"/>
    <p:sldId id="629" r:id="rId5"/>
    <p:sldId id="669" r:id="rId6"/>
    <p:sldId id="674" r:id="rId7"/>
    <p:sldId id="675" r:id="rId8"/>
    <p:sldId id="684" r:id="rId9"/>
    <p:sldId id="685" r:id="rId10"/>
    <p:sldId id="677" r:id="rId11"/>
    <p:sldId id="678" r:id="rId12"/>
    <p:sldId id="686" r:id="rId13"/>
    <p:sldId id="670" r:id="rId14"/>
    <p:sldId id="668" r:id="rId15"/>
    <p:sldId id="682" r:id="rId16"/>
    <p:sldId id="680" r:id="rId17"/>
    <p:sldId id="681" r:id="rId18"/>
    <p:sldId id="683" r:id="rId19"/>
    <p:sldId id="611" r:id="rId20"/>
    <p:sldId id="687" r:id="rId21"/>
    <p:sldId id="688" r:id="rId22"/>
    <p:sldId id="689" r:id="rId23"/>
    <p:sldId id="690" r:id="rId24"/>
    <p:sldId id="700" r:id="rId25"/>
    <p:sldId id="693" r:id="rId26"/>
    <p:sldId id="691" r:id="rId27"/>
    <p:sldId id="694" r:id="rId28"/>
    <p:sldId id="699" r:id="rId29"/>
    <p:sldId id="692" r:id="rId30"/>
    <p:sldId id="695" r:id="rId31"/>
    <p:sldId id="698" r:id="rId32"/>
    <p:sldId id="697" r:id="rId33"/>
    <p:sldId id="701" r:id="rId34"/>
    <p:sldId id="605" r:id="rId35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C4C"/>
    <a:srgbClr val="003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3" autoAdjust="0"/>
    <p:restoredTop sz="93545" autoAdjust="0"/>
  </p:normalViewPr>
  <p:slideViewPr>
    <p:cSldViewPr snapToGrid="0" snapToObjects="1">
      <p:cViewPr>
        <p:scale>
          <a:sx n="99" d="100"/>
          <a:sy n="99" d="100"/>
        </p:scale>
        <p:origin x="-87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6"/>
    </p:cViewPr>
  </p:outlineViewPr>
  <p:notesTextViewPr>
    <p:cViewPr>
      <p:scale>
        <a:sx n="140" d="100"/>
        <a:sy n="1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tags" Target="tags/tag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33788-CB95-F74B-8E6E-BE72FFB10CE8}" type="datetimeFigureOut">
              <a:rPr lang="en-US" smtClean="0"/>
              <a:t>3/9/17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6BFD-0579-224A-A79C-A266D3A5C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0276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3EAEB9-28D0-C941-942B-6ECB1E3275F0}" type="datetimeFigureOut">
              <a:rPr lang="en-US" smtClean="0"/>
              <a:t>3/9/17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3417B-165E-3848-8F77-FBED8B6C02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31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Title:  Two circuit lower bounds</a:t>
            </a:r>
          </a:p>
          <a:p>
            <a:endParaRPr lang="en-US" dirty="0" smtClean="0"/>
          </a:p>
          <a:p>
            <a:r>
              <a:rPr lang="en-US" dirty="0" smtClean="0"/>
              <a:t>We</a:t>
            </a:r>
            <a:r>
              <a:rPr lang="en-US" baseline="0" dirty="0" smtClean="0"/>
              <a:t> present two recent lower bounds on small-depth circuits.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first lower bound deals with shallow monotone circuits of Majority gates (</a:t>
            </a:r>
            <a:r>
              <a:rPr lang="en-US" baseline="0" dirty="0" err="1" smtClean="0"/>
              <a:t>unweighted</a:t>
            </a:r>
            <a:r>
              <a:rPr lang="en-US" baseline="0" dirty="0" smtClean="0"/>
              <a:t> threshold gates).  We show that for any d, a monotone depth-d circuit of Majority gates needs size 2^{n^{1/d}} to compute a particular explicit (monotone) weighted threshold function.  This answers questions of </a:t>
            </a:r>
            <a:r>
              <a:rPr lang="en-US" baseline="0" dirty="0" err="1" smtClean="0"/>
              <a:t>Goldmann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Karpinski</a:t>
            </a:r>
            <a:r>
              <a:rPr lang="en-US" baseline="0" dirty="0" smtClean="0"/>
              <a:t> (1993) and </a:t>
            </a:r>
            <a:r>
              <a:rPr lang="en-US" baseline="0" dirty="0" err="1" smtClean="0"/>
              <a:t>Hastad</a:t>
            </a:r>
            <a:r>
              <a:rPr lang="en-US" baseline="0" dirty="0" smtClean="0"/>
              <a:t> (2010, 2014), and can be viewed as a step towards showing that monotone TC0 is not contained in monotone NC1.</a:t>
            </a:r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The second lower bound gives a near-optimal size-depth tradeoff for circuits computing the “distance-k connectivity function” on graphs.  Our lower bound here extends results of </a:t>
            </a:r>
            <a:r>
              <a:rPr lang="en-US" baseline="0" dirty="0" err="1" smtClean="0"/>
              <a:t>Beame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Impagliazzo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Pitassi</a:t>
            </a:r>
            <a:r>
              <a:rPr lang="en-US" baseline="0" dirty="0" smtClean="0"/>
              <a:t> (1993) and </a:t>
            </a:r>
            <a:r>
              <a:rPr lang="en-US" baseline="0" dirty="0" err="1" smtClean="0"/>
              <a:t>Rossman</a:t>
            </a:r>
            <a:r>
              <a:rPr lang="en-US" baseline="0" dirty="0" smtClean="0"/>
              <a:t> (2014) and may be viewed as giving evidence towards the optimality of </a:t>
            </a:r>
            <a:r>
              <a:rPr lang="en-US" baseline="0" dirty="0" err="1" smtClean="0"/>
              <a:t>Savitch’s</a:t>
            </a:r>
            <a:r>
              <a:rPr lang="en-US" baseline="0" dirty="0" smtClean="0"/>
              <a:t> small-space algorithm for directed s-t connectivity.  This lower bound is proved via “random projections”, an extension of the classic technique of random restrictions that has recently proved useful in other contexts in circuit complexity.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Joint work with Xi Chen, Igor Oliveira, and Li-Yang Tan.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Say in words, this is not the only other ingredient; for AC0, there’s the HS16 improvement of bounded independence fooling AC0.  We’ll see later how this comes 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Explicit function that requires any circuit size n^{\omega(1)}.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don’t know how to prove 10n lower bound.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So, we look at restricted circuits.</a:t>
            </a:r>
          </a:p>
          <a:p>
            <a:endParaRPr lang="en-US" baseline="0" dirty="0" smtClean="0"/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Bound depth 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Monotone circuits (for monotone functions)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Explicit function that requires any circuit size n^{\omega(1)}.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don’t know how to prove 10n lower bound.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So, we look at restricted circuits.</a:t>
            </a:r>
          </a:p>
          <a:p>
            <a:endParaRPr lang="en-US" baseline="0" dirty="0" smtClean="0"/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Bound depth 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Monotone circuits (for monotone functions)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Explicit function that requires any circuit size n^{\omega(1)}.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don’t know how to prove 10n lower bound.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So, we look at restricted circuits.</a:t>
            </a:r>
          </a:p>
          <a:p>
            <a:endParaRPr lang="en-US" baseline="0" dirty="0" smtClean="0"/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Bound depth 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Monotone circuits (for monotone functions)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Explicit function that requires any circuit size n^{\omega(1)}.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don’t know how to prove 10n lower bound.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So, we look at restricted circuits.</a:t>
            </a:r>
          </a:p>
          <a:p>
            <a:endParaRPr lang="en-US" baseline="0" dirty="0" smtClean="0"/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Bound depth 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Monotone circuits (for monotone functions)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Explicit function that requires any circuit size n^{\omega(1)}.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don’t know how to prove 10n lower bound.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So, we look at restricted circuits.</a:t>
            </a:r>
          </a:p>
          <a:p>
            <a:endParaRPr lang="en-US" baseline="0" dirty="0" smtClean="0"/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Bound depth 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Monotone circuits (for monotone functions)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Explicit function that requires any circuit size n^{\omega(1)}.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don’t know how to prove 10n lower bound.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So, we look at restricted circuits.</a:t>
            </a:r>
          </a:p>
          <a:p>
            <a:endParaRPr lang="en-US" baseline="0" dirty="0" smtClean="0"/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Bound depth 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Monotone circuits (for monotone functions)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Explicit function that requires any circuit size n^{\omega(1)}.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don’t know how to prove 10n lower bound.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So, we look at restricted circuits.</a:t>
            </a:r>
          </a:p>
          <a:p>
            <a:endParaRPr lang="en-US" baseline="0" dirty="0" smtClean="0"/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Bound depth 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Monotone circuits (for monotone functions)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Explicit function that requires any circuit size n^{\omega(1)}.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don’t know how to prove 10n lower bound.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So, we look at restricted circuits.</a:t>
            </a:r>
          </a:p>
          <a:p>
            <a:endParaRPr lang="en-US" baseline="0" dirty="0" smtClean="0"/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Bound depth 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Monotone circuits (for monotone functions)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Explicit function that requires any circuit size n^{\omega(1)}.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don’t know how to prove 10n lower bound.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So, we look at restricted circuits.</a:t>
            </a:r>
          </a:p>
          <a:p>
            <a:endParaRPr lang="en-US" baseline="0" dirty="0" smtClean="0"/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Bound depth 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Monotone circuits (for monotone functions)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Explicit function that requires any circuit size n^{\omega(1)}.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don’t know how to prove 10n lower bound.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So, we look at restricted circuits.</a:t>
            </a:r>
          </a:p>
          <a:p>
            <a:endParaRPr lang="en-US" baseline="0" dirty="0" smtClean="0"/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Bound depth 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Monotone circuits (for monotone functions)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Explicit function that requires any circuit size n^{\omega(1)}.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don’t know how to prove 10n lower bound.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So, we look at restricted circuits.</a:t>
            </a:r>
          </a:p>
          <a:p>
            <a:endParaRPr lang="en-US" baseline="0" dirty="0" smtClean="0"/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Bound depth 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Monotone circuits (for monotone functions)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Explicit function that requires any circuit size n^{\omega(1)}.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don’t know how to prove 10n lower bound.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So, we look at restricted circuits.</a:t>
            </a:r>
          </a:p>
          <a:p>
            <a:endParaRPr lang="en-US" baseline="0" dirty="0" smtClean="0"/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Bound depth 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Monotone circuits (for monotone functions)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Explicit function that requires any circuit size n^{\omega(1)}.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don’t know how to prove 10n lower bound.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So, we look at restricted circuits.</a:t>
            </a:r>
          </a:p>
          <a:p>
            <a:endParaRPr lang="en-US" baseline="0" dirty="0" smtClean="0"/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Bound depth 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Monotone circuits (for monotone functions)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Explicit function that requires any circuit size n^{\omega(1)}.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don’t know how to prove 10n lower bound.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So, we look at restricted circuits.</a:t>
            </a:r>
          </a:p>
          <a:p>
            <a:endParaRPr lang="en-US" baseline="0" dirty="0" smtClean="0"/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Bound depth 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Monotone circuits (for monotone functions)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Explicit function that requires any circuit size n^{\omega(1)}.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don’t know how to prove 10n lower bound.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So, we look at restricted circuits.</a:t>
            </a:r>
          </a:p>
          <a:p>
            <a:endParaRPr lang="en-US" baseline="0" dirty="0" smtClean="0"/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Bound depth </a:t>
            </a:r>
          </a:p>
          <a:p>
            <a:pPr marL="171450" indent="-171450">
              <a:buFontTx/>
              <a:buChar char="•"/>
            </a:pPr>
            <a:r>
              <a:rPr lang="en-US" baseline="0" dirty="0" smtClean="0"/>
              <a:t>Monotone circuits (for monotone functions)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6586E-4124-734A-A073-01CBB6AC46F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557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012B-BD04-4348-A195-6BFD20F630E4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5E96-6820-EF4F-B8E3-A059CF12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91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012B-BD04-4348-A195-6BFD20F630E4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5E96-6820-EF4F-B8E3-A059CF12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52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77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012B-BD04-4348-A195-6BFD20F630E4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5E96-6820-EF4F-B8E3-A059CF12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6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012B-BD04-4348-A195-6BFD20F630E4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5E96-6820-EF4F-B8E3-A059CF12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2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012B-BD04-4348-A195-6BFD20F630E4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5E96-6820-EF4F-B8E3-A059CF12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99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6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012B-BD04-4348-A195-6BFD20F630E4}" type="datetimeFigureOut">
              <a:rPr lang="en-US" smtClean="0"/>
              <a:t>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5E96-6820-EF4F-B8E3-A059CF12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04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012B-BD04-4348-A195-6BFD20F630E4}" type="datetimeFigureOut">
              <a:rPr lang="en-US" smtClean="0"/>
              <a:t>3/9/17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5E96-6820-EF4F-B8E3-A059CF12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8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012B-BD04-4348-A195-6BFD20F630E4}" type="datetimeFigureOut">
              <a:rPr lang="en-US" smtClean="0"/>
              <a:t>3/9/17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5E96-6820-EF4F-B8E3-A059CF12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8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012B-BD04-4348-A195-6BFD20F630E4}" type="datetimeFigureOut">
              <a:rPr lang="en-US" smtClean="0"/>
              <a:t>3/9/17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5E96-6820-EF4F-B8E3-A059CF12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9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012B-BD04-4348-A195-6BFD20F630E4}" type="datetimeFigureOut">
              <a:rPr lang="en-US" smtClean="0"/>
              <a:t>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5E96-6820-EF4F-B8E3-A059CF12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7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4012B-BD04-4348-A195-6BFD20F630E4}" type="datetimeFigureOut">
              <a:rPr lang="en-US" smtClean="0"/>
              <a:t>3/9/17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5E96-6820-EF4F-B8E3-A059CF12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34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4012B-BD04-4348-A195-6BFD20F630E4}" type="datetimeFigureOut">
              <a:rPr lang="en-US" smtClean="0"/>
              <a:t>3/9/17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D5E96-6820-EF4F-B8E3-A059CF128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3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16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emf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25.png"/><Relationship Id="rId11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0.png"/><Relationship Id="rId5" Type="http://schemas.openxmlformats.org/officeDocument/2006/relationships/image" Target="../media/image31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6.png"/><Relationship Id="rId9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67165" y="899538"/>
            <a:ext cx="8063611" cy="1604367"/>
          </a:xfrm>
        </p:spPr>
        <p:txBody>
          <a:bodyPr anchor="ctr">
            <a:noAutofit/>
          </a:bodyPr>
          <a:lstStyle/>
          <a:p>
            <a:pPr>
              <a:lnSpc>
                <a:spcPts val="4140"/>
              </a:lnSpc>
            </a:pPr>
            <a:r>
              <a:rPr lang="en-US" sz="4000" dirty="0" smtClean="0">
                <a:solidFill>
                  <a:schemeClr val="accent2"/>
                </a:solidFill>
                <a:latin typeface="+mn-lt"/>
                <a:cs typeface="Helvetica"/>
              </a:rPr>
              <a:t>Pseudorandom generators from </a:t>
            </a:r>
            <a:br>
              <a:rPr lang="en-US" sz="4000" dirty="0" smtClean="0">
                <a:solidFill>
                  <a:schemeClr val="accent2"/>
                </a:solidFill>
                <a:latin typeface="+mn-lt"/>
                <a:cs typeface="Helvetica"/>
              </a:rPr>
            </a:br>
            <a:r>
              <a:rPr lang="en-US" sz="4000" dirty="0" smtClean="0">
                <a:solidFill>
                  <a:schemeClr val="accent2"/>
                </a:solidFill>
                <a:latin typeface="+mn-lt"/>
                <a:cs typeface="Helvetica"/>
              </a:rPr>
              <a:t>pseudorandom multi-switching lemmas</a:t>
            </a:r>
            <a:endParaRPr lang="en-US" sz="40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59477" y="707530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46393" y="2778754"/>
            <a:ext cx="3499105" cy="1459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140"/>
              </a:lnSpc>
              <a:spcAft>
                <a:spcPts val="300"/>
              </a:spcAft>
            </a:pPr>
            <a:r>
              <a:rPr lang="en-US" sz="2400" dirty="0" smtClean="0">
                <a:solidFill>
                  <a:srgbClr val="000090"/>
                </a:solidFill>
                <a:latin typeface="+mn-lt"/>
                <a:cs typeface="Helvetica"/>
              </a:rPr>
              <a:t>Rocco Servedio </a:t>
            </a:r>
          </a:p>
          <a:p>
            <a:pPr>
              <a:lnSpc>
                <a:spcPts val="3140"/>
              </a:lnSpc>
              <a:spcAft>
                <a:spcPts val="300"/>
              </a:spcAft>
            </a:pPr>
            <a:r>
              <a:rPr lang="en-US" sz="2400" dirty="0" smtClean="0">
                <a:solidFill>
                  <a:srgbClr val="000090"/>
                </a:solidFill>
                <a:latin typeface="+mn-lt"/>
                <a:cs typeface="Helvetica"/>
              </a:rPr>
              <a:t>Columbia University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6239" y="4584461"/>
            <a:ext cx="8537221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Aft>
                <a:spcPts val="300"/>
              </a:spcAft>
            </a:pPr>
            <a:r>
              <a:rPr lang="en-US" sz="2800" dirty="0" smtClean="0">
                <a:solidFill>
                  <a:srgbClr val="008000"/>
                </a:solidFill>
              </a:rPr>
              <a:t>Simons Institute</a:t>
            </a:r>
          </a:p>
          <a:p>
            <a:pPr algn="ctr" defTabSz="457200">
              <a:spcAft>
                <a:spcPts val="300"/>
              </a:spcAft>
            </a:pPr>
            <a:r>
              <a:rPr lang="en-US" sz="2800" dirty="0" smtClean="0">
                <a:solidFill>
                  <a:srgbClr val="008000"/>
                </a:solidFill>
              </a:rPr>
              <a:t>UC Berkeley</a:t>
            </a:r>
          </a:p>
          <a:p>
            <a:pPr algn="ctr" defTabSz="457200">
              <a:spcAft>
                <a:spcPts val="300"/>
              </a:spcAft>
            </a:pPr>
            <a:r>
              <a:rPr lang="en-US" sz="2800" dirty="0" smtClean="0">
                <a:solidFill>
                  <a:srgbClr val="008000"/>
                </a:solidFill>
              </a:rPr>
              <a:t>March 2017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52533" y="2778754"/>
            <a:ext cx="3499105" cy="1459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140"/>
              </a:lnSpc>
              <a:spcAft>
                <a:spcPts val="300"/>
              </a:spcAft>
            </a:pPr>
            <a:r>
              <a:rPr lang="en-US" sz="2400" dirty="0" smtClean="0">
                <a:solidFill>
                  <a:srgbClr val="000090"/>
                </a:solidFill>
                <a:latin typeface="+mn-lt"/>
                <a:cs typeface="Helvetica"/>
              </a:rPr>
              <a:t>Li-Yang Tan</a:t>
            </a:r>
          </a:p>
          <a:p>
            <a:pPr>
              <a:lnSpc>
                <a:spcPts val="3140"/>
              </a:lnSpc>
              <a:spcAft>
                <a:spcPts val="300"/>
              </a:spcAft>
            </a:pPr>
            <a:r>
              <a:rPr lang="en-US" sz="2400" dirty="0" smtClean="0">
                <a:solidFill>
                  <a:srgbClr val="000090"/>
                </a:solidFill>
                <a:latin typeface="+mn-lt"/>
                <a:cs typeface="Helvetica"/>
              </a:rPr>
              <a:t>TTI</a:t>
            </a:r>
          </a:p>
        </p:txBody>
      </p:sp>
    </p:spTree>
    <p:extLst>
      <p:ext uri="{BB962C8B-B14F-4D97-AF65-F5344CB8AC3E}">
        <p14:creationId xmlns:p14="http://schemas.microsoft.com/office/powerpoint/2010/main" val="3465813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51079" y="1286561"/>
            <a:ext cx="3283010" cy="1355660"/>
            <a:chOff x="4879239" y="3348176"/>
            <a:chExt cx="3749124" cy="1706182"/>
          </a:xfrm>
        </p:grpSpPr>
        <p:sp>
          <p:nvSpPr>
            <p:cNvPr id="193" name="Oval 192"/>
            <p:cNvSpPr/>
            <p:nvPr/>
          </p:nvSpPr>
          <p:spPr>
            <a:xfrm rot="10800000">
              <a:off x="5217494" y="4105831"/>
              <a:ext cx="352020" cy="357408"/>
            </a:xfrm>
            <a:prstGeom prst="ellipse">
              <a:avLst/>
            </a:prstGeom>
            <a:noFill/>
            <a:ln w="22225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/>
            <p:nvPr/>
          </p:nvSpPr>
          <p:spPr>
            <a:xfrm rot="10800000">
              <a:off x="5698313" y="4102680"/>
              <a:ext cx="352020" cy="357408"/>
            </a:xfrm>
            <a:prstGeom prst="ellipse">
              <a:avLst/>
            </a:prstGeom>
            <a:noFill/>
            <a:ln w="22225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Oval 200"/>
            <p:cNvSpPr/>
            <p:nvPr/>
          </p:nvSpPr>
          <p:spPr>
            <a:xfrm rot="10800000">
              <a:off x="6207803" y="4102680"/>
              <a:ext cx="352020" cy="357408"/>
            </a:xfrm>
            <a:prstGeom prst="ellipse">
              <a:avLst/>
            </a:prstGeom>
            <a:noFill/>
            <a:ln w="22225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4" name="Straight Connector 203"/>
            <p:cNvCxnSpPr>
              <a:stCxn id="209" idx="4"/>
              <a:endCxn id="193" idx="4"/>
            </p:cNvCxnSpPr>
            <p:nvPr/>
          </p:nvCxnSpPr>
          <p:spPr>
            <a:xfrm flipH="1">
              <a:off x="5393504" y="3705584"/>
              <a:ext cx="1545084" cy="400247"/>
            </a:xfrm>
            <a:prstGeom prst="line">
              <a:avLst/>
            </a:prstGeom>
            <a:ln w="22225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209" idx="4"/>
              <a:endCxn id="197" idx="4"/>
            </p:cNvCxnSpPr>
            <p:nvPr/>
          </p:nvCxnSpPr>
          <p:spPr>
            <a:xfrm flipH="1">
              <a:off x="5874323" y="3705584"/>
              <a:ext cx="1064265" cy="397096"/>
            </a:xfrm>
            <a:prstGeom prst="line">
              <a:avLst/>
            </a:prstGeom>
            <a:ln w="22225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>
              <a:stCxn id="193" idx="0"/>
            </p:cNvCxnSpPr>
            <p:nvPr/>
          </p:nvCxnSpPr>
          <p:spPr>
            <a:xfrm flipH="1">
              <a:off x="5002001" y="4463240"/>
              <a:ext cx="391503" cy="377799"/>
            </a:xfrm>
            <a:prstGeom prst="line">
              <a:avLst/>
            </a:prstGeom>
            <a:ln w="22225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201" idx="0"/>
            </p:cNvCxnSpPr>
            <p:nvPr/>
          </p:nvCxnSpPr>
          <p:spPr>
            <a:xfrm>
              <a:off x="6383813" y="4460088"/>
              <a:ext cx="378765" cy="440211"/>
            </a:xfrm>
            <a:prstGeom prst="line">
              <a:avLst/>
            </a:prstGeom>
            <a:ln w="22225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8" name="Group 207"/>
            <p:cNvGrpSpPr/>
            <p:nvPr/>
          </p:nvGrpSpPr>
          <p:grpSpPr>
            <a:xfrm>
              <a:off x="6762578" y="3348176"/>
              <a:ext cx="352020" cy="357408"/>
              <a:chOff x="4219698" y="1478771"/>
              <a:chExt cx="868947" cy="868947"/>
            </a:xfrm>
            <a:effectLst/>
          </p:grpSpPr>
          <p:sp>
            <p:nvSpPr>
              <p:cNvPr id="209" name="Oval 208"/>
              <p:cNvSpPr/>
              <p:nvPr/>
            </p:nvSpPr>
            <p:spPr>
              <a:xfrm>
                <a:off x="4219698" y="1478771"/>
                <a:ext cx="868947" cy="868947"/>
              </a:xfrm>
              <a:prstGeom prst="ellipse">
                <a:avLst/>
              </a:prstGeom>
              <a:noFill/>
              <a:ln w="22225">
                <a:solidFill>
                  <a:srgbClr val="00009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0" name="Straight Connector 209"/>
              <p:cNvCxnSpPr/>
              <p:nvPr/>
            </p:nvCxnSpPr>
            <p:spPr>
              <a:xfrm flipH="1">
                <a:off x="4645623" y="1632180"/>
                <a:ext cx="2" cy="494331"/>
              </a:xfrm>
              <a:prstGeom prst="line">
                <a:avLst/>
              </a:prstGeom>
              <a:ln w="2222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>
                <a:off x="4360257" y="1912520"/>
                <a:ext cx="535159" cy="0"/>
              </a:xfrm>
              <a:prstGeom prst="line">
                <a:avLst/>
              </a:prstGeom>
              <a:ln w="2222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3" name="Oval 212"/>
            <p:cNvSpPr/>
            <p:nvPr/>
          </p:nvSpPr>
          <p:spPr>
            <a:xfrm rot="10800000">
              <a:off x="6689841" y="4102124"/>
              <a:ext cx="352020" cy="357408"/>
            </a:xfrm>
            <a:prstGeom prst="ellipse">
              <a:avLst/>
            </a:prstGeom>
            <a:noFill/>
            <a:ln w="22225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/>
            <p:cNvSpPr/>
            <p:nvPr/>
          </p:nvSpPr>
          <p:spPr>
            <a:xfrm rot="10800000">
              <a:off x="7190549" y="4111316"/>
              <a:ext cx="352020" cy="357408"/>
            </a:xfrm>
            <a:prstGeom prst="ellipse">
              <a:avLst/>
            </a:prstGeom>
            <a:noFill/>
            <a:ln w="22225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/>
            <p:nvPr/>
          </p:nvSpPr>
          <p:spPr>
            <a:xfrm rot="10800000">
              <a:off x="7703286" y="4107139"/>
              <a:ext cx="352020" cy="357408"/>
            </a:xfrm>
            <a:prstGeom prst="ellipse">
              <a:avLst/>
            </a:prstGeom>
            <a:noFill/>
            <a:ln w="22225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/>
            <p:nvPr/>
          </p:nvSpPr>
          <p:spPr>
            <a:xfrm rot="10800000">
              <a:off x="8276343" y="4107138"/>
              <a:ext cx="352020" cy="357408"/>
            </a:xfrm>
            <a:prstGeom prst="ellipse">
              <a:avLst/>
            </a:prstGeom>
            <a:noFill/>
            <a:ln w="22225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8" name="Straight Connector 227"/>
            <p:cNvCxnSpPr>
              <a:stCxn id="209" idx="4"/>
              <a:endCxn id="213" idx="4"/>
            </p:cNvCxnSpPr>
            <p:nvPr/>
          </p:nvCxnSpPr>
          <p:spPr>
            <a:xfrm flipH="1">
              <a:off x="6865850" y="3705585"/>
              <a:ext cx="72738" cy="396540"/>
            </a:xfrm>
            <a:prstGeom prst="line">
              <a:avLst/>
            </a:prstGeom>
            <a:ln w="22225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>
              <a:stCxn id="209" idx="4"/>
              <a:endCxn id="201" idx="4"/>
            </p:cNvCxnSpPr>
            <p:nvPr/>
          </p:nvCxnSpPr>
          <p:spPr>
            <a:xfrm flipH="1">
              <a:off x="6383813" y="3705584"/>
              <a:ext cx="554775" cy="397096"/>
            </a:xfrm>
            <a:prstGeom prst="line">
              <a:avLst/>
            </a:prstGeom>
            <a:ln w="22225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>
              <a:stCxn id="209" idx="4"/>
              <a:endCxn id="225" idx="4"/>
            </p:cNvCxnSpPr>
            <p:nvPr/>
          </p:nvCxnSpPr>
          <p:spPr>
            <a:xfrm>
              <a:off x="6938588" y="3705584"/>
              <a:ext cx="1513765" cy="401554"/>
            </a:xfrm>
            <a:prstGeom prst="line">
              <a:avLst/>
            </a:prstGeom>
            <a:ln w="22225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09" idx="4"/>
              <a:endCxn id="217" idx="5"/>
            </p:cNvCxnSpPr>
            <p:nvPr/>
          </p:nvCxnSpPr>
          <p:spPr>
            <a:xfrm>
              <a:off x="6938588" y="3705584"/>
              <a:ext cx="303513" cy="458073"/>
            </a:xfrm>
            <a:prstGeom prst="line">
              <a:avLst/>
            </a:prstGeom>
            <a:ln w="22225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09" idx="4"/>
              <a:endCxn id="221" idx="4"/>
            </p:cNvCxnSpPr>
            <p:nvPr/>
          </p:nvCxnSpPr>
          <p:spPr>
            <a:xfrm>
              <a:off x="6938588" y="3705584"/>
              <a:ext cx="940708" cy="401555"/>
            </a:xfrm>
            <a:prstGeom prst="line">
              <a:avLst/>
            </a:prstGeom>
            <a:ln w="22225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>
              <a:endCxn id="193" idx="0"/>
            </p:cNvCxnSpPr>
            <p:nvPr/>
          </p:nvCxnSpPr>
          <p:spPr>
            <a:xfrm flipH="1" flipV="1">
              <a:off x="5393504" y="4463239"/>
              <a:ext cx="577822" cy="377800"/>
            </a:xfrm>
            <a:prstGeom prst="line">
              <a:avLst/>
            </a:prstGeom>
            <a:ln w="22225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>
              <a:stCxn id="197" idx="0"/>
            </p:cNvCxnSpPr>
            <p:nvPr/>
          </p:nvCxnSpPr>
          <p:spPr>
            <a:xfrm>
              <a:off x="5874323" y="4460088"/>
              <a:ext cx="97003" cy="380951"/>
            </a:xfrm>
            <a:prstGeom prst="line">
              <a:avLst/>
            </a:prstGeom>
            <a:ln w="22225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>
              <a:stCxn id="201" idx="0"/>
            </p:cNvCxnSpPr>
            <p:nvPr/>
          </p:nvCxnSpPr>
          <p:spPr>
            <a:xfrm>
              <a:off x="6383813" y="4460088"/>
              <a:ext cx="858288" cy="396570"/>
            </a:xfrm>
            <a:prstGeom prst="line">
              <a:avLst/>
            </a:prstGeom>
            <a:ln w="22225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>
              <a:stCxn id="201" idx="0"/>
            </p:cNvCxnSpPr>
            <p:nvPr/>
          </p:nvCxnSpPr>
          <p:spPr>
            <a:xfrm flipH="1">
              <a:off x="5002001" y="4460088"/>
              <a:ext cx="1381812" cy="368838"/>
            </a:xfrm>
            <a:prstGeom prst="line">
              <a:avLst/>
            </a:prstGeom>
            <a:ln w="22225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endCxn id="225" idx="0"/>
            </p:cNvCxnSpPr>
            <p:nvPr/>
          </p:nvCxnSpPr>
          <p:spPr>
            <a:xfrm flipV="1">
              <a:off x="8208838" y="4464546"/>
              <a:ext cx="243515" cy="355237"/>
            </a:xfrm>
            <a:prstGeom prst="line">
              <a:avLst/>
            </a:prstGeom>
            <a:ln w="22225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endCxn id="225" idx="0"/>
            </p:cNvCxnSpPr>
            <p:nvPr/>
          </p:nvCxnSpPr>
          <p:spPr>
            <a:xfrm flipV="1">
              <a:off x="7639072" y="4464546"/>
              <a:ext cx="813281" cy="355237"/>
            </a:xfrm>
            <a:prstGeom prst="line">
              <a:avLst/>
            </a:prstGeom>
            <a:ln w="22225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>
              <a:stCxn id="221" idx="0"/>
            </p:cNvCxnSpPr>
            <p:nvPr/>
          </p:nvCxnSpPr>
          <p:spPr>
            <a:xfrm>
              <a:off x="7879296" y="4464547"/>
              <a:ext cx="329542" cy="355235"/>
            </a:xfrm>
            <a:prstGeom prst="line">
              <a:avLst/>
            </a:prstGeom>
            <a:ln w="22225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17" idx="0"/>
            </p:cNvCxnSpPr>
            <p:nvPr/>
          </p:nvCxnSpPr>
          <p:spPr>
            <a:xfrm>
              <a:off x="7366559" y="4468724"/>
              <a:ext cx="842279" cy="351058"/>
            </a:xfrm>
            <a:prstGeom prst="line">
              <a:avLst/>
            </a:prstGeom>
            <a:ln w="22225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>
              <a:endCxn id="221" idx="0"/>
            </p:cNvCxnSpPr>
            <p:nvPr/>
          </p:nvCxnSpPr>
          <p:spPr>
            <a:xfrm flipV="1">
              <a:off x="7639072" y="4464547"/>
              <a:ext cx="240223" cy="355235"/>
            </a:xfrm>
            <a:prstGeom prst="line">
              <a:avLst/>
            </a:prstGeom>
            <a:ln w="22225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213" idx="0"/>
            </p:cNvCxnSpPr>
            <p:nvPr/>
          </p:nvCxnSpPr>
          <p:spPr>
            <a:xfrm flipH="1">
              <a:off x="6762578" y="4459532"/>
              <a:ext cx="103273" cy="435651"/>
            </a:xfrm>
            <a:prstGeom prst="line">
              <a:avLst/>
            </a:prstGeom>
            <a:ln w="22225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17" idx="0"/>
            </p:cNvCxnSpPr>
            <p:nvPr/>
          </p:nvCxnSpPr>
          <p:spPr>
            <a:xfrm flipH="1">
              <a:off x="5002001" y="4468724"/>
              <a:ext cx="2364558" cy="372315"/>
            </a:xfrm>
            <a:prstGeom prst="line">
              <a:avLst/>
            </a:prstGeom>
            <a:ln w="22225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>
              <a:stCxn id="213" idx="0"/>
            </p:cNvCxnSpPr>
            <p:nvPr/>
          </p:nvCxnSpPr>
          <p:spPr>
            <a:xfrm>
              <a:off x="6865851" y="4459532"/>
              <a:ext cx="773221" cy="360250"/>
            </a:xfrm>
            <a:prstGeom prst="line">
              <a:avLst/>
            </a:prstGeom>
            <a:ln w="22225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01" idx="0"/>
            </p:cNvCxnSpPr>
            <p:nvPr/>
          </p:nvCxnSpPr>
          <p:spPr>
            <a:xfrm flipH="1">
              <a:off x="5959014" y="4460088"/>
              <a:ext cx="424799" cy="396570"/>
            </a:xfrm>
            <a:prstGeom prst="line">
              <a:avLst/>
            </a:prstGeom>
            <a:ln w="22225"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6" name="Picture 245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239" y="4900299"/>
              <a:ext cx="221876" cy="150182"/>
            </a:xfrm>
            <a:prstGeom prst="rect">
              <a:avLst/>
            </a:prstGeom>
            <a:effectLst/>
          </p:spPr>
        </p:pic>
        <p:pic>
          <p:nvPicPr>
            <p:cNvPr id="247" name="Picture 246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282" y="4895183"/>
              <a:ext cx="235270" cy="154564"/>
            </a:xfrm>
            <a:prstGeom prst="rect">
              <a:avLst/>
            </a:prstGeom>
            <a:effectLst/>
          </p:spPr>
        </p:pic>
        <p:pic>
          <p:nvPicPr>
            <p:cNvPr id="248" name="Picture 247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8530" y="4897794"/>
              <a:ext cx="259342" cy="156564"/>
            </a:xfrm>
            <a:prstGeom prst="rect">
              <a:avLst/>
            </a:prstGeom>
            <a:effectLst/>
          </p:spPr>
        </p:pic>
        <p:sp>
          <p:nvSpPr>
            <p:cNvPr id="252" name="Title 1"/>
            <p:cNvSpPr txBox="1">
              <a:spLocks/>
            </p:cNvSpPr>
            <p:nvPr/>
          </p:nvSpPr>
          <p:spPr>
            <a:xfrm>
              <a:off x="6645455" y="4708650"/>
              <a:ext cx="1402815" cy="314583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400" dirty="0" smtClean="0">
                  <a:solidFill>
                    <a:srgbClr val="000090"/>
                  </a:solidFill>
                  <a:latin typeface="+mn-lt"/>
                  <a:cs typeface="Helvetica"/>
                </a:rPr>
                <a:t>. . . . . . .  </a:t>
              </a:r>
              <a:endParaRPr lang="en-US" sz="2400" i="1" baseline="30000" dirty="0">
                <a:solidFill>
                  <a:srgbClr val="000090"/>
                </a:solidFill>
                <a:latin typeface="+mn-lt"/>
                <a:cs typeface="Helvetica"/>
              </a:endParaRPr>
            </a:p>
          </p:txBody>
        </p:sp>
        <p:cxnSp>
          <p:nvCxnSpPr>
            <p:cNvPr id="253" name="Straight Connector 252"/>
            <p:cNvCxnSpPr/>
            <p:nvPr/>
          </p:nvCxnSpPr>
          <p:spPr>
            <a:xfrm flipH="1">
              <a:off x="5312238" y="4163657"/>
              <a:ext cx="77685" cy="203324"/>
            </a:xfrm>
            <a:prstGeom prst="line">
              <a:avLst/>
            </a:prstGeom>
            <a:ln w="222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>
              <a:off x="5389923" y="4163657"/>
              <a:ext cx="97003" cy="203324"/>
            </a:xfrm>
            <a:prstGeom prst="line">
              <a:avLst/>
            </a:prstGeom>
            <a:ln w="222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flipH="1">
              <a:off x="5796638" y="4163496"/>
              <a:ext cx="77685" cy="203324"/>
            </a:xfrm>
            <a:prstGeom prst="line">
              <a:avLst/>
            </a:prstGeom>
            <a:ln w="222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/>
            <p:nvPr/>
          </p:nvCxnSpPr>
          <p:spPr>
            <a:xfrm>
              <a:off x="5874323" y="4163496"/>
              <a:ext cx="97003" cy="203324"/>
            </a:xfrm>
            <a:prstGeom prst="line">
              <a:avLst/>
            </a:prstGeom>
            <a:ln w="222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flipH="1">
              <a:off x="6306128" y="4163430"/>
              <a:ext cx="77685" cy="203324"/>
            </a:xfrm>
            <a:prstGeom prst="line">
              <a:avLst/>
            </a:prstGeom>
            <a:ln w="222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>
              <a:off x="6383813" y="4163430"/>
              <a:ext cx="97003" cy="203324"/>
            </a:xfrm>
            <a:prstGeom prst="line">
              <a:avLst/>
            </a:prstGeom>
            <a:ln w="222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flipH="1">
              <a:off x="6788166" y="4163430"/>
              <a:ext cx="77685" cy="203324"/>
            </a:xfrm>
            <a:prstGeom prst="line">
              <a:avLst/>
            </a:prstGeom>
            <a:ln w="222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>
              <a:off x="6865851" y="4163430"/>
              <a:ext cx="97003" cy="203324"/>
            </a:xfrm>
            <a:prstGeom prst="line">
              <a:avLst/>
            </a:prstGeom>
            <a:ln w="222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flipH="1">
              <a:off x="7288874" y="4163657"/>
              <a:ext cx="77685" cy="203324"/>
            </a:xfrm>
            <a:prstGeom prst="line">
              <a:avLst/>
            </a:prstGeom>
            <a:ln w="222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>
              <a:off x="7366559" y="4163657"/>
              <a:ext cx="97003" cy="203324"/>
            </a:xfrm>
            <a:prstGeom prst="line">
              <a:avLst/>
            </a:prstGeom>
            <a:ln w="222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/>
            <p:nvPr/>
          </p:nvCxnSpPr>
          <p:spPr>
            <a:xfrm flipH="1">
              <a:off x="7801610" y="4166141"/>
              <a:ext cx="77685" cy="203324"/>
            </a:xfrm>
            <a:prstGeom prst="line">
              <a:avLst/>
            </a:prstGeom>
            <a:ln w="222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>
              <a:off x="7879295" y="4166141"/>
              <a:ext cx="97003" cy="203324"/>
            </a:xfrm>
            <a:prstGeom prst="line">
              <a:avLst/>
            </a:prstGeom>
            <a:ln w="222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flipH="1">
              <a:off x="8381359" y="4164204"/>
              <a:ext cx="77685" cy="203324"/>
            </a:xfrm>
            <a:prstGeom prst="line">
              <a:avLst/>
            </a:prstGeom>
            <a:ln w="222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>
              <a:off x="8459044" y="4164204"/>
              <a:ext cx="97003" cy="203324"/>
            </a:xfrm>
            <a:prstGeom prst="line">
              <a:avLst/>
            </a:prstGeom>
            <a:ln w="222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8" name="TextBox 277"/>
          <p:cNvSpPr txBox="1"/>
          <p:nvPr/>
        </p:nvSpPr>
        <p:spPr>
          <a:xfrm>
            <a:off x="443436" y="1472594"/>
            <a:ext cx="4519221" cy="769441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algn="ctr"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S-sparse F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polynomial:  a PARITY of </a:t>
            </a:r>
            <a:br>
              <a:rPr lang="en-US" sz="2200" dirty="0" smtClean="0"/>
            </a:br>
            <a:r>
              <a:rPr lang="en-US" sz="2200" dirty="0" smtClean="0"/>
              <a:t>S many AND gates</a:t>
            </a:r>
            <a:endParaRPr lang="en-US" sz="2200" baseline="-25000" dirty="0" smtClean="0"/>
          </a:p>
        </p:txBody>
      </p:sp>
      <p:sp>
        <p:nvSpPr>
          <p:cNvPr id="149" name="Title 1"/>
          <p:cNvSpPr>
            <a:spLocks noGrp="1"/>
          </p:cNvSpPr>
          <p:nvPr>
            <p:ph type="ctrTitle"/>
          </p:nvPr>
        </p:nvSpPr>
        <p:spPr>
          <a:xfrm>
            <a:off x="943722" y="208870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Second result:  Sparse F</a:t>
            </a:r>
            <a:r>
              <a:rPr lang="en-US" sz="2800" baseline="-25000" dirty="0" smtClean="0">
                <a:solidFill>
                  <a:schemeClr val="accent2"/>
                </a:solidFill>
                <a:latin typeface="+mn-lt"/>
                <a:cs typeface="Helvetica"/>
              </a:rPr>
              <a:t>2</a:t>
            </a: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 polynomials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09526" y="3179445"/>
            <a:ext cx="8219886" cy="769441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Correlation bounds against log(n)-</a:t>
            </a:r>
            <a:r>
              <a:rPr lang="en-US" sz="2200" dirty="0"/>
              <a:t>degree </a:t>
            </a:r>
            <a:r>
              <a:rPr lang="en-US" sz="2200" dirty="0" smtClean="0"/>
              <a:t>F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polynomials:  </a:t>
            </a:r>
            <a:br>
              <a:rPr lang="en-US" sz="2200" dirty="0" smtClean="0"/>
            </a:br>
            <a:r>
              <a:rPr lang="en-US" sz="2200" dirty="0" smtClean="0"/>
              <a:t>a longstanding unresolved challenge.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2391" y="5286182"/>
            <a:ext cx="2913560" cy="505722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509526" y="4552117"/>
            <a:ext cx="8219886" cy="2400657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Given this obstacle, best </a:t>
            </a:r>
            <a:r>
              <a:rPr lang="en-US" sz="2200" dirty="0"/>
              <a:t>achievable </a:t>
            </a:r>
            <a:r>
              <a:rPr lang="en-US" sz="2200" dirty="0" smtClean="0"/>
              <a:t>PRG would have seed </a:t>
            </a:r>
            <a:r>
              <a:rPr lang="en-US" sz="2200" dirty="0"/>
              <a:t>length </a:t>
            </a:r>
            <a:endParaRPr lang="en-US" sz="2200" dirty="0" smtClean="0"/>
          </a:p>
          <a:p>
            <a:pPr>
              <a:spcAft>
                <a:spcPts val="1200"/>
              </a:spcAft>
              <a:buClr>
                <a:srgbClr val="000090"/>
              </a:buClr>
            </a:pPr>
            <a:endParaRPr lang="en-US" sz="2200" dirty="0" smtClean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  <a:buClr>
                <a:srgbClr val="000090"/>
              </a:buClr>
            </a:pPr>
            <a:endParaRPr lang="en-US" sz="2200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to    -fool S-sparse F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polynomials.</a:t>
            </a:r>
            <a:endParaRPr lang="en-US" sz="2200" dirty="0"/>
          </a:p>
          <a:p>
            <a:pPr>
              <a:spcAft>
                <a:spcPts val="1200"/>
              </a:spcAft>
              <a:buClr>
                <a:srgbClr val="000090"/>
              </a:buClr>
            </a:pPr>
            <a:endParaRPr lang="en-US" sz="2200" dirty="0" smtClean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308" y="6135822"/>
            <a:ext cx="183665" cy="27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52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"/>
          <p:cNvSpPr>
            <a:spLocks noGrp="1"/>
          </p:cNvSpPr>
          <p:nvPr>
            <p:ph type="ctrTitle"/>
          </p:nvPr>
        </p:nvSpPr>
        <p:spPr>
          <a:xfrm>
            <a:off x="943722" y="208870"/>
            <a:ext cx="7194447" cy="9500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PRGS for S-sparse F</a:t>
            </a:r>
            <a:r>
              <a:rPr lang="en-US" sz="2800" baseline="-25000" dirty="0" smtClean="0">
                <a:solidFill>
                  <a:schemeClr val="accent2"/>
                </a:solidFill>
                <a:latin typeface="+mn-lt"/>
                <a:cs typeface="Helvetica"/>
              </a:rPr>
              <a:t>2</a:t>
            </a: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 polynomials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7" y="1650633"/>
            <a:ext cx="8312727" cy="35486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4264" y="4289303"/>
            <a:ext cx="8729414" cy="12343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42937" y="2484974"/>
            <a:ext cx="840995" cy="25676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244923" y="3168386"/>
            <a:ext cx="840995" cy="25676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82364" y="3824426"/>
            <a:ext cx="840995" cy="25676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76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"/>
          <p:cNvSpPr>
            <a:spLocks noGrp="1"/>
          </p:cNvSpPr>
          <p:nvPr>
            <p:ph type="ctrTitle"/>
          </p:nvPr>
        </p:nvSpPr>
        <p:spPr>
          <a:xfrm>
            <a:off x="943722" y="208870"/>
            <a:ext cx="7194447" cy="9500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PRGS for S-sparse F</a:t>
            </a:r>
            <a:r>
              <a:rPr lang="en-US" sz="2800" baseline="-25000" dirty="0" smtClean="0">
                <a:solidFill>
                  <a:schemeClr val="accent2"/>
                </a:solidFill>
                <a:latin typeface="+mn-lt"/>
                <a:cs typeface="Helvetica"/>
              </a:rPr>
              <a:t>2</a:t>
            </a: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 polynomials:</a:t>
            </a:r>
            <a:b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</a:b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New state-of-the-art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7" y="1650633"/>
            <a:ext cx="8312727" cy="35486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26801" y="4415866"/>
            <a:ext cx="2601563" cy="261441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30798" y="4677307"/>
            <a:ext cx="2256522" cy="261441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42937" y="2484974"/>
            <a:ext cx="840995" cy="25676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44923" y="3168386"/>
            <a:ext cx="840995" cy="25676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82364" y="3824426"/>
            <a:ext cx="840995" cy="25676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948411" y="4611851"/>
            <a:ext cx="1544141" cy="25676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26994" y="5372901"/>
            <a:ext cx="8135307" cy="1415772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Matches best possible</a:t>
            </a:r>
            <a:r>
              <a:rPr lang="en-US" sz="2200" baseline="30000" dirty="0" smtClean="0"/>
              <a:t>*</a:t>
            </a:r>
            <a:r>
              <a:rPr lang="en-US" sz="2200" dirty="0" smtClean="0"/>
              <a:t> </a:t>
            </a:r>
            <a:endParaRPr lang="en-US" sz="2200" dirty="0" smtClean="0">
              <a:solidFill>
                <a:srgbClr val="FF0000"/>
              </a:solidFill>
            </a:endParaRPr>
          </a:p>
          <a:p>
            <a:pPr defTabSz="457200">
              <a:spcAft>
                <a:spcPts val="1200"/>
              </a:spcAft>
              <a:buClr>
                <a:srgbClr val="000090"/>
              </a:buClr>
            </a:pPr>
            <a:endParaRPr lang="en-US" sz="2200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>
                <a:solidFill>
                  <a:srgbClr val="000000"/>
                </a:solidFill>
              </a:rPr>
              <a:t>seed length.                                                          </a:t>
            </a:r>
            <a:r>
              <a:rPr lang="en-US" sz="1400" baseline="30000" dirty="0" smtClean="0">
                <a:solidFill>
                  <a:srgbClr val="000000"/>
                </a:solidFill>
              </a:rPr>
              <a:t>*</a:t>
            </a:r>
            <a:r>
              <a:rPr lang="en-US" sz="1400" dirty="0">
                <a:solidFill>
                  <a:srgbClr val="000000"/>
                </a:solidFill>
              </a:rPr>
              <a:t>given current </a:t>
            </a:r>
            <a:r>
              <a:rPr lang="en-US" sz="1400" dirty="0" smtClean="0">
                <a:solidFill>
                  <a:srgbClr val="000000"/>
                </a:solidFill>
              </a:rPr>
              <a:t>correlation bounds</a:t>
            </a:r>
            <a:endParaRPr lang="en-US" sz="1400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4826" y="5937742"/>
            <a:ext cx="2648691" cy="45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0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433733" y="2044434"/>
            <a:ext cx="8132187" cy="1754327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algn="ctr" defTabSz="457200"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Main ingredient for new PRG results:</a:t>
            </a:r>
            <a:endParaRPr lang="en-US" sz="2200" b="1" i="1" dirty="0" smtClean="0"/>
          </a:p>
          <a:p>
            <a:pPr algn="ctr" defTabSz="457200">
              <a:spcAft>
                <a:spcPts val="1200"/>
              </a:spcAft>
              <a:buClr>
                <a:srgbClr val="000090"/>
              </a:buClr>
            </a:pPr>
            <a:endParaRPr lang="en-US" sz="2200" b="1" i="1" dirty="0" smtClean="0"/>
          </a:p>
          <a:p>
            <a:pPr algn="ctr" defTabSz="457200">
              <a:spcAft>
                <a:spcPts val="1200"/>
              </a:spcAft>
              <a:buClr>
                <a:srgbClr val="000090"/>
              </a:buClr>
            </a:pPr>
            <a:r>
              <a:rPr lang="en-US" sz="2200" b="1" i="1" dirty="0" smtClean="0"/>
              <a:t>pseudorandom </a:t>
            </a:r>
            <a:r>
              <a:rPr lang="en-US" sz="2200" dirty="0" smtClean="0"/>
              <a:t>variants of recent </a:t>
            </a:r>
            <a:r>
              <a:rPr lang="en-US" sz="2200" b="1" i="1" dirty="0" smtClean="0"/>
              <a:t>multi-switching lemmas</a:t>
            </a:r>
            <a:br>
              <a:rPr lang="en-US" sz="2200" b="1" i="1" dirty="0" smtClean="0"/>
            </a:br>
            <a:r>
              <a:rPr lang="en-US" sz="2200" dirty="0" smtClean="0"/>
              <a:t>due to [IMP12,Has14]</a:t>
            </a:r>
          </a:p>
        </p:txBody>
      </p:sp>
      <p:sp>
        <p:nvSpPr>
          <p:cNvPr id="149" name="Title 1"/>
          <p:cNvSpPr>
            <a:spLocks noGrp="1"/>
          </p:cNvSpPr>
          <p:nvPr>
            <p:ph type="ctrTitle"/>
          </p:nvPr>
        </p:nvSpPr>
        <p:spPr>
          <a:xfrm>
            <a:off x="943722" y="734818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Techniques-oriented introduction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62453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43722" y="492437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Restrictions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7582" y="2297687"/>
            <a:ext cx="7158490" cy="430887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>
              <a:spcAft>
                <a:spcPts val="900"/>
              </a:spcAft>
              <a:buClr>
                <a:srgbClr val="000090"/>
              </a:buClr>
            </a:pPr>
            <a:r>
              <a:rPr lang="en-US" sz="2200" b="1" dirty="0" smtClean="0">
                <a:solidFill>
                  <a:srgbClr val="008000"/>
                </a:solidFill>
              </a:rPr>
              <a:t>f</a:t>
            </a:r>
            <a:r>
              <a:rPr lang="en-US" sz="2200" dirty="0" smtClean="0">
                <a:solidFill>
                  <a:srgbClr val="000090"/>
                </a:solidFill>
              </a:rPr>
              <a:t>(x</a:t>
            </a:r>
            <a:r>
              <a:rPr lang="en-US" sz="2200" baseline="-25000" dirty="0" smtClean="0">
                <a:solidFill>
                  <a:srgbClr val="000090"/>
                </a:solidFill>
              </a:rPr>
              <a:t>1</a:t>
            </a:r>
            <a:r>
              <a:rPr lang="en-US" sz="2200" dirty="0" smtClean="0">
                <a:solidFill>
                  <a:srgbClr val="000090"/>
                </a:solidFill>
              </a:rPr>
              <a:t> , x</a:t>
            </a:r>
            <a:r>
              <a:rPr lang="en-US" sz="2200" baseline="-25000" dirty="0" smtClean="0">
                <a:solidFill>
                  <a:srgbClr val="000090"/>
                </a:solidFill>
              </a:rPr>
              <a:t>2</a:t>
            </a:r>
            <a:r>
              <a:rPr lang="en-US" sz="2200" dirty="0" smtClean="0">
                <a:solidFill>
                  <a:srgbClr val="000090"/>
                </a:solidFill>
              </a:rPr>
              <a:t> , x</a:t>
            </a:r>
            <a:r>
              <a:rPr lang="en-US" sz="2200" baseline="-25000" dirty="0" smtClean="0">
                <a:solidFill>
                  <a:srgbClr val="000090"/>
                </a:solidFill>
              </a:rPr>
              <a:t>3</a:t>
            </a:r>
            <a:r>
              <a:rPr lang="en-US" sz="2200" dirty="0" smtClean="0">
                <a:solidFill>
                  <a:srgbClr val="000090"/>
                </a:solidFill>
              </a:rPr>
              <a:t> , x</a:t>
            </a:r>
            <a:r>
              <a:rPr lang="en-US" sz="2200" baseline="-25000" dirty="0" smtClean="0">
                <a:solidFill>
                  <a:srgbClr val="000090"/>
                </a:solidFill>
              </a:rPr>
              <a:t>4</a:t>
            </a:r>
            <a:r>
              <a:rPr lang="en-US" sz="2200" dirty="0" smtClean="0">
                <a:solidFill>
                  <a:srgbClr val="000090"/>
                </a:solidFill>
              </a:rPr>
              <a:t> , x</a:t>
            </a:r>
            <a:r>
              <a:rPr lang="en-US" sz="2200" baseline="-25000" dirty="0" smtClean="0">
                <a:solidFill>
                  <a:srgbClr val="000090"/>
                </a:solidFill>
              </a:rPr>
              <a:t>5</a:t>
            </a:r>
            <a:r>
              <a:rPr lang="en-US" sz="2200" dirty="0">
                <a:solidFill>
                  <a:srgbClr val="000090"/>
                </a:solidFill>
              </a:rPr>
              <a:t> , </a:t>
            </a:r>
            <a:r>
              <a:rPr lang="en-US" sz="2200" dirty="0" smtClean="0">
                <a:solidFill>
                  <a:srgbClr val="000090"/>
                </a:solidFill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</a:rPr>
              <a:t>6</a:t>
            </a:r>
            <a:r>
              <a:rPr lang="en-US" sz="2200" dirty="0" smtClean="0">
                <a:solidFill>
                  <a:srgbClr val="000090"/>
                </a:solidFill>
              </a:rPr>
              <a:t> ,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</a:rPr>
              <a:t>7</a:t>
            </a:r>
            <a:r>
              <a:rPr lang="en-US" sz="2200" dirty="0" smtClean="0">
                <a:solidFill>
                  <a:srgbClr val="000090"/>
                </a:solidFill>
              </a:rPr>
              <a:t> ,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</a:rPr>
              <a:t>8</a:t>
            </a:r>
            <a:r>
              <a:rPr lang="en-US" sz="2200" dirty="0" smtClean="0">
                <a:solidFill>
                  <a:srgbClr val="000090"/>
                </a:solidFill>
              </a:rPr>
              <a:t> ,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</a:rPr>
              <a:t>9</a:t>
            </a:r>
            <a:r>
              <a:rPr lang="en-US" sz="2200" dirty="0" smtClean="0">
                <a:solidFill>
                  <a:srgbClr val="000090"/>
                </a:solidFill>
              </a:rPr>
              <a:t> ,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</a:rPr>
              <a:t>10</a:t>
            </a:r>
            <a:r>
              <a:rPr lang="en-US" sz="2200" dirty="0" smtClean="0">
                <a:solidFill>
                  <a:srgbClr val="000090"/>
                </a:solidFill>
              </a:rPr>
              <a:t> ,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</a:rPr>
              <a:t>11</a:t>
            </a:r>
            <a:r>
              <a:rPr lang="en-US" sz="2200" dirty="0" smtClean="0">
                <a:solidFill>
                  <a:srgbClr val="000090"/>
                </a:solidFill>
              </a:rPr>
              <a:t> ,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</a:rPr>
              <a:t>12</a:t>
            </a:r>
            <a:r>
              <a:rPr lang="en-US" sz="2200" dirty="0" smtClean="0">
                <a:solidFill>
                  <a:srgbClr val="000090"/>
                </a:solidFill>
              </a:rPr>
              <a:t> ,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</a:rPr>
              <a:t>13</a:t>
            </a:r>
            <a:r>
              <a:rPr lang="en-US" sz="2200" dirty="0" smtClean="0">
                <a:solidFill>
                  <a:srgbClr val="000090"/>
                </a:solidFill>
              </a:rPr>
              <a:t> ,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</a:rPr>
              <a:t>14</a:t>
            </a:r>
            <a:r>
              <a:rPr lang="en-US" sz="2200" dirty="0" smtClean="0">
                <a:solidFill>
                  <a:srgbClr val="000090"/>
                </a:solidFill>
              </a:rPr>
              <a:t> ,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x</a:t>
            </a:r>
            <a:r>
              <a:rPr lang="en-US" sz="2200" baseline="-25000" dirty="0" smtClean="0">
                <a:solidFill>
                  <a:srgbClr val="000090"/>
                </a:solidFill>
              </a:rPr>
              <a:t>15</a:t>
            </a:r>
            <a:r>
              <a:rPr lang="en-US" sz="2200" dirty="0" smtClean="0">
                <a:solidFill>
                  <a:srgbClr val="000090"/>
                </a:solidFill>
              </a:rPr>
              <a:t>)</a:t>
            </a:r>
            <a:endParaRPr lang="en-US" sz="2200" baseline="-25000" dirty="0" smtClean="0">
              <a:solidFill>
                <a:srgbClr val="00009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54" y="3182249"/>
            <a:ext cx="191698" cy="3917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26861" y="3800690"/>
            <a:ext cx="7158490" cy="430887"/>
          </a:xfrm>
          <a:prstGeom prst="rect">
            <a:avLst/>
          </a:prstGeom>
          <a:noFill/>
        </p:spPr>
        <p:txBody>
          <a:bodyPr wrap="square" lIns="91440" rtlCol="0" anchor="t" anchorCtr="0">
            <a:spAutoFit/>
          </a:bodyPr>
          <a:lstStyle/>
          <a:p>
            <a:pPr>
              <a:spcAft>
                <a:spcPts val="900"/>
              </a:spcAft>
              <a:buClr>
                <a:srgbClr val="000090"/>
              </a:buClr>
            </a:pPr>
            <a:r>
              <a:rPr lang="en-US" sz="2200" b="1" dirty="0" smtClean="0">
                <a:solidFill>
                  <a:srgbClr val="008000"/>
                </a:solidFill>
              </a:rPr>
              <a:t>f</a:t>
            </a:r>
            <a:r>
              <a:rPr lang="en-US" sz="2200" dirty="0" smtClean="0">
                <a:solidFill>
                  <a:srgbClr val="000090"/>
                </a:solidFill>
              </a:rPr>
              <a:t>( </a:t>
            </a:r>
            <a:r>
              <a:rPr lang="en-US" sz="2200" dirty="0" smtClean="0">
                <a:solidFill>
                  <a:schemeClr val="accent2"/>
                </a:solidFill>
              </a:rPr>
              <a:t>0</a:t>
            </a:r>
            <a:r>
              <a:rPr lang="en-US" sz="2200" dirty="0" smtClean="0">
                <a:solidFill>
                  <a:srgbClr val="000090"/>
                </a:solidFill>
              </a:rPr>
              <a:t> ,  </a:t>
            </a:r>
            <a:r>
              <a:rPr lang="en-US" sz="2200" dirty="0" smtClean="0">
                <a:solidFill>
                  <a:srgbClr val="C0504D"/>
                </a:solidFill>
              </a:rPr>
              <a:t>1</a:t>
            </a:r>
            <a:r>
              <a:rPr lang="en-US" sz="2200" dirty="0" smtClean="0">
                <a:solidFill>
                  <a:srgbClr val="000090"/>
                </a:solidFill>
              </a:rPr>
              <a:t> ,  x</a:t>
            </a:r>
            <a:r>
              <a:rPr lang="en-US" sz="2200" baseline="-25000" dirty="0" smtClean="0">
                <a:solidFill>
                  <a:srgbClr val="000090"/>
                </a:solidFill>
              </a:rPr>
              <a:t>3</a:t>
            </a:r>
            <a:r>
              <a:rPr lang="en-US" sz="2200" dirty="0" smtClean="0">
                <a:solidFill>
                  <a:srgbClr val="000090"/>
                </a:solidFill>
              </a:rPr>
              <a:t> ,  </a:t>
            </a:r>
            <a:r>
              <a:rPr lang="en-US" sz="2200" dirty="0" smtClean="0">
                <a:solidFill>
                  <a:srgbClr val="C0504D"/>
                </a:solidFill>
              </a:rPr>
              <a:t>0</a:t>
            </a:r>
            <a:r>
              <a:rPr lang="en-US" sz="2200" dirty="0" smtClean="0">
                <a:solidFill>
                  <a:srgbClr val="000090"/>
                </a:solidFill>
              </a:rPr>
              <a:t> ,  </a:t>
            </a:r>
            <a:r>
              <a:rPr lang="en-US" sz="2200" dirty="0" smtClean="0">
                <a:solidFill>
                  <a:srgbClr val="C0504D"/>
                </a:solidFill>
              </a:rPr>
              <a:t>0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en-US" sz="2200" dirty="0">
                <a:solidFill>
                  <a:srgbClr val="000090"/>
                </a:solidFill>
              </a:rPr>
              <a:t>, </a:t>
            </a:r>
            <a:r>
              <a:rPr lang="en-US" sz="2200" dirty="0" smtClean="0">
                <a:solidFill>
                  <a:srgbClr val="000090"/>
                </a:solidFill>
              </a:rPr>
              <a:t> x</a:t>
            </a:r>
            <a:r>
              <a:rPr lang="en-US" sz="2200" baseline="-25000" dirty="0" smtClean="0">
                <a:solidFill>
                  <a:srgbClr val="000090"/>
                </a:solidFill>
              </a:rPr>
              <a:t>6</a:t>
            </a:r>
            <a:r>
              <a:rPr lang="en-US" sz="2200" dirty="0" smtClean="0">
                <a:solidFill>
                  <a:srgbClr val="000090"/>
                </a:solidFill>
              </a:rPr>
              <a:t> ,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 x</a:t>
            </a:r>
            <a:r>
              <a:rPr lang="en-US" sz="2200" baseline="-25000" dirty="0" smtClean="0">
                <a:solidFill>
                  <a:srgbClr val="000090"/>
                </a:solidFill>
              </a:rPr>
              <a:t>7</a:t>
            </a:r>
            <a:r>
              <a:rPr lang="en-US" sz="2200" dirty="0" smtClean="0">
                <a:solidFill>
                  <a:srgbClr val="000090"/>
                </a:solidFill>
              </a:rPr>
              <a:t> ,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en-US" sz="2200" dirty="0" smtClean="0">
                <a:solidFill>
                  <a:srgbClr val="C0504D"/>
                </a:solidFill>
              </a:rPr>
              <a:t>1</a:t>
            </a:r>
            <a:r>
              <a:rPr lang="en-US" sz="2200" dirty="0" smtClean="0">
                <a:solidFill>
                  <a:srgbClr val="000090"/>
                </a:solidFill>
              </a:rPr>
              <a:t> ,</a:t>
            </a:r>
            <a:r>
              <a:rPr lang="en-US" sz="2200" b="1" dirty="0">
                <a:solidFill>
                  <a:srgbClr val="008000"/>
                </a:solidFill>
              </a:rPr>
              <a:t> </a:t>
            </a:r>
            <a:r>
              <a:rPr lang="en-US" sz="2200" b="1" dirty="0" smtClean="0">
                <a:solidFill>
                  <a:srgbClr val="008000"/>
                </a:solidFill>
              </a:rPr>
              <a:t> </a:t>
            </a:r>
            <a:r>
              <a:rPr lang="en-US" sz="2200" dirty="0" smtClean="0">
                <a:solidFill>
                  <a:srgbClr val="C0504D"/>
                </a:solidFill>
              </a:rPr>
              <a:t>0</a:t>
            </a:r>
            <a:r>
              <a:rPr lang="en-US" sz="2200" dirty="0" smtClean="0">
                <a:solidFill>
                  <a:srgbClr val="000090"/>
                </a:solidFill>
              </a:rPr>
              <a:t> ,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en-US" sz="2200" dirty="0" smtClean="0">
                <a:solidFill>
                  <a:srgbClr val="C0504D"/>
                </a:solidFill>
              </a:rPr>
              <a:t>0</a:t>
            </a:r>
            <a:r>
              <a:rPr lang="en-US" sz="2200" dirty="0" smtClean="0">
                <a:solidFill>
                  <a:srgbClr val="000090"/>
                </a:solidFill>
              </a:rPr>
              <a:t> ,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en-US" sz="2200" dirty="0" smtClean="0">
                <a:solidFill>
                  <a:srgbClr val="C0504D"/>
                </a:solidFill>
              </a:rPr>
              <a:t>1</a:t>
            </a:r>
            <a:r>
              <a:rPr lang="en-US" sz="2200" dirty="0" smtClean="0">
                <a:solidFill>
                  <a:srgbClr val="000090"/>
                </a:solidFill>
              </a:rPr>
              <a:t> ,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 x</a:t>
            </a:r>
            <a:r>
              <a:rPr lang="en-US" sz="2200" baseline="-25000" dirty="0" smtClean="0">
                <a:solidFill>
                  <a:srgbClr val="000090"/>
                </a:solidFill>
              </a:rPr>
              <a:t>12</a:t>
            </a:r>
            <a:r>
              <a:rPr lang="en-US" sz="2200" dirty="0" smtClean="0">
                <a:solidFill>
                  <a:srgbClr val="000090"/>
                </a:solidFill>
              </a:rPr>
              <a:t> ,</a:t>
            </a:r>
            <a:r>
              <a:rPr lang="en-US" sz="2200" b="1" dirty="0">
                <a:solidFill>
                  <a:srgbClr val="008000"/>
                </a:solidFill>
              </a:rPr>
              <a:t> </a:t>
            </a:r>
            <a:r>
              <a:rPr lang="en-US" sz="2200" b="1" dirty="0" smtClean="0">
                <a:solidFill>
                  <a:srgbClr val="008000"/>
                </a:solidFill>
              </a:rPr>
              <a:t> </a:t>
            </a:r>
            <a:r>
              <a:rPr lang="en-US" sz="2200" dirty="0" smtClean="0">
                <a:solidFill>
                  <a:srgbClr val="C0504D"/>
                </a:solidFill>
              </a:rPr>
              <a:t>0</a:t>
            </a:r>
            <a:r>
              <a:rPr lang="en-US" sz="2200" dirty="0" smtClean="0">
                <a:solidFill>
                  <a:srgbClr val="000090"/>
                </a:solidFill>
              </a:rPr>
              <a:t> ,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 x</a:t>
            </a:r>
            <a:r>
              <a:rPr lang="en-US" sz="2200" baseline="-25000" dirty="0" smtClean="0">
                <a:solidFill>
                  <a:srgbClr val="000090"/>
                </a:solidFill>
              </a:rPr>
              <a:t>14</a:t>
            </a:r>
            <a:r>
              <a:rPr lang="en-US" sz="2200" dirty="0" smtClean="0">
                <a:solidFill>
                  <a:srgbClr val="000090"/>
                </a:solidFill>
              </a:rPr>
              <a:t> ,</a:t>
            </a:r>
            <a:r>
              <a:rPr lang="en-US" sz="2200" dirty="0">
                <a:solidFill>
                  <a:srgbClr val="000090"/>
                </a:solidFill>
              </a:rPr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 </a:t>
            </a:r>
            <a:r>
              <a:rPr lang="en-US" sz="2200" dirty="0" smtClean="0">
                <a:solidFill>
                  <a:srgbClr val="C0504D"/>
                </a:solidFill>
              </a:rPr>
              <a:t>1</a:t>
            </a:r>
            <a:r>
              <a:rPr lang="en-US" sz="2200" b="1" dirty="0" smtClean="0">
                <a:solidFill>
                  <a:srgbClr val="008000"/>
                </a:solidFill>
              </a:rPr>
              <a:t> </a:t>
            </a:r>
            <a:r>
              <a:rPr lang="en-US" sz="2200" dirty="0" smtClean="0">
                <a:solidFill>
                  <a:srgbClr val="000090"/>
                </a:solidFill>
              </a:rPr>
              <a:t>)</a:t>
            </a:r>
            <a:endParaRPr lang="en-US" sz="2200" baseline="-25000" dirty="0" smtClean="0">
              <a:solidFill>
                <a:srgbClr val="00009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 flipV="1">
            <a:off x="4185698" y="3084445"/>
            <a:ext cx="866144" cy="441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800000"/>
                </a:solidFill>
                <a:latin typeface="+mn-lt"/>
                <a:cs typeface="Helvetica"/>
              </a:rPr>
              <a:t>. . .  </a:t>
            </a:r>
            <a:endParaRPr lang="en-US" sz="2400" i="1" baseline="30000" dirty="0">
              <a:solidFill>
                <a:srgbClr val="800000"/>
              </a:solidFill>
              <a:latin typeface="+mn-lt"/>
              <a:cs typeface="Helvetica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45326" y="2943578"/>
            <a:ext cx="6170979" cy="711860"/>
            <a:chOff x="1545326" y="2884625"/>
            <a:chExt cx="6170979" cy="1769212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1545326" y="2904068"/>
              <a:ext cx="0" cy="1749769"/>
            </a:xfrm>
            <a:prstGeom prst="straightConnector1">
              <a:avLst/>
            </a:prstGeom>
            <a:ln w="28575">
              <a:solidFill>
                <a:srgbClr val="800000"/>
              </a:solidFill>
              <a:prstDash val="sysDot"/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1958400" y="2908796"/>
              <a:ext cx="0" cy="1745041"/>
            </a:xfrm>
            <a:prstGeom prst="straightConnector1">
              <a:avLst/>
            </a:prstGeom>
            <a:ln w="28575">
              <a:solidFill>
                <a:srgbClr val="800000"/>
              </a:solidFill>
              <a:prstDash val="sysDot"/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2360753" y="2904068"/>
              <a:ext cx="0" cy="1749769"/>
            </a:xfrm>
            <a:prstGeom prst="straightConnector1">
              <a:avLst/>
            </a:prstGeom>
            <a:ln w="28575">
              <a:solidFill>
                <a:srgbClr val="800000"/>
              </a:solidFill>
              <a:prstDash val="sysDot"/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746938" y="2884625"/>
              <a:ext cx="0" cy="1749769"/>
            </a:xfrm>
            <a:prstGeom prst="straightConnector1">
              <a:avLst/>
            </a:prstGeom>
            <a:ln w="28575">
              <a:solidFill>
                <a:srgbClr val="800000"/>
              </a:solidFill>
              <a:prstDash val="sysDot"/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236982" y="2889353"/>
              <a:ext cx="0" cy="1745041"/>
            </a:xfrm>
            <a:prstGeom prst="straightConnector1">
              <a:avLst/>
            </a:prstGeom>
            <a:ln w="28575">
              <a:solidFill>
                <a:srgbClr val="800000"/>
              </a:solidFill>
              <a:prstDash val="sysDot"/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7716305" y="2884625"/>
              <a:ext cx="0" cy="1749769"/>
            </a:xfrm>
            <a:prstGeom prst="straightConnector1">
              <a:avLst/>
            </a:prstGeom>
            <a:ln w="28575">
              <a:solidFill>
                <a:srgbClr val="800000"/>
              </a:solidFill>
              <a:prstDash val="sysDot"/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/>
          <p:cNvSpPr txBox="1">
            <a:spLocks/>
          </p:cNvSpPr>
          <p:nvPr/>
        </p:nvSpPr>
        <p:spPr>
          <a:xfrm flipV="1">
            <a:off x="3121977" y="3076748"/>
            <a:ext cx="866144" cy="441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800000"/>
                </a:solidFill>
                <a:latin typeface="+mn-lt"/>
                <a:cs typeface="Helvetica"/>
              </a:rPr>
              <a:t>. . .  </a:t>
            </a:r>
            <a:endParaRPr lang="en-US" sz="2400" i="1" baseline="30000" dirty="0">
              <a:solidFill>
                <a:srgbClr val="800000"/>
              </a:solidFill>
              <a:latin typeface="+mn-lt"/>
              <a:cs typeface="Helvetica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 flipV="1">
            <a:off x="5174994" y="3092142"/>
            <a:ext cx="866144" cy="441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800000"/>
                </a:solidFill>
                <a:latin typeface="+mn-lt"/>
                <a:cs typeface="Helvetica"/>
              </a:rPr>
              <a:t>. . .  </a:t>
            </a:r>
            <a:endParaRPr lang="en-US" sz="2400" i="1" baseline="30000" dirty="0">
              <a:solidFill>
                <a:srgbClr val="800000"/>
              </a:solidFill>
              <a:latin typeface="+mn-lt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68931" y="1523480"/>
            <a:ext cx="8219886" cy="430887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2200" i="1" dirty="0" smtClean="0"/>
              <a:t>Restriction</a:t>
            </a:r>
            <a:r>
              <a:rPr lang="en-US" sz="2200" dirty="0" smtClean="0"/>
              <a:t> of function f:  a mapping of input variables to 0,1,*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8668" y="4523591"/>
            <a:ext cx="8219886" cy="430887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Most commonly considered restrictions:  </a:t>
            </a:r>
            <a:r>
              <a:rPr lang="en-US" sz="2200" i="1" dirty="0" smtClean="0"/>
              <a:t>truly random </a:t>
            </a:r>
            <a:r>
              <a:rPr lang="en-US" sz="2200" dirty="0" smtClean="0"/>
              <a:t>restrictions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715939" y="5577506"/>
            <a:ext cx="1431274" cy="625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300"/>
              </a:spcAft>
            </a:pPr>
            <a:r>
              <a:rPr lang="en-US" sz="2200" dirty="0" smtClean="0">
                <a:solidFill>
                  <a:srgbClr val="000090"/>
                </a:solidFill>
                <a:cs typeface="Helvetica"/>
              </a:rPr>
              <a:t>Each </a:t>
            </a:r>
            <a:r>
              <a:rPr lang="en-US" sz="2200" i="1" dirty="0" smtClean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200" i="1" baseline="-25000" dirty="0" smtClean="0">
                <a:solidFill>
                  <a:srgbClr val="000090"/>
                </a:solidFill>
                <a:cs typeface="Helvetica"/>
              </a:rPr>
              <a:t>i</a:t>
            </a:r>
          </a:p>
        </p:txBody>
      </p:sp>
      <p:sp>
        <p:nvSpPr>
          <p:cNvPr id="28" name="Left Brace 27"/>
          <p:cNvSpPr/>
          <p:nvPr/>
        </p:nvSpPr>
        <p:spPr>
          <a:xfrm rot="10800000" flipH="1">
            <a:off x="4464922" y="5438931"/>
            <a:ext cx="161647" cy="1018376"/>
          </a:xfrm>
          <a:prstGeom prst="leftBrace">
            <a:avLst>
              <a:gd name="adj1" fmla="val 36144"/>
              <a:gd name="adj2" fmla="val 49583"/>
            </a:avLst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687479" y="5949273"/>
            <a:ext cx="675702" cy="0"/>
          </a:xfrm>
          <a:prstGeom prst="straightConnector1">
            <a:avLst/>
          </a:prstGeom>
          <a:ln w="28575">
            <a:solidFill>
              <a:srgbClr val="800000"/>
            </a:solidFill>
            <a:prstDash val="sysDot"/>
            <a:tailEnd type="arrow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741" y="5717314"/>
            <a:ext cx="217686" cy="529928"/>
          </a:xfrm>
          <a:prstGeom prst="rect">
            <a:avLst/>
          </a:prstGeom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4775251" y="5367133"/>
            <a:ext cx="2220561" cy="11194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00"/>
              </a:spcAft>
            </a:pPr>
            <a:r>
              <a:rPr lang="en-US" sz="2000" dirty="0" smtClean="0">
                <a:solidFill>
                  <a:srgbClr val="C0504D"/>
                </a:solidFill>
                <a:latin typeface="+mn-lt"/>
                <a:cs typeface="Helvetica"/>
              </a:rPr>
              <a:t>0</a:t>
            </a:r>
            <a:r>
              <a:rPr lang="en-US" sz="2000" dirty="0" smtClean="0">
                <a:solidFill>
                  <a:srgbClr val="000090"/>
                </a:solidFill>
                <a:latin typeface="+mn-lt"/>
                <a:cs typeface="Helvetica"/>
              </a:rPr>
              <a:t>    </a:t>
            </a:r>
            <a:r>
              <a:rPr lang="en-US" sz="2000" dirty="0" err="1" smtClean="0">
                <a:solidFill>
                  <a:srgbClr val="000090"/>
                </a:solidFill>
                <a:latin typeface="+mn-lt"/>
                <a:cs typeface="Helvetica"/>
              </a:rPr>
              <a:t>w.p</a:t>
            </a:r>
            <a:r>
              <a:rPr lang="en-US" sz="2000" dirty="0" smtClean="0">
                <a:solidFill>
                  <a:srgbClr val="000090"/>
                </a:solidFill>
                <a:latin typeface="+mn-lt"/>
                <a:cs typeface="Helvetica"/>
              </a:rPr>
              <a:t>.  (1-</a:t>
            </a:r>
            <a:r>
              <a:rPr lang="en-US" sz="2000" i="1" dirty="0" smtClean="0">
                <a:solidFill>
                  <a:srgbClr val="000090"/>
                </a:solidFill>
                <a:latin typeface="+mn-lt"/>
                <a:cs typeface="Helvetica"/>
              </a:rPr>
              <a:t>p</a:t>
            </a:r>
            <a:r>
              <a:rPr lang="en-US" sz="2000" dirty="0" smtClean="0">
                <a:solidFill>
                  <a:srgbClr val="000090"/>
                </a:solidFill>
                <a:latin typeface="+mn-lt"/>
                <a:cs typeface="Helvetica"/>
              </a:rPr>
              <a:t>)/2,</a:t>
            </a:r>
          </a:p>
          <a:p>
            <a:pPr algn="l">
              <a:spcAft>
                <a:spcPts val="200"/>
              </a:spcAft>
            </a:pPr>
            <a:r>
              <a:rPr lang="en-US" sz="2000" dirty="0" smtClean="0">
                <a:solidFill>
                  <a:srgbClr val="C0504D"/>
                </a:solidFill>
                <a:latin typeface="+mn-lt"/>
                <a:cs typeface="Helvetica"/>
              </a:rPr>
              <a:t>1</a:t>
            </a:r>
            <a:r>
              <a:rPr lang="en-US" sz="2000" dirty="0" smtClean="0">
                <a:solidFill>
                  <a:srgbClr val="000090"/>
                </a:solidFill>
                <a:latin typeface="+mn-lt"/>
                <a:cs typeface="Helvetica"/>
              </a:rPr>
              <a:t>    </a:t>
            </a:r>
            <a:r>
              <a:rPr lang="en-US" sz="2000" dirty="0" err="1" smtClean="0">
                <a:solidFill>
                  <a:srgbClr val="000090"/>
                </a:solidFill>
                <a:latin typeface="+mn-lt"/>
                <a:cs typeface="Helvetica"/>
              </a:rPr>
              <a:t>w.p</a:t>
            </a:r>
            <a:r>
              <a:rPr lang="en-US" sz="2000" dirty="0" smtClean="0">
                <a:solidFill>
                  <a:srgbClr val="000090"/>
                </a:solidFill>
                <a:latin typeface="+mn-lt"/>
                <a:cs typeface="Helvetica"/>
              </a:rPr>
              <a:t>.</a:t>
            </a:r>
            <a:r>
              <a:rPr lang="en-US" sz="2000" i="1" dirty="0" smtClean="0">
                <a:solidFill>
                  <a:srgbClr val="000090"/>
                </a:solidFill>
                <a:latin typeface="+mn-lt"/>
                <a:cs typeface="Helvetica"/>
              </a:rPr>
              <a:t>  </a:t>
            </a:r>
            <a:r>
              <a:rPr lang="en-US" sz="2000" dirty="0" smtClean="0">
                <a:solidFill>
                  <a:srgbClr val="000090"/>
                </a:solidFill>
                <a:latin typeface="+mn-lt"/>
                <a:cs typeface="Helvetica"/>
              </a:rPr>
              <a:t>(1-</a:t>
            </a:r>
            <a:r>
              <a:rPr lang="en-US" sz="2000" i="1" dirty="0" smtClean="0">
                <a:solidFill>
                  <a:srgbClr val="000090"/>
                </a:solidFill>
                <a:latin typeface="+mn-lt"/>
                <a:cs typeface="Helvetica"/>
              </a:rPr>
              <a:t>p</a:t>
            </a:r>
            <a:r>
              <a:rPr lang="en-US" sz="2000" dirty="0" smtClean="0">
                <a:solidFill>
                  <a:srgbClr val="000090"/>
                </a:solidFill>
                <a:latin typeface="+mn-lt"/>
                <a:cs typeface="Helvetica"/>
              </a:rPr>
              <a:t>)/2, </a:t>
            </a:r>
          </a:p>
          <a:p>
            <a:pPr algn="l">
              <a:spcAft>
                <a:spcPts val="200"/>
              </a:spcAft>
            </a:pPr>
            <a:r>
              <a:rPr lang="en-US" sz="2000" i="1" dirty="0">
                <a:solidFill>
                  <a:srgbClr val="000090"/>
                </a:solidFill>
                <a:cs typeface="Helvetica"/>
              </a:rPr>
              <a:t>x</a:t>
            </a:r>
            <a:r>
              <a:rPr lang="en-US" sz="2000" i="1" baseline="-25000" dirty="0">
                <a:solidFill>
                  <a:srgbClr val="000090"/>
                </a:solidFill>
                <a:cs typeface="Helvetica"/>
              </a:rPr>
              <a:t>i</a:t>
            </a:r>
            <a:r>
              <a:rPr lang="en-US" sz="2000" dirty="0" smtClean="0">
                <a:solidFill>
                  <a:srgbClr val="000090"/>
                </a:solidFill>
                <a:latin typeface="+mn-lt"/>
                <a:cs typeface="Helvetica"/>
              </a:rPr>
              <a:t>    </a:t>
            </a:r>
            <a:r>
              <a:rPr lang="en-US" sz="2000" dirty="0" err="1" smtClean="0">
                <a:solidFill>
                  <a:srgbClr val="000090"/>
                </a:solidFill>
                <a:latin typeface="+mn-lt"/>
                <a:cs typeface="Helvetica"/>
              </a:rPr>
              <a:t>w.p</a:t>
            </a:r>
            <a:r>
              <a:rPr lang="en-US" sz="2000" dirty="0" smtClean="0">
                <a:solidFill>
                  <a:srgbClr val="000090"/>
                </a:solidFill>
                <a:latin typeface="+mn-lt"/>
                <a:cs typeface="Helvetica"/>
              </a:rPr>
              <a:t>.  </a:t>
            </a:r>
            <a:r>
              <a:rPr lang="en-US" sz="2000" i="1" dirty="0" smtClean="0">
                <a:solidFill>
                  <a:srgbClr val="000090"/>
                </a:solidFill>
                <a:latin typeface="+mn-lt"/>
                <a:cs typeface="Helvetica"/>
              </a:rPr>
              <a:t>p </a:t>
            </a:r>
            <a:endParaRPr lang="en-US" sz="2000" i="1" baseline="30000" dirty="0" smtClean="0">
              <a:solidFill>
                <a:srgbClr val="000090"/>
              </a:solidFill>
              <a:latin typeface="+mn-lt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754" y="5742131"/>
            <a:ext cx="566525" cy="42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79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7" grpId="0"/>
      <p:bldP spid="28" grpId="0" animBg="1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43722" y="197393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Switching lemmas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58393" y="1411234"/>
            <a:ext cx="8132187" cy="1415772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Under random restriction, DNFs “switch” to CNFs (and vice versa).</a:t>
            </a:r>
          </a:p>
          <a:p>
            <a:pPr defTabSz="457200">
              <a:spcAft>
                <a:spcPts val="1200"/>
              </a:spcAft>
              <a:buClr>
                <a:srgbClr val="000090"/>
              </a:buClr>
            </a:pPr>
            <a:endParaRPr lang="en-US" sz="2200" dirty="0" smtClean="0"/>
          </a:p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Most famous switching lemma: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8393" y="5475737"/>
            <a:ext cx="8132187" cy="430887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Useful aspect of bound:  for poly(n)-size CNF F, can take p=1/log(n).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93" y="3069342"/>
            <a:ext cx="8484010" cy="9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02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43722" y="261543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i="1" dirty="0" smtClean="0">
                <a:solidFill>
                  <a:schemeClr val="accent2"/>
                </a:solidFill>
                <a:latin typeface="+mn-lt"/>
                <a:cs typeface="Helvetica"/>
              </a:rPr>
              <a:t>Pseudorandom</a:t>
            </a: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 switching lemmas:  background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58393" y="1322441"/>
            <a:ext cx="8132187" cy="769441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en-US" sz="2200" i="1" dirty="0" smtClean="0"/>
              <a:t>Pseudorandom</a:t>
            </a:r>
            <a:r>
              <a:rPr lang="en-US" sz="2200" dirty="0" smtClean="0"/>
              <a:t> restrictions:</a:t>
            </a:r>
            <a:r>
              <a:rPr lang="en-US" sz="2200" b="1" dirty="0" smtClean="0"/>
              <a:t>  </a:t>
            </a:r>
            <a:r>
              <a:rPr lang="en-US" sz="2200" dirty="0" smtClean="0"/>
              <a:t>put down 0’s and 1’s, or choose locations of *s, in a </a:t>
            </a:r>
            <a:r>
              <a:rPr lang="en-US" sz="2200" i="1" dirty="0" smtClean="0"/>
              <a:t>randomness-efficient </a:t>
            </a:r>
            <a:r>
              <a:rPr lang="en-US" sz="2200" dirty="0" smtClean="0"/>
              <a:t>way.</a:t>
            </a:r>
            <a:endParaRPr lang="en-US" sz="2200" dirty="0"/>
          </a:p>
        </p:txBody>
      </p:sp>
      <p:sp>
        <p:nvSpPr>
          <p:cNvPr id="148" name="TextBox 147"/>
          <p:cNvSpPr txBox="1"/>
          <p:nvPr/>
        </p:nvSpPr>
        <p:spPr>
          <a:xfrm>
            <a:off x="458393" y="2989748"/>
            <a:ext cx="8522035" cy="3600986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2200" dirty="0"/>
              <a:t>[AW85]:  first showed how pseudorandom switching lemmas </a:t>
            </a:r>
            <a:r>
              <a:rPr lang="en-US" sz="2200" dirty="0" smtClean="0">
                <a:sym typeface="Wingdings"/>
              </a:rPr>
              <a:t> PRGs.  </a:t>
            </a:r>
            <a:r>
              <a:rPr lang="en-US" sz="2200" dirty="0" smtClean="0"/>
              <a:t> </a:t>
            </a:r>
          </a:p>
          <a:p>
            <a:pPr>
              <a:spcAft>
                <a:spcPts val="1200"/>
              </a:spcAft>
              <a:buClr>
                <a:srgbClr val="000090"/>
              </a:buClr>
            </a:pPr>
            <a:endParaRPr lang="en-US" sz="2200" dirty="0" smtClean="0"/>
          </a:p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[</a:t>
            </a:r>
            <a:r>
              <a:rPr lang="en-US" sz="2200" dirty="0"/>
              <a:t>TX13]:  gave an </a:t>
            </a:r>
            <a:r>
              <a:rPr lang="en-US" sz="2200" dirty="0" smtClean="0"/>
              <a:t>optimal pseudorandom version of </a:t>
            </a:r>
            <a:r>
              <a:rPr lang="en-US" sz="2200" dirty="0"/>
              <a:t>[H86] switching </a:t>
            </a:r>
            <a:r>
              <a:rPr lang="en-US" sz="2200" dirty="0" smtClean="0"/>
              <a:t>lemma</a:t>
            </a:r>
            <a:r>
              <a:rPr lang="en-US" sz="2200" dirty="0"/>
              <a:t> </a:t>
            </a:r>
            <a:r>
              <a:rPr lang="en-US" sz="2200" dirty="0" smtClean="0"/>
              <a:t>(by “fooling its proof”).</a:t>
            </a:r>
          </a:p>
          <a:p>
            <a:pPr marL="342900" indent="-342900">
              <a:spcAft>
                <a:spcPts val="1200"/>
              </a:spcAft>
              <a:buClr>
                <a:srgbClr val="000090"/>
              </a:buClr>
              <a:buFont typeface="Arial"/>
              <a:buChar char="•"/>
            </a:pPr>
            <a:r>
              <a:rPr lang="en-US" sz="2000" dirty="0" smtClean="0"/>
              <a:t>Like [H86], can take p=1/log(n)</a:t>
            </a:r>
          </a:p>
          <a:p>
            <a:pPr marL="342900" indent="-342900">
              <a:spcAft>
                <a:spcPts val="1200"/>
              </a:spcAft>
              <a:buClr>
                <a:srgbClr val="000090"/>
              </a:buClr>
              <a:buFont typeface="Arial"/>
              <a:buChar char="•"/>
            </a:pPr>
            <a:r>
              <a:rPr lang="en-US" sz="2000" dirty="0" smtClean="0"/>
              <a:t>Led to                                        -seed length PRG </a:t>
            </a:r>
            <a:r>
              <a:rPr lang="en-US" sz="2000" dirty="0"/>
              <a:t>for </a:t>
            </a:r>
            <a:r>
              <a:rPr lang="en-US" sz="2000" dirty="0" smtClean="0"/>
              <a:t>AC</a:t>
            </a:r>
            <a:r>
              <a:rPr lang="en-US" sz="2000" baseline="30000" dirty="0" smtClean="0"/>
              <a:t>0</a:t>
            </a:r>
          </a:p>
          <a:p>
            <a:pPr>
              <a:spcAft>
                <a:spcPts val="1200"/>
              </a:spcAft>
              <a:buClr>
                <a:srgbClr val="000090"/>
              </a:buClr>
            </a:pPr>
            <a:endParaRPr lang="en-US" sz="2000" dirty="0" smtClean="0"/>
          </a:p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2000" dirty="0" smtClean="0"/>
              <a:t>(See also [GMRTV12], [GMR13], other works that give PRGs via PRSLs.)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270" y="5244482"/>
            <a:ext cx="2189001" cy="41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25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58393" y="274367"/>
            <a:ext cx="8227973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Main techniques contribution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458393" y="1335255"/>
            <a:ext cx="8132187" cy="584776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[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TX13]:  gave an optimal pseudorandom version of [H86] switching lemma (by “fooling its proof”).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454002" y="2712437"/>
            <a:ext cx="8132187" cy="1107996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algn="ctr" defTabSz="457200"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We give a similar-in-spirit optimal </a:t>
            </a:r>
            <a:r>
              <a:rPr lang="en-US" sz="2200" dirty="0" err="1" smtClean="0"/>
              <a:t>derandomization</a:t>
            </a:r>
            <a:r>
              <a:rPr lang="en-US" sz="2200" dirty="0" smtClean="0"/>
              <a:t> 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of a recent </a:t>
            </a:r>
            <a:r>
              <a:rPr lang="en-US" sz="2200" i="1" dirty="0" smtClean="0"/>
              <a:t>multi-switching </a:t>
            </a:r>
            <a:r>
              <a:rPr lang="en-US" sz="2200" dirty="0" smtClean="0"/>
              <a:t>lemma of [IMP12,H14] </a:t>
            </a:r>
            <a:br>
              <a:rPr lang="en-US" sz="2200" dirty="0" smtClean="0"/>
            </a:br>
            <a:r>
              <a:rPr lang="en-US" sz="2200" dirty="0" smtClean="0"/>
              <a:t>(similarly, by “fooling its proof”).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8393" y="4728840"/>
            <a:ext cx="8132187" cy="2000548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en-US" sz="2000" dirty="0" smtClean="0"/>
              <a:t>Other ingredients for our AC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 PRG result:  </a:t>
            </a:r>
          </a:p>
          <a:p>
            <a:pPr marL="342900" indent="-342900" defTabSz="457200">
              <a:spcAft>
                <a:spcPts val="1200"/>
              </a:spcAft>
              <a:buClr>
                <a:srgbClr val="000090"/>
              </a:buClr>
              <a:buFont typeface="Arial"/>
              <a:buChar char="•"/>
            </a:pPr>
            <a:r>
              <a:rPr lang="en-US" dirty="0" smtClean="0"/>
              <a:t>[AW85] PRG framework, [HS16] result on bounded independence fooling AC</a:t>
            </a:r>
            <a:r>
              <a:rPr lang="en-US" baseline="30000" dirty="0" smtClean="0"/>
              <a:t>0</a:t>
            </a:r>
            <a:r>
              <a:rPr lang="en-US" dirty="0" smtClean="0"/>
              <a:t>.</a:t>
            </a:r>
          </a:p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2000" dirty="0" smtClean="0"/>
              <a:t>Other ingredients for our F</a:t>
            </a:r>
            <a:r>
              <a:rPr lang="en-US" sz="2000" baseline="-25000" dirty="0" smtClean="0"/>
              <a:t>2 </a:t>
            </a:r>
            <a:r>
              <a:rPr lang="en-US" sz="2000" dirty="0" smtClean="0"/>
              <a:t>PRG result:  </a:t>
            </a:r>
          </a:p>
          <a:p>
            <a:pPr marL="342900" indent="-342900">
              <a:spcAft>
                <a:spcPts val="1200"/>
              </a:spcAft>
              <a:buClr>
                <a:srgbClr val="000090"/>
              </a:buClr>
              <a:buFont typeface="Arial"/>
              <a:buChar char="•"/>
            </a:pPr>
            <a:r>
              <a:rPr lang="en-US" dirty="0" smtClean="0"/>
              <a:t>[AW85] PRG framework, [HS16], PRG of [Viola08, Lovett09] for low-degree F</a:t>
            </a:r>
            <a:r>
              <a:rPr lang="en-US" baseline="-25000" dirty="0" smtClean="0"/>
              <a:t>2 </a:t>
            </a:r>
            <a:r>
              <a:rPr lang="en-US" dirty="0" smtClean="0"/>
              <a:t>polynomials.</a:t>
            </a:r>
            <a:endParaRPr lang="en-US" baseline="-25000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949360" y="2462342"/>
            <a:ext cx="6979075" cy="1796442"/>
          </a:xfrm>
          <a:prstGeom prst="roundRect">
            <a:avLst/>
          </a:prstGeom>
          <a:noFill/>
          <a:ln w="635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3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1663" y="168681"/>
            <a:ext cx="7786241" cy="761655"/>
          </a:xfrm>
        </p:spPr>
        <p:txBody>
          <a:bodyPr anchor="ctr">
            <a:normAutofit fontScale="90000"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Quick sketch of other ingredient:  </a:t>
            </a:r>
            <a:b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</a:b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One stage of the iterative [AW85]-style PRG construction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10474" y="2156329"/>
            <a:ext cx="1219937" cy="213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solidFill>
                  <a:srgbClr val="000090"/>
                </a:solidFill>
                <a:latin typeface="+mn-lt"/>
                <a:cs typeface="Helvetica"/>
              </a:rPr>
              <a:t>(choice of stars)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95049" y="2144552"/>
            <a:ext cx="1506668" cy="213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 smtClean="0">
                <a:solidFill>
                  <a:srgbClr val="000090"/>
                </a:solidFill>
                <a:latin typeface="+mn-lt"/>
                <a:cs typeface="Helvetica"/>
              </a:rPr>
              <a:t>(values of non-stars)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5107" y="2423226"/>
            <a:ext cx="8066565" cy="556258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365760" algn="l">
              <a:lnSpc>
                <a:spcPts val="3000"/>
              </a:lnSpc>
              <a:buFont typeface="+mj-lt"/>
              <a:buAutoNum type="arabicPeriod"/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Cycle through all </a:t>
            </a:r>
            <a:r>
              <a:rPr lang="en-US" sz="2000" i="1" dirty="0" smtClean="0">
                <a:solidFill>
                  <a:srgbClr val="800000"/>
                </a:solidFill>
                <a:cs typeface="Helvetica"/>
              </a:rPr>
              <a:t>L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’s in </a:t>
            </a:r>
            <a:r>
              <a:rPr lang="en-US" sz="2000" dirty="0" err="1" smtClean="0">
                <a:solidFill>
                  <a:srgbClr val="000090"/>
                </a:solidFill>
                <a:cs typeface="Helvetica"/>
              </a:rPr>
              <a:t>supp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of </a:t>
            </a:r>
            <a:r>
              <a:rPr lang="en-US" sz="2000" b="1" dirty="0" smtClean="0">
                <a:solidFill>
                  <a:srgbClr val="000090"/>
                </a:solidFill>
                <a:cs typeface="Helvetica"/>
              </a:rPr>
              <a:t>pseudorandom distribution 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of stars</a:t>
            </a:r>
            <a:endParaRPr lang="en-US" sz="2000" b="1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1894" y="3104805"/>
            <a:ext cx="7557082" cy="406400"/>
          </a:xfrm>
          <a:prstGeom prst="rect">
            <a:avLst/>
          </a:prstGeom>
          <a:noFill/>
          <a:ln w="22225">
            <a:solidFill>
              <a:srgbClr val="000090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33355" y="3104806"/>
            <a:ext cx="2225031" cy="406400"/>
          </a:xfrm>
          <a:prstGeom prst="rect">
            <a:avLst/>
          </a:prstGeom>
          <a:noFill/>
          <a:ln w="22225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84378" y="3167528"/>
            <a:ext cx="2121004" cy="294165"/>
            <a:chOff x="1294200" y="2963973"/>
            <a:chExt cx="2121004" cy="294165"/>
          </a:xfrm>
        </p:grpSpPr>
        <p:pic>
          <p:nvPicPr>
            <p:cNvPr id="11" name="Picture 10" descr="silver_coi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6496" y="2963973"/>
              <a:ext cx="292076" cy="286235"/>
            </a:xfrm>
            <a:prstGeom prst="rect">
              <a:avLst/>
            </a:prstGeom>
          </p:spPr>
        </p:pic>
        <p:pic>
          <p:nvPicPr>
            <p:cNvPr id="12" name="Picture 11" descr="silver_coi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0952" y="2969213"/>
              <a:ext cx="292076" cy="286235"/>
            </a:xfrm>
            <a:prstGeom prst="rect">
              <a:avLst/>
            </a:prstGeom>
          </p:spPr>
        </p:pic>
        <p:pic>
          <p:nvPicPr>
            <p:cNvPr id="13" name="Picture 12" descr="silver_coi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849" y="2969213"/>
              <a:ext cx="292076" cy="286235"/>
            </a:xfrm>
            <a:prstGeom prst="rect">
              <a:avLst/>
            </a:prstGeom>
          </p:spPr>
        </p:pic>
        <p:pic>
          <p:nvPicPr>
            <p:cNvPr id="14" name="Picture 13" descr="silver_coi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16" y="2969213"/>
              <a:ext cx="292076" cy="286235"/>
            </a:xfrm>
            <a:prstGeom prst="rect">
              <a:avLst/>
            </a:prstGeom>
          </p:spPr>
        </p:pic>
        <p:pic>
          <p:nvPicPr>
            <p:cNvPr id="15" name="Picture 14" descr="silver_coi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8914" y="2971903"/>
              <a:ext cx="292076" cy="286235"/>
            </a:xfrm>
            <a:prstGeom prst="rect">
              <a:avLst/>
            </a:prstGeom>
          </p:spPr>
        </p:pic>
        <p:pic>
          <p:nvPicPr>
            <p:cNvPr id="16" name="Picture 15" descr="silver_coi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200" y="2969213"/>
              <a:ext cx="292076" cy="286235"/>
            </a:xfrm>
            <a:prstGeom prst="rect">
              <a:avLst/>
            </a:prstGeom>
          </p:spPr>
        </p:pic>
        <p:pic>
          <p:nvPicPr>
            <p:cNvPr id="17" name="Picture 16" descr="silver_coi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128" y="2963973"/>
              <a:ext cx="292076" cy="286235"/>
            </a:xfrm>
            <a:prstGeom prst="rect">
              <a:avLst/>
            </a:prstGeom>
          </p:spPr>
        </p:pic>
      </p:grpSp>
      <p:sp>
        <p:nvSpPr>
          <p:cNvPr id="18" name="Title 1"/>
          <p:cNvSpPr txBox="1">
            <a:spLocks/>
          </p:cNvSpPr>
          <p:nvPr/>
        </p:nvSpPr>
        <p:spPr>
          <a:xfrm>
            <a:off x="241521" y="3675852"/>
            <a:ext cx="8469805" cy="1973044"/>
          </a:xfrm>
          <a:prstGeom prst="rect">
            <a:avLst/>
          </a:prstGeom>
        </p:spPr>
        <p:txBody>
          <a:bodyPr vert="horz" lIns="91440" tIns="0" rIns="91440" bIns="4572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365760" algn="l">
              <a:lnSpc>
                <a:spcPts val="3000"/>
              </a:lnSpc>
              <a:spcAft>
                <a:spcPts val="600"/>
              </a:spcAft>
              <a:buAutoNum type="arabicPeriod" startAt="2"/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Cycle through all </a:t>
            </a:r>
            <a:r>
              <a:rPr lang="en-US" sz="2000" dirty="0" err="1" smtClean="0">
                <a:solidFill>
                  <a:srgbClr val="000090"/>
                </a:solidFill>
                <a:cs typeface="Helvetica"/>
              </a:rPr>
              <a:t>bitstrings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000" i="1" dirty="0" smtClean="0">
                <a:solidFill>
                  <a:srgbClr val="800000"/>
                </a:solidFill>
                <a:cs typeface="Helvetica"/>
              </a:rPr>
              <a:t>y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in </a:t>
            </a:r>
            <a:r>
              <a:rPr lang="en-US" sz="2000" dirty="0" err="1" smtClean="0">
                <a:solidFill>
                  <a:srgbClr val="000090"/>
                </a:solidFill>
                <a:cs typeface="Helvetica"/>
              </a:rPr>
              <a:t>supp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 of </a:t>
            </a:r>
            <a:r>
              <a:rPr lang="en-US" sz="2000" b="1" dirty="0" err="1" smtClean="0">
                <a:solidFill>
                  <a:srgbClr val="000090"/>
                </a:solidFill>
                <a:cs typeface="Helvetica"/>
              </a:rPr>
              <a:t>pseudorand</a:t>
            </a:r>
            <a:r>
              <a:rPr lang="en-US" sz="2000" b="1" dirty="0" smtClean="0">
                <a:solidFill>
                  <a:srgbClr val="000090"/>
                </a:solidFill>
                <a:cs typeface="Helvetica"/>
              </a:rPr>
              <a:t>. </a:t>
            </a:r>
            <a:r>
              <a:rPr lang="en-US" sz="2000" b="1" dirty="0" err="1" smtClean="0">
                <a:solidFill>
                  <a:srgbClr val="000090"/>
                </a:solidFill>
                <a:cs typeface="Helvetica"/>
              </a:rPr>
              <a:t>dist</a:t>
            </a:r>
            <a:r>
              <a:rPr lang="en-US" sz="2000" b="1" dirty="0" smtClean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that </a:t>
            </a:r>
            <a:r>
              <a:rPr lang="en-US" sz="2000" i="1" dirty="0" err="1" smtClean="0">
                <a:solidFill>
                  <a:srgbClr val="000090"/>
                </a:solidFill>
                <a:cs typeface="Helvetica"/>
              </a:rPr>
              <a:t>δ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-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fools DTs</a:t>
            </a:r>
          </a:p>
          <a:p>
            <a:pPr marL="457200" indent="-365760" algn="l">
              <a:lnSpc>
                <a:spcPts val="2700"/>
              </a:lnSpc>
              <a:buAutoNum type="arabicPeriod" startAt="2"/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For each (</a:t>
            </a:r>
            <a:r>
              <a:rPr lang="en-US" sz="2000" i="1" dirty="0" err="1">
                <a:solidFill>
                  <a:srgbClr val="800000"/>
                </a:solidFill>
                <a:cs typeface="Helvetica"/>
              </a:rPr>
              <a:t>L</a:t>
            </a:r>
            <a:r>
              <a:rPr lang="en-US" sz="2000" dirty="0" err="1" smtClean="0">
                <a:solidFill>
                  <a:srgbClr val="000090"/>
                </a:solidFill>
                <a:cs typeface="Helvetica"/>
              </a:rPr>
              <a:t>,</a:t>
            </a:r>
            <a:r>
              <a:rPr lang="en-US" sz="2000" i="1" dirty="0" err="1" smtClean="0">
                <a:solidFill>
                  <a:srgbClr val="800000"/>
                </a:solidFill>
                <a:cs typeface="Helvetica"/>
              </a:rPr>
              <a:t>y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) pair, proceed to next stage. Each good </a:t>
            </a:r>
            <a:r>
              <a:rPr lang="en-US" sz="2000" dirty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000" i="1" dirty="0" err="1">
                <a:solidFill>
                  <a:srgbClr val="800000"/>
                </a:solidFill>
                <a:cs typeface="Helvetica"/>
              </a:rPr>
              <a:t>L</a:t>
            </a:r>
            <a:r>
              <a:rPr lang="en-US" sz="2000" dirty="0" err="1">
                <a:solidFill>
                  <a:srgbClr val="000090"/>
                </a:solidFill>
                <a:cs typeface="Helvetica"/>
              </a:rPr>
              <a:t>,</a:t>
            </a:r>
            <a:r>
              <a:rPr lang="en-US" sz="2000" i="1" dirty="0" err="1">
                <a:solidFill>
                  <a:srgbClr val="800000"/>
                </a:solidFill>
                <a:cs typeface="Helvetica"/>
              </a:rPr>
              <a:t>y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) pair approximately preserves bias:</a:t>
            </a:r>
          </a:p>
          <a:p>
            <a:pPr algn="l">
              <a:lnSpc>
                <a:spcPts val="2700"/>
              </a:lnSpc>
            </a:pPr>
            <a:endParaRPr lang="en-US" sz="2000" dirty="0" smtClean="0">
              <a:solidFill>
                <a:srgbClr val="000090"/>
              </a:solidFill>
              <a:cs typeface="Helvetica"/>
            </a:endParaRPr>
          </a:p>
          <a:p>
            <a:pPr algn="l">
              <a:lnSpc>
                <a:spcPts val="3000"/>
              </a:lnSpc>
              <a:spcAft>
                <a:spcPts val="900"/>
              </a:spcAft>
            </a:pPr>
            <a:r>
              <a:rPr lang="en-US" sz="2000" dirty="0">
                <a:solidFill>
                  <a:srgbClr val="000090"/>
                </a:solidFill>
                <a:cs typeface="Helvetica"/>
              </a:rPr>
              <a:t>	</a:t>
            </a:r>
            <a:endParaRPr lang="en-US" sz="2000" dirty="0" smtClean="0">
              <a:solidFill>
                <a:srgbClr val="000090"/>
              </a:solidFill>
              <a:cs typeface="Helvetica"/>
            </a:endParaRPr>
          </a:p>
        </p:txBody>
      </p: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22" y="1582645"/>
            <a:ext cx="7222647" cy="5720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00604" y="5791920"/>
            <a:ext cx="7607301" cy="907209"/>
          </a:xfrm>
          <a:prstGeom prst="rect">
            <a:avLst/>
          </a:prstGeom>
          <a:noFill/>
          <a:ln w="25400">
            <a:solidFill>
              <a:srgbClr val="000090"/>
            </a:solidFill>
          </a:ln>
        </p:spPr>
        <p:txBody>
          <a:bodyPr wrap="square" lIns="182880" tIns="91440" rIns="182880" bIns="91440" rtlCol="0" anchor="ctr" anchorCtr="0">
            <a:noAutofit/>
          </a:bodyPr>
          <a:lstStyle/>
          <a:p>
            <a:pPr algn="ctr">
              <a:lnSpc>
                <a:spcPts val="3000"/>
              </a:lnSpc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Fills in </a:t>
            </a:r>
            <a:r>
              <a:rPr lang="en-US" sz="2000" dirty="0">
                <a:solidFill>
                  <a:srgbClr val="000090"/>
                </a:solidFill>
                <a:cs typeface="Helvetica"/>
              </a:rPr>
              <a:t>|</a:t>
            </a:r>
            <a:r>
              <a:rPr lang="en-US" sz="2000" i="1" dirty="0">
                <a:solidFill>
                  <a:srgbClr val="000090"/>
                </a:solidFill>
                <a:cs typeface="Helvetica"/>
              </a:rPr>
              <a:t>L</a:t>
            </a:r>
            <a:r>
              <a:rPr lang="en-US" sz="2000" dirty="0">
                <a:solidFill>
                  <a:srgbClr val="000090"/>
                </a:solidFill>
                <a:cs typeface="Helvetica"/>
              </a:rPr>
              <a:t>|</a:t>
            </a:r>
            <a:r>
              <a:rPr lang="en-US" sz="800" i="1" dirty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000" dirty="0">
                <a:solidFill>
                  <a:srgbClr val="000090"/>
                </a:solidFill>
                <a:cs typeface="Helvetica"/>
              </a:rPr>
              <a:t>≈</a:t>
            </a:r>
            <a:r>
              <a:rPr lang="en-US" sz="800" i="1" dirty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000" i="1" dirty="0" err="1">
                <a:solidFill>
                  <a:srgbClr val="800000"/>
                </a:solidFill>
                <a:cs typeface="Helvetica"/>
              </a:rPr>
              <a:t>p</a:t>
            </a:r>
            <a:r>
              <a:rPr lang="en-US" sz="2000" i="1" dirty="0" err="1">
                <a:solidFill>
                  <a:srgbClr val="000090"/>
                </a:solidFill>
                <a:cs typeface="Helvetica"/>
              </a:rPr>
              <a:t>n</a:t>
            </a:r>
            <a:r>
              <a:rPr lang="en-US" sz="2000" dirty="0">
                <a:solidFill>
                  <a:srgbClr val="000090"/>
                </a:solidFill>
                <a:cs typeface="Helvetica"/>
              </a:rPr>
              <a:t> 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coordinates, </a:t>
            </a:r>
            <a:r>
              <a:rPr lang="en-US" sz="2000" dirty="0">
                <a:solidFill>
                  <a:srgbClr val="000090"/>
                </a:solidFill>
                <a:cs typeface="Helvetica"/>
              </a:rPr>
              <a:t>and preserves </a:t>
            </a:r>
            <a:r>
              <a:rPr lang="en-US" sz="2000" i="1" dirty="0">
                <a:solidFill>
                  <a:srgbClr val="000090"/>
                </a:solidFill>
                <a:cs typeface="Helvetica"/>
              </a:rPr>
              <a:t>F</a:t>
            </a:r>
            <a:r>
              <a:rPr lang="en-US" sz="2000" dirty="0">
                <a:solidFill>
                  <a:srgbClr val="000090"/>
                </a:solidFill>
                <a:cs typeface="Helvetica"/>
              </a:rPr>
              <a:t>’s bias up to </a:t>
            </a:r>
            <a:r>
              <a:rPr lang="en-US" sz="2000" i="1" dirty="0">
                <a:solidFill>
                  <a:srgbClr val="000090"/>
                </a:solidFill>
                <a:cs typeface="Helvetica"/>
              </a:rPr>
              <a:t>O</a:t>
            </a:r>
            <a:r>
              <a:rPr lang="en-US" sz="2000" dirty="0">
                <a:solidFill>
                  <a:srgbClr val="000090"/>
                </a:solidFill>
                <a:cs typeface="Helvetica"/>
              </a:rPr>
              <a:t>(</a:t>
            </a:r>
            <a:r>
              <a:rPr lang="en-US" sz="2000" i="1" dirty="0" err="1">
                <a:solidFill>
                  <a:srgbClr val="800000"/>
                </a:solidFill>
                <a:cs typeface="Helvetica"/>
              </a:rPr>
              <a:t>δ</a:t>
            </a:r>
            <a:r>
              <a:rPr lang="en-US" sz="2000" dirty="0">
                <a:solidFill>
                  <a:srgbClr val="000090"/>
                </a:solidFill>
                <a:cs typeface="Helvetica"/>
              </a:rPr>
              <a:t>)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.</a:t>
            </a:r>
            <a:endParaRPr lang="en-US" sz="2000" dirty="0">
              <a:solidFill>
                <a:srgbClr val="000090"/>
              </a:solidFill>
              <a:cs typeface="Helvetica"/>
            </a:endParaRPr>
          </a:p>
          <a:p>
            <a:pPr algn="ctr">
              <a:lnSpc>
                <a:spcPts val="3000"/>
              </a:lnSpc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(This is why we want to be able to take </a:t>
            </a:r>
            <a:r>
              <a:rPr lang="en-US" sz="2000" i="1" dirty="0" smtClean="0">
                <a:solidFill>
                  <a:srgbClr val="000090"/>
                </a:solidFill>
                <a:cs typeface="Helvetica"/>
              </a:rPr>
              <a:t>p </a:t>
            </a: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to be large.)</a:t>
            </a:r>
            <a:endParaRPr lang="en-US" sz="2000" i="1" dirty="0" smtClean="0">
              <a:solidFill>
                <a:srgbClr val="000090"/>
              </a:solidFill>
              <a:cs typeface="Helvetica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068003" y="3733269"/>
            <a:ext cx="345262" cy="368848"/>
          </a:xfrm>
          <a:prstGeom prst="ellipse">
            <a:avLst/>
          </a:prstGeom>
          <a:noFill/>
          <a:ln w="28575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910654" y="1646824"/>
            <a:ext cx="345262" cy="368848"/>
          </a:xfrm>
          <a:prstGeom prst="ellipse">
            <a:avLst/>
          </a:prstGeom>
          <a:noFill/>
          <a:ln w="28575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645299" y="5329736"/>
            <a:ext cx="0" cy="575180"/>
          </a:xfrm>
          <a:prstGeom prst="straightConnector1">
            <a:avLst/>
          </a:prstGeom>
          <a:ln w="19050">
            <a:solidFill>
              <a:srgbClr val="000090"/>
            </a:solidFill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800516" y="1094362"/>
            <a:ext cx="5435747" cy="451170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300"/>
              </a:lnSpc>
            </a:pPr>
            <a:r>
              <a:rPr lang="en-US" sz="2000" dirty="0" smtClean="0">
                <a:solidFill>
                  <a:srgbClr val="000090"/>
                </a:solidFill>
                <a:cs typeface="Helvetica"/>
              </a:rPr>
              <a:t>Pseudorandom switching lemma: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863388" y="3104805"/>
            <a:ext cx="2225031" cy="406400"/>
          </a:xfrm>
          <a:prstGeom prst="rect">
            <a:avLst/>
          </a:prstGeom>
          <a:noFill/>
          <a:ln w="22225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3914411" y="3167527"/>
            <a:ext cx="2121004" cy="294165"/>
            <a:chOff x="1294200" y="2963973"/>
            <a:chExt cx="2121004" cy="294165"/>
          </a:xfrm>
        </p:grpSpPr>
        <p:pic>
          <p:nvPicPr>
            <p:cNvPr id="29" name="Picture 28" descr="silver_coi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6496" y="2963973"/>
              <a:ext cx="292076" cy="286235"/>
            </a:xfrm>
            <a:prstGeom prst="rect">
              <a:avLst/>
            </a:prstGeom>
          </p:spPr>
        </p:pic>
        <p:pic>
          <p:nvPicPr>
            <p:cNvPr id="30" name="Picture 29" descr="silver_coi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0952" y="2969213"/>
              <a:ext cx="292076" cy="286235"/>
            </a:xfrm>
            <a:prstGeom prst="rect">
              <a:avLst/>
            </a:prstGeom>
          </p:spPr>
        </p:pic>
        <p:pic>
          <p:nvPicPr>
            <p:cNvPr id="31" name="Picture 30" descr="silver_coi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849" y="2969213"/>
              <a:ext cx="292076" cy="286235"/>
            </a:xfrm>
            <a:prstGeom prst="rect">
              <a:avLst/>
            </a:prstGeom>
          </p:spPr>
        </p:pic>
        <p:pic>
          <p:nvPicPr>
            <p:cNvPr id="32" name="Picture 31" descr="silver_coi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16" y="2969213"/>
              <a:ext cx="292076" cy="286235"/>
            </a:xfrm>
            <a:prstGeom prst="rect">
              <a:avLst/>
            </a:prstGeom>
          </p:spPr>
        </p:pic>
        <p:pic>
          <p:nvPicPr>
            <p:cNvPr id="33" name="Picture 32" descr="silver_coi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8914" y="2971903"/>
              <a:ext cx="292076" cy="286235"/>
            </a:xfrm>
            <a:prstGeom prst="rect">
              <a:avLst/>
            </a:prstGeom>
          </p:spPr>
        </p:pic>
        <p:pic>
          <p:nvPicPr>
            <p:cNvPr id="34" name="Picture 33" descr="silver_coi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200" y="2969213"/>
              <a:ext cx="292076" cy="286235"/>
            </a:xfrm>
            <a:prstGeom prst="rect">
              <a:avLst/>
            </a:prstGeom>
          </p:spPr>
        </p:pic>
        <p:pic>
          <p:nvPicPr>
            <p:cNvPr id="35" name="Picture 34" descr="silver_coi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128" y="2963973"/>
              <a:ext cx="292076" cy="286235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6123945" y="3104806"/>
            <a:ext cx="2225031" cy="406400"/>
          </a:xfrm>
          <a:prstGeom prst="rect">
            <a:avLst/>
          </a:prstGeom>
          <a:noFill/>
          <a:ln w="22225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6174968" y="3167528"/>
            <a:ext cx="2121004" cy="294165"/>
            <a:chOff x="1294200" y="2963973"/>
            <a:chExt cx="2121004" cy="294165"/>
          </a:xfrm>
        </p:grpSpPr>
        <p:pic>
          <p:nvPicPr>
            <p:cNvPr id="38" name="Picture 37" descr="silver_coi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6496" y="2963973"/>
              <a:ext cx="292076" cy="286235"/>
            </a:xfrm>
            <a:prstGeom prst="rect">
              <a:avLst/>
            </a:prstGeom>
          </p:spPr>
        </p:pic>
        <p:pic>
          <p:nvPicPr>
            <p:cNvPr id="39" name="Picture 38" descr="silver_coi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0952" y="2969213"/>
              <a:ext cx="292076" cy="286235"/>
            </a:xfrm>
            <a:prstGeom prst="rect">
              <a:avLst/>
            </a:prstGeom>
          </p:spPr>
        </p:pic>
        <p:pic>
          <p:nvPicPr>
            <p:cNvPr id="40" name="Picture 39" descr="silver_coi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849" y="2969213"/>
              <a:ext cx="292076" cy="286235"/>
            </a:xfrm>
            <a:prstGeom prst="rect">
              <a:avLst/>
            </a:prstGeom>
          </p:spPr>
        </p:pic>
        <p:pic>
          <p:nvPicPr>
            <p:cNvPr id="41" name="Picture 40" descr="silver_coi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016" y="2969213"/>
              <a:ext cx="292076" cy="286235"/>
            </a:xfrm>
            <a:prstGeom prst="rect">
              <a:avLst/>
            </a:prstGeom>
          </p:spPr>
        </p:pic>
        <p:pic>
          <p:nvPicPr>
            <p:cNvPr id="42" name="Picture 41" descr="silver_coi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8914" y="2971903"/>
              <a:ext cx="292076" cy="286235"/>
            </a:xfrm>
            <a:prstGeom prst="rect">
              <a:avLst/>
            </a:prstGeom>
          </p:spPr>
        </p:pic>
        <p:pic>
          <p:nvPicPr>
            <p:cNvPr id="43" name="Picture 42" descr="silver_coi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200" y="2969213"/>
              <a:ext cx="292076" cy="286235"/>
            </a:xfrm>
            <a:prstGeom prst="rect">
              <a:avLst/>
            </a:prstGeom>
          </p:spPr>
        </p:pic>
        <p:pic>
          <p:nvPicPr>
            <p:cNvPr id="44" name="Picture 43" descr="silver_coin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3128" y="2963973"/>
              <a:ext cx="292076" cy="286235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4902259" y="4937582"/>
            <a:ext cx="217877" cy="3921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5685" y="5017183"/>
            <a:ext cx="4692318" cy="335805"/>
          </a:xfrm>
          <a:prstGeom prst="rect">
            <a:avLst/>
          </a:prstGeom>
        </p:spPr>
      </p:pic>
      <p:sp>
        <p:nvSpPr>
          <p:cNvPr id="48" name="Oval 47"/>
          <p:cNvSpPr/>
          <p:nvPr/>
        </p:nvSpPr>
        <p:spPr>
          <a:xfrm>
            <a:off x="6739796" y="4994093"/>
            <a:ext cx="345262" cy="368848"/>
          </a:xfrm>
          <a:prstGeom prst="ellipse">
            <a:avLst/>
          </a:prstGeom>
          <a:noFill/>
          <a:ln w="28575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742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8" grpId="1" animBg="1"/>
      <p:bldP spid="8" grpId="2" animBg="1"/>
      <p:bldP spid="20" grpId="0" animBg="1"/>
      <p:bldP spid="22" grpId="0" animBg="1"/>
      <p:bldP spid="23" grpId="0" animBg="1"/>
      <p:bldP spid="27" grpId="0" animBg="1"/>
      <p:bldP spid="27" grpId="1" animBg="1"/>
      <p:bldP spid="36" grpId="0" animBg="1"/>
      <p:bldP spid="36" grpId="1" animBg="1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85076" y="214495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End of both introductions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3667" y="6956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04999" y="1739614"/>
            <a:ext cx="8344504" cy="4388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  <a:spcAft>
                <a:spcPts val="300"/>
              </a:spcAft>
            </a:pPr>
            <a:r>
              <a:rPr lang="en-US" sz="2400" dirty="0" smtClean="0">
                <a:solidFill>
                  <a:srgbClr val="000000"/>
                </a:solidFill>
                <a:cs typeface="Helvetica"/>
              </a:rPr>
              <a:t>Rest of talk:  AC</a:t>
            </a:r>
            <a:r>
              <a:rPr lang="en-US" sz="2400" baseline="30000" dirty="0" smtClean="0">
                <a:solidFill>
                  <a:srgbClr val="000000"/>
                </a:solidFill>
                <a:cs typeface="Helvetica"/>
              </a:rPr>
              <a:t>0</a:t>
            </a:r>
            <a:r>
              <a:rPr lang="en-US" sz="2400" dirty="0" smtClean="0">
                <a:solidFill>
                  <a:srgbClr val="000000"/>
                </a:solidFill>
                <a:cs typeface="Helvetica"/>
              </a:rPr>
              <a:t>.</a:t>
            </a:r>
          </a:p>
          <a:p>
            <a:pPr algn="l">
              <a:lnSpc>
                <a:spcPts val="3200"/>
              </a:lnSpc>
              <a:spcAft>
                <a:spcPts val="300"/>
              </a:spcAft>
            </a:pPr>
            <a:endParaRPr lang="en-US" sz="2400" dirty="0">
              <a:solidFill>
                <a:srgbClr val="000000"/>
              </a:solidFill>
              <a:cs typeface="Helvetica"/>
            </a:endParaRPr>
          </a:p>
          <a:p>
            <a:pPr marL="342900" indent="-342900" algn="l">
              <a:lnSpc>
                <a:spcPts val="3200"/>
              </a:lnSpc>
              <a:spcAft>
                <a:spcPts val="300"/>
              </a:spcAft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cs typeface="Helvetica"/>
              </a:rPr>
              <a:t>Switching </a:t>
            </a:r>
            <a:r>
              <a:rPr lang="en-US" sz="2000" dirty="0" smtClean="0">
                <a:solidFill>
                  <a:srgbClr val="000000"/>
                </a:solidFill>
                <a:cs typeface="Helvetica"/>
              </a:rPr>
              <a:t>lemma </a:t>
            </a:r>
            <a:r>
              <a:rPr lang="en-US" sz="2000" dirty="0">
                <a:solidFill>
                  <a:srgbClr val="000000"/>
                </a:solidFill>
                <a:cs typeface="Helvetica"/>
              </a:rPr>
              <a:t>and multi-switching lemma</a:t>
            </a:r>
          </a:p>
          <a:p>
            <a:pPr marL="342900" indent="-342900" algn="l">
              <a:lnSpc>
                <a:spcPts val="3200"/>
              </a:lnSpc>
              <a:spcAft>
                <a:spcPts val="300"/>
              </a:spcAft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cs typeface="Helvetica"/>
              </a:rPr>
              <a:t>Recall how [TX13] “fooled the proof” of [H86] switching lemma to get their pseudorandom switching lemma</a:t>
            </a:r>
          </a:p>
          <a:p>
            <a:pPr marL="342900" indent="-342900" algn="l">
              <a:lnSpc>
                <a:spcPts val="3200"/>
              </a:lnSpc>
              <a:spcAft>
                <a:spcPts val="300"/>
              </a:spcAft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cs typeface="Helvetica"/>
              </a:rPr>
              <a:t>Sketch of how we “fool the proof” of [H14] multi-switching lemma</a:t>
            </a:r>
            <a:r>
              <a:rPr lang="en-US" sz="2000" dirty="0">
                <a:solidFill>
                  <a:srgbClr val="000000"/>
                </a:solidFill>
                <a:cs typeface="Helvetica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Helvetica"/>
              </a:rPr>
              <a:t>to get our pseudorandom multi-switching lemma</a:t>
            </a:r>
          </a:p>
          <a:p>
            <a:pPr algn="l">
              <a:lnSpc>
                <a:spcPts val="3200"/>
              </a:lnSpc>
              <a:spcAft>
                <a:spcPts val="300"/>
              </a:spcAft>
            </a:pPr>
            <a:endParaRPr lang="en-US" sz="2400" b="1" dirty="0" smtClean="0">
              <a:solidFill>
                <a:srgbClr val="000000"/>
              </a:solidFill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54669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423860" y="1195466"/>
            <a:ext cx="8132187" cy="430887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Pick your favorite circuit class </a:t>
            </a:r>
            <a:r>
              <a:rPr lang="en-US" sz="2200" b="1" dirty="0" smtClean="0"/>
              <a:t>C</a:t>
            </a:r>
            <a:r>
              <a:rPr lang="en-US" sz="2200" dirty="0" smtClean="0"/>
              <a:t> of n-variable Boolean circuits.</a:t>
            </a:r>
          </a:p>
        </p:txBody>
      </p:sp>
      <p:sp>
        <p:nvSpPr>
          <p:cNvPr id="149" name="Title 1"/>
          <p:cNvSpPr>
            <a:spLocks noGrp="1"/>
          </p:cNvSpPr>
          <p:nvPr>
            <p:ph type="ctrTitle"/>
          </p:nvPr>
        </p:nvSpPr>
        <p:spPr>
          <a:xfrm>
            <a:off x="894150" y="184212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Background:  Unconditional </a:t>
            </a:r>
            <a:r>
              <a:rPr lang="en-US" sz="2800" dirty="0" err="1" smtClean="0">
                <a:solidFill>
                  <a:schemeClr val="accent2"/>
                </a:solidFill>
                <a:latin typeface="+mn-lt"/>
                <a:cs typeface="Helvetica"/>
              </a:rPr>
              <a:t>pseudorandomness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423860" y="1778753"/>
            <a:ext cx="8132187" cy="1107996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A </a:t>
            </a:r>
            <a:r>
              <a:rPr lang="en-US" sz="2200" b="1" dirty="0" smtClean="0"/>
              <a:t>PRG for C</a:t>
            </a:r>
            <a:r>
              <a:rPr lang="en-US" sz="2200" dirty="0" smtClean="0"/>
              <a:t>:  efficient deterministic algorithm that maps uniform </a:t>
            </a:r>
            <a:br>
              <a:rPr lang="en-US" sz="2200" dirty="0" smtClean="0"/>
            </a:br>
            <a:r>
              <a:rPr lang="en-US" sz="2200" dirty="0" smtClean="0"/>
              <a:t>r-bit strings (r&lt;&lt;n) to a distribution  </a:t>
            </a:r>
            <a:r>
              <a:rPr lang="en-US" sz="2200" dirty="0"/>
              <a:t> </a:t>
            </a:r>
            <a:r>
              <a:rPr lang="en-US" sz="2200" dirty="0" smtClean="0"/>
              <a:t>   over  n-bit strings that </a:t>
            </a:r>
            <a:br>
              <a:rPr lang="en-US" sz="2200" dirty="0" smtClean="0"/>
            </a:br>
            <a:r>
              <a:rPr lang="en-US" sz="2200" dirty="0" smtClean="0"/>
              <a:t>“appears uniform random to every circuit in </a:t>
            </a:r>
            <a:r>
              <a:rPr lang="en-US" sz="2200" b="1" dirty="0" smtClean="0"/>
              <a:t>C</a:t>
            </a:r>
            <a:r>
              <a:rPr lang="en-US" sz="2200" dirty="0" smtClean="0"/>
              <a:t>”.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694886" y="3787340"/>
            <a:ext cx="182880" cy="59179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2113737" y="3694377"/>
            <a:ext cx="1392248" cy="824520"/>
          </a:xfrm>
          <a:prstGeom prst="rightArrow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TextBox 153"/>
          <p:cNvSpPr txBox="1"/>
          <p:nvPr/>
        </p:nvSpPr>
        <p:spPr>
          <a:xfrm>
            <a:off x="6785958" y="3846434"/>
            <a:ext cx="952621" cy="430887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0 or 1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65" y="3924217"/>
            <a:ext cx="841053" cy="367646"/>
          </a:xfrm>
          <a:prstGeom prst="rect">
            <a:avLst/>
          </a:prstGeom>
        </p:spPr>
      </p:pic>
      <p:sp>
        <p:nvSpPr>
          <p:cNvPr id="156" name="TextBox 155"/>
          <p:cNvSpPr txBox="1"/>
          <p:nvPr/>
        </p:nvSpPr>
        <p:spPr>
          <a:xfrm>
            <a:off x="4463121" y="3846434"/>
            <a:ext cx="2563365" cy="430887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Circuit</a:t>
            </a:r>
            <a:r>
              <a:rPr lang="en-US" sz="2200" dirty="0" smtClean="0">
                <a:solidFill>
                  <a:srgbClr val="FF0000"/>
                </a:solidFill>
              </a:rPr>
              <a:t> f </a:t>
            </a:r>
            <a:r>
              <a:rPr lang="en-US" sz="2200" dirty="0" smtClean="0">
                <a:solidFill>
                  <a:srgbClr val="000000"/>
                </a:solidFill>
              </a:rPr>
              <a:t>in </a:t>
            </a:r>
            <a:r>
              <a:rPr lang="en-US" sz="2200" b="1" dirty="0" smtClean="0">
                <a:solidFill>
                  <a:srgbClr val="000000"/>
                </a:solidFill>
              </a:rPr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29511" y="4421383"/>
            <a:ext cx="1198920" cy="523220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algn="ctr" defTabSz="457200">
              <a:spcAft>
                <a:spcPts val="1200"/>
              </a:spcAft>
              <a:buClr>
                <a:srgbClr val="000090"/>
              </a:buClr>
            </a:pPr>
            <a:r>
              <a:rPr lang="en-US" sz="1400" dirty="0" smtClean="0"/>
              <a:t>uniform r-bit seed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92667" y="5266090"/>
            <a:ext cx="1867713" cy="307777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algn="ctr" defTabSz="457200">
              <a:spcAft>
                <a:spcPts val="1200"/>
              </a:spcAft>
              <a:buClr>
                <a:srgbClr val="000090"/>
              </a:buClr>
            </a:pPr>
            <a:r>
              <a:rPr lang="en-US" sz="1400" dirty="0" smtClean="0"/>
              <a:t>n-bit string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348" y="2241921"/>
            <a:ext cx="249715" cy="23013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3515" y="6003307"/>
            <a:ext cx="2563365" cy="430887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For every </a:t>
            </a:r>
            <a:r>
              <a:rPr lang="en-US" sz="2200" dirty="0" smtClean="0">
                <a:solidFill>
                  <a:srgbClr val="FF0000"/>
                </a:solidFill>
              </a:rPr>
              <a:t>f</a:t>
            </a:r>
            <a:r>
              <a:rPr lang="en-US" sz="2200" dirty="0" smtClean="0"/>
              <a:t> in class </a:t>
            </a:r>
            <a:r>
              <a:rPr lang="en-US" sz="2200" b="1" dirty="0" smtClean="0"/>
              <a:t>C</a:t>
            </a:r>
            <a:r>
              <a:rPr lang="en-US" sz="2200" dirty="0" smtClean="0"/>
              <a:t>,</a:t>
            </a:r>
          </a:p>
        </p:txBody>
      </p:sp>
      <p:sp>
        <p:nvSpPr>
          <p:cNvPr id="4" name="TextBox 3"/>
          <p:cNvSpPr txBox="1"/>
          <p:nvPr/>
        </p:nvSpPr>
        <p:spPr>
          <a:xfrm rot="5400000">
            <a:off x="1456798" y="3951718"/>
            <a:ext cx="704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10100110</a:t>
            </a:r>
            <a:endParaRPr lang="en-US" sz="1000" dirty="0"/>
          </a:p>
        </p:txBody>
      </p:sp>
      <p:sp>
        <p:nvSpPr>
          <p:cNvPr id="20" name="Rectangle 19"/>
          <p:cNvSpPr/>
          <p:nvPr/>
        </p:nvSpPr>
        <p:spPr>
          <a:xfrm>
            <a:off x="3761315" y="3037190"/>
            <a:ext cx="182880" cy="221340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5400000">
            <a:off x="2622796" y="4099590"/>
            <a:ext cx="24599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100100110110101101010100010100110</a:t>
            </a:r>
            <a:endParaRPr lang="en-US" sz="1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6695" y="5343843"/>
            <a:ext cx="437042" cy="182101"/>
          </a:xfrm>
          <a:prstGeom prst="rect">
            <a:avLst/>
          </a:prstGeom>
        </p:spPr>
      </p:pic>
      <p:sp>
        <p:nvSpPr>
          <p:cNvPr id="8" name="Isosceles Triangle 7"/>
          <p:cNvSpPr/>
          <p:nvPr/>
        </p:nvSpPr>
        <p:spPr>
          <a:xfrm rot="5400000">
            <a:off x="4325286" y="2789919"/>
            <a:ext cx="2203941" cy="2717402"/>
          </a:xfrm>
          <a:prstGeom prst="triangle">
            <a:avLst>
              <a:gd name="adj" fmla="val 47179"/>
            </a:avLst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4092" y="5778913"/>
            <a:ext cx="5677705" cy="81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4" grpId="0"/>
      <p:bldP spid="156" grpId="0"/>
      <p:bldP spid="14" grpId="0"/>
      <p:bldP spid="15" grpId="0"/>
      <p:bldP spid="17" grpId="0"/>
      <p:bldP spid="4" grpId="0"/>
      <p:bldP spid="20" grpId="0" animBg="1"/>
      <p:bldP spid="21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85076" y="214495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Switching lemmas and multi-switching lemmas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3667" y="6956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8393" y="1373734"/>
            <a:ext cx="8132187" cy="769441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Recall [H86] switching lemma: analyzes a </a:t>
            </a:r>
            <a:r>
              <a:rPr lang="en-US" sz="2200" i="1" dirty="0" smtClean="0"/>
              <a:t>single </a:t>
            </a:r>
            <a:r>
              <a:rPr lang="en-US" sz="2200" dirty="0" smtClean="0"/>
              <a:t>CNF under random restriction.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93" y="2248917"/>
            <a:ext cx="8484010" cy="902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8393" y="3512210"/>
            <a:ext cx="8132187" cy="430887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Often used to analyze AC</a:t>
            </a:r>
            <a:r>
              <a:rPr lang="en-US" sz="2200" baseline="30000" dirty="0" smtClean="0"/>
              <a:t>0</a:t>
            </a:r>
            <a:r>
              <a:rPr lang="en-US" sz="2200" dirty="0" smtClean="0"/>
              <a:t> circuits: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056304" y="3375183"/>
            <a:ext cx="2326097" cy="1110112"/>
            <a:chOff x="433733" y="3173092"/>
            <a:chExt cx="3717255" cy="2348203"/>
          </a:xfrm>
        </p:grpSpPr>
        <p:sp>
          <p:nvSpPr>
            <p:cNvPr id="12" name="Oval 11"/>
            <p:cNvSpPr/>
            <p:nvPr/>
          </p:nvSpPr>
          <p:spPr>
            <a:xfrm rot="10800000">
              <a:off x="2200004" y="3173092"/>
              <a:ext cx="316256" cy="354792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10800000" flipH="1">
              <a:off x="2361243" y="3263411"/>
              <a:ext cx="69792" cy="201836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2274096" y="3263411"/>
              <a:ext cx="87148" cy="201836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976084" y="3896239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>
              <a:off x="1055189" y="3953600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119971" y="3953600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1413521" y="3896239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1492626" y="3953600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1557408" y="3953600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018216" y="3896239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3097322" y="3953600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3162103" y="3953600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 rot="153344">
              <a:off x="3431772" y="3903322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153344" flipH="1">
              <a:off x="3511423" y="3958954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53344">
              <a:off x="3576132" y="3962549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2" idx="0"/>
              <a:endCxn id="16" idx="0"/>
            </p:cNvCxnSpPr>
            <p:nvPr/>
          </p:nvCxnSpPr>
          <p:spPr>
            <a:xfrm flipH="1">
              <a:off x="1122859" y="3527884"/>
              <a:ext cx="1235273" cy="368355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2" idx="0"/>
              <a:endCxn id="19" idx="0"/>
            </p:cNvCxnSpPr>
            <p:nvPr/>
          </p:nvCxnSpPr>
          <p:spPr>
            <a:xfrm flipH="1">
              <a:off x="1560296" y="3527884"/>
              <a:ext cx="797836" cy="368355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2" idx="0"/>
              <a:endCxn id="22" idx="0"/>
            </p:cNvCxnSpPr>
            <p:nvPr/>
          </p:nvCxnSpPr>
          <p:spPr>
            <a:xfrm>
              <a:off x="2358132" y="3527884"/>
              <a:ext cx="806859" cy="368355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2" idx="0"/>
              <a:endCxn id="25" idx="0"/>
            </p:cNvCxnSpPr>
            <p:nvPr/>
          </p:nvCxnSpPr>
          <p:spPr>
            <a:xfrm>
              <a:off x="2358132" y="3527884"/>
              <a:ext cx="1226960" cy="375599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2" idx="0"/>
              <a:endCxn id="55" idx="0"/>
            </p:cNvCxnSpPr>
            <p:nvPr/>
          </p:nvCxnSpPr>
          <p:spPr>
            <a:xfrm flipH="1">
              <a:off x="1952154" y="3527884"/>
              <a:ext cx="405978" cy="375079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2" idx="0"/>
              <a:endCxn id="61" idx="0"/>
            </p:cNvCxnSpPr>
            <p:nvPr/>
          </p:nvCxnSpPr>
          <p:spPr>
            <a:xfrm>
              <a:off x="2358132" y="3527884"/>
              <a:ext cx="601" cy="378476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2" idx="0"/>
              <a:endCxn id="58" idx="0"/>
            </p:cNvCxnSpPr>
            <p:nvPr/>
          </p:nvCxnSpPr>
          <p:spPr>
            <a:xfrm>
              <a:off x="2358132" y="3527884"/>
              <a:ext cx="392099" cy="368355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 rot="10800000">
              <a:off x="680203" y="4575792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10800000" flipH="1">
              <a:off x="829866" y="4658503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0800000">
              <a:off x="748975" y="4658503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 rot="10800000">
              <a:off x="1152360" y="4582629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/>
          </p:nvCxnSpPr>
          <p:spPr>
            <a:xfrm rot="10800000" flipH="1">
              <a:off x="1302023" y="4665339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0800000">
              <a:off x="1221132" y="4665339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 rot="10800000">
              <a:off x="1652244" y="4582629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/>
          </p:nvCxnSpPr>
          <p:spPr>
            <a:xfrm rot="10800000" flipH="1">
              <a:off x="1801907" y="4665339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10800000">
              <a:off x="1721017" y="4665339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6" idx="4"/>
              <a:endCxn id="36" idx="4"/>
            </p:cNvCxnSpPr>
            <p:nvPr/>
          </p:nvCxnSpPr>
          <p:spPr>
            <a:xfrm flipH="1">
              <a:off x="826978" y="4221145"/>
              <a:ext cx="295881" cy="354647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16" idx="4"/>
              <a:endCxn id="39" idx="4"/>
            </p:cNvCxnSpPr>
            <p:nvPr/>
          </p:nvCxnSpPr>
          <p:spPr>
            <a:xfrm>
              <a:off x="1122859" y="4221145"/>
              <a:ext cx="176276" cy="361483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6" idx="4"/>
              <a:endCxn id="42" idx="5"/>
            </p:cNvCxnSpPr>
            <p:nvPr/>
          </p:nvCxnSpPr>
          <p:spPr>
            <a:xfrm>
              <a:off x="1122859" y="4221145"/>
              <a:ext cx="572375" cy="409065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9" idx="4"/>
              <a:endCxn id="39" idx="4"/>
            </p:cNvCxnSpPr>
            <p:nvPr/>
          </p:nvCxnSpPr>
          <p:spPr>
            <a:xfrm flipH="1">
              <a:off x="1299135" y="4221145"/>
              <a:ext cx="261161" cy="361483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58" idx="4"/>
              <a:endCxn id="42" idx="3"/>
            </p:cNvCxnSpPr>
            <p:nvPr/>
          </p:nvCxnSpPr>
          <p:spPr>
            <a:xfrm flipH="1">
              <a:off x="1902804" y="4221145"/>
              <a:ext cx="847427" cy="409065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6" idx="0"/>
            </p:cNvCxnSpPr>
            <p:nvPr/>
          </p:nvCxnSpPr>
          <p:spPr>
            <a:xfrm flipH="1">
              <a:off x="500503" y="4900698"/>
              <a:ext cx="326475" cy="343442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2" idx="0"/>
            </p:cNvCxnSpPr>
            <p:nvPr/>
          </p:nvCxnSpPr>
          <p:spPr>
            <a:xfrm flipH="1">
              <a:off x="973752" y="4907535"/>
              <a:ext cx="825267" cy="336606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2" name="Picture 51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33" y="5317415"/>
              <a:ext cx="185022" cy="136524"/>
            </a:xfrm>
            <a:prstGeom prst="rect">
              <a:avLst/>
            </a:prstGeom>
            <a:effectLst/>
          </p:spPr>
        </p:pic>
        <p:pic>
          <p:nvPicPr>
            <p:cNvPr id="53" name="Picture 52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8754" y="5317415"/>
              <a:ext cx="196192" cy="140508"/>
            </a:xfrm>
            <a:prstGeom prst="rect">
              <a:avLst/>
            </a:prstGeom>
            <a:effectLst/>
          </p:spPr>
        </p:pic>
        <p:pic>
          <p:nvPicPr>
            <p:cNvPr id="54" name="Picture 53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8803" y="5305356"/>
              <a:ext cx="216265" cy="142326"/>
            </a:xfrm>
            <a:prstGeom prst="rect">
              <a:avLst/>
            </a:prstGeom>
            <a:effectLst/>
          </p:spPr>
        </p:pic>
        <p:sp>
          <p:nvSpPr>
            <p:cNvPr id="55" name="Oval 54"/>
            <p:cNvSpPr/>
            <p:nvPr/>
          </p:nvSpPr>
          <p:spPr>
            <a:xfrm>
              <a:off x="1805379" y="3902963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 flipH="1">
              <a:off x="1884484" y="3960324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949266" y="3960324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>
              <a:off x="2603457" y="3896239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 flipH="1">
              <a:off x="2682562" y="3953600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2747344" y="3953600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>
              <a:off x="2211958" y="3906361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 flipH="1">
              <a:off x="2291063" y="3963722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2355845" y="3963722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 rot="10800000">
              <a:off x="2151302" y="4591745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 rot="10800000" flipH="1">
              <a:off x="2300965" y="4674456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2220074" y="4674456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 rot="10800000">
              <a:off x="2648277" y="4600101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/>
            <p:cNvCxnSpPr/>
            <p:nvPr/>
          </p:nvCxnSpPr>
          <p:spPr>
            <a:xfrm rot="10800000" flipH="1">
              <a:off x="2797940" y="4682811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0800000">
              <a:off x="2717049" y="4682811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 rot="10800000">
              <a:off x="3150869" y="4596304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 rot="10800000" flipH="1">
              <a:off x="3300532" y="4679014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0800000">
              <a:off x="3219641" y="4679014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/>
            <p:cNvSpPr/>
            <p:nvPr/>
          </p:nvSpPr>
          <p:spPr>
            <a:xfrm rot="10800000">
              <a:off x="3628742" y="4596303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/>
            <p:cNvCxnSpPr/>
            <p:nvPr/>
          </p:nvCxnSpPr>
          <p:spPr>
            <a:xfrm rot="10800000" flipH="1">
              <a:off x="3778405" y="4679013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0800000">
              <a:off x="3697514" y="4679013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19" idx="4"/>
              <a:endCxn id="42" idx="4"/>
            </p:cNvCxnSpPr>
            <p:nvPr/>
          </p:nvCxnSpPr>
          <p:spPr>
            <a:xfrm>
              <a:off x="1560296" y="4221145"/>
              <a:ext cx="238723" cy="361483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61" idx="4"/>
              <a:endCxn id="64" idx="4"/>
            </p:cNvCxnSpPr>
            <p:nvPr/>
          </p:nvCxnSpPr>
          <p:spPr>
            <a:xfrm flipH="1">
              <a:off x="2298077" y="4231267"/>
              <a:ext cx="60656" cy="360479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55" idx="4"/>
              <a:endCxn id="64" idx="5"/>
            </p:cNvCxnSpPr>
            <p:nvPr/>
          </p:nvCxnSpPr>
          <p:spPr>
            <a:xfrm>
              <a:off x="1952154" y="4227869"/>
              <a:ext cx="242138" cy="411458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55" idx="4"/>
              <a:endCxn id="42" idx="4"/>
            </p:cNvCxnSpPr>
            <p:nvPr/>
          </p:nvCxnSpPr>
          <p:spPr>
            <a:xfrm flipH="1">
              <a:off x="1799019" y="4227869"/>
              <a:ext cx="153135" cy="354759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25" idx="4"/>
              <a:endCxn id="73" idx="4"/>
            </p:cNvCxnSpPr>
            <p:nvPr/>
          </p:nvCxnSpPr>
          <p:spPr>
            <a:xfrm>
              <a:off x="3572002" y="4228066"/>
              <a:ext cx="203515" cy="368236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25" idx="4"/>
              <a:endCxn id="70" idx="4"/>
            </p:cNvCxnSpPr>
            <p:nvPr/>
          </p:nvCxnSpPr>
          <p:spPr>
            <a:xfrm flipH="1">
              <a:off x="3297644" y="4228066"/>
              <a:ext cx="274358" cy="368238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22" idx="4"/>
              <a:endCxn id="67" idx="3"/>
            </p:cNvCxnSpPr>
            <p:nvPr/>
          </p:nvCxnSpPr>
          <p:spPr>
            <a:xfrm flipH="1">
              <a:off x="2898837" y="4221145"/>
              <a:ext cx="266154" cy="426537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58" idx="4"/>
              <a:endCxn id="67" idx="4"/>
            </p:cNvCxnSpPr>
            <p:nvPr/>
          </p:nvCxnSpPr>
          <p:spPr>
            <a:xfrm>
              <a:off x="2750232" y="4221145"/>
              <a:ext cx="44820" cy="378956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58" idx="4"/>
              <a:endCxn id="64" idx="3"/>
            </p:cNvCxnSpPr>
            <p:nvPr/>
          </p:nvCxnSpPr>
          <p:spPr>
            <a:xfrm flipH="1">
              <a:off x="2401862" y="4221145"/>
              <a:ext cx="348369" cy="418182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58" idx="4"/>
              <a:endCxn id="73" idx="5"/>
            </p:cNvCxnSpPr>
            <p:nvPr/>
          </p:nvCxnSpPr>
          <p:spPr>
            <a:xfrm>
              <a:off x="2750232" y="4221145"/>
              <a:ext cx="921500" cy="422739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61" idx="4"/>
              <a:endCxn id="67" idx="5"/>
            </p:cNvCxnSpPr>
            <p:nvPr/>
          </p:nvCxnSpPr>
          <p:spPr>
            <a:xfrm>
              <a:off x="2358733" y="4231267"/>
              <a:ext cx="332534" cy="416416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22" idx="4"/>
              <a:endCxn id="70" idx="4"/>
            </p:cNvCxnSpPr>
            <p:nvPr/>
          </p:nvCxnSpPr>
          <p:spPr>
            <a:xfrm>
              <a:off x="3164991" y="4221145"/>
              <a:ext cx="132653" cy="375159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8" name="Picture 87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156" y="5307837"/>
              <a:ext cx="366006" cy="146102"/>
            </a:xfrm>
            <a:prstGeom prst="rect">
              <a:avLst/>
            </a:prstGeom>
            <a:effectLst/>
          </p:spPr>
        </p:pic>
        <p:pic>
          <p:nvPicPr>
            <p:cNvPr id="89" name="Picture 88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342" y="5305356"/>
              <a:ext cx="368950" cy="144903"/>
            </a:xfrm>
            <a:prstGeom prst="rect">
              <a:avLst/>
            </a:prstGeom>
            <a:effectLst/>
          </p:spPr>
        </p:pic>
        <p:pic>
          <p:nvPicPr>
            <p:cNvPr id="90" name="Picture 89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1097" y="5305356"/>
              <a:ext cx="369891" cy="136467"/>
            </a:xfrm>
            <a:prstGeom prst="rect">
              <a:avLst/>
            </a:prstGeom>
            <a:effectLst/>
          </p:spPr>
        </p:pic>
        <p:sp>
          <p:nvSpPr>
            <p:cNvPr id="91" name="Title 1"/>
            <p:cNvSpPr txBox="1">
              <a:spLocks/>
            </p:cNvSpPr>
            <p:nvPr/>
          </p:nvSpPr>
          <p:spPr>
            <a:xfrm>
              <a:off x="2015692" y="5029236"/>
              <a:ext cx="1163411" cy="492059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s-IS" sz="1200" dirty="0" smtClean="0">
                  <a:solidFill>
                    <a:srgbClr val="000090"/>
                  </a:solidFill>
                  <a:latin typeface="+mn-lt"/>
                  <a:cs typeface="Helvetica"/>
                </a:rPr>
                <a:t>….........</a:t>
              </a:r>
              <a:r>
                <a:rPr lang="en-US" sz="1200" dirty="0" smtClean="0">
                  <a:solidFill>
                    <a:srgbClr val="000090"/>
                  </a:solidFill>
                  <a:latin typeface="+mn-lt"/>
                  <a:cs typeface="Helvetica"/>
                </a:rPr>
                <a:t> </a:t>
              </a:r>
              <a:endParaRPr lang="en-US" sz="1200" i="1" baseline="30000" dirty="0">
                <a:solidFill>
                  <a:srgbClr val="000090"/>
                </a:solidFill>
                <a:latin typeface="+mn-lt"/>
                <a:cs typeface="Helvetica"/>
              </a:endParaRPr>
            </a:p>
          </p:txBody>
        </p:sp>
        <p:cxnSp>
          <p:nvCxnSpPr>
            <p:cNvPr id="92" name="Straight Connector 91"/>
            <p:cNvCxnSpPr>
              <a:endCxn id="36" idx="0"/>
            </p:cNvCxnSpPr>
            <p:nvPr/>
          </p:nvCxnSpPr>
          <p:spPr>
            <a:xfrm flipH="1" flipV="1">
              <a:off x="826978" y="4900698"/>
              <a:ext cx="586543" cy="343442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39" idx="0"/>
            </p:cNvCxnSpPr>
            <p:nvPr/>
          </p:nvCxnSpPr>
          <p:spPr>
            <a:xfrm>
              <a:off x="1299135" y="4907535"/>
              <a:ext cx="114387" cy="336606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42" idx="0"/>
            </p:cNvCxnSpPr>
            <p:nvPr/>
          </p:nvCxnSpPr>
          <p:spPr>
            <a:xfrm>
              <a:off x="1799019" y="4907535"/>
              <a:ext cx="519975" cy="336606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42" idx="0"/>
            </p:cNvCxnSpPr>
            <p:nvPr/>
          </p:nvCxnSpPr>
          <p:spPr>
            <a:xfrm>
              <a:off x="1799019" y="4907535"/>
              <a:ext cx="0" cy="336606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>
              <a:endCxn id="73" idx="0"/>
            </p:cNvCxnSpPr>
            <p:nvPr/>
          </p:nvCxnSpPr>
          <p:spPr>
            <a:xfrm flipV="1">
              <a:off x="3572449" y="4921209"/>
              <a:ext cx="203067" cy="322932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endCxn id="73" idx="0"/>
            </p:cNvCxnSpPr>
            <p:nvPr/>
          </p:nvCxnSpPr>
          <p:spPr>
            <a:xfrm flipV="1">
              <a:off x="3097322" y="4921209"/>
              <a:ext cx="678195" cy="322932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70" idx="0"/>
            </p:cNvCxnSpPr>
            <p:nvPr/>
          </p:nvCxnSpPr>
          <p:spPr>
            <a:xfrm>
              <a:off x="3297644" y="4921210"/>
              <a:ext cx="662194" cy="322930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67" idx="0"/>
            </p:cNvCxnSpPr>
            <p:nvPr/>
          </p:nvCxnSpPr>
          <p:spPr>
            <a:xfrm>
              <a:off x="2795052" y="4925007"/>
              <a:ext cx="776950" cy="319134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endCxn id="70" idx="0"/>
            </p:cNvCxnSpPr>
            <p:nvPr/>
          </p:nvCxnSpPr>
          <p:spPr>
            <a:xfrm flipV="1">
              <a:off x="3097322" y="4921210"/>
              <a:ext cx="200322" cy="322930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64" idx="0"/>
            </p:cNvCxnSpPr>
            <p:nvPr/>
          </p:nvCxnSpPr>
          <p:spPr>
            <a:xfrm flipH="1">
              <a:off x="1805379" y="4916651"/>
              <a:ext cx="492698" cy="327489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67" idx="0"/>
            </p:cNvCxnSpPr>
            <p:nvPr/>
          </p:nvCxnSpPr>
          <p:spPr>
            <a:xfrm flipH="1">
              <a:off x="1805379" y="4925007"/>
              <a:ext cx="989673" cy="319134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64" idx="0"/>
            </p:cNvCxnSpPr>
            <p:nvPr/>
          </p:nvCxnSpPr>
          <p:spPr>
            <a:xfrm>
              <a:off x="2298077" y="4916651"/>
              <a:ext cx="799245" cy="327489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39" idx="0"/>
            </p:cNvCxnSpPr>
            <p:nvPr/>
          </p:nvCxnSpPr>
          <p:spPr>
            <a:xfrm flipH="1">
              <a:off x="976084" y="4907535"/>
              <a:ext cx="323051" cy="336606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393" y="4704184"/>
            <a:ext cx="8392454" cy="1036536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770651" y="6106761"/>
            <a:ext cx="8132187" cy="369332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en-US" dirty="0" smtClean="0"/>
              <a:t>(Bottom fan-in depends on    , hence so does p in later applications</a:t>
            </a:r>
            <a:r>
              <a:rPr lang="is-IS" dirty="0" smtClean="0"/>
              <a:t>…)</a:t>
            </a:r>
            <a:endParaRPr lang="en-US" dirty="0" smtClean="0"/>
          </a:p>
        </p:txBody>
      </p:sp>
      <p:cxnSp>
        <p:nvCxnSpPr>
          <p:cNvPr id="106" name="Straight Arrow Connector 105"/>
          <p:cNvCxnSpPr/>
          <p:nvPr/>
        </p:nvCxnSpPr>
        <p:spPr>
          <a:xfrm flipV="1">
            <a:off x="2229107" y="5621385"/>
            <a:ext cx="4960685" cy="5683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7" name="Picture 10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24937" y="6202567"/>
            <a:ext cx="151789" cy="230131"/>
          </a:xfrm>
          <a:prstGeom prst="rect">
            <a:avLst/>
          </a:prstGeom>
        </p:spPr>
      </p:pic>
      <p:sp>
        <p:nvSpPr>
          <p:cNvPr id="108" name="Rectangle 107"/>
          <p:cNvSpPr/>
          <p:nvPr/>
        </p:nvSpPr>
        <p:spPr>
          <a:xfrm>
            <a:off x="5881447" y="5364618"/>
            <a:ext cx="2059817" cy="25676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47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8" grpId="0"/>
      <p:bldP spid="105" grpId="0"/>
      <p:bldP spid="10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85076" y="27994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[H14] Multi-switching lemma: setup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3667" y="6956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7274" y="812507"/>
            <a:ext cx="8132187" cy="1261884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2200" dirty="0"/>
              <a:t>[H14] </a:t>
            </a:r>
            <a:r>
              <a:rPr lang="en-US" sz="2200" i="1" dirty="0"/>
              <a:t>multi-switching</a:t>
            </a:r>
            <a:r>
              <a:rPr lang="en-US" sz="2200" dirty="0"/>
              <a:t> lemma:  analyzes a </a:t>
            </a:r>
            <a:r>
              <a:rPr lang="en-US" sz="2200" i="1" dirty="0"/>
              <a:t>collection</a:t>
            </a:r>
            <a:r>
              <a:rPr lang="en-US" sz="2200" dirty="0"/>
              <a:t> of CNFs under random restriction.  </a:t>
            </a:r>
            <a:endParaRPr lang="en-US" sz="2200" dirty="0" smtClean="0"/>
          </a:p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Key notion:  </a:t>
            </a:r>
            <a:r>
              <a:rPr lang="en-US" sz="2200" i="1" dirty="0" smtClean="0"/>
              <a:t>common partial decision tree.</a:t>
            </a:r>
            <a:endParaRPr lang="en-US" sz="2200" dirty="0" smtClean="0"/>
          </a:p>
        </p:txBody>
      </p:sp>
      <p:sp>
        <p:nvSpPr>
          <p:cNvPr id="105" name="TextBox 104"/>
          <p:cNvSpPr txBox="1"/>
          <p:nvPr/>
        </p:nvSpPr>
        <p:spPr>
          <a:xfrm>
            <a:off x="556083" y="3594163"/>
            <a:ext cx="3998807" cy="369332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en-US" dirty="0" smtClean="0"/>
              <a:t>Common l-partial DT for </a:t>
            </a:r>
            <a:r>
              <a:rPr lang="en-US" dirty="0" smtClean="0">
                <a:solidFill>
                  <a:srgbClr val="0000FF"/>
                </a:solidFill>
              </a:rPr>
              <a:t>F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is-IS" dirty="0" smtClean="0"/>
              <a:t>,...,</a:t>
            </a:r>
            <a:r>
              <a:rPr lang="is-IS" dirty="0" smtClean="0">
                <a:solidFill>
                  <a:srgbClr val="008000"/>
                </a:solidFill>
              </a:rPr>
              <a:t>F</a:t>
            </a:r>
            <a:r>
              <a:rPr lang="is-IS" baseline="-25000" dirty="0" smtClean="0">
                <a:solidFill>
                  <a:srgbClr val="008000"/>
                </a:solidFill>
              </a:rPr>
              <a:t>m</a:t>
            </a:r>
            <a:r>
              <a:rPr lang="is-IS" dirty="0" smtClean="0"/>
              <a:t>:</a:t>
            </a:r>
            <a:endParaRPr lang="en-US" dirty="0" smtClean="0"/>
          </a:p>
        </p:txBody>
      </p:sp>
      <p:sp>
        <p:nvSpPr>
          <p:cNvPr id="3" name="Isosceles Triangle 2"/>
          <p:cNvSpPr/>
          <p:nvPr/>
        </p:nvSpPr>
        <p:spPr>
          <a:xfrm>
            <a:off x="4410670" y="3261941"/>
            <a:ext cx="2007084" cy="1151698"/>
          </a:xfrm>
          <a:prstGeom prst="triangl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5264388" y="3778829"/>
            <a:ext cx="383867" cy="369332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en-US" dirty="0" smtClean="0"/>
              <a:t>T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584196" y="3778829"/>
            <a:ext cx="1414052" cy="369332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en-US" dirty="0"/>
              <a:t>s</a:t>
            </a:r>
            <a:r>
              <a:rPr lang="en-US" dirty="0" smtClean="0"/>
              <a:t>uch that</a:t>
            </a:r>
          </a:p>
        </p:txBody>
      </p:sp>
      <p:sp>
        <p:nvSpPr>
          <p:cNvPr id="110" name="Isosceles Triangle 109"/>
          <p:cNvSpPr/>
          <p:nvPr/>
        </p:nvSpPr>
        <p:spPr>
          <a:xfrm>
            <a:off x="755852" y="4837176"/>
            <a:ext cx="2007084" cy="1151698"/>
          </a:xfrm>
          <a:prstGeom prst="triangl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1671737" y="5354064"/>
            <a:ext cx="383867" cy="369332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en-US" dirty="0" smtClean="0"/>
              <a:t>T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547582" y="5169398"/>
            <a:ext cx="1414052" cy="369332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en-US" dirty="0" smtClean="0">
                <a:solidFill>
                  <a:srgbClr val="0000FF"/>
                </a:solidFill>
              </a:rPr>
              <a:t>F</a:t>
            </a:r>
            <a:r>
              <a:rPr lang="en-US" baseline="-25000" dirty="0" smtClean="0">
                <a:solidFill>
                  <a:srgbClr val="0000FF"/>
                </a:solidFill>
              </a:rPr>
              <a:t>1</a:t>
            </a:r>
            <a:r>
              <a:rPr lang="en-US" dirty="0" smtClean="0">
                <a:solidFill>
                  <a:srgbClr val="0000FF"/>
                </a:solidFill>
              </a:rPr>
              <a:t> = 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755852" y="5988874"/>
            <a:ext cx="168033" cy="433715"/>
          </a:xfrm>
          <a:prstGeom prst="triangle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Isosceles Triangle 114"/>
          <p:cNvSpPr/>
          <p:nvPr/>
        </p:nvSpPr>
        <p:spPr>
          <a:xfrm>
            <a:off x="997062" y="5990297"/>
            <a:ext cx="168033" cy="433715"/>
          </a:xfrm>
          <a:prstGeom prst="triangle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1201322" y="5975147"/>
            <a:ext cx="1414052" cy="369332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is-IS" dirty="0" smtClean="0">
                <a:solidFill>
                  <a:srgbClr val="0000FF"/>
                </a:solidFill>
              </a:rPr>
              <a:t>…..................</a:t>
            </a:r>
            <a:endParaRPr lang="en-US" dirty="0" smtClean="0"/>
          </a:p>
        </p:txBody>
      </p:sp>
      <p:sp>
        <p:nvSpPr>
          <p:cNvPr id="117" name="Isosceles Triangle 116"/>
          <p:cNvSpPr/>
          <p:nvPr/>
        </p:nvSpPr>
        <p:spPr>
          <a:xfrm>
            <a:off x="2594903" y="5988874"/>
            <a:ext cx="168033" cy="433715"/>
          </a:xfrm>
          <a:prstGeom prst="triangle">
            <a:avLst/>
          </a:prstGeom>
          <a:noFill/>
          <a:ln w="25400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50252" y="6053241"/>
            <a:ext cx="1414052" cy="307777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en-US" sz="1400" dirty="0" smtClean="0">
                <a:solidFill>
                  <a:srgbClr val="0000FF"/>
                </a:solidFill>
              </a:rPr>
              <a:t>depth-l</a:t>
            </a:r>
          </a:p>
        </p:txBody>
      </p:sp>
      <p:sp>
        <p:nvSpPr>
          <p:cNvPr id="18" name="Isosceles Triangle 17"/>
          <p:cNvSpPr/>
          <p:nvPr/>
        </p:nvSpPr>
        <p:spPr>
          <a:xfrm>
            <a:off x="3639006" y="4837176"/>
            <a:ext cx="2007084" cy="1151698"/>
          </a:xfrm>
          <a:prstGeom prst="triangl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54891" y="5354064"/>
            <a:ext cx="383867" cy="369332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en-US" dirty="0" smtClean="0"/>
              <a:t>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30736" y="5169398"/>
            <a:ext cx="1414052" cy="369332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=</a:t>
            </a:r>
            <a:r>
              <a:rPr lang="en-US" dirty="0" smtClean="0"/>
              <a:t> </a:t>
            </a:r>
          </a:p>
        </p:txBody>
      </p:sp>
      <p:sp>
        <p:nvSpPr>
          <p:cNvPr id="21" name="Isosceles Triangle 20"/>
          <p:cNvSpPr/>
          <p:nvPr/>
        </p:nvSpPr>
        <p:spPr>
          <a:xfrm>
            <a:off x="3639006" y="5988874"/>
            <a:ext cx="168033" cy="433715"/>
          </a:xfrm>
          <a:prstGeom prst="triangl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3880216" y="5990297"/>
            <a:ext cx="168033" cy="433715"/>
          </a:xfrm>
          <a:prstGeom prst="triangl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084476" y="5975147"/>
            <a:ext cx="1414052" cy="369332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is-IS" dirty="0" smtClean="0">
                <a:solidFill>
                  <a:srgbClr val="FF0000"/>
                </a:solidFill>
              </a:rPr>
              <a:t>…..................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4" name="Isosceles Triangle 23"/>
          <p:cNvSpPr/>
          <p:nvPr/>
        </p:nvSpPr>
        <p:spPr>
          <a:xfrm>
            <a:off x="5478057" y="5988874"/>
            <a:ext cx="168033" cy="433715"/>
          </a:xfrm>
          <a:prstGeom prst="triangl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933406" y="6053241"/>
            <a:ext cx="1414052" cy="307777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en-US" sz="1400" dirty="0" smtClean="0">
                <a:solidFill>
                  <a:srgbClr val="FF0000"/>
                </a:solidFill>
              </a:rPr>
              <a:t>depth-l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39570" y="5042554"/>
            <a:ext cx="1202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600" dirty="0" smtClean="0"/>
              <a:t>…......</a:t>
            </a:r>
            <a:endParaRPr lang="en-US" sz="3600" dirty="0"/>
          </a:p>
        </p:txBody>
      </p:sp>
      <p:sp>
        <p:nvSpPr>
          <p:cNvPr id="28" name="Isosceles Triangle 27"/>
          <p:cNvSpPr/>
          <p:nvPr/>
        </p:nvSpPr>
        <p:spPr>
          <a:xfrm>
            <a:off x="6821849" y="4837176"/>
            <a:ext cx="2007084" cy="1151698"/>
          </a:xfrm>
          <a:prstGeom prst="triangl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737734" y="5354064"/>
            <a:ext cx="383867" cy="369332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en-US" dirty="0" smtClean="0"/>
              <a:t>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13579" y="5169398"/>
            <a:ext cx="1414052" cy="369332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en-US" dirty="0" err="1" smtClean="0">
                <a:solidFill>
                  <a:srgbClr val="008000"/>
                </a:solidFill>
              </a:rPr>
              <a:t>F</a:t>
            </a:r>
            <a:r>
              <a:rPr lang="en-US" baseline="-25000" dirty="0" err="1">
                <a:solidFill>
                  <a:srgbClr val="008000"/>
                </a:solidFill>
              </a:rPr>
              <a:t>m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=</a:t>
            </a:r>
            <a:r>
              <a:rPr lang="en-US" dirty="0" smtClean="0"/>
              <a:t> </a:t>
            </a:r>
          </a:p>
        </p:txBody>
      </p:sp>
      <p:sp>
        <p:nvSpPr>
          <p:cNvPr id="31" name="Isosceles Triangle 30"/>
          <p:cNvSpPr/>
          <p:nvPr/>
        </p:nvSpPr>
        <p:spPr>
          <a:xfrm>
            <a:off x="6821849" y="5988874"/>
            <a:ext cx="168033" cy="433715"/>
          </a:xfrm>
          <a:prstGeom prst="triangle">
            <a:avLst/>
          </a:prstGeom>
          <a:noFill/>
          <a:ln w="254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7063059" y="5990297"/>
            <a:ext cx="168033" cy="433715"/>
          </a:xfrm>
          <a:prstGeom prst="triangle">
            <a:avLst/>
          </a:prstGeom>
          <a:noFill/>
          <a:ln w="254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267319" y="5975147"/>
            <a:ext cx="1414052" cy="369332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is-IS" dirty="0" smtClean="0">
                <a:solidFill>
                  <a:srgbClr val="008000"/>
                </a:solidFill>
              </a:rPr>
              <a:t>…..................</a:t>
            </a: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35" name="Isosceles Triangle 34"/>
          <p:cNvSpPr/>
          <p:nvPr/>
        </p:nvSpPr>
        <p:spPr>
          <a:xfrm>
            <a:off x="8660900" y="5988874"/>
            <a:ext cx="168033" cy="433715"/>
          </a:xfrm>
          <a:prstGeom prst="triangle">
            <a:avLst/>
          </a:prstGeom>
          <a:noFill/>
          <a:ln w="25400"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116249" y="6053241"/>
            <a:ext cx="1414052" cy="307777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en-US" sz="1400" dirty="0" smtClean="0">
                <a:solidFill>
                  <a:srgbClr val="008000"/>
                </a:solidFill>
              </a:rPr>
              <a:t>depth-l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73" y="2284821"/>
            <a:ext cx="8312727" cy="72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08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05" grpId="0"/>
      <p:bldP spid="3" grpId="0" animBg="1"/>
      <p:bldP spid="106" grpId="0"/>
      <p:bldP spid="107" grpId="0"/>
      <p:bldP spid="110" grpId="0" animBg="1"/>
      <p:bldP spid="111" grpId="0"/>
      <p:bldP spid="114" grpId="0"/>
      <p:bldP spid="4" grpId="0" animBg="1"/>
      <p:bldP spid="115" grpId="0" animBg="1"/>
      <p:bldP spid="116" grpId="0"/>
      <p:bldP spid="117" grpId="0" animBg="1"/>
      <p:bldP spid="118" grpId="0"/>
      <p:bldP spid="18" grpId="0" animBg="1"/>
      <p:bldP spid="19" grpId="0"/>
      <p:bldP spid="20" grpId="0"/>
      <p:bldP spid="21" grpId="0" animBg="1"/>
      <p:bldP spid="22" grpId="0" animBg="1"/>
      <p:bldP spid="23" grpId="0"/>
      <p:bldP spid="24" grpId="0" animBg="1"/>
      <p:bldP spid="25" grpId="0"/>
      <p:bldP spid="5" grpId="0"/>
      <p:bldP spid="28" grpId="0" animBg="1"/>
      <p:bldP spid="29" grpId="0"/>
      <p:bldP spid="30" grpId="0"/>
      <p:bldP spid="31" grpId="0" animBg="1"/>
      <p:bldP spid="32" grpId="0" animBg="1"/>
      <p:bldP spid="33" grpId="0"/>
      <p:bldP spid="35" grpId="0" animBg="1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85076" y="214495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[H14] Multi-switching lemma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3667" y="695677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98" y="1339934"/>
            <a:ext cx="8312728" cy="100943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33398" y="2650786"/>
            <a:ext cx="8132187" cy="430887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In context of AC</a:t>
            </a:r>
            <a:r>
              <a:rPr lang="en-US" sz="2200" baseline="30000" dirty="0" smtClean="0"/>
              <a:t>0</a:t>
            </a:r>
            <a:r>
              <a:rPr lang="en-US" sz="2200" dirty="0" smtClean="0"/>
              <a:t> circuits, this gives: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98" y="3507766"/>
            <a:ext cx="8312728" cy="107311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458213" y="5266409"/>
            <a:ext cx="4444625" cy="923330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en-US" dirty="0" smtClean="0"/>
              <a:t>Now bottom fan-in of AC0 circuit is </a:t>
            </a:r>
            <a:r>
              <a:rPr lang="en-US" i="1" dirty="0" smtClean="0"/>
              <a:t>independent</a:t>
            </a:r>
            <a:r>
              <a:rPr lang="en-US" dirty="0" smtClean="0"/>
              <a:t> of     !  So can repeat, and </a:t>
            </a:r>
            <a:br>
              <a:rPr lang="en-US" dirty="0" smtClean="0"/>
            </a:br>
            <a:r>
              <a:rPr lang="en-US" dirty="0" smtClean="0"/>
              <a:t>take p in each stage independent of </a:t>
            </a:r>
            <a:r>
              <a:rPr lang="en-US" dirty="0"/>
              <a:t> </a:t>
            </a:r>
            <a:r>
              <a:rPr lang="en-US" dirty="0" smtClean="0"/>
              <a:t>  .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278799" y="4351467"/>
            <a:ext cx="0" cy="10301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91531" y="4116669"/>
            <a:ext cx="5105754" cy="261441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140" y="4835498"/>
            <a:ext cx="1872814" cy="244136"/>
          </a:xfrm>
          <a:prstGeom prst="rect">
            <a:avLst/>
          </a:prstGeom>
        </p:spPr>
      </p:pic>
      <p:sp>
        <p:nvSpPr>
          <p:cNvPr id="20" name="Isosceles Triangle 19"/>
          <p:cNvSpPr/>
          <p:nvPr/>
        </p:nvSpPr>
        <p:spPr>
          <a:xfrm>
            <a:off x="1706361" y="4732673"/>
            <a:ext cx="2007084" cy="1151698"/>
          </a:xfrm>
          <a:prstGeom prst="triangl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549150" y="5249561"/>
            <a:ext cx="383867" cy="369332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en-US" dirty="0" smtClean="0"/>
              <a:t>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071" y="6067369"/>
            <a:ext cx="2648691" cy="46368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588866" y="5825884"/>
            <a:ext cx="2251977" cy="369332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is-IS" dirty="0" smtClean="0">
                <a:solidFill>
                  <a:srgbClr val="0000FF"/>
                </a:solidFill>
              </a:rPr>
              <a:t>C</a:t>
            </a:r>
            <a:r>
              <a:rPr lang="is-IS" baseline="-25000" dirty="0" smtClean="0">
                <a:solidFill>
                  <a:srgbClr val="0000FF"/>
                </a:solidFill>
              </a:rPr>
              <a:t>1</a:t>
            </a:r>
            <a:r>
              <a:rPr lang="is-IS" dirty="0" smtClean="0">
                <a:solidFill>
                  <a:srgbClr val="0000FF"/>
                </a:solidFill>
              </a:rPr>
              <a:t> C</a:t>
            </a:r>
            <a:r>
              <a:rPr lang="is-IS" baseline="-25000" dirty="0" smtClean="0">
                <a:solidFill>
                  <a:srgbClr val="0000FF"/>
                </a:solidFill>
              </a:rPr>
              <a:t>2</a:t>
            </a:r>
            <a:r>
              <a:rPr lang="is-IS" dirty="0" smtClean="0">
                <a:solidFill>
                  <a:srgbClr val="0000FF"/>
                </a:solidFill>
              </a:rPr>
              <a:t> ...........................</a:t>
            </a:r>
            <a:endParaRPr lang="en-US" dirty="0" smtClean="0"/>
          </a:p>
        </p:txBody>
      </p:sp>
      <p:sp>
        <p:nvSpPr>
          <p:cNvPr id="32" name="Rectangle 31"/>
          <p:cNvSpPr/>
          <p:nvPr/>
        </p:nvSpPr>
        <p:spPr>
          <a:xfrm>
            <a:off x="5322486" y="4121343"/>
            <a:ext cx="1849027" cy="25676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44071" y="6299945"/>
            <a:ext cx="2001036" cy="25676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1269" y="5630229"/>
            <a:ext cx="151789" cy="2301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5102" y="5917027"/>
            <a:ext cx="151789" cy="23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134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9" grpId="0"/>
      <p:bldP spid="21" grpId="0"/>
      <p:bldP spid="25" grpId="0" animBg="1"/>
      <p:bldP spid="20" grpId="0" animBg="1"/>
      <p:bldP spid="23" grpId="0"/>
      <p:bldP spid="30" grpId="0"/>
      <p:bldP spid="32" grpId="0" animBg="1"/>
      <p:bldP spid="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85076" y="2862449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Quick recap of [TX13]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28889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85076" y="214495"/>
            <a:ext cx="7194447" cy="761655"/>
          </a:xfrm>
        </p:spPr>
        <p:txBody>
          <a:bodyPr anchor="ctr">
            <a:normAutofit fontScale="90000"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Setup for how [TX13] “fools the proof” of [H86] to get a pseudorandom switching lemma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393" y="1551354"/>
            <a:ext cx="8132187" cy="1200329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Let CDT(F) = </a:t>
            </a:r>
            <a:r>
              <a:rPr lang="en-US" sz="2200" i="1" dirty="0" smtClean="0">
                <a:solidFill>
                  <a:srgbClr val="FF0000"/>
                </a:solidFill>
              </a:rPr>
              <a:t>canonical </a:t>
            </a:r>
            <a:r>
              <a:rPr lang="en-US" sz="2200" dirty="0" smtClean="0">
                <a:solidFill>
                  <a:srgbClr val="FF0000"/>
                </a:solidFill>
              </a:rPr>
              <a:t>decision tree </a:t>
            </a:r>
            <a:r>
              <a:rPr lang="en-US" sz="2200" dirty="0" smtClean="0"/>
              <a:t>for CNF F.  </a:t>
            </a:r>
            <a:endParaRPr lang="en-US" sz="2200" dirty="0"/>
          </a:p>
          <a:p>
            <a:pPr marL="342900" indent="-342900" defTabSz="457200">
              <a:spcAft>
                <a:spcPts val="1200"/>
              </a:spcAft>
              <a:buClr>
                <a:srgbClr val="000090"/>
              </a:buClr>
              <a:buFont typeface="Arial"/>
              <a:buChar char="•"/>
            </a:pPr>
            <a:r>
              <a:rPr lang="en-US" sz="2000" dirty="0" smtClean="0"/>
              <a:t>CDT(F):  If the CNF is is constant, stop.  Otherwise, pick first remaining clause, query all variables, simplify, and </a:t>
            </a:r>
            <a:r>
              <a:rPr lang="en-US" sz="2000" dirty="0" err="1" smtClean="0"/>
              <a:t>recurse</a:t>
            </a:r>
            <a:r>
              <a:rPr lang="en-US" sz="2000" dirty="0" smtClean="0"/>
              <a:t>.  Resulting DT is CDT(F).)</a:t>
            </a:r>
            <a:endParaRPr lang="en-US" sz="2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58393" y="3071720"/>
            <a:ext cx="8132187" cy="430887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[H86] switching lemma actually proves:</a:t>
            </a:r>
            <a:endParaRPr lang="en-US" sz="22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83" y="3800368"/>
            <a:ext cx="8348591" cy="8372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2538" y="5225239"/>
            <a:ext cx="8132187" cy="769441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[TX13] </a:t>
            </a:r>
            <a:r>
              <a:rPr lang="en-US" sz="2200" i="1" dirty="0" smtClean="0"/>
              <a:t>pseudorandom</a:t>
            </a:r>
            <a:r>
              <a:rPr lang="en-US" sz="2200" dirty="0" smtClean="0"/>
              <a:t> switching lemma: exploits “computational simplicity” of how                  </a:t>
            </a:r>
            <a:r>
              <a:rPr lang="en-US" sz="2200" dirty="0"/>
              <a:t> </a:t>
            </a:r>
            <a:r>
              <a:rPr lang="en-US" sz="2200" dirty="0" smtClean="0"/>
              <a:t>         is constructed.</a:t>
            </a:r>
            <a:endParaRPr lang="en-US" sz="22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344" y="5643699"/>
            <a:ext cx="1541422" cy="33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85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85076" y="214495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[TX13]:  encoding restrictions with bit-strings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8393" y="1186584"/>
            <a:ext cx="8132187" cy="430887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Restriction is an element of {0,1,*}</a:t>
            </a:r>
            <a:r>
              <a:rPr lang="en-US" sz="2200" baseline="30000" dirty="0" smtClean="0"/>
              <a:t>n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458393" y="2162171"/>
            <a:ext cx="8132187" cy="1107996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[TX13] encode restriction as </a:t>
            </a:r>
            <a:br>
              <a:rPr lang="en-US" sz="2200" dirty="0" smtClean="0"/>
            </a:br>
            <a:r>
              <a:rPr lang="en-US" sz="2200" dirty="0" smtClean="0"/>
              <a:t>element            of {0,1}</a:t>
            </a:r>
            <a:r>
              <a:rPr lang="en-US" sz="2200" baseline="30000" dirty="0" smtClean="0"/>
              <a:t>Y</a:t>
            </a:r>
            <a:r>
              <a:rPr lang="en-US" sz="2200" dirty="0" smtClean="0"/>
              <a:t>, </a:t>
            </a:r>
            <a:br>
              <a:rPr lang="en-US" sz="2200" dirty="0" smtClean="0"/>
            </a:br>
            <a:r>
              <a:rPr lang="en-US" sz="2200" dirty="0" smtClean="0"/>
              <a:t>Y=[n] x [q],  q=log(1/p) + 1:</a:t>
            </a:r>
            <a:endParaRPr lang="en-US" sz="22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522538" y="5479234"/>
            <a:ext cx="8132187" cy="923330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2200" dirty="0"/>
              <a:t>Uniform random element of {</a:t>
            </a:r>
            <a:r>
              <a:rPr lang="en-US" sz="2200" dirty="0" smtClean="0"/>
              <a:t>0,1}</a:t>
            </a:r>
            <a:r>
              <a:rPr lang="en-US" sz="2200" baseline="30000" dirty="0" smtClean="0"/>
              <a:t>Y</a:t>
            </a:r>
            <a:r>
              <a:rPr lang="en-US" sz="2200" dirty="0" smtClean="0"/>
              <a:t>:  </a:t>
            </a:r>
            <a:r>
              <a:rPr lang="en-US" sz="2200" dirty="0"/>
              <a:t>restriction </a:t>
            </a:r>
            <a:r>
              <a:rPr lang="en-US" sz="2200" dirty="0" smtClean="0"/>
              <a:t>from        .</a:t>
            </a:r>
            <a:endParaRPr lang="en-US" sz="2200" dirty="0"/>
          </a:p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2200" i="1" dirty="0" smtClean="0"/>
              <a:t>Pseudorandom</a:t>
            </a:r>
            <a:r>
              <a:rPr lang="en-US" sz="2200" dirty="0" smtClean="0"/>
              <a:t> element </a:t>
            </a:r>
            <a:r>
              <a:rPr lang="en-US" sz="2200" dirty="0"/>
              <a:t>of of {0,1</a:t>
            </a:r>
            <a:r>
              <a:rPr lang="en-US" sz="2200" dirty="0" smtClean="0"/>
              <a:t>}</a:t>
            </a:r>
            <a:r>
              <a:rPr lang="en-US" sz="2200" baseline="30000" dirty="0"/>
              <a:t> </a:t>
            </a:r>
            <a:r>
              <a:rPr lang="en-US" sz="2200" baseline="30000" dirty="0" smtClean="0"/>
              <a:t>Y</a:t>
            </a:r>
            <a:r>
              <a:rPr lang="en-US" sz="2200" dirty="0" smtClean="0"/>
              <a:t>:  </a:t>
            </a:r>
            <a:r>
              <a:rPr lang="en-US" sz="2200" i="1" dirty="0" smtClean="0"/>
              <a:t>pseudorandom</a:t>
            </a:r>
            <a:r>
              <a:rPr lang="en-US" sz="2200" dirty="0" smtClean="0"/>
              <a:t> restriction.</a:t>
            </a:r>
            <a:endParaRPr lang="en-US" sz="22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412" y="1304140"/>
            <a:ext cx="3630168" cy="313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472" y="2161355"/>
            <a:ext cx="3630168" cy="1723548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5551720" y="4064000"/>
            <a:ext cx="1596571" cy="37495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897" y="4438952"/>
            <a:ext cx="3630168" cy="31333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464517" y="3604379"/>
            <a:ext cx="368221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7510364" y="2814015"/>
            <a:ext cx="1403782" cy="1285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230794" y="2657277"/>
            <a:ext cx="768065" cy="318151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1400" dirty="0" smtClean="0"/>
              <a:t>log(1/p)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4452422" y="2137165"/>
            <a:ext cx="3715006" cy="1817978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5133" y="5580419"/>
            <a:ext cx="399508" cy="3417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6427" y="2572389"/>
            <a:ext cx="598265" cy="3568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5910" y="2795898"/>
            <a:ext cx="190500" cy="266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2988" y="3652838"/>
            <a:ext cx="2159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36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 animBg="1"/>
      <p:bldP spid="18" grpId="0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71564" y="214495"/>
            <a:ext cx="7194447" cy="761655"/>
          </a:xfrm>
        </p:spPr>
        <p:txBody>
          <a:bodyPr anchor="ctr">
            <a:normAutofit fontScale="90000"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Key ingredient for [TX13]’s PRSL:  </a:t>
            </a:r>
            <a:b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</a:b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Recognizing bad restrictions for [H86] SL in AC</a:t>
            </a:r>
            <a:r>
              <a:rPr lang="en-US" sz="2800" baseline="30000" dirty="0" smtClean="0">
                <a:solidFill>
                  <a:schemeClr val="accent2"/>
                </a:solidFill>
                <a:latin typeface="+mn-lt"/>
                <a:cs typeface="Helvetica"/>
              </a:rPr>
              <a:t>0</a:t>
            </a:r>
            <a:endParaRPr lang="en-US" sz="2800" baseline="300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393" y="1821553"/>
            <a:ext cx="8132187" cy="430887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By analyzing the construction of CDT(F), [TX13] show the following: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8393" y="5749918"/>
            <a:ext cx="8132187" cy="769441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This means:  </a:t>
            </a:r>
            <a:r>
              <a:rPr lang="en-US" sz="2200" i="1" dirty="0" smtClean="0"/>
              <a:t>suffices to use pseudorandom distribution over {0,1}</a:t>
            </a:r>
            <a:r>
              <a:rPr lang="en-US" sz="2200" i="1" baseline="30000" dirty="0" smtClean="0"/>
              <a:t>Y</a:t>
            </a:r>
            <a:r>
              <a:rPr lang="en-US" sz="2200" i="1" dirty="0" smtClean="0"/>
              <a:t> that fools depth-3 circuits.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6" y="2412767"/>
            <a:ext cx="8312728" cy="941646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>
            <a:off x="3265860" y="4044616"/>
            <a:ext cx="1838031" cy="679867"/>
          </a:xfrm>
          <a:prstGeom prst="triangl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Depth-3 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304347" y="4719639"/>
            <a:ext cx="0" cy="134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416147" y="4718719"/>
            <a:ext cx="0" cy="134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23986" y="4709278"/>
            <a:ext cx="0" cy="134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33071" y="4713769"/>
            <a:ext cx="0" cy="134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751587" y="4717815"/>
            <a:ext cx="0" cy="134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63387" y="4716895"/>
            <a:ext cx="0" cy="134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71226" y="4707454"/>
            <a:ext cx="0" cy="134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080311" y="4711945"/>
            <a:ext cx="0" cy="134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96068" y="4721072"/>
            <a:ext cx="0" cy="134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07868" y="4720152"/>
            <a:ext cx="0" cy="134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415707" y="4710711"/>
            <a:ext cx="0" cy="134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524792" y="4715202"/>
            <a:ext cx="0" cy="134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43308" y="4719248"/>
            <a:ext cx="0" cy="134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55108" y="4718328"/>
            <a:ext cx="0" cy="134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862947" y="4708887"/>
            <a:ext cx="0" cy="134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972032" y="4713378"/>
            <a:ext cx="0" cy="134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83608" y="4716090"/>
            <a:ext cx="0" cy="134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204497" y="4847105"/>
            <a:ext cx="2075098" cy="338554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1600" dirty="0" smtClean="0"/>
              <a:t>Encoding of restriction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71225" y="3706062"/>
            <a:ext cx="6077002" cy="338554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1600" dirty="0" smtClean="0"/>
              <a:t>1 </a:t>
            </a:r>
            <a:r>
              <a:rPr lang="en-US" sz="1600" dirty="0" err="1" smtClean="0"/>
              <a:t>iff</a:t>
            </a:r>
            <a:r>
              <a:rPr lang="en-US" sz="1600" dirty="0" smtClean="0"/>
              <a:t> restriction is “bad”: 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81026" y="4059141"/>
            <a:ext cx="2075098" cy="338554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1600" dirty="0" smtClean="0"/>
              <a:t>: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888" y="3790238"/>
            <a:ext cx="2793115" cy="26890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638" y="4102972"/>
            <a:ext cx="440826" cy="335868"/>
          </a:xfrm>
          <a:prstGeom prst="rect">
            <a:avLst/>
          </a:prstGeom>
        </p:spPr>
      </p:pic>
      <p:sp>
        <p:nvSpPr>
          <p:cNvPr id="35" name="Rounded Rectangular Callout 34"/>
          <p:cNvSpPr/>
          <p:nvPr/>
        </p:nvSpPr>
        <p:spPr>
          <a:xfrm>
            <a:off x="388726" y="3641285"/>
            <a:ext cx="1793365" cy="1272658"/>
          </a:xfrm>
          <a:prstGeom prst="wedgeRoundRectCallout">
            <a:avLst>
              <a:gd name="adj1" fmla="val 33733"/>
              <a:gd name="adj2" fmla="val -111611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1400" dirty="0">
                <a:solidFill>
                  <a:srgbClr val="000000"/>
                </a:solidFill>
              </a:rPr>
              <a:t>OR over depth-2 circuits:  each one corresponds to possible deep path 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in CDT</a:t>
            </a:r>
          </a:p>
        </p:txBody>
      </p:sp>
    </p:spTree>
    <p:extLst>
      <p:ext uri="{BB962C8B-B14F-4D97-AF65-F5344CB8AC3E}">
        <p14:creationId xmlns:p14="http://schemas.microsoft.com/office/powerpoint/2010/main" val="1987858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85076" y="214495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The [TX13] pseudorandom switching lemma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36" y="1881256"/>
            <a:ext cx="8312728" cy="141858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388726" y="3641285"/>
            <a:ext cx="1793365" cy="1272658"/>
          </a:xfrm>
          <a:prstGeom prst="wedgeRoundRectCallout">
            <a:avLst>
              <a:gd name="adj1" fmla="val -17126"/>
              <a:gd name="adj2" fmla="val -12884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1400" dirty="0" smtClean="0">
                <a:solidFill>
                  <a:srgbClr val="000000"/>
                </a:solidFill>
              </a:rPr>
              <a:t>These </a:t>
            </a:r>
            <a:r>
              <a:rPr lang="en-US" sz="1400" dirty="0">
                <a:solidFill>
                  <a:srgbClr val="000000"/>
                </a:solidFill>
              </a:rPr>
              <a:t>depth-2 </a:t>
            </a:r>
            <a:r>
              <a:rPr lang="en-US" sz="1400" dirty="0" smtClean="0">
                <a:solidFill>
                  <a:srgbClr val="000000"/>
                </a:solidFill>
              </a:rPr>
              <a:t>circuits </a:t>
            </a:r>
            <a:r>
              <a:rPr lang="en-US" sz="1400" dirty="0">
                <a:solidFill>
                  <a:srgbClr val="000000"/>
                </a:solidFill>
              </a:rPr>
              <a:t>corresponds to possible deep path </a:t>
            </a:r>
            <a:r>
              <a:rPr lang="en-US" sz="1400" dirty="0" smtClean="0">
                <a:solidFill>
                  <a:srgbClr val="000000"/>
                </a:solidFill>
              </a:rPr>
              <a:t>in </a:t>
            </a:r>
            <a:r>
              <a:rPr lang="en-US" sz="1400" dirty="0">
                <a:solidFill>
                  <a:srgbClr val="000000"/>
                </a:solidFill>
              </a:rPr>
              <a:t>CDT</a:t>
            </a:r>
          </a:p>
        </p:txBody>
      </p:sp>
      <p:sp>
        <p:nvSpPr>
          <p:cNvPr id="7" name="Rectangle 6"/>
          <p:cNvSpPr/>
          <p:nvPr/>
        </p:nvSpPr>
        <p:spPr>
          <a:xfrm>
            <a:off x="2968214" y="2093813"/>
            <a:ext cx="2129947" cy="260423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89914" y="2120690"/>
            <a:ext cx="461850" cy="256032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4449" y="2327216"/>
            <a:ext cx="776502" cy="260423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4449" y="5539179"/>
            <a:ext cx="8132187" cy="769441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Iterating d times, this yields pseudorandom switching lemma for AC</a:t>
            </a:r>
            <a:r>
              <a:rPr lang="en-US" sz="2200" baseline="30000" dirty="0" smtClean="0"/>
              <a:t>0</a:t>
            </a:r>
            <a:r>
              <a:rPr lang="en-US" sz="2200" baseline="-25000" dirty="0" smtClean="0"/>
              <a:t>d</a:t>
            </a:r>
            <a:r>
              <a:rPr lang="en-US" sz="2200" dirty="0" smtClean="0"/>
              <a:t>  which is plugged into [AW85] framework.</a:t>
            </a:r>
            <a:endParaRPr lang="en-US" sz="22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812907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8393" y="3257399"/>
            <a:ext cx="8132187" cy="1446550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algn="ctr"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We proceed analogously</a:t>
            </a:r>
            <a:r>
              <a:rPr lang="is-IS" sz="2200" dirty="0" smtClean="0"/>
              <a:t>…</a:t>
            </a:r>
            <a:r>
              <a:rPr lang="en-US" sz="2200" dirty="0" smtClean="0"/>
              <a:t>but now using </a:t>
            </a:r>
            <a:br>
              <a:rPr lang="en-US" sz="2200" dirty="0" smtClean="0"/>
            </a:br>
            <a:r>
              <a:rPr lang="en-US" sz="2200" i="1" dirty="0" smtClean="0"/>
              <a:t>[H14] multi-switching lemma </a:t>
            </a:r>
            <a:br>
              <a:rPr lang="en-US" sz="2200" i="1" dirty="0" smtClean="0"/>
            </a:br>
            <a:r>
              <a:rPr lang="en-US" sz="2200" dirty="0" smtClean="0"/>
              <a:t>in place of</a:t>
            </a:r>
            <a:br>
              <a:rPr lang="en-US" sz="2200" dirty="0" smtClean="0"/>
            </a:br>
            <a:r>
              <a:rPr lang="en-US" sz="2200" dirty="0" smtClean="0"/>
              <a:t>[H86] switching lemma.</a:t>
            </a:r>
            <a:endParaRPr lang="en-US" sz="2200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985076" y="1296957"/>
            <a:ext cx="7194447" cy="1068952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Quick overview of our pseudorandom </a:t>
            </a:r>
            <a:b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</a:b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multi-switching lemma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86964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85076" y="111871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A helpful analogy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670" y="1518038"/>
            <a:ext cx="3108121" cy="430887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[H86], simplified:</a:t>
            </a:r>
            <a:endParaRPr lang="en-US" sz="22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78546" y="3762462"/>
            <a:ext cx="3108121" cy="430887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[H86], for real:</a:t>
            </a:r>
            <a:endParaRPr lang="en-US" sz="22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78546" y="2699176"/>
            <a:ext cx="3108121" cy="430887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[H14], simplified:</a:t>
            </a:r>
            <a:endParaRPr lang="en-US" sz="22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8955" y="4889772"/>
            <a:ext cx="3108121" cy="430887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[H14], real:</a:t>
            </a:r>
            <a:endParaRPr lang="en-US" sz="22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659" y="2753635"/>
            <a:ext cx="6199805" cy="7528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659" y="1621460"/>
            <a:ext cx="6536486" cy="6952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8659" y="3896752"/>
            <a:ext cx="5914825" cy="593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5990" y="6271930"/>
            <a:ext cx="3636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:  canonical common    -partial DT for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3933" y="5036874"/>
            <a:ext cx="6818512" cy="80946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78546" y="1354667"/>
            <a:ext cx="8453899" cy="362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8546" y="3599544"/>
            <a:ext cx="8453899" cy="362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8546" y="2498877"/>
            <a:ext cx="8453899" cy="3628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0946" y="4659086"/>
            <a:ext cx="8453899" cy="36285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30946" y="5977468"/>
            <a:ext cx="8453899" cy="362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flipV="1">
            <a:off x="5093192" y="2034960"/>
            <a:ext cx="1382642" cy="136607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flipV="1">
            <a:off x="4233630" y="3252338"/>
            <a:ext cx="2630044" cy="136607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 flipV="1">
            <a:off x="5067534" y="4257322"/>
            <a:ext cx="362614" cy="136607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flipV="1">
            <a:off x="4309909" y="5589700"/>
            <a:ext cx="560224" cy="136607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9503" y="6357271"/>
            <a:ext cx="1297546" cy="28399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03048" y="6349465"/>
            <a:ext cx="129265" cy="24237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7765" y="6373629"/>
            <a:ext cx="269302" cy="23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36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0" grpId="0"/>
      <p:bldP spid="11" grpId="0"/>
      <p:bldP spid="6" grpId="0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423860" y="1195466"/>
            <a:ext cx="8132187" cy="430887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We’d love to have PRGs for class </a:t>
            </a:r>
            <a:r>
              <a:rPr lang="en-US" sz="2200" b="1" dirty="0" smtClean="0"/>
              <a:t>C</a:t>
            </a:r>
            <a:r>
              <a:rPr lang="en-US" sz="2200" dirty="0" smtClean="0"/>
              <a:t> = {all poly(n)-size circuits}.</a:t>
            </a:r>
          </a:p>
        </p:txBody>
      </p:sp>
      <p:sp>
        <p:nvSpPr>
          <p:cNvPr id="149" name="Title 1"/>
          <p:cNvSpPr>
            <a:spLocks noGrp="1"/>
          </p:cNvSpPr>
          <p:nvPr>
            <p:ph type="ctrTitle"/>
          </p:nvPr>
        </p:nvSpPr>
        <p:spPr>
          <a:xfrm>
            <a:off x="894150" y="184212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California dreaming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423860" y="2060969"/>
            <a:ext cx="8132187" cy="4216539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But PRGs against </a:t>
            </a:r>
            <a:r>
              <a:rPr lang="en-US" sz="2200" b="1" dirty="0" smtClean="0"/>
              <a:t>C</a:t>
            </a:r>
            <a:r>
              <a:rPr lang="en-US" sz="2200" dirty="0" smtClean="0"/>
              <a:t> imply</a:t>
            </a:r>
          </a:p>
          <a:p>
            <a:pPr marL="342900" indent="-342900" defTabSz="457200">
              <a:spcAft>
                <a:spcPts val="1200"/>
              </a:spcAft>
              <a:buClr>
                <a:srgbClr val="000090"/>
              </a:buClr>
              <a:buFont typeface="Arial"/>
              <a:buChar char="•"/>
            </a:pPr>
            <a:r>
              <a:rPr lang="en-US" sz="2200" dirty="0"/>
              <a:t>c</a:t>
            </a:r>
            <a:r>
              <a:rPr lang="en-US" sz="2200" dirty="0" smtClean="0"/>
              <a:t>ircuit lower bounds against </a:t>
            </a:r>
            <a:r>
              <a:rPr lang="en-US" sz="2200" b="1" dirty="0" smtClean="0"/>
              <a:t>C</a:t>
            </a:r>
            <a:r>
              <a:rPr lang="en-US" sz="2200" dirty="0" smtClean="0"/>
              <a:t>; and, even stronger,</a:t>
            </a:r>
          </a:p>
          <a:p>
            <a:pPr marL="342900" indent="-342900" defTabSz="457200">
              <a:spcAft>
                <a:spcPts val="1200"/>
              </a:spcAft>
              <a:buClr>
                <a:srgbClr val="000090"/>
              </a:buClr>
              <a:buFont typeface="Arial"/>
              <a:buChar char="•"/>
            </a:pPr>
            <a:r>
              <a:rPr lang="en-US" sz="2200" dirty="0"/>
              <a:t>c</a:t>
            </a:r>
            <a:r>
              <a:rPr lang="en-US" sz="2200" dirty="0" smtClean="0"/>
              <a:t>orrelation bounds against </a:t>
            </a:r>
            <a:r>
              <a:rPr lang="en-US" sz="2200" b="1" dirty="0" smtClean="0"/>
              <a:t>C</a:t>
            </a:r>
            <a:r>
              <a:rPr lang="en-US" sz="2200" dirty="0" smtClean="0"/>
              <a:t>.</a:t>
            </a:r>
          </a:p>
          <a:p>
            <a:pPr marL="342900" indent="-342900" defTabSz="457200">
              <a:spcAft>
                <a:spcPts val="1200"/>
              </a:spcAft>
              <a:buClr>
                <a:srgbClr val="000090"/>
              </a:buClr>
              <a:buFont typeface="Arial"/>
              <a:buChar char="•"/>
            </a:pPr>
            <a:endParaRPr lang="en-US" sz="2200" dirty="0" smtClean="0"/>
          </a:p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So without </a:t>
            </a:r>
          </a:p>
          <a:p>
            <a:pPr marL="342900" indent="-342900" defTabSz="457200">
              <a:spcAft>
                <a:spcPts val="1200"/>
              </a:spcAft>
              <a:buClr>
                <a:srgbClr val="000090"/>
              </a:buClr>
              <a:buFont typeface="Arial"/>
              <a:buChar char="•"/>
            </a:pPr>
            <a:r>
              <a:rPr lang="en-US" sz="2200" dirty="0" smtClean="0"/>
              <a:t>proving new circuit lower bounds / correlation bounds, or</a:t>
            </a:r>
          </a:p>
          <a:p>
            <a:pPr marL="342900" indent="-342900" defTabSz="457200">
              <a:spcAft>
                <a:spcPts val="1200"/>
              </a:spcAft>
              <a:buClr>
                <a:srgbClr val="000090"/>
              </a:buClr>
              <a:buFont typeface="Arial"/>
              <a:buChar char="•"/>
            </a:pPr>
            <a:r>
              <a:rPr lang="en-US" sz="2200" dirty="0" smtClean="0"/>
              <a:t>making computational hardness assumptions,</a:t>
            </a:r>
          </a:p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en-US" sz="2200" dirty="0"/>
              <a:t>w</a:t>
            </a:r>
            <a:r>
              <a:rPr lang="en-US" sz="2200" dirty="0" smtClean="0"/>
              <a:t>e can only hope for PRGs against circuit classes </a:t>
            </a:r>
            <a:r>
              <a:rPr lang="en-US" sz="2200" b="1" dirty="0" smtClean="0"/>
              <a:t>C</a:t>
            </a:r>
            <a:r>
              <a:rPr lang="en-US" sz="2200" dirty="0" smtClean="0"/>
              <a:t> </a:t>
            </a:r>
            <a:r>
              <a:rPr lang="en-US" sz="2200" i="1" dirty="0" smtClean="0"/>
              <a:t>where we</a:t>
            </a:r>
            <a:r>
              <a:rPr lang="en-US" sz="2200" dirty="0" smtClean="0"/>
              <a:t> </a:t>
            </a:r>
            <a:r>
              <a:rPr lang="en-US" sz="2200" i="1" dirty="0" smtClean="0"/>
              <a:t>have</a:t>
            </a:r>
            <a:r>
              <a:rPr lang="en-US" sz="2200" dirty="0" smtClean="0"/>
              <a:t> circuit lower bounds and correlation bounds.</a:t>
            </a:r>
          </a:p>
        </p:txBody>
      </p:sp>
    </p:spTree>
    <p:extLst>
      <p:ext uri="{BB962C8B-B14F-4D97-AF65-F5344CB8AC3E}">
        <p14:creationId xmlns:p14="http://schemas.microsoft.com/office/powerpoint/2010/main" val="2966776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4" y="1654784"/>
            <a:ext cx="7861080" cy="43351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02974" y="6119169"/>
            <a:ext cx="780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Analogous to CDT(F), but now for a </a:t>
            </a:r>
            <a:r>
              <a:rPr lang="en-US" i="1" dirty="0" smtClean="0"/>
              <a:t>collection</a:t>
            </a:r>
            <a:r>
              <a:rPr lang="en-US" dirty="0" smtClean="0"/>
              <a:t>                                     of </a:t>
            </a:r>
            <a:r>
              <a:rPr lang="is-IS" dirty="0" smtClean="0"/>
              <a:t>k-CNFs.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808" y="343229"/>
            <a:ext cx="2799424" cy="5835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74843" y="1033669"/>
            <a:ext cx="55435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the canonical common    -partial DT for      ?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233" y="1111204"/>
            <a:ext cx="129265" cy="2423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0280" y="1135368"/>
            <a:ext cx="269302" cy="230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8486" y="6196437"/>
            <a:ext cx="1765795" cy="26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27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393" y="1605393"/>
            <a:ext cx="8132187" cy="430887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Like [TX13], we encode restrictions as bit-</a:t>
            </a:r>
            <a:r>
              <a:rPr lang="en-US" sz="2200" dirty="0" smtClean="0">
                <a:solidFill>
                  <a:srgbClr val="000000"/>
                </a:solidFill>
              </a:rPr>
              <a:t>strings in {0,1}</a:t>
            </a:r>
            <a:r>
              <a:rPr lang="en-US" sz="2200" baseline="30000" dirty="0" smtClean="0">
                <a:solidFill>
                  <a:srgbClr val="000000"/>
                </a:solidFill>
              </a:rPr>
              <a:t>Y</a:t>
            </a:r>
            <a:r>
              <a:rPr lang="en-US" sz="2200" dirty="0" smtClean="0">
                <a:solidFill>
                  <a:srgbClr val="000000"/>
                </a:solidFill>
              </a:rPr>
              <a:t>.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393" y="2072873"/>
            <a:ext cx="8132187" cy="430887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Careful analysis of CCDT construction yields the following: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596177" y="5703187"/>
            <a:ext cx="8132187" cy="769441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>
                <a:solidFill>
                  <a:srgbClr val="000000"/>
                </a:solidFill>
              </a:rPr>
              <a:t>So similar to before, </a:t>
            </a:r>
            <a:r>
              <a:rPr lang="en-US" sz="2200" i="1" dirty="0" smtClean="0">
                <a:solidFill>
                  <a:srgbClr val="000000"/>
                </a:solidFill>
              </a:rPr>
              <a:t>suffices to use pseudorandom distribution over {0,1}</a:t>
            </a:r>
            <a:r>
              <a:rPr lang="en-US" sz="2200" i="1" baseline="30000" dirty="0" smtClean="0">
                <a:solidFill>
                  <a:srgbClr val="000000"/>
                </a:solidFill>
              </a:rPr>
              <a:t>Y</a:t>
            </a:r>
            <a:r>
              <a:rPr lang="en-US" sz="2200" i="1" dirty="0" smtClean="0">
                <a:solidFill>
                  <a:srgbClr val="000000"/>
                </a:solidFill>
              </a:rPr>
              <a:t> that fools depth-4 circuits.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23964" y="462910"/>
            <a:ext cx="7194447" cy="76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Key ingredient for our PRSL:  </a:t>
            </a:r>
            <a:b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</a:b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Recognizing bad restrictions for [H14] SL in AC</a:t>
            </a:r>
            <a:r>
              <a:rPr lang="en-US" sz="2800" baseline="30000" dirty="0" smtClean="0">
                <a:solidFill>
                  <a:schemeClr val="accent2"/>
                </a:solidFill>
                <a:latin typeface="+mn-lt"/>
                <a:cs typeface="Helvetica"/>
              </a:rPr>
              <a:t>0</a:t>
            </a:r>
            <a:endParaRPr lang="en-US" sz="2800" baseline="300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" name="Isosceles Triangle 2"/>
          <p:cNvSpPr/>
          <p:nvPr/>
        </p:nvSpPr>
        <p:spPr>
          <a:xfrm>
            <a:off x="3098326" y="4213893"/>
            <a:ext cx="1838031" cy="679867"/>
          </a:xfrm>
          <a:prstGeom prst="triangl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Depth-4 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136813" y="4888916"/>
            <a:ext cx="0" cy="134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248613" y="4887996"/>
            <a:ext cx="0" cy="134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356452" y="4878555"/>
            <a:ext cx="0" cy="134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465537" y="4883046"/>
            <a:ext cx="0" cy="134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84053" y="4887092"/>
            <a:ext cx="0" cy="134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95853" y="4886172"/>
            <a:ext cx="0" cy="134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03692" y="4876731"/>
            <a:ext cx="0" cy="134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12777" y="4881222"/>
            <a:ext cx="0" cy="134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28534" y="4890349"/>
            <a:ext cx="0" cy="134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40334" y="4889429"/>
            <a:ext cx="0" cy="134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248173" y="4879988"/>
            <a:ext cx="0" cy="134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357258" y="4884479"/>
            <a:ext cx="0" cy="134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475774" y="4888525"/>
            <a:ext cx="0" cy="134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87574" y="4887605"/>
            <a:ext cx="0" cy="134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695413" y="4878164"/>
            <a:ext cx="0" cy="134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804498" y="4882655"/>
            <a:ext cx="0" cy="134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916074" y="4885367"/>
            <a:ext cx="0" cy="1346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036963" y="5016382"/>
            <a:ext cx="2075098" cy="338554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1600" dirty="0" smtClean="0"/>
              <a:t>Encoding of restriction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03691" y="3875339"/>
            <a:ext cx="6077002" cy="338554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1600" dirty="0" smtClean="0"/>
              <a:t>1 </a:t>
            </a:r>
            <a:r>
              <a:rPr lang="en-US" sz="1600" dirty="0" err="1" smtClean="0"/>
              <a:t>iff</a:t>
            </a:r>
            <a:r>
              <a:rPr lang="en-US" sz="1600" dirty="0" smtClean="0"/>
              <a:t> restriction is “bad”:  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627" y="3941663"/>
            <a:ext cx="3160797" cy="26068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100" y="4289724"/>
            <a:ext cx="754662" cy="32094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913492" y="4228418"/>
            <a:ext cx="2075098" cy="338554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1600" dirty="0" smtClean="0"/>
              <a:t>: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637" y="2686979"/>
            <a:ext cx="8312727" cy="879452"/>
          </a:xfrm>
          <a:prstGeom prst="rect">
            <a:avLst/>
          </a:prstGeom>
        </p:spPr>
      </p:pic>
      <p:sp>
        <p:nvSpPr>
          <p:cNvPr id="39" name="Rounded Rectangular Callout 38"/>
          <p:cNvSpPr/>
          <p:nvPr/>
        </p:nvSpPr>
        <p:spPr>
          <a:xfrm>
            <a:off x="388726" y="3641285"/>
            <a:ext cx="1793365" cy="1272658"/>
          </a:xfrm>
          <a:prstGeom prst="wedgeRoundRectCallout">
            <a:avLst>
              <a:gd name="adj1" fmla="val 185667"/>
              <a:gd name="adj2" fmla="val -90746"/>
              <a:gd name="adj3" fmla="val 16667"/>
            </a:avLst>
          </a:prstGeom>
          <a:solidFill>
            <a:schemeClr val="tx2">
              <a:lumMod val="20000"/>
              <a:lumOff val="80000"/>
              <a:alpha val="2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1400" dirty="0">
                <a:solidFill>
                  <a:srgbClr val="000000"/>
                </a:solidFill>
              </a:rPr>
              <a:t>OR over depth</a:t>
            </a:r>
            <a:r>
              <a:rPr lang="en-US" sz="1400" dirty="0" smtClean="0">
                <a:solidFill>
                  <a:srgbClr val="000000"/>
                </a:solidFill>
              </a:rPr>
              <a:t>-3 </a:t>
            </a:r>
            <a:r>
              <a:rPr lang="en-US" sz="1400" dirty="0">
                <a:solidFill>
                  <a:srgbClr val="000000"/>
                </a:solidFill>
              </a:rPr>
              <a:t>circuits:  each one corresponds to possible deep path 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in </a:t>
            </a:r>
            <a:r>
              <a:rPr lang="en-US" sz="1400" dirty="0" smtClean="0">
                <a:solidFill>
                  <a:srgbClr val="000000"/>
                </a:solidFill>
              </a:rPr>
              <a:t>CCDT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895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85076" y="445395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Our pseudorandom multi-switching lemma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97" y="1709845"/>
            <a:ext cx="7966922" cy="119759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70463" y="1911325"/>
            <a:ext cx="2129947" cy="260423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422893" y="1905877"/>
            <a:ext cx="461850" cy="256032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59767" y="1916521"/>
            <a:ext cx="1233151" cy="256032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5997" y="2144728"/>
            <a:ext cx="1506003" cy="260423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198423" y="2432173"/>
            <a:ext cx="0" cy="10199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8393" y="3526709"/>
            <a:ext cx="8132187" cy="769441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>
              <a:spcAft>
                <a:spcPts val="1200"/>
              </a:spcAft>
              <a:buClr>
                <a:srgbClr val="000090"/>
              </a:buClr>
            </a:pPr>
            <a:r>
              <a:rPr lang="en-US" sz="2200" b="1" dirty="0" smtClean="0"/>
              <a:t>Thanks to [HS16], suffices to take      to be a bounded-independence distribution, and costs only </a:t>
            </a:r>
            <a:r>
              <a:rPr lang="en-US" sz="2200" b="1" dirty="0" smtClean="0">
                <a:solidFill>
                  <a:srgbClr val="FF0000"/>
                </a:solidFill>
              </a:rPr>
              <a:t>one</a:t>
            </a:r>
            <a:r>
              <a:rPr lang="en-US" sz="2200" b="1" dirty="0" smtClean="0"/>
              <a:t> factor of log(1/</a:t>
            </a:r>
            <a:r>
              <a:rPr lang="en-US" sz="2200" b="1" dirty="0" err="1" smtClean="0"/>
              <a:t>eps</a:t>
            </a:r>
            <a:r>
              <a:rPr lang="en-US" sz="2200" b="1" dirty="0" smtClean="0"/>
              <a:t>) in seed length! </a:t>
            </a:r>
            <a:endParaRPr lang="en-US" sz="2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97" y="4376904"/>
            <a:ext cx="8312727" cy="4531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2793" y="3646710"/>
            <a:ext cx="249715" cy="23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865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950441" y="387670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Take-away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393" y="2145364"/>
            <a:ext cx="8132187" cy="2739211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algn="ctr"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Gave a</a:t>
            </a:r>
          </a:p>
          <a:p>
            <a:pPr algn="ctr">
              <a:spcAft>
                <a:spcPts val="1200"/>
              </a:spcAft>
              <a:buClr>
                <a:srgbClr val="000090"/>
              </a:buClr>
            </a:pPr>
            <a:r>
              <a:rPr lang="en-US" sz="2200" b="1" i="1" dirty="0" smtClean="0"/>
              <a:t>pseudorandom</a:t>
            </a:r>
            <a:r>
              <a:rPr lang="en-US" sz="2200" b="1" dirty="0" smtClean="0"/>
              <a:t> variant of [IMP12,H14] </a:t>
            </a:r>
            <a:r>
              <a:rPr lang="en-US" sz="2200" b="1" i="1" dirty="0" smtClean="0"/>
              <a:t>multi-switching lemma</a:t>
            </a:r>
            <a:r>
              <a:rPr lang="en-US" sz="2200" b="1" dirty="0" smtClean="0"/>
              <a:t> </a:t>
            </a:r>
            <a:endParaRPr lang="en-US" sz="2200" dirty="0" smtClean="0"/>
          </a:p>
          <a:p>
            <a:pPr algn="ctr"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and used it </a:t>
            </a:r>
            <a:r>
              <a:rPr lang="en-US" sz="1600" dirty="0" smtClean="0"/>
              <a:t>(with some other ingredients) </a:t>
            </a:r>
            <a:r>
              <a:rPr lang="en-US" sz="2200" dirty="0" smtClean="0"/>
              <a:t>to achieve </a:t>
            </a:r>
          </a:p>
          <a:p>
            <a:pPr algn="ctr">
              <a:spcAft>
                <a:spcPts val="1200"/>
              </a:spcAft>
              <a:buClr>
                <a:srgbClr val="000090"/>
              </a:buClr>
            </a:pPr>
            <a:r>
              <a:rPr lang="en-US" sz="2200" b="1" dirty="0" smtClean="0"/>
              <a:t>PRGs for AC</a:t>
            </a:r>
            <a:r>
              <a:rPr lang="en-US" sz="2200" b="1" baseline="30000" dirty="0" smtClean="0"/>
              <a:t>0</a:t>
            </a:r>
            <a:r>
              <a:rPr lang="en-US" sz="2200" b="1" dirty="0" smtClean="0"/>
              <a:t>, S-sparse F</a:t>
            </a:r>
            <a:r>
              <a:rPr lang="en-US" sz="2200" b="1" baseline="-25000" dirty="0" smtClean="0"/>
              <a:t>2</a:t>
            </a:r>
            <a:r>
              <a:rPr lang="en-US" sz="2200" b="1" dirty="0" smtClean="0"/>
              <a:t> polynomials </a:t>
            </a:r>
          </a:p>
          <a:p>
            <a:pPr algn="ctr"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that are best possible </a:t>
            </a:r>
            <a:br>
              <a:rPr lang="en-US" sz="2200" dirty="0" smtClean="0"/>
            </a:br>
            <a:r>
              <a:rPr lang="en-US" sz="2200" dirty="0" smtClean="0"/>
              <a:t>without proving new correlation bounds / circuit lower bounds.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6947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618454" y="2732999"/>
            <a:ext cx="3936704" cy="761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  <a:spcAft>
                <a:spcPts val="3000"/>
              </a:spcAft>
            </a:pPr>
            <a:r>
              <a:rPr lang="en-US" sz="3600" dirty="0" smtClean="0">
                <a:solidFill>
                  <a:srgbClr val="000090"/>
                </a:solidFill>
                <a:latin typeface="+mn-lt"/>
                <a:cs typeface="Helvetica"/>
              </a:rPr>
              <a:t>Thank you! </a:t>
            </a:r>
            <a:endParaRPr lang="en-US" sz="3600" dirty="0">
              <a:solidFill>
                <a:srgbClr val="000090"/>
              </a:solidFill>
              <a:latin typeface="+mn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23430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Box 98"/>
          <p:cNvSpPr txBox="1"/>
          <p:nvPr/>
        </p:nvSpPr>
        <p:spPr>
          <a:xfrm>
            <a:off x="532373" y="1055113"/>
            <a:ext cx="8132187" cy="1446550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algn="ctr" defTabSz="457200"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This work:</a:t>
            </a:r>
            <a:br>
              <a:rPr lang="en-US" sz="2200" dirty="0" smtClean="0"/>
            </a:br>
            <a:r>
              <a:rPr lang="en-US" sz="2200" dirty="0" smtClean="0"/>
              <a:t>Best possible pseudorandom generators </a:t>
            </a:r>
            <a:br>
              <a:rPr lang="en-US" sz="2200" dirty="0" smtClean="0"/>
            </a:br>
            <a:r>
              <a:rPr lang="en-US" sz="2200" dirty="0" smtClean="0"/>
              <a:t>for “simple” types of Boolean functions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(given known circuit/correlation bounds).</a:t>
            </a:r>
          </a:p>
        </p:txBody>
      </p:sp>
      <p:sp>
        <p:nvSpPr>
          <p:cNvPr id="4" name="Oval 3"/>
          <p:cNvSpPr/>
          <p:nvPr/>
        </p:nvSpPr>
        <p:spPr>
          <a:xfrm rot="10800000">
            <a:off x="2200004" y="3173092"/>
            <a:ext cx="316256" cy="354792"/>
          </a:xfrm>
          <a:prstGeom prst="ellipse">
            <a:avLst/>
          </a:prstGeom>
          <a:noFill/>
          <a:ln w="31750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rot="10800000" flipH="1">
            <a:off x="2361243" y="3263411"/>
            <a:ext cx="69792" cy="201836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2274096" y="3263411"/>
            <a:ext cx="87148" cy="201836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976084" y="3896239"/>
            <a:ext cx="293549" cy="324906"/>
          </a:xfrm>
          <a:prstGeom prst="ellipse">
            <a:avLst/>
          </a:prstGeom>
          <a:noFill/>
          <a:ln w="31750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1055189" y="3953600"/>
            <a:ext cx="64781" cy="184834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19971" y="3953600"/>
            <a:ext cx="80891" cy="184834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413521" y="3896239"/>
            <a:ext cx="293549" cy="324906"/>
          </a:xfrm>
          <a:prstGeom prst="ellipse">
            <a:avLst/>
          </a:prstGeom>
          <a:noFill/>
          <a:ln w="31750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492626" y="3953600"/>
            <a:ext cx="64781" cy="184834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57408" y="3953600"/>
            <a:ext cx="80891" cy="184834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018216" y="3896239"/>
            <a:ext cx="293549" cy="324906"/>
          </a:xfrm>
          <a:prstGeom prst="ellipse">
            <a:avLst/>
          </a:prstGeom>
          <a:noFill/>
          <a:ln w="31750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3097322" y="3953600"/>
            <a:ext cx="64781" cy="184834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162103" y="3953600"/>
            <a:ext cx="80891" cy="184834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rot="153344">
            <a:off x="3431772" y="3903322"/>
            <a:ext cx="293549" cy="324906"/>
          </a:xfrm>
          <a:prstGeom prst="ellipse">
            <a:avLst/>
          </a:prstGeom>
          <a:noFill/>
          <a:ln w="31750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153344" flipH="1">
            <a:off x="3511423" y="3958954"/>
            <a:ext cx="64781" cy="184834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53344">
            <a:off x="3576132" y="3962549"/>
            <a:ext cx="80891" cy="184834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" idx="0"/>
            <a:endCxn id="7" idx="0"/>
          </p:cNvCxnSpPr>
          <p:nvPr/>
        </p:nvCxnSpPr>
        <p:spPr>
          <a:xfrm flipH="1">
            <a:off x="1122859" y="3527884"/>
            <a:ext cx="1235273" cy="368355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4" idx="0"/>
            <a:endCxn id="11" idx="0"/>
          </p:cNvCxnSpPr>
          <p:nvPr/>
        </p:nvCxnSpPr>
        <p:spPr>
          <a:xfrm flipH="1">
            <a:off x="1560296" y="3527884"/>
            <a:ext cx="797836" cy="368355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" idx="0"/>
            <a:endCxn id="14" idx="0"/>
          </p:cNvCxnSpPr>
          <p:nvPr/>
        </p:nvCxnSpPr>
        <p:spPr>
          <a:xfrm>
            <a:off x="2358132" y="3527884"/>
            <a:ext cx="806859" cy="368355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4" idx="0"/>
            <a:endCxn id="17" idx="0"/>
          </p:cNvCxnSpPr>
          <p:nvPr/>
        </p:nvCxnSpPr>
        <p:spPr>
          <a:xfrm>
            <a:off x="2358132" y="3527884"/>
            <a:ext cx="1226960" cy="375599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4" idx="0"/>
            <a:endCxn id="46" idx="0"/>
          </p:cNvCxnSpPr>
          <p:nvPr/>
        </p:nvCxnSpPr>
        <p:spPr>
          <a:xfrm flipH="1">
            <a:off x="1952154" y="3527884"/>
            <a:ext cx="405978" cy="375079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4" idx="0"/>
            <a:endCxn id="52" idx="0"/>
          </p:cNvCxnSpPr>
          <p:nvPr/>
        </p:nvCxnSpPr>
        <p:spPr>
          <a:xfrm>
            <a:off x="2358132" y="3527884"/>
            <a:ext cx="601" cy="378476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4" idx="0"/>
            <a:endCxn id="49" idx="0"/>
          </p:cNvCxnSpPr>
          <p:nvPr/>
        </p:nvCxnSpPr>
        <p:spPr>
          <a:xfrm>
            <a:off x="2358132" y="3527884"/>
            <a:ext cx="392099" cy="368355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 rot="10800000">
            <a:off x="680203" y="4575792"/>
            <a:ext cx="293549" cy="324906"/>
          </a:xfrm>
          <a:prstGeom prst="ellipse">
            <a:avLst/>
          </a:prstGeom>
          <a:noFill/>
          <a:ln w="31750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rot="10800000" flipH="1">
            <a:off x="829866" y="4658503"/>
            <a:ext cx="64781" cy="184834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748975" y="4658503"/>
            <a:ext cx="80891" cy="184834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 rot="10800000">
            <a:off x="1152360" y="4582629"/>
            <a:ext cx="293549" cy="324906"/>
          </a:xfrm>
          <a:prstGeom prst="ellipse">
            <a:avLst/>
          </a:prstGeom>
          <a:noFill/>
          <a:ln w="31750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10800000" flipH="1">
            <a:off x="1302023" y="4665339"/>
            <a:ext cx="64781" cy="184834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1221132" y="4665339"/>
            <a:ext cx="80891" cy="184834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 rot="10800000">
            <a:off x="1652244" y="4582629"/>
            <a:ext cx="293549" cy="324906"/>
          </a:xfrm>
          <a:prstGeom prst="ellipse">
            <a:avLst/>
          </a:prstGeom>
          <a:noFill/>
          <a:ln w="31750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10800000" flipH="1">
            <a:off x="1801907" y="4665339"/>
            <a:ext cx="64781" cy="184834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1721017" y="4665339"/>
            <a:ext cx="80891" cy="184834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7" idx="4"/>
            <a:endCxn id="27" idx="4"/>
          </p:cNvCxnSpPr>
          <p:nvPr/>
        </p:nvCxnSpPr>
        <p:spPr>
          <a:xfrm flipH="1">
            <a:off x="826978" y="4221145"/>
            <a:ext cx="295881" cy="354647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7" idx="4"/>
            <a:endCxn id="30" idx="4"/>
          </p:cNvCxnSpPr>
          <p:nvPr/>
        </p:nvCxnSpPr>
        <p:spPr>
          <a:xfrm>
            <a:off x="1122859" y="4221145"/>
            <a:ext cx="176276" cy="361483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7" idx="4"/>
            <a:endCxn id="33" idx="5"/>
          </p:cNvCxnSpPr>
          <p:nvPr/>
        </p:nvCxnSpPr>
        <p:spPr>
          <a:xfrm>
            <a:off x="1122859" y="4221145"/>
            <a:ext cx="572375" cy="409065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1" idx="4"/>
            <a:endCxn id="30" idx="4"/>
          </p:cNvCxnSpPr>
          <p:nvPr/>
        </p:nvCxnSpPr>
        <p:spPr>
          <a:xfrm flipH="1">
            <a:off x="1299135" y="4221145"/>
            <a:ext cx="261161" cy="361483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49" idx="4"/>
            <a:endCxn id="33" idx="3"/>
          </p:cNvCxnSpPr>
          <p:nvPr/>
        </p:nvCxnSpPr>
        <p:spPr>
          <a:xfrm flipH="1">
            <a:off x="1902804" y="4221145"/>
            <a:ext cx="847427" cy="409065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27" idx="0"/>
          </p:cNvCxnSpPr>
          <p:nvPr/>
        </p:nvCxnSpPr>
        <p:spPr>
          <a:xfrm flipH="1">
            <a:off x="500503" y="4900698"/>
            <a:ext cx="326475" cy="343442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3" idx="0"/>
          </p:cNvCxnSpPr>
          <p:nvPr/>
        </p:nvCxnSpPr>
        <p:spPr>
          <a:xfrm flipH="1">
            <a:off x="973752" y="4907535"/>
            <a:ext cx="825267" cy="336606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33" y="5317415"/>
            <a:ext cx="185022" cy="136524"/>
          </a:xfrm>
          <a:prstGeom prst="rect">
            <a:avLst/>
          </a:prstGeom>
          <a:effectLst/>
        </p:spPr>
      </p:pic>
      <p:pic>
        <p:nvPicPr>
          <p:cNvPr id="44" name="Picture 43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754" y="5317415"/>
            <a:ext cx="196192" cy="140508"/>
          </a:xfrm>
          <a:prstGeom prst="rect">
            <a:avLst/>
          </a:prstGeom>
          <a:effectLst/>
        </p:spPr>
      </p:pic>
      <p:pic>
        <p:nvPicPr>
          <p:cNvPr id="45" name="Picture 4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803" y="5305356"/>
            <a:ext cx="216265" cy="142326"/>
          </a:xfrm>
          <a:prstGeom prst="rect">
            <a:avLst/>
          </a:prstGeom>
          <a:effectLst/>
        </p:spPr>
      </p:pic>
      <p:sp>
        <p:nvSpPr>
          <p:cNvPr id="46" name="Oval 45"/>
          <p:cNvSpPr/>
          <p:nvPr/>
        </p:nvSpPr>
        <p:spPr>
          <a:xfrm>
            <a:off x="1805379" y="3902963"/>
            <a:ext cx="293549" cy="324906"/>
          </a:xfrm>
          <a:prstGeom prst="ellipse">
            <a:avLst/>
          </a:prstGeom>
          <a:noFill/>
          <a:ln w="31750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/>
          <p:nvPr/>
        </p:nvCxnSpPr>
        <p:spPr>
          <a:xfrm flipH="1">
            <a:off x="1884484" y="3960324"/>
            <a:ext cx="64781" cy="184834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1949266" y="3960324"/>
            <a:ext cx="80891" cy="184834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2603457" y="3896239"/>
            <a:ext cx="293549" cy="324906"/>
          </a:xfrm>
          <a:prstGeom prst="ellipse">
            <a:avLst/>
          </a:prstGeom>
          <a:noFill/>
          <a:ln w="31750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 flipH="1">
            <a:off x="2682562" y="3953600"/>
            <a:ext cx="64781" cy="184834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747344" y="3953600"/>
            <a:ext cx="80891" cy="184834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2211958" y="3906361"/>
            <a:ext cx="293549" cy="324906"/>
          </a:xfrm>
          <a:prstGeom prst="ellipse">
            <a:avLst/>
          </a:prstGeom>
          <a:noFill/>
          <a:ln w="31750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2291063" y="3963722"/>
            <a:ext cx="64781" cy="184834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355845" y="3963722"/>
            <a:ext cx="80891" cy="184834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 rot="10800000">
            <a:off x="2151302" y="4591745"/>
            <a:ext cx="293549" cy="324906"/>
          </a:xfrm>
          <a:prstGeom prst="ellipse">
            <a:avLst/>
          </a:prstGeom>
          <a:noFill/>
          <a:ln w="31750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 rot="10800000" flipH="1">
            <a:off x="2300965" y="4674456"/>
            <a:ext cx="64781" cy="184834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10800000">
            <a:off x="2220074" y="4674456"/>
            <a:ext cx="80891" cy="184834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 rot="10800000">
            <a:off x="2648277" y="4600101"/>
            <a:ext cx="293549" cy="324906"/>
          </a:xfrm>
          <a:prstGeom prst="ellipse">
            <a:avLst/>
          </a:prstGeom>
          <a:noFill/>
          <a:ln w="31750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 rot="10800000" flipH="1">
            <a:off x="2797940" y="4682811"/>
            <a:ext cx="64781" cy="184834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0800000">
            <a:off x="2717049" y="4682811"/>
            <a:ext cx="80891" cy="184834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 rot="10800000">
            <a:off x="3150869" y="4596304"/>
            <a:ext cx="293549" cy="324906"/>
          </a:xfrm>
          <a:prstGeom prst="ellipse">
            <a:avLst/>
          </a:prstGeom>
          <a:noFill/>
          <a:ln w="31750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 rot="10800000" flipH="1">
            <a:off x="3300532" y="4679014"/>
            <a:ext cx="64781" cy="184834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10800000">
            <a:off x="3219641" y="4679014"/>
            <a:ext cx="80891" cy="184834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 rot="10800000">
            <a:off x="3628742" y="4596303"/>
            <a:ext cx="293549" cy="324906"/>
          </a:xfrm>
          <a:prstGeom prst="ellipse">
            <a:avLst/>
          </a:prstGeom>
          <a:noFill/>
          <a:ln w="31750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/>
          <p:cNvCxnSpPr/>
          <p:nvPr/>
        </p:nvCxnSpPr>
        <p:spPr>
          <a:xfrm rot="10800000" flipH="1">
            <a:off x="3778405" y="4679013"/>
            <a:ext cx="64781" cy="184834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0800000">
            <a:off x="3697514" y="4679013"/>
            <a:ext cx="80891" cy="184834"/>
          </a:xfrm>
          <a:prstGeom prst="line">
            <a:avLst/>
          </a:prstGeom>
          <a:ln w="381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11" idx="4"/>
            <a:endCxn id="33" idx="4"/>
          </p:cNvCxnSpPr>
          <p:nvPr/>
        </p:nvCxnSpPr>
        <p:spPr>
          <a:xfrm>
            <a:off x="1560296" y="4221145"/>
            <a:ext cx="238723" cy="361483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52" idx="4"/>
            <a:endCxn id="55" idx="4"/>
          </p:cNvCxnSpPr>
          <p:nvPr/>
        </p:nvCxnSpPr>
        <p:spPr>
          <a:xfrm flipH="1">
            <a:off x="2298077" y="4231267"/>
            <a:ext cx="60656" cy="360479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46" idx="4"/>
            <a:endCxn id="55" idx="5"/>
          </p:cNvCxnSpPr>
          <p:nvPr/>
        </p:nvCxnSpPr>
        <p:spPr>
          <a:xfrm>
            <a:off x="1952154" y="4227869"/>
            <a:ext cx="242138" cy="411458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46" idx="4"/>
            <a:endCxn id="33" idx="4"/>
          </p:cNvCxnSpPr>
          <p:nvPr/>
        </p:nvCxnSpPr>
        <p:spPr>
          <a:xfrm flipH="1">
            <a:off x="1799019" y="4227869"/>
            <a:ext cx="153135" cy="354759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7" idx="4"/>
            <a:endCxn id="64" idx="4"/>
          </p:cNvCxnSpPr>
          <p:nvPr/>
        </p:nvCxnSpPr>
        <p:spPr>
          <a:xfrm>
            <a:off x="3572002" y="4228066"/>
            <a:ext cx="203515" cy="368236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7" idx="4"/>
            <a:endCxn id="61" idx="4"/>
          </p:cNvCxnSpPr>
          <p:nvPr/>
        </p:nvCxnSpPr>
        <p:spPr>
          <a:xfrm flipH="1">
            <a:off x="3297644" y="4228066"/>
            <a:ext cx="274358" cy="368238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4" idx="4"/>
            <a:endCxn id="58" idx="3"/>
          </p:cNvCxnSpPr>
          <p:nvPr/>
        </p:nvCxnSpPr>
        <p:spPr>
          <a:xfrm flipH="1">
            <a:off x="2898837" y="4221145"/>
            <a:ext cx="266154" cy="426537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49" idx="4"/>
            <a:endCxn id="58" idx="4"/>
          </p:cNvCxnSpPr>
          <p:nvPr/>
        </p:nvCxnSpPr>
        <p:spPr>
          <a:xfrm>
            <a:off x="2750232" y="4221145"/>
            <a:ext cx="44820" cy="378956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49" idx="4"/>
            <a:endCxn id="55" idx="3"/>
          </p:cNvCxnSpPr>
          <p:nvPr/>
        </p:nvCxnSpPr>
        <p:spPr>
          <a:xfrm flipH="1">
            <a:off x="2401862" y="4221145"/>
            <a:ext cx="348369" cy="418182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49" idx="4"/>
            <a:endCxn id="64" idx="5"/>
          </p:cNvCxnSpPr>
          <p:nvPr/>
        </p:nvCxnSpPr>
        <p:spPr>
          <a:xfrm>
            <a:off x="2750232" y="4221145"/>
            <a:ext cx="921500" cy="422739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52" idx="4"/>
            <a:endCxn id="58" idx="5"/>
          </p:cNvCxnSpPr>
          <p:nvPr/>
        </p:nvCxnSpPr>
        <p:spPr>
          <a:xfrm>
            <a:off x="2358733" y="4231267"/>
            <a:ext cx="332534" cy="416416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4" idx="4"/>
            <a:endCxn id="61" idx="4"/>
          </p:cNvCxnSpPr>
          <p:nvPr/>
        </p:nvCxnSpPr>
        <p:spPr>
          <a:xfrm>
            <a:off x="3164991" y="4221145"/>
            <a:ext cx="132653" cy="375159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9" name="Picture 7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56" y="5307837"/>
            <a:ext cx="366006" cy="146102"/>
          </a:xfrm>
          <a:prstGeom prst="rect">
            <a:avLst/>
          </a:prstGeom>
          <a:effectLst/>
        </p:spPr>
      </p:pic>
      <p:pic>
        <p:nvPicPr>
          <p:cNvPr id="80" name="Picture 79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42" y="5305356"/>
            <a:ext cx="368950" cy="144903"/>
          </a:xfrm>
          <a:prstGeom prst="rect">
            <a:avLst/>
          </a:prstGeom>
          <a:effectLst/>
        </p:spPr>
      </p:pic>
      <p:pic>
        <p:nvPicPr>
          <p:cNvPr id="81" name="Picture 80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097" y="5305356"/>
            <a:ext cx="369891" cy="136467"/>
          </a:xfrm>
          <a:prstGeom prst="rect">
            <a:avLst/>
          </a:prstGeom>
          <a:effectLst/>
        </p:spPr>
      </p:pic>
      <p:sp>
        <p:nvSpPr>
          <p:cNvPr id="82" name="Title 1"/>
          <p:cNvSpPr txBox="1">
            <a:spLocks/>
          </p:cNvSpPr>
          <p:nvPr/>
        </p:nvSpPr>
        <p:spPr>
          <a:xfrm>
            <a:off x="2015692" y="5029236"/>
            <a:ext cx="1163411" cy="49205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s-IS" sz="2400" dirty="0" smtClean="0">
                <a:solidFill>
                  <a:srgbClr val="000090"/>
                </a:solidFill>
                <a:latin typeface="+mn-lt"/>
                <a:cs typeface="Helvetica"/>
              </a:rPr>
              <a:t>….........</a:t>
            </a:r>
            <a:r>
              <a:rPr lang="en-US" sz="2400" dirty="0" smtClean="0">
                <a:solidFill>
                  <a:srgbClr val="000090"/>
                </a:solidFill>
                <a:latin typeface="+mn-lt"/>
                <a:cs typeface="Helvetica"/>
              </a:rPr>
              <a:t> </a:t>
            </a:r>
            <a:endParaRPr lang="en-US" sz="2400" i="1" baseline="30000" dirty="0">
              <a:solidFill>
                <a:srgbClr val="000090"/>
              </a:solidFill>
              <a:latin typeface="+mn-lt"/>
              <a:cs typeface="Helvetica"/>
            </a:endParaRPr>
          </a:p>
        </p:txBody>
      </p:sp>
      <p:cxnSp>
        <p:nvCxnSpPr>
          <p:cNvPr id="83" name="Straight Connector 82"/>
          <p:cNvCxnSpPr>
            <a:endCxn id="27" idx="0"/>
          </p:cNvCxnSpPr>
          <p:nvPr/>
        </p:nvCxnSpPr>
        <p:spPr>
          <a:xfrm flipH="1" flipV="1">
            <a:off x="826978" y="4900698"/>
            <a:ext cx="586543" cy="343442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30" idx="0"/>
          </p:cNvCxnSpPr>
          <p:nvPr/>
        </p:nvCxnSpPr>
        <p:spPr>
          <a:xfrm>
            <a:off x="1299135" y="4907535"/>
            <a:ext cx="114387" cy="336606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33" idx="0"/>
          </p:cNvCxnSpPr>
          <p:nvPr/>
        </p:nvCxnSpPr>
        <p:spPr>
          <a:xfrm>
            <a:off x="1799019" y="4907535"/>
            <a:ext cx="519975" cy="336606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33" idx="0"/>
          </p:cNvCxnSpPr>
          <p:nvPr/>
        </p:nvCxnSpPr>
        <p:spPr>
          <a:xfrm>
            <a:off x="1799019" y="4907535"/>
            <a:ext cx="0" cy="336606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endCxn id="64" idx="0"/>
          </p:cNvCxnSpPr>
          <p:nvPr/>
        </p:nvCxnSpPr>
        <p:spPr>
          <a:xfrm flipV="1">
            <a:off x="3572449" y="4921209"/>
            <a:ext cx="203067" cy="322932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endCxn id="64" idx="0"/>
          </p:cNvCxnSpPr>
          <p:nvPr/>
        </p:nvCxnSpPr>
        <p:spPr>
          <a:xfrm flipV="1">
            <a:off x="3097322" y="4921209"/>
            <a:ext cx="678195" cy="322932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61" idx="0"/>
          </p:cNvCxnSpPr>
          <p:nvPr/>
        </p:nvCxnSpPr>
        <p:spPr>
          <a:xfrm>
            <a:off x="3297644" y="4921210"/>
            <a:ext cx="662194" cy="32293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58" idx="0"/>
          </p:cNvCxnSpPr>
          <p:nvPr/>
        </p:nvCxnSpPr>
        <p:spPr>
          <a:xfrm>
            <a:off x="2795052" y="4925007"/>
            <a:ext cx="776950" cy="319134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endCxn id="61" idx="0"/>
          </p:cNvCxnSpPr>
          <p:nvPr/>
        </p:nvCxnSpPr>
        <p:spPr>
          <a:xfrm flipV="1">
            <a:off x="3097322" y="4921210"/>
            <a:ext cx="200322" cy="322930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55" idx="0"/>
          </p:cNvCxnSpPr>
          <p:nvPr/>
        </p:nvCxnSpPr>
        <p:spPr>
          <a:xfrm flipH="1">
            <a:off x="1805379" y="4916651"/>
            <a:ext cx="492698" cy="327489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58" idx="0"/>
          </p:cNvCxnSpPr>
          <p:nvPr/>
        </p:nvCxnSpPr>
        <p:spPr>
          <a:xfrm flipH="1">
            <a:off x="1805379" y="4925007"/>
            <a:ext cx="989673" cy="319134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55" idx="0"/>
          </p:cNvCxnSpPr>
          <p:nvPr/>
        </p:nvCxnSpPr>
        <p:spPr>
          <a:xfrm>
            <a:off x="2298077" y="4916651"/>
            <a:ext cx="799245" cy="327489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30" idx="0"/>
          </p:cNvCxnSpPr>
          <p:nvPr/>
        </p:nvCxnSpPr>
        <p:spPr>
          <a:xfrm flipH="1">
            <a:off x="976084" y="4907535"/>
            <a:ext cx="323051" cy="336606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Oval 192"/>
          <p:cNvSpPr/>
          <p:nvPr/>
        </p:nvSpPr>
        <p:spPr>
          <a:xfrm rot="10800000">
            <a:off x="5217494" y="4105831"/>
            <a:ext cx="352020" cy="357408"/>
          </a:xfrm>
          <a:prstGeom prst="ellipse">
            <a:avLst/>
          </a:prstGeom>
          <a:noFill/>
          <a:ln w="22225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 rot="10800000">
            <a:off x="5698313" y="4102680"/>
            <a:ext cx="352020" cy="357408"/>
          </a:xfrm>
          <a:prstGeom prst="ellipse">
            <a:avLst/>
          </a:prstGeom>
          <a:noFill/>
          <a:ln w="22225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 rot="10800000">
            <a:off x="6207803" y="4102680"/>
            <a:ext cx="352020" cy="357408"/>
          </a:xfrm>
          <a:prstGeom prst="ellipse">
            <a:avLst/>
          </a:prstGeom>
          <a:noFill/>
          <a:ln w="22225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4" name="Straight Connector 203"/>
          <p:cNvCxnSpPr>
            <a:stCxn id="209" idx="4"/>
            <a:endCxn id="193" idx="4"/>
          </p:cNvCxnSpPr>
          <p:nvPr/>
        </p:nvCxnSpPr>
        <p:spPr>
          <a:xfrm flipH="1">
            <a:off x="5393504" y="3705584"/>
            <a:ext cx="1545084" cy="400247"/>
          </a:xfrm>
          <a:prstGeom prst="line">
            <a:avLst/>
          </a:prstGeom>
          <a:ln w="22225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stCxn id="209" idx="4"/>
            <a:endCxn id="197" idx="4"/>
          </p:cNvCxnSpPr>
          <p:nvPr/>
        </p:nvCxnSpPr>
        <p:spPr>
          <a:xfrm flipH="1">
            <a:off x="5874323" y="3705584"/>
            <a:ext cx="1064265" cy="397096"/>
          </a:xfrm>
          <a:prstGeom prst="line">
            <a:avLst/>
          </a:prstGeom>
          <a:ln w="22225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>
            <a:stCxn id="193" idx="0"/>
          </p:cNvCxnSpPr>
          <p:nvPr/>
        </p:nvCxnSpPr>
        <p:spPr>
          <a:xfrm flipH="1">
            <a:off x="5002001" y="4463240"/>
            <a:ext cx="391503" cy="377799"/>
          </a:xfrm>
          <a:prstGeom prst="line">
            <a:avLst/>
          </a:prstGeom>
          <a:ln w="22225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stCxn id="201" idx="0"/>
          </p:cNvCxnSpPr>
          <p:nvPr/>
        </p:nvCxnSpPr>
        <p:spPr>
          <a:xfrm>
            <a:off x="6383813" y="4460088"/>
            <a:ext cx="378765" cy="440211"/>
          </a:xfrm>
          <a:prstGeom prst="line">
            <a:avLst/>
          </a:prstGeom>
          <a:ln w="22225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8" name="Group 207"/>
          <p:cNvGrpSpPr/>
          <p:nvPr/>
        </p:nvGrpSpPr>
        <p:grpSpPr>
          <a:xfrm>
            <a:off x="6762578" y="3348176"/>
            <a:ext cx="352020" cy="357408"/>
            <a:chOff x="4219698" y="1478771"/>
            <a:chExt cx="868947" cy="868947"/>
          </a:xfrm>
          <a:effectLst/>
        </p:grpSpPr>
        <p:sp>
          <p:nvSpPr>
            <p:cNvPr id="209" name="Oval 208"/>
            <p:cNvSpPr/>
            <p:nvPr/>
          </p:nvSpPr>
          <p:spPr>
            <a:xfrm>
              <a:off x="4219698" y="1478771"/>
              <a:ext cx="868947" cy="868947"/>
            </a:xfrm>
            <a:prstGeom prst="ellipse">
              <a:avLst/>
            </a:prstGeom>
            <a:noFill/>
            <a:ln w="22225">
              <a:solidFill>
                <a:srgbClr val="000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0" name="Straight Connector 209"/>
            <p:cNvCxnSpPr/>
            <p:nvPr/>
          </p:nvCxnSpPr>
          <p:spPr>
            <a:xfrm flipH="1">
              <a:off x="4645623" y="1632180"/>
              <a:ext cx="2" cy="494331"/>
            </a:xfrm>
            <a:prstGeom prst="line">
              <a:avLst/>
            </a:prstGeom>
            <a:ln w="222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>
              <a:off x="4360257" y="1912520"/>
              <a:ext cx="535159" cy="0"/>
            </a:xfrm>
            <a:prstGeom prst="line">
              <a:avLst/>
            </a:prstGeom>
            <a:ln w="222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Oval 212"/>
          <p:cNvSpPr/>
          <p:nvPr/>
        </p:nvSpPr>
        <p:spPr>
          <a:xfrm rot="10800000">
            <a:off x="6689841" y="4102124"/>
            <a:ext cx="352020" cy="357408"/>
          </a:xfrm>
          <a:prstGeom prst="ellipse">
            <a:avLst/>
          </a:prstGeom>
          <a:noFill/>
          <a:ln w="22225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 rot="10800000">
            <a:off x="7190549" y="4111316"/>
            <a:ext cx="352020" cy="357408"/>
          </a:xfrm>
          <a:prstGeom prst="ellipse">
            <a:avLst/>
          </a:prstGeom>
          <a:noFill/>
          <a:ln w="22225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 rot="10800000">
            <a:off x="7703286" y="4107139"/>
            <a:ext cx="352020" cy="357408"/>
          </a:xfrm>
          <a:prstGeom prst="ellipse">
            <a:avLst/>
          </a:prstGeom>
          <a:noFill/>
          <a:ln w="22225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 rot="10800000">
            <a:off x="8276343" y="4107138"/>
            <a:ext cx="352020" cy="357408"/>
          </a:xfrm>
          <a:prstGeom prst="ellipse">
            <a:avLst/>
          </a:prstGeom>
          <a:noFill/>
          <a:ln w="22225"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8" name="Straight Connector 227"/>
          <p:cNvCxnSpPr>
            <a:stCxn id="209" idx="4"/>
            <a:endCxn id="213" idx="4"/>
          </p:cNvCxnSpPr>
          <p:nvPr/>
        </p:nvCxnSpPr>
        <p:spPr>
          <a:xfrm flipH="1">
            <a:off x="6865850" y="3705585"/>
            <a:ext cx="72738" cy="396540"/>
          </a:xfrm>
          <a:prstGeom prst="line">
            <a:avLst/>
          </a:prstGeom>
          <a:ln w="22225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>
            <a:stCxn id="209" idx="4"/>
            <a:endCxn id="201" idx="4"/>
          </p:cNvCxnSpPr>
          <p:nvPr/>
        </p:nvCxnSpPr>
        <p:spPr>
          <a:xfrm flipH="1">
            <a:off x="6383813" y="3705584"/>
            <a:ext cx="554775" cy="397096"/>
          </a:xfrm>
          <a:prstGeom prst="line">
            <a:avLst/>
          </a:prstGeom>
          <a:ln w="22225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>
            <a:stCxn id="209" idx="4"/>
            <a:endCxn id="225" idx="4"/>
          </p:cNvCxnSpPr>
          <p:nvPr/>
        </p:nvCxnSpPr>
        <p:spPr>
          <a:xfrm>
            <a:off x="6938588" y="3705584"/>
            <a:ext cx="1513765" cy="401554"/>
          </a:xfrm>
          <a:prstGeom prst="line">
            <a:avLst/>
          </a:prstGeom>
          <a:ln w="22225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>
            <a:stCxn id="209" idx="4"/>
            <a:endCxn id="217" idx="5"/>
          </p:cNvCxnSpPr>
          <p:nvPr/>
        </p:nvCxnSpPr>
        <p:spPr>
          <a:xfrm>
            <a:off x="6938588" y="3705584"/>
            <a:ext cx="303513" cy="458073"/>
          </a:xfrm>
          <a:prstGeom prst="line">
            <a:avLst/>
          </a:prstGeom>
          <a:ln w="22225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>
            <a:stCxn id="209" idx="4"/>
            <a:endCxn id="221" idx="4"/>
          </p:cNvCxnSpPr>
          <p:nvPr/>
        </p:nvCxnSpPr>
        <p:spPr>
          <a:xfrm>
            <a:off x="6938588" y="3705584"/>
            <a:ext cx="940708" cy="401555"/>
          </a:xfrm>
          <a:prstGeom prst="line">
            <a:avLst/>
          </a:prstGeom>
          <a:ln w="22225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>
            <a:endCxn id="193" idx="0"/>
          </p:cNvCxnSpPr>
          <p:nvPr/>
        </p:nvCxnSpPr>
        <p:spPr>
          <a:xfrm flipH="1" flipV="1">
            <a:off x="5393504" y="4463239"/>
            <a:ext cx="577822" cy="377800"/>
          </a:xfrm>
          <a:prstGeom prst="line">
            <a:avLst/>
          </a:prstGeom>
          <a:ln w="22225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>
            <a:stCxn id="197" idx="0"/>
          </p:cNvCxnSpPr>
          <p:nvPr/>
        </p:nvCxnSpPr>
        <p:spPr>
          <a:xfrm>
            <a:off x="5874323" y="4460088"/>
            <a:ext cx="97003" cy="380951"/>
          </a:xfrm>
          <a:prstGeom prst="line">
            <a:avLst/>
          </a:prstGeom>
          <a:ln w="22225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>
            <a:stCxn id="201" idx="0"/>
          </p:cNvCxnSpPr>
          <p:nvPr/>
        </p:nvCxnSpPr>
        <p:spPr>
          <a:xfrm>
            <a:off x="6383813" y="4460088"/>
            <a:ext cx="858288" cy="396570"/>
          </a:xfrm>
          <a:prstGeom prst="line">
            <a:avLst/>
          </a:prstGeom>
          <a:ln w="22225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/>
          <p:cNvCxnSpPr>
            <a:stCxn id="201" idx="0"/>
          </p:cNvCxnSpPr>
          <p:nvPr/>
        </p:nvCxnSpPr>
        <p:spPr>
          <a:xfrm flipH="1">
            <a:off x="5002001" y="4460088"/>
            <a:ext cx="1381812" cy="368838"/>
          </a:xfrm>
          <a:prstGeom prst="line">
            <a:avLst/>
          </a:prstGeom>
          <a:ln w="22225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>
            <a:endCxn id="225" idx="0"/>
          </p:cNvCxnSpPr>
          <p:nvPr/>
        </p:nvCxnSpPr>
        <p:spPr>
          <a:xfrm flipV="1">
            <a:off x="8208838" y="4464546"/>
            <a:ext cx="243515" cy="355237"/>
          </a:xfrm>
          <a:prstGeom prst="line">
            <a:avLst/>
          </a:prstGeom>
          <a:ln w="22225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>
            <a:endCxn id="225" idx="0"/>
          </p:cNvCxnSpPr>
          <p:nvPr/>
        </p:nvCxnSpPr>
        <p:spPr>
          <a:xfrm flipV="1">
            <a:off x="7639072" y="4464546"/>
            <a:ext cx="813281" cy="355237"/>
          </a:xfrm>
          <a:prstGeom prst="line">
            <a:avLst/>
          </a:prstGeom>
          <a:ln w="22225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>
            <a:stCxn id="221" idx="0"/>
          </p:cNvCxnSpPr>
          <p:nvPr/>
        </p:nvCxnSpPr>
        <p:spPr>
          <a:xfrm>
            <a:off x="7879296" y="4464547"/>
            <a:ext cx="329542" cy="355235"/>
          </a:xfrm>
          <a:prstGeom prst="line">
            <a:avLst/>
          </a:prstGeom>
          <a:ln w="22225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>
            <a:stCxn id="217" idx="0"/>
          </p:cNvCxnSpPr>
          <p:nvPr/>
        </p:nvCxnSpPr>
        <p:spPr>
          <a:xfrm>
            <a:off x="7366559" y="4468724"/>
            <a:ext cx="842279" cy="351058"/>
          </a:xfrm>
          <a:prstGeom prst="line">
            <a:avLst/>
          </a:prstGeom>
          <a:ln w="22225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>
            <a:endCxn id="221" idx="0"/>
          </p:cNvCxnSpPr>
          <p:nvPr/>
        </p:nvCxnSpPr>
        <p:spPr>
          <a:xfrm flipV="1">
            <a:off x="7639072" y="4464547"/>
            <a:ext cx="240223" cy="355235"/>
          </a:xfrm>
          <a:prstGeom prst="line">
            <a:avLst/>
          </a:prstGeom>
          <a:ln w="22225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>
            <a:stCxn id="213" idx="0"/>
          </p:cNvCxnSpPr>
          <p:nvPr/>
        </p:nvCxnSpPr>
        <p:spPr>
          <a:xfrm flipH="1">
            <a:off x="6762578" y="4459532"/>
            <a:ext cx="103273" cy="435651"/>
          </a:xfrm>
          <a:prstGeom prst="line">
            <a:avLst/>
          </a:prstGeom>
          <a:ln w="22225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>
            <a:stCxn id="217" idx="0"/>
          </p:cNvCxnSpPr>
          <p:nvPr/>
        </p:nvCxnSpPr>
        <p:spPr>
          <a:xfrm flipH="1">
            <a:off x="5002001" y="4468724"/>
            <a:ext cx="2364558" cy="372315"/>
          </a:xfrm>
          <a:prstGeom prst="line">
            <a:avLst/>
          </a:prstGeom>
          <a:ln w="22225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>
            <a:stCxn id="213" idx="0"/>
          </p:cNvCxnSpPr>
          <p:nvPr/>
        </p:nvCxnSpPr>
        <p:spPr>
          <a:xfrm>
            <a:off x="6865851" y="4459532"/>
            <a:ext cx="773221" cy="360250"/>
          </a:xfrm>
          <a:prstGeom prst="line">
            <a:avLst/>
          </a:prstGeom>
          <a:ln w="22225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>
            <a:stCxn id="201" idx="0"/>
          </p:cNvCxnSpPr>
          <p:nvPr/>
        </p:nvCxnSpPr>
        <p:spPr>
          <a:xfrm flipH="1">
            <a:off x="5959014" y="4460088"/>
            <a:ext cx="424799" cy="396570"/>
          </a:xfrm>
          <a:prstGeom prst="line">
            <a:avLst/>
          </a:prstGeom>
          <a:ln w="22225"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6" name="Picture 24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39" y="4900299"/>
            <a:ext cx="221876" cy="150182"/>
          </a:xfrm>
          <a:prstGeom prst="rect">
            <a:avLst/>
          </a:prstGeom>
          <a:effectLst/>
        </p:spPr>
      </p:pic>
      <p:pic>
        <p:nvPicPr>
          <p:cNvPr id="247" name="Picture 24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282" y="4895183"/>
            <a:ext cx="235270" cy="154564"/>
          </a:xfrm>
          <a:prstGeom prst="rect">
            <a:avLst/>
          </a:prstGeom>
          <a:effectLst/>
        </p:spPr>
      </p:pic>
      <p:pic>
        <p:nvPicPr>
          <p:cNvPr id="248" name="Picture 24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530" y="4897794"/>
            <a:ext cx="259342" cy="156564"/>
          </a:xfrm>
          <a:prstGeom prst="rect">
            <a:avLst/>
          </a:prstGeom>
          <a:effectLst/>
        </p:spPr>
      </p:pic>
      <p:sp>
        <p:nvSpPr>
          <p:cNvPr id="252" name="Title 1"/>
          <p:cNvSpPr txBox="1">
            <a:spLocks/>
          </p:cNvSpPr>
          <p:nvPr/>
        </p:nvSpPr>
        <p:spPr>
          <a:xfrm>
            <a:off x="6645455" y="4708650"/>
            <a:ext cx="1402815" cy="3145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000090"/>
                </a:solidFill>
                <a:latin typeface="+mn-lt"/>
                <a:cs typeface="Helvetica"/>
              </a:rPr>
              <a:t>. . . . . . .  </a:t>
            </a:r>
            <a:endParaRPr lang="en-US" sz="2400" i="1" baseline="30000" dirty="0">
              <a:solidFill>
                <a:srgbClr val="000090"/>
              </a:solidFill>
              <a:latin typeface="+mn-lt"/>
              <a:cs typeface="Helvetica"/>
            </a:endParaRPr>
          </a:p>
        </p:txBody>
      </p:sp>
      <p:cxnSp>
        <p:nvCxnSpPr>
          <p:cNvPr id="253" name="Straight Connector 252"/>
          <p:cNvCxnSpPr/>
          <p:nvPr/>
        </p:nvCxnSpPr>
        <p:spPr>
          <a:xfrm flipH="1">
            <a:off x="5312238" y="4163657"/>
            <a:ext cx="77685" cy="203324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5389923" y="4163657"/>
            <a:ext cx="97003" cy="203324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 flipH="1">
            <a:off x="5796638" y="4163496"/>
            <a:ext cx="77685" cy="203324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874323" y="4163496"/>
            <a:ext cx="97003" cy="203324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 flipH="1">
            <a:off x="6306128" y="4163430"/>
            <a:ext cx="77685" cy="203324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6383813" y="4163430"/>
            <a:ext cx="97003" cy="203324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H="1">
            <a:off x="6788166" y="4163430"/>
            <a:ext cx="77685" cy="203324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6865851" y="4163430"/>
            <a:ext cx="97003" cy="203324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 flipH="1">
            <a:off x="7288874" y="4163657"/>
            <a:ext cx="77685" cy="203324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7366559" y="4163657"/>
            <a:ext cx="97003" cy="203324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 flipH="1">
            <a:off x="7801610" y="4166141"/>
            <a:ext cx="77685" cy="203324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7879295" y="4166141"/>
            <a:ext cx="97003" cy="203324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 flipH="1">
            <a:off x="8381359" y="4164204"/>
            <a:ext cx="77685" cy="203324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8459044" y="4164204"/>
            <a:ext cx="97003" cy="203324"/>
          </a:xfrm>
          <a:prstGeom prst="line">
            <a:avLst/>
          </a:prstGeom>
          <a:ln w="222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7" name="TextBox 276"/>
          <p:cNvSpPr txBox="1"/>
          <p:nvPr/>
        </p:nvSpPr>
        <p:spPr>
          <a:xfrm>
            <a:off x="241048" y="5777438"/>
            <a:ext cx="4066094" cy="430887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algn="ctr" defTabSz="457200"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Constant-depth circuits</a:t>
            </a:r>
          </a:p>
        </p:txBody>
      </p:sp>
      <p:sp>
        <p:nvSpPr>
          <p:cNvPr id="278" name="TextBox 277"/>
          <p:cNvSpPr txBox="1"/>
          <p:nvPr/>
        </p:nvSpPr>
        <p:spPr>
          <a:xfrm>
            <a:off x="4832804" y="5244141"/>
            <a:ext cx="4066094" cy="430887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algn="ctr"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Sparse F</a:t>
            </a:r>
            <a:r>
              <a:rPr lang="en-US" sz="2200" baseline="-25000" dirty="0" smtClean="0"/>
              <a:t>2</a:t>
            </a:r>
            <a:r>
              <a:rPr lang="en-US" sz="2200" dirty="0" smtClean="0"/>
              <a:t> polynomials</a:t>
            </a:r>
            <a:endParaRPr lang="en-US" sz="2200" baseline="-25000" dirty="0" smtClean="0"/>
          </a:p>
        </p:txBody>
      </p:sp>
      <p:sp>
        <p:nvSpPr>
          <p:cNvPr id="149" name="Title 1"/>
          <p:cNvSpPr>
            <a:spLocks noGrp="1"/>
          </p:cNvSpPr>
          <p:nvPr>
            <p:ph type="ctrTitle"/>
          </p:nvPr>
        </p:nvSpPr>
        <p:spPr>
          <a:xfrm>
            <a:off x="1084841" y="208870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Results-oriented introduction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1048" y="2783042"/>
            <a:ext cx="4428775" cy="3617407"/>
          </a:xfrm>
          <a:prstGeom prst="roundRect">
            <a:avLst/>
          </a:prstGeom>
          <a:noFill/>
          <a:ln w="635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88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07323" y="1400717"/>
            <a:ext cx="6569526" cy="3671947"/>
            <a:chOff x="433733" y="3173092"/>
            <a:chExt cx="3717255" cy="2348203"/>
          </a:xfrm>
        </p:grpSpPr>
        <p:sp>
          <p:nvSpPr>
            <p:cNvPr id="4" name="Oval 3"/>
            <p:cNvSpPr/>
            <p:nvPr/>
          </p:nvSpPr>
          <p:spPr>
            <a:xfrm rot="10800000">
              <a:off x="2200004" y="3173092"/>
              <a:ext cx="316256" cy="354792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 rot="10800000" flipH="1">
              <a:off x="2361243" y="3263411"/>
              <a:ext cx="69792" cy="201836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0800000">
              <a:off x="2274096" y="3263411"/>
              <a:ext cx="87148" cy="201836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976084" y="3896239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1055189" y="3953600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119971" y="3953600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1413521" y="3896239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1492626" y="3953600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557408" y="3953600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3018216" y="3896239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097322" y="3953600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162103" y="3953600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 rot="153344">
              <a:off x="3431772" y="3903322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153344" flipH="1">
              <a:off x="3511423" y="3958954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53344">
              <a:off x="3576132" y="3962549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4" idx="0"/>
              <a:endCxn id="7" idx="0"/>
            </p:cNvCxnSpPr>
            <p:nvPr/>
          </p:nvCxnSpPr>
          <p:spPr>
            <a:xfrm flipH="1">
              <a:off x="1122859" y="3527884"/>
              <a:ext cx="1235273" cy="368355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4" idx="0"/>
              <a:endCxn id="11" idx="0"/>
            </p:cNvCxnSpPr>
            <p:nvPr/>
          </p:nvCxnSpPr>
          <p:spPr>
            <a:xfrm flipH="1">
              <a:off x="1560296" y="3527884"/>
              <a:ext cx="797836" cy="368355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4" idx="0"/>
              <a:endCxn id="14" idx="0"/>
            </p:cNvCxnSpPr>
            <p:nvPr/>
          </p:nvCxnSpPr>
          <p:spPr>
            <a:xfrm>
              <a:off x="2358132" y="3527884"/>
              <a:ext cx="806859" cy="368355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4" idx="0"/>
              <a:endCxn id="17" idx="0"/>
            </p:cNvCxnSpPr>
            <p:nvPr/>
          </p:nvCxnSpPr>
          <p:spPr>
            <a:xfrm>
              <a:off x="2358132" y="3527884"/>
              <a:ext cx="1226960" cy="375599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4" idx="0"/>
              <a:endCxn id="46" idx="0"/>
            </p:cNvCxnSpPr>
            <p:nvPr/>
          </p:nvCxnSpPr>
          <p:spPr>
            <a:xfrm flipH="1">
              <a:off x="1952154" y="3527884"/>
              <a:ext cx="405978" cy="375079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4" idx="0"/>
              <a:endCxn id="52" idx="0"/>
            </p:cNvCxnSpPr>
            <p:nvPr/>
          </p:nvCxnSpPr>
          <p:spPr>
            <a:xfrm>
              <a:off x="2358132" y="3527884"/>
              <a:ext cx="601" cy="378476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4" idx="0"/>
              <a:endCxn id="49" idx="0"/>
            </p:cNvCxnSpPr>
            <p:nvPr/>
          </p:nvCxnSpPr>
          <p:spPr>
            <a:xfrm>
              <a:off x="2358132" y="3527884"/>
              <a:ext cx="392099" cy="368355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 rot="10800000">
              <a:off x="680203" y="4575792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10800000" flipH="1">
              <a:off x="829866" y="4658503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748975" y="4658503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 rot="10800000">
              <a:off x="1152360" y="4582629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10800000" flipH="1">
              <a:off x="1302023" y="4665339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1221132" y="4665339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 rot="10800000">
              <a:off x="1652244" y="4582629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10800000" flipH="1">
              <a:off x="1801907" y="4665339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1721017" y="4665339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7" idx="4"/>
              <a:endCxn id="27" idx="4"/>
            </p:cNvCxnSpPr>
            <p:nvPr/>
          </p:nvCxnSpPr>
          <p:spPr>
            <a:xfrm flipH="1">
              <a:off x="826978" y="4221145"/>
              <a:ext cx="295881" cy="354647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7" idx="4"/>
              <a:endCxn id="30" idx="4"/>
            </p:cNvCxnSpPr>
            <p:nvPr/>
          </p:nvCxnSpPr>
          <p:spPr>
            <a:xfrm>
              <a:off x="1122859" y="4221145"/>
              <a:ext cx="176276" cy="361483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7" idx="4"/>
              <a:endCxn id="33" idx="5"/>
            </p:cNvCxnSpPr>
            <p:nvPr/>
          </p:nvCxnSpPr>
          <p:spPr>
            <a:xfrm>
              <a:off x="1122859" y="4221145"/>
              <a:ext cx="572375" cy="409065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1" idx="4"/>
              <a:endCxn id="30" idx="4"/>
            </p:cNvCxnSpPr>
            <p:nvPr/>
          </p:nvCxnSpPr>
          <p:spPr>
            <a:xfrm flipH="1">
              <a:off x="1299135" y="4221145"/>
              <a:ext cx="261161" cy="361483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49" idx="4"/>
              <a:endCxn id="33" idx="3"/>
            </p:cNvCxnSpPr>
            <p:nvPr/>
          </p:nvCxnSpPr>
          <p:spPr>
            <a:xfrm flipH="1">
              <a:off x="1902804" y="4221145"/>
              <a:ext cx="847427" cy="409065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7" idx="0"/>
            </p:cNvCxnSpPr>
            <p:nvPr/>
          </p:nvCxnSpPr>
          <p:spPr>
            <a:xfrm flipH="1">
              <a:off x="500503" y="4900698"/>
              <a:ext cx="326475" cy="343442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3" idx="0"/>
            </p:cNvCxnSpPr>
            <p:nvPr/>
          </p:nvCxnSpPr>
          <p:spPr>
            <a:xfrm flipH="1">
              <a:off x="973752" y="4907535"/>
              <a:ext cx="825267" cy="336606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33" y="5317415"/>
              <a:ext cx="185022" cy="136524"/>
            </a:xfrm>
            <a:prstGeom prst="rect">
              <a:avLst/>
            </a:prstGeom>
            <a:effectLst/>
          </p:spPr>
        </p:pic>
        <p:pic>
          <p:nvPicPr>
            <p:cNvPr id="44" name="Picture 43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8754" y="5317415"/>
              <a:ext cx="196192" cy="140508"/>
            </a:xfrm>
            <a:prstGeom prst="rect">
              <a:avLst/>
            </a:prstGeom>
            <a:effectLst/>
          </p:spPr>
        </p:pic>
        <p:pic>
          <p:nvPicPr>
            <p:cNvPr id="45" name="Picture 44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8803" y="5305356"/>
              <a:ext cx="216265" cy="142326"/>
            </a:xfrm>
            <a:prstGeom prst="rect">
              <a:avLst/>
            </a:prstGeom>
            <a:effectLst/>
          </p:spPr>
        </p:pic>
        <p:sp>
          <p:nvSpPr>
            <p:cNvPr id="46" name="Oval 45"/>
            <p:cNvSpPr/>
            <p:nvPr/>
          </p:nvSpPr>
          <p:spPr>
            <a:xfrm>
              <a:off x="1805379" y="3902963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H="1">
              <a:off x="1884484" y="3960324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949266" y="3960324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2603457" y="3896239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 flipH="1">
              <a:off x="2682562" y="3953600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747344" y="3953600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211958" y="3906361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>
              <a:off x="2291063" y="3963722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355845" y="3963722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 rot="10800000">
              <a:off x="2151302" y="4591745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 rot="10800000" flipH="1">
              <a:off x="2300965" y="4674456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2220074" y="4674456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 rot="10800000">
              <a:off x="2648277" y="4600101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 rot="10800000" flipH="1">
              <a:off x="2797940" y="4682811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2717049" y="4682811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 rot="10800000">
              <a:off x="3150869" y="4596304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 rot="10800000" flipH="1">
              <a:off x="3300532" y="4679014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0800000">
              <a:off x="3219641" y="4679014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 rot="10800000">
              <a:off x="3628742" y="4596303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 rot="10800000" flipH="1">
              <a:off x="3778405" y="4679013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3697514" y="4679013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1" idx="4"/>
              <a:endCxn id="33" idx="4"/>
            </p:cNvCxnSpPr>
            <p:nvPr/>
          </p:nvCxnSpPr>
          <p:spPr>
            <a:xfrm>
              <a:off x="1560296" y="4221145"/>
              <a:ext cx="238723" cy="361483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52" idx="4"/>
              <a:endCxn id="55" idx="4"/>
            </p:cNvCxnSpPr>
            <p:nvPr/>
          </p:nvCxnSpPr>
          <p:spPr>
            <a:xfrm flipH="1">
              <a:off x="2298077" y="4231267"/>
              <a:ext cx="60656" cy="360479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46" idx="4"/>
              <a:endCxn id="55" idx="5"/>
            </p:cNvCxnSpPr>
            <p:nvPr/>
          </p:nvCxnSpPr>
          <p:spPr>
            <a:xfrm>
              <a:off x="1952154" y="4227869"/>
              <a:ext cx="242138" cy="411458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46" idx="4"/>
              <a:endCxn id="33" idx="4"/>
            </p:cNvCxnSpPr>
            <p:nvPr/>
          </p:nvCxnSpPr>
          <p:spPr>
            <a:xfrm flipH="1">
              <a:off x="1799019" y="4227869"/>
              <a:ext cx="153135" cy="354759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7" idx="4"/>
              <a:endCxn id="64" idx="4"/>
            </p:cNvCxnSpPr>
            <p:nvPr/>
          </p:nvCxnSpPr>
          <p:spPr>
            <a:xfrm>
              <a:off x="3572002" y="4228066"/>
              <a:ext cx="203515" cy="368236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7" idx="4"/>
              <a:endCxn id="61" idx="4"/>
            </p:cNvCxnSpPr>
            <p:nvPr/>
          </p:nvCxnSpPr>
          <p:spPr>
            <a:xfrm flipH="1">
              <a:off x="3297644" y="4228066"/>
              <a:ext cx="274358" cy="368238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14" idx="4"/>
              <a:endCxn id="58" idx="3"/>
            </p:cNvCxnSpPr>
            <p:nvPr/>
          </p:nvCxnSpPr>
          <p:spPr>
            <a:xfrm flipH="1">
              <a:off x="2898837" y="4221145"/>
              <a:ext cx="266154" cy="426537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49" idx="4"/>
              <a:endCxn id="58" idx="4"/>
            </p:cNvCxnSpPr>
            <p:nvPr/>
          </p:nvCxnSpPr>
          <p:spPr>
            <a:xfrm>
              <a:off x="2750232" y="4221145"/>
              <a:ext cx="44820" cy="378956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49" idx="4"/>
              <a:endCxn id="55" idx="3"/>
            </p:cNvCxnSpPr>
            <p:nvPr/>
          </p:nvCxnSpPr>
          <p:spPr>
            <a:xfrm flipH="1">
              <a:off x="2401862" y="4221145"/>
              <a:ext cx="348369" cy="418182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49" idx="4"/>
              <a:endCxn id="64" idx="5"/>
            </p:cNvCxnSpPr>
            <p:nvPr/>
          </p:nvCxnSpPr>
          <p:spPr>
            <a:xfrm>
              <a:off x="2750232" y="4221145"/>
              <a:ext cx="921500" cy="422739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52" idx="4"/>
              <a:endCxn id="58" idx="5"/>
            </p:cNvCxnSpPr>
            <p:nvPr/>
          </p:nvCxnSpPr>
          <p:spPr>
            <a:xfrm>
              <a:off x="2358733" y="4231267"/>
              <a:ext cx="332534" cy="416416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14" idx="4"/>
              <a:endCxn id="61" idx="4"/>
            </p:cNvCxnSpPr>
            <p:nvPr/>
          </p:nvCxnSpPr>
          <p:spPr>
            <a:xfrm>
              <a:off x="3164991" y="4221145"/>
              <a:ext cx="132653" cy="375159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9" name="Picture 78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156" y="5307837"/>
              <a:ext cx="366006" cy="146102"/>
            </a:xfrm>
            <a:prstGeom prst="rect">
              <a:avLst/>
            </a:prstGeom>
            <a:effectLst/>
          </p:spPr>
        </p:pic>
        <p:pic>
          <p:nvPicPr>
            <p:cNvPr id="80" name="Picture 79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342" y="5305356"/>
              <a:ext cx="368950" cy="144903"/>
            </a:xfrm>
            <a:prstGeom prst="rect">
              <a:avLst/>
            </a:prstGeom>
            <a:effectLst/>
          </p:spPr>
        </p:pic>
        <p:pic>
          <p:nvPicPr>
            <p:cNvPr id="81" name="Picture 80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1097" y="5305356"/>
              <a:ext cx="369891" cy="136467"/>
            </a:xfrm>
            <a:prstGeom prst="rect">
              <a:avLst/>
            </a:prstGeom>
            <a:effectLst/>
          </p:spPr>
        </p:pic>
        <p:sp>
          <p:nvSpPr>
            <p:cNvPr id="82" name="Title 1"/>
            <p:cNvSpPr txBox="1">
              <a:spLocks/>
            </p:cNvSpPr>
            <p:nvPr/>
          </p:nvSpPr>
          <p:spPr>
            <a:xfrm>
              <a:off x="2015692" y="5029236"/>
              <a:ext cx="1163411" cy="492059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s-IS" sz="2400" dirty="0" smtClean="0">
                  <a:solidFill>
                    <a:srgbClr val="000090"/>
                  </a:solidFill>
                  <a:latin typeface="+mn-lt"/>
                  <a:cs typeface="Helvetica"/>
                </a:rPr>
                <a:t>….........</a:t>
              </a:r>
              <a:r>
                <a:rPr lang="en-US" sz="2400" dirty="0" smtClean="0">
                  <a:solidFill>
                    <a:srgbClr val="000090"/>
                  </a:solidFill>
                  <a:latin typeface="+mn-lt"/>
                  <a:cs typeface="Helvetica"/>
                </a:rPr>
                <a:t> </a:t>
              </a:r>
              <a:endParaRPr lang="en-US" sz="2400" i="1" baseline="30000" dirty="0">
                <a:solidFill>
                  <a:srgbClr val="000090"/>
                </a:solidFill>
                <a:latin typeface="+mn-lt"/>
                <a:cs typeface="Helvetica"/>
              </a:endParaRPr>
            </a:p>
          </p:txBody>
        </p:sp>
        <p:cxnSp>
          <p:nvCxnSpPr>
            <p:cNvPr id="83" name="Straight Connector 82"/>
            <p:cNvCxnSpPr>
              <a:endCxn id="27" idx="0"/>
            </p:cNvCxnSpPr>
            <p:nvPr/>
          </p:nvCxnSpPr>
          <p:spPr>
            <a:xfrm flipH="1" flipV="1">
              <a:off x="826978" y="4900698"/>
              <a:ext cx="586543" cy="343442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30" idx="0"/>
            </p:cNvCxnSpPr>
            <p:nvPr/>
          </p:nvCxnSpPr>
          <p:spPr>
            <a:xfrm>
              <a:off x="1299135" y="4907535"/>
              <a:ext cx="114387" cy="336606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33" idx="0"/>
            </p:cNvCxnSpPr>
            <p:nvPr/>
          </p:nvCxnSpPr>
          <p:spPr>
            <a:xfrm>
              <a:off x="1799019" y="4907535"/>
              <a:ext cx="519975" cy="336606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33" idx="0"/>
            </p:cNvCxnSpPr>
            <p:nvPr/>
          </p:nvCxnSpPr>
          <p:spPr>
            <a:xfrm>
              <a:off x="1799019" y="4907535"/>
              <a:ext cx="0" cy="336606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endCxn id="64" idx="0"/>
            </p:cNvCxnSpPr>
            <p:nvPr/>
          </p:nvCxnSpPr>
          <p:spPr>
            <a:xfrm flipV="1">
              <a:off x="3572449" y="4921209"/>
              <a:ext cx="203067" cy="322932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endCxn id="64" idx="0"/>
            </p:cNvCxnSpPr>
            <p:nvPr/>
          </p:nvCxnSpPr>
          <p:spPr>
            <a:xfrm flipV="1">
              <a:off x="3097322" y="4921209"/>
              <a:ext cx="678195" cy="322932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61" idx="0"/>
            </p:cNvCxnSpPr>
            <p:nvPr/>
          </p:nvCxnSpPr>
          <p:spPr>
            <a:xfrm>
              <a:off x="3297644" y="4921210"/>
              <a:ext cx="662194" cy="322930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58" idx="0"/>
            </p:cNvCxnSpPr>
            <p:nvPr/>
          </p:nvCxnSpPr>
          <p:spPr>
            <a:xfrm>
              <a:off x="2795052" y="4925007"/>
              <a:ext cx="776950" cy="319134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endCxn id="61" idx="0"/>
            </p:cNvCxnSpPr>
            <p:nvPr/>
          </p:nvCxnSpPr>
          <p:spPr>
            <a:xfrm flipV="1">
              <a:off x="3097322" y="4921210"/>
              <a:ext cx="200322" cy="322930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55" idx="0"/>
            </p:cNvCxnSpPr>
            <p:nvPr/>
          </p:nvCxnSpPr>
          <p:spPr>
            <a:xfrm flipH="1">
              <a:off x="1805379" y="4916651"/>
              <a:ext cx="492698" cy="327489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58" idx="0"/>
            </p:cNvCxnSpPr>
            <p:nvPr/>
          </p:nvCxnSpPr>
          <p:spPr>
            <a:xfrm flipH="1">
              <a:off x="1805379" y="4925007"/>
              <a:ext cx="989673" cy="319134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55" idx="0"/>
            </p:cNvCxnSpPr>
            <p:nvPr/>
          </p:nvCxnSpPr>
          <p:spPr>
            <a:xfrm>
              <a:off x="2298077" y="4916651"/>
              <a:ext cx="799245" cy="327489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30" idx="0"/>
            </p:cNvCxnSpPr>
            <p:nvPr/>
          </p:nvCxnSpPr>
          <p:spPr>
            <a:xfrm flipH="1">
              <a:off x="976084" y="4907535"/>
              <a:ext cx="323051" cy="336606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7" name="TextBox 276"/>
          <p:cNvSpPr txBox="1"/>
          <p:nvPr/>
        </p:nvSpPr>
        <p:spPr>
          <a:xfrm>
            <a:off x="528357" y="5666477"/>
            <a:ext cx="3235244" cy="430887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Complexity measured by</a:t>
            </a:r>
          </a:p>
        </p:txBody>
      </p:sp>
      <p:sp>
        <p:nvSpPr>
          <p:cNvPr id="149" name="Title 1"/>
          <p:cNvSpPr>
            <a:spLocks noGrp="1"/>
          </p:cNvSpPr>
          <p:nvPr>
            <p:ph type="ctrTitle"/>
          </p:nvPr>
        </p:nvSpPr>
        <p:spPr>
          <a:xfrm>
            <a:off x="943722" y="208870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Constant-depth circuits:  AC</a:t>
            </a:r>
            <a:r>
              <a:rPr lang="en-US" sz="2800" baseline="30000" dirty="0" smtClean="0">
                <a:solidFill>
                  <a:schemeClr val="accent2"/>
                </a:solidFill>
                <a:latin typeface="+mn-lt"/>
                <a:cs typeface="Helvetica"/>
              </a:rPr>
              <a:t>0</a:t>
            </a:r>
            <a:endParaRPr lang="en-US" sz="2800" baseline="300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970069" y="5670929"/>
            <a:ext cx="3235244" cy="923330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marL="342900" indent="-342900" defTabSz="457200">
              <a:spcAft>
                <a:spcPts val="1200"/>
              </a:spcAft>
              <a:buClr>
                <a:srgbClr val="000090"/>
              </a:buClr>
              <a:buFont typeface="Arial"/>
              <a:buChar char="•"/>
            </a:pPr>
            <a:r>
              <a:rPr lang="en-US" sz="2200" dirty="0" smtClean="0"/>
              <a:t>size M = # gates</a:t>
            </a:r>
          </a:p>
          <a:p>
            <a:pPr marL="342900" indent="-342900" defTabSz="457200">
              <a:spcAft>
                <a:spcPts val="1200"/>
              </a:spcAft>
              <a:buClr>
                <a:srgbClr val="000090"/>
              </a:buClr>
              <a:buFont typeface="Arial"/>
              <a:buChar char="•"/>
            </a:pPr>
            <a:r>
              <a:rPr lang="en-US" sz="2200" dirty="0" smtClean="0"/>
              <a:t>depth d</a:t>
            </a:r>
          </a:p>
        </p:txBody>
      </p:sp>
    </p:spTree>
    <p:extLst>
      <p:ext uri="{BB962C8B-B14F-4D97-AF65-F5344CB8AC3E}">
        <p14:creationId xmlns:p14="http://schemas.microsoft.com/office/powerpoint/2010/main" val="3462453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" grpId="0"/>
      <p:bldP spid="15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19261" y="1245834"/>
            <a:ext cx="3543041" cy="2089232"/>
            <a:chOff x="433733" y="3173092"/>
            <a:chExt cx="3717255" cy="2348203"/>
          </a:xfrm>
        </p:grpSpPr>
        <p:sp>
          <p:nvSpPr>
            <p:cNvPr id="4" name="Oval 3"/>
            <p:cNvSpPr/>
            <p:nvPr/>
          </p:nvSpPr>
          <p:spPr>
            <a:xfrm rot="10800000">
              <a:off x="2200004" y="3173092"/>
              <a:ext cx="316256" cy="354792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/>
            <p:cNvCxnSpPr/>
            <p:nvPr/>
          </p:nvCxnSpPr>
          <p:spPr>
            <a:xfrm rot="10800000" flipH="1">
              <a:off x="2361243" y="3263411"/>
              <a:ext cx="69792" cy="201836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rot="10800000">
              <a:off x="2274096" y="3263411"/>
              <a:ext cx="87148" cy="201836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976084" y="3896239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1055189" y="3953600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119971" y="3953600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1413521" y="3896239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1492626" y="3953600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557408" y="3953600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3018216" y="3896239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3097322" y="3953600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3162103" y="3953600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 rot="153344">
              <a:off x="3431772" y="3903322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/>
          </p:nvCxnSpPr>
          <p:spPr>
            <a:xfrm rot="153344" flipH="1">
              <a:off x="3511423" y="3958954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53344">
              <a:off x="3576132" y="3962549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4" idx="0"/>
              <a:endCxn id="7" idx="0"/>
            </p:cNvCxnSpPr>
            <p:nvPr/>
          </p:nvCxnSpPr>
          <p:spPr>
            <a:xfrm flipH="1">
              <a:off x="1122859" y="3527884"/>
              <a:ext cx="1235273" cy="368355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4" idx="0"/>
              <a:endCxn id="11" idx="0"/>
            </p:cNvCxnSpPr>
            <p:nvPr/>
          </p:nvCxnSpPr>
          <p:spPr>
            <a:xfrm flipH="1">
              <a:off x="1560296" y="3527884"/>
              <a:ext cx="797836" cy="368355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4" idx="0"/>
              <a:endCxn id="14" idx="0"/>
            </p:cNvCxnSpPr>
            <p:nvPr/>
          </p:nvCxnSpPr>
          <p:spPr>
            <a:xfrm>
              <a:off x="2358132" y="3527884"/>
              <a:ext cx="806859" cy="368355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4" idx="0"/>
              <a:endCxn id="17" idx="0"/>
            </p:cNvCxnSpPr>
            <p:nvPr/>
          </p:nvCxnSpPr>
          <p:spPr>
            <a:xfrm>
              <a:off x="2358132" y="3527884"/>
              <a:ext cx="1226960" cy="375599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4" idx="0"/>
              <a:endCxn id="46" idx="0"/>
            </p:cNvCxnSpPr>
            <p:nvPr/>
          </p:nvCxnSpPr>
          <p:spPr>
            <a:xfrm flipH="1">
              <a:off x="1952154" y="3527884"/>
              <a:ext cx="405978" cy="375079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4" idx="0"/>
              <a:endCxn id="52" idx="0"/>
            </p:cNvCxnSpPr>
            <p:nvPr/>
          </p:nvCxnSpPr>
          <p:spPr>
            <a:xfrm>
              <a:off x="2358132" y="3527884"/>
              <a:ext cx="601" cy="378476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4" idx="0"/>
              <a:endCxn id="49" idx="0"/>
            </p:cNvCxnSpPr>
            <p:nvPr/>
          </p:nvCxnSpPr>
          <p:spPr>
            <a:xfrm>
              <a:off x="2358132" y="3527884"/>
              <a:ext cx="392099" cy="368355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 rot="10800000">
              <a:off x="680203" y="4575792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 rot="10800000" flipH="1">
              <a:off x="829866" y="4658503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0800000">
              <a:off x="748975" y="4658503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 rot="10800000">
              <a:off x="1152360" y="4582629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10800000" flipH="1">
              <a:off x="1302023" y="4665339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0800000">
              <a:off x="1221132" y="4665339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 rot="10800000">
              <a:off x="1652244" y="4582629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 rot="10800000" flipH="1">
              <a:off x="1801907" y="4665339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0800000">
              <a:off x="1721017" y="4665339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7" idx="4"/>
              <a:endCxn id="27" idx="4"/>
            </p:cNvCxnSpPr>
            <p:nvPr/>
          </p:nvCxnSpPr>
          <p:spPr>
            <a:xfrm flipH="1">
              <a:off x="826978" y="4221145"/>
              <a:ext cx="295881" cy="354647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7" idx="4"/>
              <a:endCxn id="30" idx="4"/>
            </p:cNvCxnSpPr>
            <p:nvPr/>
          </p:nvCxnSpPr>
          <p:spPr>
            <a:xfrm>
              <a:off x="1122859" y="4221145"/>
              <a:ext cx="176276" cy="361483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7" idx="4"/>
              <a:endCxn id="33" idx="5"/>
            </p:cNvCxnSpPr>
            <p:nvPr/>
          </p:nvCxnSpPr>
          <p:spPr>
            <a:xfrm>
              <a:off x="1122859" y="4221145"/>
              <a:ext cx="572375" cy="409065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1" idx="4"/>
              <a:endCxn id="30" idx="4"/>
            </p:cNvCxnSpPr>
            <p:nvPr/>
          </p:nvCxnSpPr>
          <p:spPr>
            <a:xfrm flipH="1">
              <a:off x="1299135" y="4221145"/>
              <a:ext cx="261161" cy="361483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49" idx="4"/>
              <a:endCxn id="33" idx="3"/>
            </p:cNvCxnSpPr>
            <p:nvPr/>
          </p:nvCxnSpPr>
          <p:spPr>
            <a:xfrm flipH="1">
              <a:off x="1902804" y="4221145"/>
              <a:ext cx="847427" cy="409065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7" idx="0"/>
            </p:cNvCxnSpPr>
            <p:nvPr/>
          </p:nvCxnSpPr>
          <p:spPr>
            <a:xfrm flipH="1">
              <a:off x="500503" y="4900698"/>
              <a:ext cx="326475" cy="343442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33" idx="0"/>
            </p:cNvCxnSpPr>
            <p:nvPr/>
          </p:nvCxnSpPr>
          <p:spPr>
            <a:xfrm flipH="1">
              <a:off x="973752" y="4907535"/>
              <a:ext cx="825267" cy="336606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42" descr="latex-image-1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33" y="5317415"/>
              <a:ext cx="185022" cy="136524"/>
            </a:xfrm>
            <a:prstGeom prst="rect">
              <a:avLst/>
            </a:prstGeom>
            <a:effectLst/>
          </p:spPr>
        </p:pic>
        <p:pic>
          <p:nvPicPr>
            <p:cNvPr id="44" name="Picture 43" descr="latex-image-1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8754" y="5317415"/>
              <a:ext cx="196192" cy="140508"/>
            </a:xfrm>
            <a:prstGeom prst="rect">
              <a:avLst/>
            </a:prstGeom>
            <a:effectLst/>
          </p:spPr>
        </p:pic>
        <p:pic>
          <p:nvPicPr>
            <p:cNvPr id="45" name="Picture 44" descr="latex-image-1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8803" y="5305356"/>
              <a:ext cx="216265" cy="142326"/>
            </a:xfrm>
            <a:prstGeom prst="rect">
              <a:avLst/>
            </a:prstGeom>
            <a:effectLst/>
          </p:spPr>
        </p:pic>
        <p:sp>
          <p:nvSpPr>
            <p:cNvPr id="46" name="Oval 45"/>
            <p:cNvSpPr/>
            <p:nvPr/>
          </p:nvSpPr>
          <p:spPr>
            <a:xfrm>
              <a:off x="1805379" y="3902963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Connector 46"/>
            <p:cNvCxnSpPr/>
            <p:nvPr/>
          </p:nvCxnSpPr>
          <p:spPr>
            <a:xfrm flipH="1">
              <a:off x="1884484" y="3960324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949266" y="3960324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2603457" y="3896239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 flipH="1">
              <a:off x="2682562" y="3953600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747344" y="3953600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211958" y="3906361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>
              <a:off x="2291063" y="3963722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355845" y="3963722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 rot="10800000">
              <a:off x="2151302" y="4591745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/>
            <p:nvPr/>
          </p:nvCxnSpPr>
          <p:spPr>
            <a:xfrm rot="10800000" flipH="1">
              <a:off x="2300965" y="4674456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0800000">
              <a:off x="2220074" y="4674456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/>
            <p:cNvSpPr/>
            <p:nvPr/>
          </p:nvSpPr>
          <p:spPr>
            <a:xfrm rot="10800000">
              <a:off x="2648277" y="4600101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/>
            <p:nvPr/>
          </p:nvCxnSpPr>
          <p:spPr>
            <a:xfrm rot="10800000" flipH="1">
              <a:off x="2797940" y="4682811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0800000">
              <a:off x="2717049" y="4682811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/>
            <p:nvPr/>
          </p:nvSpPr>
          <p:spPr>
            <a:xfrm rot="10800000">
              <a:off x="3150869" y="4596304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Straight Connector 61"/>
            <p:cNvCxnSpPr/>
            <p:nvPr/>
          </p:nvCxnSpPr>
          <p:spPr>
            <a:xfrm rot="10800000" flipH="1">
              <a:off x="3300532" y="4679014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10800000">
              <a:off x="3219641" y="4679014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 rot="10800000">
              <a:off x="3628742" y="4596303"/>
              <a:ext cx="293549" cy="324906"/>
            </a:xfrm>
            <a:prstGeom prst="ellipse">
              <a:avLst/>
            </a:prstGeom>
            <a:noFill/>
            <a:ln w="31750">
              <a:solidFill>
                <a:srgbClr val="00009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64"/>
            <p:cNvCxnSpPr/>
            <p:nvPr/>
          </p:nvCxnSpPr>
          <p:spPr>
            <a:xfrm rot="10800000" flipH="1">
              <a:off x="3778405" y="4679013"/>
              <a:ext cx="6478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0800000">
              <a:off x="3697514" y="4679013"/>
              <a:ext cx="80891" cy="184834"/>
            </a:xfrm>
            <a:prstGeom prst="line">
              <a:avLst/>
            </a:prstGeom>
            <a:ln w="381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1" idx="4"/>
              <a:endCxn id="33" idx="4"/>
            </p:cNvCxnSpPr>
            <p:nvPr/>
          </p:nvCxnSpPr>
          <p:spPr>
            <a:xfrm>
              <a:off x="1560296" y="4221145"/>
              <a:ext cx="238723" cy="361483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52" idx="4"/>
              <a:endCxn id="55" idx="4"/>
            </p:cNvCxnSpPr>
            <p:nvPr/>
          </p:nvCxnSpPr>
          <p:spPr>
            <a:xfrm flipH="1">
              <a:off x="2298077" y="4231267"/>
              <a:ext cx="60656" cy="360479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46" idx="4"/>
              <a:endCxn id="55" idx="5"/>
            </p:cNvCxnSpPr>
            <p:nvPr/>
          </p:nvCxnSpPr>
          <p:spPr>
            <a:xfrm>
              <a:off x="1952154" y="4227869"/>
              <a:ext cx="242138" cy="411458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46" idx="4"/>
              <a:endCxn id="33" idx="4"/>
            </p:cNvCxnSpPr>
            <p:nvPr/>
          </p:nvCxnSpPr>
          <p:spPr>
            <a:xfrm flipH="1">
              <a:off x="1799019" y="4227869"/>
              <a:ext cx="153135" cy="354759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7" idx="4"/>
              <a:endCxn id="64" idx="4"/>
            </p:cNvCxnSpPr>
            <p:nvPr/>
          </p:nvCxnSpPr>
          <p:spPr>
            <a:xfrm>
              <a:off x="3572002" y="4228066"/>
              <a:ext cx="203515" cy="368236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17" idx="4"/>
              <a:endCxn id="61" idx="4"/>
            </p:cNvCxnSpPr>
            <p:nvPr/>
          </p:nvCxnSpPr>
          <p:spPr>
            <a:xfrm flipH="1">
              <a:off x="3297644" y="4228066"/>
              <a:ext cx="274358" cy="368238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14" idx="4"/>
              <a:endCxn id="58" idx="3"/>
            </p:cNvCxnSpPr>
            <p:nvPr/>
          </p:nvCxnSpPr>
          <p:spPr>
            <a:xfrm flipH="1">
              <a:off x="2898837" y="4221145"/>
              <a:ext cx="266154" cy="426537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49" idx="4"/>
              <a:endCxn id="58" idx="4"/>
            </p:cNvCxnSpPr>
            <p:nvPr/>
          </p:nvCxnSpPr>
          <p:spPr>
            <a:xfrm>
              <a:off x="2750232" y="4221145"/>
              <a:ext cx="44820" cy="378956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49" idx="4"/>
              <a:endCxn id="55" idx="3"/>
            </p:cNvCxnSpPr>
            <p:nvPr/>
          </p:nvCxnSpPr>
          <p:spPr>
            <a:xfrm flipH="1">
              <a:off x="2401862" y="4221145"/>
              <a:ext cx="348369" cy="418182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49" idx="4"/>
              <a:endCxn id="64" idx="5"/>
            </p:cNvCxnSpPr>
            <p:nvPr/>
          </p:nvCxnSpPr>
          <p:spPr>
            <a:xfrm>
              <a:off x="2750232" y="4221145"/>
              <a:ext cx="921500" cy="422739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52" idx="4"/>
              <a:endCxn id="58" idx="5"/>
            </p:cNvCxnSpPr>
            <p:nvPr/>
          </p:nvCxnSpPr>
          <p:spPr>
            <a:xfrm>
              <a:off x="2358733" y="4231267"/>
              <a:ext cx="332534" cy="416416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14" idx="4"/>
              <a:endCxn id="61" idx="4"/>
            </p:cNvCxnSpPr>
            <p:nvPr/>
          </p:nvCxnSpPr>
          <p:spPr>
            <a:xfrm>
              <a:off x="3164991" y="4221145"/>
              <a:ext cx="132653" cy="375159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9" name="Picture 78" descr="latex-image-1.pd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156" y="5307837"/>
              <a:ext cx="366006" cy="146102"/>
            </a:xfrm>
            <a:prstGeom prst="rect">
              <a:avLst/>
            </a:prstGeom>
            <a:effectLst/>
          </p:spPr>
        </p:pic>
        <p:pic>
          <p:nvPicPr>
            <p:cNvPr id="80" name="Picture 79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1342" y="5305356"/>
              <a:ext cx="368950" cy="144903"/>
            </a:xfrm>
            <a:prstGeom prst="rect">
              <a:avLst/>
            </a:prstGeom>
            <a:effectLst/>
          </p:spPr>
        </p:pic>
        <p:pic>
          <p:nvPicPr>
            <p:cNvPr id="81" name="Picture 80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1097" y="5305356"/>
              <a:ext cx="369891" cy="136467"/>
            </a:xfrm>
            <a:prstGeom prst="rect">
              <a:avLst/>
            </a:prstGeom>
            <a:effectLst/>
          </p:spPr>
        </p:pic>
        <p:sp>
          <p:nvSpPr>
            <p:cNvPr id="82" name="Title 1"/>
            <p:cNvSpPr txBox="1">
              <a:spLocks/>
            </p:cNvSpPr>
            <p:nvPr/>
          </p:nvSpPr>
          <p:spPr>
            <a:xfrm>
              <a:off x="2015692" y="5029236"/>
              <a:ext cx="1163411" cy="492059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s-IS" sz="2400" dirty="0" smtClean="0">
                  <a:solidFill>
                    <a:srgbClr val="000090"/>
                  </a:solidFill>
                  <a:latin typeface="+mn-lt"/>
                  <a:cs typeface="Helvetica"/>
                </a:rPr>
                <a:t>….........</a:t>
              </a:r>
              <a:r>
                <a:rPr lang="en-US" sz="2400" dirty="0" smtClean="0">
                  <a:solidFill>
                    <a:srgbClr val="000090"/>
                  </a:solidFill>
                  <a:latin typeface="+mn-lt"/>
                  <a:cs typeface="Helvetica"/>
                </a:rPr>
                <a:t> </a:t>
              </a:r>
              <a:endParaRPr lang="en-US" sz="2400" i="1" baseline="30000" dirty="0">
                <a:solidFill>
                  <a:srgbClr val="000090"/>
                </a:solidFill>
                <a:latin typeface="+mn-lt"/>
                <a:cs typeface="Helvetica"/>
              </a:endParaRPr>
            </a:p>
          </p:txBody>
        </p:sp>
        <p:cxnSp>
          <p:nvCxnSpPr>
            <p:cNvPr id="83" name="Straight Connector 82"/>
            <p:cNvCxnSpPr>
              <a:endCxn id="27" idx="0"/>
            </p:cNvCxnSpPr>
            <p:nvPr/>
          </p:nvCxnSpPr>
          <p:spPr>
            <a:xfrm flipH="1" flipV="1">
              <a:off x="826978" y="4900698"/>
              <a:ext cx="586543" cy="343442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30" idx="0"/>
            </p:cNvCxnSpPr>
            <p:nvPr/>
          </p:nvCxnSpPr>
          <p:spPr>
            <a:xfrm>
              <a:off x="1299135" y="4907535"/>
              <a:ext cx="114387" cy="336606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33" idx="0"/>
            </p:cNvCxnSpPr>
            <p:nvPr/>
          </p:nvCxnSpPr>
          <p:spPr>
            <a:xfrm>
              <a:off x="1799019" y="4907535"/>
              <a:ext cx="519975" cy="336606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33" idx="0"/>
            </p:cNvCxnSpPr>
            <p:nvPr/>
          </p:nvCxnSpPr>
          <p:spPr>
            <a:xfrm>
              <a:off x="1799019" y="4907535"/>
              <a:ext cx="0" cy="336606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endCxn id="64" idx="0"/>
            </p:cNvCxnSpPr>
            <p:nvPr/>
          </p:nvCxnSpPr>
          <p:spPr>
            <a:xfrm flipV="1">
              <a:off x="3572449" y="4921209"/>
              <a:ext cx="203067" cy="322932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endCxn id="64" idx="0"/>
            </p:cNvCxnSpPr>
            <p:nvPr/>
          </p:nvCxnSpPr>
          <p:spPr>
            <a:xfrm flipV="1">
              <a:off x="3097322" y="4921209"/>
              <a:ext cx="678195" cy="322932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61" idx="0"/>
            </p:cNvCxnSpPr>
            <p:nvPr/>
          </p:nvCxnSpPr>
          <p:spPr>
            <a:xfrm>
              <a:off x="3297644" y="4921210"/>
              <a:ext cx="662194" cy="322930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58" idx="0"/>
            </p:cNvCxnSpPr>
            <p:nvPr/>
          </p:nvCxnSpPr>
          <p:spPr>
            <a:xfrm>
              <a:off x="2795052" y="4925007"/>
              <a:ext cx="776950" cy="319134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>
              <a:endCxn id="61" idx="0"/>
            </p:cNvCxnSpPr>
            <p:nvPr/>
          </p:nvCxnSpPr>
          <p:spPr>
            <a:xfrm flipV="1">
              <a:off x="3097322" y="4921210"/>
              <a:ext cx="200322" cy="322930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55" idx="0"/>
            </p:cNvCxnSpPr>
            <p:nvPr/>
          </p:nvCxnSpPr>
          <p:spPr>
            <a:xfrm flipH="1">
              <a:off x="1805379" y="4916651"/>
              <a:ext cx="492698" cy="327489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58" idx="0"/>
            </p:cNvCxnSpPr>
            <p:nvPr/>
          </p:nvCxnSpPr>
          <p:spPr>
            <a:xfrm flipH="1">
              <a:off x="1805379" y="4925007"/>
              <a:ext cx="989673" cy="319134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stCxn id="55" idx="0"/>
            </p:cNvCxnSpPr>
            <p:nvPr/>
          </p:nvCxnSpPr>
          <p:spPr>
            <a:xfrm>
              <a:off x="2298077" y="4916651"/>
              <a:ext cx="799245" cy="327489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30" idx="0"/>
            </p:cNvCxnSpPr>
            <p:nvPr/>
          </p:nvCxnSpPr>
          <p:spPr>
            <a:xfrm flipH="1">
              <a:off x="976084" y="4907535"/>
              <a:ext cx="323051" cy="336606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7" name="TextBox 276"/>
          <p:cNvSpPr txBox="1"/>
          <p:nvPr/>
        </p:nvSpPr>
        <p:spPr>
          <a:xfrm>
            <a:off x="528357" y="1245834"/>
            <a:ext cx="4292548" cy="1107996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Strongest known circuit lower bounds for depth-d circuits:  size (for e.g. the parity function)</a:t>
            </a:r>
          </a:p>
        </p:txBody>
      </p:sp>
      <p:sp>
        <p:nvSpPr>
          <p:cNvPr id="149" name="Title 1"/>
          <p:cNvSpPr>
            <a:spLocks noGrp="1"/>
          </p:cNvSpPr>
          <p:nvPr>
            <p:ph type="ctrTitle"/>
          </p:nvPr>
        </p:nvSpPr>
        <p:spPr>
          <a:xfrm>
            <a:off x="943722" y="208870"/>
            <a:ext cx="7194447" cy="7616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Constant-depth circuits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26994" y="4270135"/>
            <a:ext cx="8135307" cy="2246769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Given this state of the art for circuit lower bounds, best PRGs we can hope for would have seed </a:t>
            </a:r>
            <a:r>
              <a:rPr lang="en-US" sz="2200" dirty="0" smtClean="0">
                <a:solidFill>
                  <a:srgbClr val="000000"/>
                </a:solidFill>
              </a:rPr>
              <a:t>length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</a:p>
          <a:p>
            <a:pPr defTabSz="457200">
              <a:spcAft>
                <a:spcPts val="1200"/>
              </a:spcAft>
              <a:buClr>
                <a:srgbClr val="000090"/>
              </a:buClr>
            </a:pPr>
            <a:endParaRPr lang="en-US" sz="2200" dirty="0">
              <a:solidFill>
                <a:srgbClr val="FF0000"/>
              </a:solidFill>
            </a:endParaRPr>
          </a:p>
          <a:p>
            <a:pPr defTabSz="457200">
              <a:spcAft>
                <a:spcPts val="1200"/>
              </a:spcAft>
              <a:buClr>
                <a:srgbClr val="000090"/>
              </a:buClr>
            </a:pPr>
            <a:endParaRPr lang="en-US" sz="2200" dirty="0">
              <a:solidFill>
                <a:srgbClr val="FF0000"/>
              </a:solidFill>
            </a:endParaRPr>
          </a:p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>
                <a:solidFill>
                  <a:srgbClr val="000000"/>
                </a:solidFill>
              </a:rPr>
              <a:t>to     –fool s</a:t>
            </a:r>
            <a:r>
              <a:rPr lang="en-US" sz="2200" dirty="0" smtClean="0"/>
              <a:t>ize-M depth-d circuits.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9929" y="1555201"/>
            <a:ext cx="1130862" cy="4516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1248" y="5218315"/>
            <a:ext cx="3541673" cy="554139"/>
          </a:xfrm>
          <a:prstGeom prst="rect">
            <a:avLst/>
          </a:prstGeom>
        </p:spPr>
      </p:pic>
      <p:pic>
        <p:nvPicPr>
          <p:cNvPr id="256" name="Picture 25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2433" y="6186963"/>
            <a:ext cx="166968" cy="25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91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"/>
          <p:cNvSpPr>
            <a:spLocks noGrp="1"/>
          </p:cNvSpPr>
          <p:nvPr>
            <p:ph type="ctrTitle"/>
          </p:nvPr>
        </p:nvSpPr>
        <p:spPr>
          <a:xfrm>
            <a:off x="943722" y="208870"/>
            <a:ext cx="7194447" cy="9500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PRGS for constant-depth circuits: </a:t>
            </a:r>
            <a:b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</a:b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prior state-of-the-art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pic>
        <p:nvPicPr>
          <p:cNvPr id="258" name="Picture 2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549" y="1400229"/>
            <a:ext cx="5209675" cy="4226526"/>
          </a:xfrm>
          <a:prstGeom prst="rect">
            <a:avLst/>
          </a:prstGeom>
        </p:spPr>
      </p:pic>
      <p:sp>
        <p:nvSpPr>
          <p:cNvPr id="259" name="Rounded Rectangular Callout 258"/>
          <p:cNvSpPr/>
          <p:nvPr/>
        </p:nvSpPr>
        <p:spPr>
          <a:xfrm>
            <a:off x="6078533" y="2946628"/>
            <a:ext cx="2749519" cy="1047964"/>
          </a:xfrm>
          <a:prstGeom prst="wedgeRoundRectCallout">
            <a:avLst>
              <a:gd name="adj1" fmla="val -136965"/>
              <a:gd name="adj2" fmla="val 43347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Right dependence on M</a:t>
            </a:r>
            <a:endParaRPr lang="en-US" dirty="0"/>
          </a:p>
        </p:txBody>
      </p:sp>
      <p:sp>
        <p:nvSpPr>
          <p:cNvPr id="103" name="Rounded Rectangular Callout 102"/>
          <p:cNvSpPr/>
          <p:nvPr/>
        </p:nvSpPr>
        <p:spPr>
          <a:xfrm>
            <a:off x="6078534" y="5231943"/>
            <a:ext cx="2872816" cy="1047964"/>
          </a:xfrm>
          <a:prstGeom prst="wedgeRoundRectCallout">
            <a:avLst>
              <a:gd name="adj1" fmla="val -74115"/>
              <a:gd name="adj2" fmla="val -4691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Right dependence on </a:t>
            </a:r>
            <a:r>
              <a:rPr lang="en-US" dirty="0" err="1" smtClean="0"/>
              <a:t>eps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32410" y="3889678"/>
            <a:ext cx="1408401" cy="366355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92253" y="5152145"/>
            <a:ext cx="971813" cy="366355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09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" grpId="0" animBg="1"/>
      <p:bldP spid="103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"/>
          <p:cNvSpPr>
            <a:spLocks noGrp="1"/>
          </p:cNvSpPr>
          <p:nvPr>
            <p:ph type="ctrTitle"/>
          </p:nvPr>
        </p:nvSpPr>
        <p:spPr>
          <a:xfrm>
            <a:off x="943722" y="208870"/>
            <a:ext cx="7194447" cy="9500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PRGS for constant-depth circuits: </a:t>
            </a:r>
            <a:b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</a:b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state-of-the-art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64" y="1352277"/>
            <a:ext cx="8729414" cy="44377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26489" y="4809587"/>
            <a:ext cx="2601563" cy="261441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40682" y="5071028"/>
            <a:ext cx="2139019" cy="261441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34264" y="4706688"/>
            <a:ext cx="8729414" cy="12343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07084" y="3276920"/>
            <a:ext cx="1136756" cy="366355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422764" y="4281852"/>
            <a:ext cx="784374" cy="366355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666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"/>
          <p:cNvSpPr>
            <a:spLocks noGrp="1"/>
          </p:cNvSpPr>
          <p:nvPr>
            <p:ph type="ctrTitle"/>
          </p:nvPr>
        </p:nvSpPr>
        <p:spPr>
          <a:xfrm>
            <a:off x="943722" y="208870"/>
            <a:ext cx="7194447" cy="950055"/>
          </a:xfrm>
        </p:spPr>
        <p:txBody>
          <a:bodyPr anchor="ctr">
            <a:norm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PRGS for constant-depth circuits: </a:t>
            </a:r>
            <a:b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</a:br>
            <a:r>
              <a:rPr lang="en-US" sz="2800" dirty="0" smtClean="0">
                <a:solidFill>
                  <a:schemeClr val="accent2"/>
                </a:solidFill>
                <a:latin typeface="+mn-lt"/>
                <a:cs typeface="Helvetica"/>
              </a:rPr>
              <a:t>new state-of-the-art</a:t>
            </a:r>
            <a:endParaRPr lang="en-US" sz="2800" dirty="0">
              <a:solidFill>
                <a:schemeClr val="accent2"/>
              </a:solidFill>
              <a:latin typeface="+mn-lt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64" y="1352277"/>
            <a:ext cx="8729414" cy="44377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26489" y="4809587"/>
            <a:ext cx="2601563" cy="261441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440682" y="5071028"/>
            <a:ext cx="2139019" cy="261441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264" y="5567985"/>
            <a:ext cx="8729414" cy="674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007084" y="3276920"/>
            <a:ext cx="1136756" cy="366355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22764" y="4281852"/>
            <a:ext cx="784374" cy="366355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07084" y="4887850"/>
            <a:ext cx="2104774" cy="366355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078" y="5878597"/>
            <a:ext cx="2419011" cy="37848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6994" y="5372901"/>
            <a:ext cx="8517006" cy="1415772"/>
          </a:xfrm>
          <a:prstGeom prst="rect">
            <a:avLst/>
          </a:prstGeom>
          <a:noFill/>
          <a:effectLst/>
        </p:spPr>
        <p:txBody>
          <a:bodyPr wrap="square" lIns="91440" rtlCol="0" anchor="t" anchorCtr="0">
            <a:spAutoFit/>
          </a:bodyPr>
          <a:lstStyle/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/>
              <a:t>Essentially matches best possible* </a:t>
            </a:r>
            <a:endParaRPr lang="en-US" sz="2200" dirty="0" smtClean="0">
              <a:solidFill>
                <a:srgbClr val="FF0000"/>
              </a:solidFill>
            </a:endParaRPr>
          </a:p>
          <a:p>
            <a:pPr defTabSz="457200">
              <a:spcAft>
                <a:spcPts val="1200"/>
              </a:spcAft>
              <a:buClr>
                <a:srgbClr val="000090"/>
              </a:buClr>
            </a:pPr>
            <a:endParaRPr lang="en-US" sz="2200" dirty="0">
              <a:solidFill>
                <a:srgbClr val="FF0000"/>
              </a:solidFill>
            </a:endParaRPr>
          </a:p>
          <a:p>
            <a:pPr defTabSz="457200">
              <a:spcAft>
                <a:spcPts val="1200"/>
              </a:spcAft>
              <a:buClr>
                <a:srgbClr val="000090"/>
              </a:buClr>
            </a:pPr>
            <a:r>
              <a:rPr lang="en-US" sz="2200" dirty="0" smtClean="0">
                <a:solidFill>
                  <a:srgbClr val="000000"/>
                </a:solidFill>
              </a:rPr>
              <a:t>seed length.                                                                  </a:t>
            </a:r>
            <a:r>
              <a:rPr lang="en-US" sz="1400" baseline="30000" dirty="0" smtClean="0">
                <a:solidFill>
                  <a:srgbClr val="000000"/>
                </a:solidFill>
              </a:rPr>
              <a:t>*</a:t>
            </a:r>
            <a:r>
              <a:rPr lang="en-US" sz="1400" dirty="0" smtClean="0">
                <a:solidFill>
                  <a:srgbClr val="000000"/>
                </a:solidFill>
              </a:rPr>
              <a:t>given current circuit lower bounds</a:t>
            </a:r>
            <a:endParaRPr lang="en-US" sz="14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27143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LIYANGTAN@C17LC5FLF5VT3PP7" val="5041"/>
  <p:tag name="FIRSTUNKNOWN@C17LC5FLF5VT3PP7" val="504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21674</TotalTime>
  <Words>2702</Words>
  <Application>Microsoft Macintosh PowerPoint</Application>
  <PresentationFormat>On-screen Show (4:3)</PresentationFormat>
  <Paragraphs>366</Paragraphs>
  <Slides>34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Pseudorandom generators from  pseudorandom multi-switching lemmas</vt:lpstr>
      <vt:lpstr>Background:  Unconditional pseudorandomness</vt:lpstr>
      <vt:lpstr>California dreaming</vt:lpstr>
      <vt:lpstr>Results-oriented introduction</vt:lpstr>
      <vt:lpstr>Constant-depth circuits:  AC0</vt:lpstr>
      <vt:lpstr>Constant-depth circuits</vt:lpstr>
      <vt:lpstr>PRGS for constant-depth circuits:  prior state-of-the-art</vt:lpstr>
      <vt:lpstr>PRGS for constant-depth circuits:  state-of-the-art</vt:lpstr>
      <vt:lpstr>PRGS for constant-depth circuits:  new state-of-the-art</vt:lpstr>
      <vt:lpstr>Second result:  Sparse F2 polynomials</vt:lpstr>
      <vt:lpstr>PRGS for S-sparse F2 polynomials</vt:lpstr>
      <vt:lpstr>PRGS for S-sparse F2 polynomials: New state-of-the-art</vt:lpstr>
      <vt:lpstr>Techniques-oriented introduction</vt:lpstr>
      <vt:lpstr>Restrictions</vt:lpstr>
      <vt:lpstr>Switching lemmas</vt:lpstr>
      <vt:lpstr>Pseudorandom switching lemmas:  background</vt:lpstr>
      <vt:lpstr>Main techniques contribution</vt:lpstr>
      <vt:lpstr>Quick sketch of other ingredient:   One stage of the iterative [AW85]-style PRG construction</vt:lpstr>
      <vt:lpstr>End of both introductions</vt:lpstr>
      <vt:lpstr>Switching lemmas and multi-switching lemmas</vt:lpstr>
      <vt:lpstr>[H14] Multi-switching lemma: setup</vt:lpstr>
      <vt:lpstr>[H14] Multi-switching lemma</vt:lpstr>
      <vt:lpstr>Quick recap of [TX13]</vt:lpstr>
      <vt:lpstr>Setup for how [TX13] “fools the proof” of [H86] to get a pseudorandom switching lemma</vt:lpstr>
      <vt:lpstr>[TX13]:  encoding restrictions with bit-strings</vt:lpstr>
      <vt:lpstr>Key ingredient for [TX13]’s PRSL:   Recognizing bad restrictions for [H86] SL in AC0</vt:lpstr>
      <vt:lpstr>The [TX13] pseudorandom switching lemma</vt:lpstr>
      <vt:lpstr>Quick overview of our pseudorandom  multi-switching lemma</vt:lpstr>
      <vt:lpstr>A helpful analogy</vt:lpstr>
      <vt:lpstr>PowerPoint Presentation</vt:lpstr>
      <vt:lpstr>PowerPoint Presentation</vt:lpstr>
      <vt:lpstr>Our pseudorandom multi-switching lemma</vt:lpstr>
      <vt:lpstr>Take-away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Sums of Independent Integer-Valued Random Variables</dc:title>
  <dc:creator>LY Tan</dc:creator>
  <cp:lastModifiedBy>Rocco A. Servedio</cp:lastModifiedBy>
  <cp:revision>10386</cp:revision>
  <cp:lastPrinted>2014-01-22T05:16:13Z</cp:lastPrinted>
  <dcterms:created xsi:type="dcterms:W3CDTF">2013-10-19T18:52:57Z</dcterms:created>
  <dcterms:modified xsi:type="dcterms:W3CDTF">2017-03-10T05:32:58Z</dcterms:modified>
</cp:coreProperties>
</file>