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35"/>
  </p:notesMasterIdLst>
  <p:sldIdLst>
    <p:sldId id="256" r:id="rId3"/>
    <p:sldId id="261" r:id="rId4"/>
    <p:sldId id="265" r:id="rId5"/>
    <p:sldId id="266" r:id="rId6"/>
    <p:sldId id="267" r:id="rId7"/>
    <p:sldId id="268" r:id="rId8"/>
    <p:sldId id="26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77" r:id="rId18"/>
    <p:sldId id="278" r:id="rId19"/>
    <p:sldId id="281" r:id="rId20"/>
    <p:sldId id="282" r:id="rId21"/>
    <p:sldId id="284" r:id="rId22"/>
    <p:sldId id="279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7198C"/>
    <a:srgbClr val="FFFFFF"/>
    <a:srgbClr val="FF33CC"/>
    <a:srgbClr val="00CC00"/>
    <a:srgbClr val="B40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22" autoAdjust="0"/>
  </p:normalViewPr>
  <p:slideViewPr>
    <p:cSldViewPr>
      <p:cViewPr varScale="1">
        <p:scale>
          <a:sx n="67" d="100"/>
          <a:sy n="67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3629A-713A-4035-88E1-8283A0DCBF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94ED4-7B0D-4CCC-BF0D-C9655346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Acting in a Markov decision process.  Learn</a:t>
            </a:r>
            <a:r>
              <a:rPr lang="en-US" baseline="0" dirty="0" smtClean="0"/>
              <a:t> their reward function.  Or, in an economic context and closer to today’s topic, observing purchasing behavior, want to learn their valuation or utility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6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toys for your kid.  Or different locations</a:t>
            </a:r>
            <a:r>
              <a:rPr lang="en-US" baseline="0" dirty="0" smtClean="0"/>
              <a:t> for advertisements on a web page</a:t>
            </a:r>
            <a:r>
              <a:rPr lang="en-US" dirty="0" smtClean="0"/>
              <a:t>.  [[Note: if</a:t>
            </a:r>
            <a:r>
              <a:rPr lang="en-US" baseline="0" dirty="0" smtClean="0"/>
              <a:t> you only get to see happy/not, then can simulate ANDs and ORs so at least as hard as learning DNF]]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 slots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r>
              <a:rPr lang="en-US" baseline="0" dirty="0" smtClean="0"/>
              <a:t> is if you plot the observed deaths, they are artificially lower later because people have dropped out of the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Repeated auction of a single item.  Goal is from repetitions, where each</a:t>
            </a:r>
            <a:r>
              <a:rPr lang="en-US" baseline="0" dirty="0" smtClean="0"/>
              <a:t> time it’s new independent random draws, to recover the </a:t>
            </a:r>
            <a:r>
              <a:rPr lang="en-US" baseline="0" dirty="0" err="1" smtClean="0"/>
              <a:t>D_i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4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Issue is need delta fairly small to get good estimates inside an interval but then the number of intervals is 1/delta, so don’t want linear increase in errors.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w first by bidding uniform at random in [0,1] and finding</a:t>
            </a:r>
            <a:r>
              <a:rPr lang="en-US" baseline="0" dirty="0" smtClean="0"/>
              <a:t> predictor of minimum squared loss from x to whether we lose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skip</a:t>
            </a:r>
            <a:r>
              <a:rPr lang="en-US" baseline="0" dirty="0" smtClean="0"/>
              <a:t> this – not sure if it’s possible to give insight into the ideas in just 1 minute.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the setting is more complicated since it’s a combinatorial auction, but we’ll have a simpler deterministic model of the agents (e.g., they are single-minded or unit-demand).  Also assume that</a:t>
            </a:r>
            <a:r>
              <a:rPr lang="en-US" baseline="0" dirty="0" smtClean="0"/>
              <a:t> aspects of the auctioneer’s mechanism are unknown as well (focus on priority-based – define in a sec). Start with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since a bit cleaner.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Jobs that</a:t>
            </a:r>
            <a:r>
              <a:rPr lang="en-US" baseline="0" dirty="0" smtClean="0"/>
              <a:t> want to be allocated resources on some machine, or project managers who want to be allocated resources by their company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1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non-monotonicity.  E.g., if blue and green</a:t>
            </a:r>
            <a:r>
              <a:rPr lang="en-US" baseline="0" dirty="0" smtClean="0"/>
              <a:t> show up, then green unhappy.  But if pink, blue and green show up, then green ends up happy.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4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Karzanov</a:t>
            </a:r>
            <a:r>
              <a:rPr lang="en-US" dirty="0" smtClean="0"/>
              <a:t> and </a:t>
            </a:r>
            <a:r>
              <a:rPr lang="en-US" dirty="0" err="1" smtClean="0"/>
              <a:t>Khachiyan</a:t>
            </a:r>
            <a:r>
              <a:rPr lang="en-US" dirty="0" smtClean="0"/>
              <a:t> 1991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 is: what do we do if we make a mistake.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someone didn’t get service, it’s not because of an edge we didn’t know about but rather because of a conflict with someone else at their same level in the current partial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4ED4-7B0D-4CCC-BF0D-C965534699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378E-E569-429D-9759-7B979DD03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E6CB7D-EC7C-41D6-A892-89D36A0FDA5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8.wmf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12" Type="http://schemas.openxmlformats.org/officeDocument/2006/relationships/image" Target="../media/image1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image" Target="../media/image15.wmf"/><Relationship Id="rId5" Type="http://schemas.openxmlformats.org/officeDocument/2006/relationships/image" Target="../media/image39.png"/><Relationship Id="rId15" Type="http://schemas.openxmlformats.org/officeDocument/2006/relationships/image" Target="../media/image52.pn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7.png"/><Relationship Id="rId7" Type="http://schemas.openxmlformats.org/officeDocument/2006/relationships/image" Target="../media/image5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5" Type="http://schemas.openxmlformats.org/officeDocument/2006/relationships/image" Target="../media/image39.png"/><Relationship Id="rId10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6.png"/><Relationship Id="rId3" Type="http://schemas.openxmlformats.org/officeDocument/2006/relationships/image" Target="../media/image15.wmf"/><Relationship Id="rId7" Type="http://schemas.openxmlformats.org/officeDocument/2006/relationships/image" Target="../media/image3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11" Type="http://schemas.openxmlformats.org/officeDocument/2006/relationships/image" Target="../media/image40.jpeg"/><Relationship Id="rId5" Type="http://schemas.openxmlformats.org/officeDocument/2006/relationships/image" Target="../media/image18.wmf"/><Relationship Id="rId15" Type="http://schemas.openxmlformats.org/officeDocument/2006/relationships/image" Target="../media/image58.png"/><Relationship Id="rId10" Type="http://schemas.openxmlformats.org/officeDocument/2006/relationships/image" Target="../media/image39.png"/><Relationship Id="rId4" Type="http://schemas.openxmlformats.org/officeDocument/2006/relationships/image" Target="../media/image17.wmf"/><Relationship Id="rId9" Type="http://schemas.openxmlformats.org/officeDocument/2006/relationships/image" Target="../media/image38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5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5.wm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67.png"/><Relationship Id="rId4" Type="http://schemas.openxmlformats.org/officeDocument/2006/relationships/image" Target="../media/image15.wmf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wm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16.gif"/><Relationship Id="rId4" Type="http://schemas.openxmlformats.org/officeDocument/2006/relationships/image" Target="../media/image68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wm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16.gif"/><Relationship Id="rId4" Type="http://schemas.openxmlformats.org/officeDocument/2006/relationships/image" Target="../media/image72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wm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16.gif"/><Relationship Id="rId4" Type="http://schemas.openxmlformats.org/officeDocument/2006/relationships/image" Target="../media/image73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7.png"/><Relationship Id="rId3" Type="http://schemas.openxmlformats.org/officeDocument/2006/relationships/image" Target="../media/image15.wmf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16.gif"/><Relationship Id="rId4" Type="http://schemas.openxmlformats.org/officeDocument/2006/relationships/image" Target="../media/image73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81.png"/><Relationship Id="rId5" Type="http://schemas.openxmlformats.org/officeDocument/2006/relationships/image" Target="../media/image71.png"/><Relationship Id="rId10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7.png"/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5.wmf"/><Relationship Id="rId5" Type="http://schemas.openxmlformats.org/officeDocument/2006/relationships/image" Target="../media/image71.png"/><Relationship Id="rId10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8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9.png"/><Relationship Id="rId3" Type="http://schemas.openxmlformats.org/officeDocument/2006/relationships/image" Target="../media/image88.png"/><Relationship Id="rId7" Type="http://schemas.openxmlformats.org/officeDocument/2006/relationships/image" Target="../media/image13.png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85.png"/><Relationship Id="rId5" Type="http://schemas.openxmlformats.org/officeDocument/2006/relationships/image" Target="../media/image70.png"/><Relationship Id="rId10" Type="http://schemas.openxmlformats.org/officeDocument/2006/relationships/image" Target="../media/image840.png"/><Relationship Id="rId4" Type="http://schemas.openxmlformats.org/officeDocument/2006/relationships/image" Target="../media/image69.png"/><Relationship Id="rId9" Type="http://schemas.openxmlformats.org/officeDocument/2006/relationships/image" Target="../media/image79.pn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7.w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wm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40.png"/><Relationship Id="rId3" Type="http://schemas.openxmlformats.org/officeDocument/2006/relationships/image" Target="../media/image35.png"/><Relationship Id="rId7" Type="http://schemas.openxmlformats.org/officeDocument/2006/relationships/image" Target="../media/image19.wmf"/><Relationship Id="rId12" Type="http://schemas.openxmlformats.org/officeDocument/2006/relationships/image" Target="../media/image40.jpe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11" Type="http://schemas.openxmlformats.org/officeDocument/2006/relationships/image" Target="../media/image39.png"/><Relationship Id="rId5" Type="http://schemas.openxmlformats.org/officeDocument/2006/relationships/image" Target="../media/image17.wmf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15.wmf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17.wmf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07645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about Auctions: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Reconstructing Preferences and Mechanisms from Opaque Transactions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981200"/>
          </a:xfrm>
        </p:spPr>
        <p:txBody>
          <a:bodyPr>
            <a:normAutofit fontScale="92500"/>
          </a:bodyPr>
          <a:lstStyle/>
          <a:p>
            <a:r>
              <a:rPr lang="en-US" sz="4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Avrim Blum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Carnegie Mellon University</a:t>
            </a:r>
          </a:p>
          <a:p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with </a:t>
            </a:r>
            <a:r>
              <a:rPr lang="en-US" sz="2800" dirty="0" err="1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Yishay</a:t>
            </a:r>
            <a:r>
              <a:rPr lang="en-US" sz="28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Mansour</a:t>
            </a:r>
            <a:r>
              <a:rPr lang="en-US" sz="17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(TAU) </a:t>
            </a:r>
            <a:r>
              <a:rPr lang="en-US" sz="28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Jamie Morgenstern</a:t>
            </a:r>
            <a:r>
              <a:rPr lang="en-US" sz="19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A71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(Penn)</a:t>
            </a:r>
            <a:endParaRPr lang="en-US" sz="1700" dirty="0">
              <a:solidFill>
                <a:srgbClr val="A71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3.bp.blogspot.com/-f5Po841ARzY/TlsLssls76I/AAAAAAAADfA/cjZi50vIrEM/s1600/corruption_1244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152400"/>
            <a:ext cx="2514600" cy="13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sbar.org/SiteCollectionImages/WisconsinLawyer/2013/04/BackroomD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482"/>
            <a:ext cx="1905000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ffordablehousinginstitute.org/blogs/us/wp-content/uploads/smoke_filled_room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1"/>
            <a:ext cx="2066925" cy="13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4847" y="6477000"/>
            <a:ext cx="5569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[Simons Workshop on Uncertainty in Computation, 2016]</a:t>
            </a:r>
            <a:endParaRPr lang="en-US" sz="16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case (single-minded)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Idea: rather than trying to learn the subsets (since we can’t see the items anyway), instead learn the conflict graph.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At the same time as we try to learn the ordering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3600" y="4670662"/>
            <a:ext cx="4114800" cy="587138"/>
            <a:chOff x="4953000" y="3908662"/>
            <a:chExt cx="4114800" cy="587138"/>
          </a:xfrm>
        </p:grpSpPr>
        <p:pic>
          <p:nvPicPr>
            <p:cNvPr id="21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58" y="3908662"/>
              <a:ext cx="482642" cy="5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49005"/>
              <a:ext cx="454906" cy="5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181" y="3918642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clker.com/cliparts/e/j/f/t/u/Q/yellow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918643"/>
              <a:ext cx="489734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918642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10200" y="402074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020740"/>
                  <a:ext cx="50686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351131" y="402520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131" y="4025205"/>
                  <a:ext cx="50686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239000" y="402967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029670"/>
                  <a:ext cx="50686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126869" y="403413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869" y="4034135"/>
                  <a:ext cx="506869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828800" y="2057400"/>
            <a:ext cx="4572000" cy="1752600"/>
            <a:chOff x="1828800" y="2057400"/>
            <a:chExt cx="4572000" cy="1752600"/>
          </a:xfrm>
        </p:grpSpPr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2438400" y="2390746"/>
              <a:ext cx="3536950" cy="823913"/>
              <a:chOff x="5410200" y="914400"/>
              <a:chExt cx="3536950" cy="824064"/>
            </a:xfrm>
          </p:grpSpPr>
          <p:pic>
            <p:nvPicPr>
              <p:cNvPr id="41" name="Picture 2" descr="C:\Documents and Settings\Administrator\Local Settings\Temporary Internet Files\Content.IE5\RQEUI9NM\MC900237584[1].wm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1066800"/>
                <a:ext cx="817562" cy="507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" descr="C:\Documents and Settings\Administrator\Local Settings\Temporary Internet Files\Content.IE5\RQEUI9NM\MC900232142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914400"/>
                <a:ext cx="762000" cy="796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4" descr="C:\Documents and Settings\Administrator\Local Settings\Temporary Internet Files\Content.IE5\0JSBQVE9\MC900021407[1].wm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990600"/>
                <a:ext cx="842046" cy="652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6" descr="C:\Documents and Settings\Administrator\Local Settings\Temporary Internet Files\Content.IE5\8KDFQET1\MC900297931[1].wm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1066800"/>
                <a:ext cx="717550" cy="67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Rounded Rectangle 37"/>
            <p:cNvSpPr/>
            <p:nvPr/>
          </p:nvSpPr>
          <p:spPr bwMode="auto">
            <a:xfrm>
              <a:off x="1828800" y="2057400"/>
              <a:ext cx="2438400" cy="1676400"/>
            </a:xfrm>
            <a:prstGeom prst="roundRect">
              <a:avLst/>
            </a:prstGeom>
            <a:noFill/>
            <a:ln w="2857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3255962" y="2133600"/>
              <a:ext cx="2022476" cy="152400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4378324" y="2286000"/>
              <a:ext cx="2022476" cy="1524000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4499" y="2057400"/>
            <a:ext cx="2334419" cy="1143000"/>
            <a:chOff x="1880790" y="5334000"/>
            <a:chExt cx="2334419" cy="1143000"/>
          </a:xfrm>
        </p:grpSpPr>
        <p:cxnSp>
          <p:nvCxnSpPr>
            <p:cNvPr id="47" name="Straight Connector 46"/>
            <p:cNvCxnSpPr/>
            <p:nvPr/>
          </p:nvCxnSpPr>
          <p:spPr bwMode="auto">
            <a:xfrm flipH="1" flipV="1">
              <a:off x="3048000" y="5524500"/>
              <a:ext cx="962818" cy="7620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2085180" y="5524500"/>
              <a:ext cx="962820" cy="7620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Oval 1"/>
            <p:cNvSpPr/>
            <p:nvPr/>
          </p:nvSpPr>
          <p:spPr bwMode="auto">
            <a:xfrm>
              <a:off x="1880790" y="6096000"/>
              <a:ext cx="408781" cy="381000"/>
            </a:xfrm>
            <a:prstGeom prst="ellipse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843609" y="5334000"/>
              <a:ext cx="408781" cy="381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806428" y="6096000"/>
              <a:ext cx="408781" cy="3810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0" y="5562600"/>
                <a:ext cx="8633738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At each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, we observe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is a greedy maximal independent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based on the unknown priorities.</a:t>
                </a: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62600"/>
                <a:ext cx="8633738" cy="1295400"/>
              </a:xfrm>
              <a:prstGeom prst="rect">
                <a:avLst/>
              </a:prstGeom>
              <a:blipFill rotWithShape="1">
                <a:blip r:embed="rId15"/>
                <a:stretch>
                  <a:fillRect l="-1412" t="-8491" r="-212" b="-2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case (single-minded)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Start by assuming all are in conflict.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Start with all bidders at the top of the ordering.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8941" y="4648200"/>
            <a:ext cx="4966659" cy="596207"/>
            <a:chOff x="4558341" y="3886200"/>
            <a:chExt cx="4966659" cy="596207"/>
          </a:xfrm>
        </p:grpSpPr>
        <p:pic>
          <p:nvPicPr>
            <p:cNvPr id="21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58" y="3908662"/>
              <a:ext cx="482642" cy="5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49005"/>
              <a:ext cx="454906" cy="5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181" y="3918642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clker.com/cliparts/e/j/f/t/u/Q/yellow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918643"/>
              <a:ext cx="489734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918642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558341" y="3886200"/>
                  <a:ext cx="4667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{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341" y="3886200"/>
                  <a:ext cx="46679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058206" y="3886200"/>
                  <a:ext cx="4667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206" y="3886200"/>
                  <a:ext cx="466794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974499" y="1676400"/>
            <a:ext cx="2334419" cy="2057400"/>
            <a:chOff x="2974499" y="1676400"/>
            <a:chExt cx="2334419" cy="2057400"/>
          </a:xfrm>
        </p:grpSpPr>
        <p:cxnSp>
          <p:nvCxnSpPr>
            <p:cNvPr id="51" name="Straight Connector 50"/>
            <p:cNvCxnSpPr/>
            <p:nvPr/>
          </p:nvCxnSpPr>
          <p:spPr bwMode="auto">
            <a:xfrm flipV="1">
              <a:off x="3683474" y="1933575"/>
              <a:ext cx="461014" cy="155067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4141708" y="1874520"/>
              <a:ext cx="533095" cy="166878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674803" y="2628900"/>
              <a:ext cx="405516" cy="914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3151564" y="2628900"/>
              <a:ext cx="508735" cy="914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3709590" y="3543300"/>
              <a:ext cx="965213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 flipV="1">
              <a:off x="3151564" y="2586990"/>
              <a:ext cx="1521470" cy="95631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657600" y="2636521"/>
              <a:ext cx="1421053" cy="90677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 flipV="1">
              <a:off x="4141709" y="1866900"/>
              <a:ext cx="962818" cy="7620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3178889" y="1866900"/>
              <a:ext cx="962820" cy="7620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3505200" y="3352800"/>
              <a:ext cx="408781" cy="381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470413" y="3352800"/>
              <a:ext cx="408781" cy="381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H="1">
              <a:off x="3178889" y="2590800"/>
              <a:ext cx="1925638" cy="76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Oval 1"/>
            <p:cNvSpPr/>
            <p:nvPr/>
          </p:nvSpPr>
          <p:spPr bwMode="auto">
            <a:xfrm>
              <a:off x="2974499" y="2438400"/>
              <a:ext cx="408781" cy="381000"/>
            </a:xfrm>
            <a:prstGeom prst="ellipse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900137" y="2438400"/>
              <a:ext cx="408781" cy="3810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937318" y="1676400"/>
              <a:ext cx="408781" cy="381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5562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Predict using conflict graph + arbitrary linearization of our partial order.</a:t>
            </a:r>
          </a:p>
        </p:txBody>
      </p:sp>
    </p:spTree>
    <p:extLst>
      <p:ext uri="{BB962C8B-B14F-4D97-AF65-F5344CB8AC3E}">
        <p14:creationId xmlns:p14="http://schemas.microsoft.com/office/powerpoint/2010/main" val="29308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case (single-minded)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If correct answer includes a pair connected by an edge, can delete it.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Start with all bidders at the top of the ordering.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3683474" y="1933575"/>
            <a:ext cx="461014" cy="15506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4141708" y="1874520"/>
            <a:ext cx="533095" cy="166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674803" y="2628900"/>
            <a:ext cx="405516" cy="91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3151564" y="2628900"/>
            <a:ext cx="508735" cy="91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9590" y="3543300"/>
            <a:ext cx="96521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151564" y="2586990"/>
            <a:ext cx="1521470" cy="9563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3657600" y="2636521"/>
            <a:ext cx="1421053" cy="90677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4141709" y="1866900"/>
            <a:ext cx="962818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78889" y="1866900"/>
            <a:ext cx="96282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505200" y="3352800"/>
            <a:ext cx="408781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470413" y="3352800"/>
            <a:ext cx="408781" cy="381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3178889" y="2590800"/>
            <a:ext cx="1925638" cy="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2974499" y="2438400"/>
            <a:ext cx="408781" cy="38100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900137" y="2438400"/>
            <a:ext cx="408781" cy="3810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937318" y="1676400"/>
            <a:ext cx="408781" cy="381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5562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Predict using conflict graph + arbitrary linearization of our partial order.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21471" y="4536820"/>
            <a:ext cx="2745494" cy="876176"/>
            <a:chOff x="1921471" y="4536820"/>
            <a:chExt cx="2745494" cy="876176"/>
          </a:xfrm>
        </p:grpSpPr>
        <p:sp>
          <p:nvSpPr>
            <p:cNvPr id="5" name="Oval 4"/>
            <p:cNvSpPr/>
            <p:nvPr/>
          </p:nvSpPr>
          <p:spPr bwMode="auto">
            <a:xfrm>
              <a:off x="1921471" y="4542412"/>
              <a:ext cx="879164" cy="870584"/>
            </a:xfrm>
            <a:prstGeom prst="ellipse">
              <a:avLst/>
            </a:prstGeom>
            <a:solidFill>
              <a:srgbClr val="FF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854636" y="4539616"/>
              <a:ext cx="879164" cy="87058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787801" y="4536820"/>
              <a:ext cx="879164" cy="87058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38941" y="4648200"/>
            <a:ext cx="4966659" cy="596207"/>
            <a:chOff x="4558341" y="3886200"/>
            <a:chExt cx="4966659" cy="596207"/>
          </a:xfrm>
        </p:grpSpPr>
        <p:pic>
          <p:nvPicPr>
            <p:cNvPr id="21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58" y="3908662"/>
              <a:ext cx="482642" cy="5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49005"/>
              <a:ext cx="454906" cy="5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181" y="3918642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clker.com/cliparts/e/j/f/t/u/Q/yellow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918643"/>
              <a:ext cx="489734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918642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558341" y="3886200"/>
                  <a:ext cx="4667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{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341" y="3886200"/>
                  <a:ext cx="46679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058206" y="3886200"/>
                  <a:ext cx="4667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206" y="3886200"/>
                  <a:ext cx="466794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902706" y="4534024"/>
            <a:ext cx="2745494" cy="876176"/>
            <a:chOff x="1921471" y="4536820"/>
            <a:chExt cx="2745494" cy="876176"/>
          </a:xfrm>
          <a:noFill/>
        </p:grpSpPr>
        <p:sp>
          <p:nvSpPr>
            <p:cNvPr id="40" name="Oval 39"/>
            <p:cNvSpPr/>
            <p:nvPr/>
          </p:nvSpPr>
          <p:spPr bwMode="auto">
            <a:xfrm>
              <a:off x="1921471" y="4542412"/>
              <a:ext cx="879164" cy="87058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854636" y="4539616"/>
              <a:ext cx="879164" cy="87058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7801" y="4536820"/>
              <a:ext cx="879164" cy="87058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2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618512" y="4500333"/>
            <a:ext cx="91440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case (single-minded)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If correct answer includes a pair connected by an edge, can delete it.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If not but still a mistake, argue can safely demote some bidder(s). 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3683474" y="1933575"/>
            <a:ext cx="461014" cy="15506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4141708" y="1874520"/>
            <a:ext cx="533095" cy="166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674803" y="2628900"/>
            <a:ext cx="405516" cy="91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9590" y="3543300"/>
            <a:ext cx="96521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151564" y="2586990"/>
            <a:ext cx="1521470" cy="9563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3657600" y="2636521"/>
            <a:ext cx="1421053" cy="90677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4141709" y="1866900"/>
            <a:ext cx="962818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78889" y="1866900"/>
            <a:ext cx="96282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505200" y="3352800"/>
            <a:ext cx="408781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470413" y="3352800"/>
            <a:ext cx="408781" cy="381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3178889" y="2590800"/>
            <a:ext cx="1925638" cy="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2974499" y="2438400"/>
            <a:ext cx="408781" cy="38100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900137" y="2438400"/>
            <a:ext cx="408781" cy="3810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937318" y="1676400"/>
            <a:ext cx="408781" cy="381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5562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Predict using conflict graph + arbitrary linearization of our partial order.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21471" y="4536820"/>
            <a:ext cx="2745494" cy="876176"/>
            <a:chOff x="1921471" y="4536820"/>
            <a:chExt cx="2745494" cy="876176"/>
          </a:xfrm>
        </p:grpSpPr>
        <p:sp>
          <p:nvSpPr>
            <p:cNvPr id="5" name="Oval 4"/>
            <p:cNvSpPr/>
            <p:nvPr/>
          </p:nvSpPr>
          <p:spPr bwMode="auto">
            <a:xfrm>
              <a:off x="1921471" y="4542412"/>
              <a:ext cx="879164" cy="870584"/>
            </a:xfrm>
            <a:prstGeom prst="ellipse">
              <a:avLst/>
            </a:prstGeom>
            <a:solidFill>
              <a:srgbClr val="FF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854636" y="4539616"/>
              <a:ext cx="879164" cy="87058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787801" y="4536820"/>
              <a:ext cx="879164" cy="87058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21" name="Picture 2" descr="http://images.clipartpanda.com/person-clip-art-11949845431036898252ppl3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58" y="4670662"/>
            <a:ext cx="482642" cy="5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11005"/>
            <a:ext cx="454906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clker.com/cliparts/b/a/2/f/1194984542205677546ppl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81" y="4680642"/>
            <a:ext cx="468219" cy="5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clker.com/cliparts/e/j/f/t/u/Q/yellow-person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80643"/>
            <a:ext cx="489734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images.clipartpanda.com/person-clip-art-abstract-person-clip-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80642"/>
            <a:ext cx="482847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38941" y="4648200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{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41" y="4648200"/>
                <a:ext cx="46679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8806" y="4648200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06" y="4648200"/>
                <a:ext cx="46679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902706" y="4534024"/>
            <a:ext cx="2745494" cy="876176"/>
            <a:chOff x="1921471" y="4536820"/>
            <a:chExt cx="2745494" cy="876176"/>
          </a:xfrm>
          <a:noFill/>
        </p:grpSpPr>
        <p:sp>
          <p:nvSpPr>
            <p:cNvPr id="40" name="Oval 39"/>
            <p:cNvSpPr/>
            <p:nvPr/>
          </p:nvSpPr>
          <p:spPr bwMode="auto">
            <a:xfrm>
              <a:off x="1921471" y="4542412"/>
              <a:ext cx="879164" cy="87058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854636" y="4539616"/>
              <a:ext cx="879164" cy="87058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7801" y="4536820"/>
              <a:ext cx="879164" cy="87058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1905000" y="4542412"/>
            <a:ext cx="914400" cy="8677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6" name="Picture 6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1"/>
            <a:ext cx="454906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54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618512" y="4500333"/>
            <a:ext cx="914400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case (single-minded)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863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If not but still a mistake, argue can safely demote some bidder(s). 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3683474" y="1933575"/>
            <a:ext cx="461014" cy="15506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4141708" y="1874520"/>
            <a:ext cx="533095" cy="166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674803" y="2628900"/>
            <a:ext cx="405516" cy="91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9590" y="3543300"/>
            <a:ext cx="96521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151564" y="2586990"/>
            <a:ext cx="1521470" cy="9563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3657600" y="2636521"/>
            <a:ext cx="1421053" cy="90677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4141709" y="1866900"/>
            <a:ext cx="962818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78889" y="1866900"/>
            <a:ext cx="96282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505200" y="3352800"/>
            <a:ext cx="408781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470413" y="3352800"/>
            <a:ext cx="408781" cy="381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3178889" y="2590800"/>
            <a:ext cx="1925638" cy="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2974499" y="2438400"/>
            <a:ext cx="408781" cy="38100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900137" y="2438400"/>
            <a:ext cx="408781" cy="3810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937318" y="1676400"/>
            <a:ext cx="408781" cy="381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1" name="Picture 2" descr="http://images.clipartpanda.com/person-clip-art-11949845431036898252ppl3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58" y="4670662"/>
            <a:ext cx="482642" cy="5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clker.com/cliparts/b/a/2/f/1194984542205677546ppl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81" y="4680642"/>
            <a:ext cx="468219" cy="5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clker.com/cliparts/e/j/f/t/u/Q/yellow-person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80643"/>
            <a:ext cx="489734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38941" y="4648200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{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41" y="4648200"/>
                <a:ext cx="46679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8806" y="4648200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06" y="4648200"/>
                <a:ext cx="46679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 bwMode="auto">
          <a:xfrm>
            <a:off x="1905000" y="4542412"/>
            <a:ext cx="914400" cy="8677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5" name="Picture 12" descr="http://images.clipartpanda.com/person-clip-art-abstract-person-clip-a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81728"/>
            <a:ext cx="482847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1"/>
            <a:ext cx="454906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/>
              <p:cNvSpPr txBox="1">
                <a:spLocks noChangeArrowheads="1"/>
              </p:cNvSpPr>
              <p:nvPr/>
            </p:nvSpPr>
            <p:spPr bwMode="auto">
              <a:xfrm>
                <a:off x="0" y="6172200"/>
                <a:ext cx="8633738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Overall,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mistakes.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(which is optimal)</a:t>
                </a:r>
                <a:endParaRPr lang="en-US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172200"/>
                <a:ext cx="8633738" cy="533400"/>
              </a:xfrm>
              <a:prstGeom prst="rect">
                <a:avLst/>
              </a:prstGeom>
              <a:blipFill rotWithShape="1">
                <a:blip r:embed="rId10"/>
                <a:stretch>
                  <a:fillRect l="-1412" t="-19540" b="-206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Show: no bidder ever demoted past its correct level if update only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mistake.  Use fact that our conflict graph is superset of correct one.</a:t>
            </a:r>
          </a:p>
        </p:txBody>
      </p:sp>
    </p:spTree>
    <p:extLst>
      <p:ext uri="{BB962C8B-B14F-4D97-AF65-F5344CB8AC3E}">
        <p14:creationId xmlns:p14="http://schemas.microsoft.com/office/powerpoint/2010/main" val="12848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case (single-minded)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8633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buFontTx/>
              <a:buChar char="•"/>
            </a:pPr>
            <a:r>
              <a:rPr lang="en-US" sz="2400" dirty="0" smtClean="0"/>
              <a:t>E.g., subset of advertisers request to show banner ad on a given page.  </a:t>
            </a:r>
            <a:r>
              <a:rPr lang="en-US" sz="2400" dirty="0" smtClean="0">
                <a:solidFill>
                  <a:srgbClr val="002060"/>
                </a:solidFill>
              </a:rPr>
              <a:t>Don’t want </a:t>
            </a:r>
            <a:r>
              <a:rPr lang="en-US" sz="2400" dirty="0">
                <a:solidFill>
                  <a:srgbClr val="002060"/>
                </a:solidFill>
              </a:rPr>
              <a:t>to be shown with competitor from same industry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/>
            <a:endParaRPr lang="en-US" sz="2400" dirty="0" smtClean="0"/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3683474" y="1933575"/>
            <a:ext cx="461014" cy="15506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4141708" y="1874520"/>
            <a:ext cx="533095" cy="166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674803" y="2628900"/>
            <a:ext cx="405516" cy="914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709590" y="3543300"/>
            <a:ext cx="96521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3151564" y="2586990"/>
            <a:ext cx="1521470" cy="9563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3657600" y="2636521"/>
            <a:ext cx="1421053" cy="90677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4141709" y="1866900"/>
            <a:ext cx="962818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78889" y="1866900"/>
            <a:ext cx="962820" cy="762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505200" y="3352800"/>
            <a:ext cx="408781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470413" y="3352800"/>
            <a:ext cx="408781" cy="381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3178889" y="2590800"/>
            <a:ext cx="1925638" cy="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2974499" y="2438400"/>
            <a:ext cx="408781" cy="38100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900137" y="2438400"/>
            <a:ext cx="408781" cy="3810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937318" y="1676400"/>
            <a:ext cx="408781" cy="381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Can also be applied to cases where conflicts don’t come from items.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0" y="5334000"/>
            <a:ext cx="8633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buFontTx/>
              <a:buChar char="•"/>
            </a:pPr>
            <a:r>
              <a:rPr lang="en-US" sz="2400" dirty="0" smtClean="0"/>
              <a:t>(or can view each conflict as a virtual item).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48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How about unit-demand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Bidders have subset of interest, but just want one.  Have preference ordering and will take highest that’s available. 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438400" y="2162146"/>
            <a:ext cx="3536950" cy="823913"/>
            <a:chOff x="5410200" y="914400"/>
            <a:chExt cx="3536950" cy="824064"/>
          </a:xfrm>
        </p:grpSpPr>
        <p:pic>
          <p:nvPicPr>
            <p:cNvPr id="41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ounded Rectangle 37"/>
          <p:cNvSpPr/>
          <p:nvPr/>
        </p:nvSpPr>
        <p:spPr bwMode="auto">
          <a:xfrm>
            <a:off x="1828800" y="1828800"/>
            <a:ext cx="2438400" cy="1676400"/>
          </a:xfrm>
          <a:prstGeom prst="roundRect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255962" y="19050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378324" y="20574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38862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Seller has unknown priority over bidders. 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0" y="51054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Let’s say you see </a:t>
            </a: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each bidder exits with.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133600" y="4343400"/>
            <a:ext cx="4114800" cy="587138"/>
            <a:chOff x="4953000" y="3908662"/>
            <a:chExt cx="4114800" cy="587138"/>
          </a:xfrm>
        </p:grpSpPr>
        <p:pic>
          <p:nvPicPr>
            <p:cNvPr id="67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58" y="3908662"/>
              <a:ext cx="482642" cy="5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49005"/>
              <a:ext cx="454906" cy="5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181" y="3918642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 descr="http://www.clker.com/cliparts/e/j/f/t/u/Q/yellow-person-m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918643"/>
              <a:ext cx="489734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918642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410200" y="402074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020740"/>
                  <a:ext cx="506869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1131" y="402520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131" y="4025205"/>
                  <a:ext cx="50686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239000" y="402967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029670"/>
                  <a:ext cx="506869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26869" y="403413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869" y="4034135"/>
                  <a:ext cx="506869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0" y="56388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Goal: predict what will happen (who gets what) on new set of bidders.</a:t>
            </a:r>
          </a:p>
        </p:txBody>
      </p:sp>
    </p:spTree>
    <p:extLst>
      <p:ext uri="{BB962C8B-B14F-4D97-AF65-F5344CB8AC3E}">
        <p14:creationId xmlns:p14="http://schemas.microsoft.com/office/powerpoint/2010/main" val="22470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 animBg="1"/>
      <p:bldP spid="39" grpId="0" animBg="1"/>
      <p:bldP spid="40" grpId="0" animBg="1"/>
      <p:bldP spid="64" grpId="0"/>
      <p:bldP spid="6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5575" y="4267200"/>
            <a:ext cx="8836025" cy="2209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How about unit-demand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Bidders have subset of interest, but just want one.  Have preference ordering and will take highest that’s available. 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438400" y="2162146"/>
            <a:ext cx="3536950" cy="823913"/>
            <a:chOff x="5410200" y="914400"/>
            <a:chExt cx="3536950" cy="824064"/>
          </a:xfrm>
        </p:grpSpPr>
        <p:pic>
          <p:nvPicPr>
            <p:cNvPr id="41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ounded Rectangle 37"/>
          <p:cNvSpPr/>
          <p:nvPr/>
        </p:nvSpPr>
        <p:spPr bwMode="auto">
          <a:xfrm>
            <a:off x="1828800" y="1828800"/>
            <a:ext cx="2438400" cy="1676400"/>
          </a:xfrm>
          <a:prstGeom prst="roundRect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255962" y="19050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378324" y="20574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37338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One way to solve: by reduction to the previous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0" y="43434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For each bidder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, create m “copies”, one per item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𝑛𝑚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total)</a:t>
                </a: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43400"/>
                <a:ext cx="9144000" cy="533400"/>
              </a:xfrm>
              <a:prstGeom prst="rect">
                <a:avLst/>
              </a:prstGeom>
              <a:blipFill rotWithShape="1">
                <a:blip r:embed="rId7"/>
                <a:stretch>
                  <a:fillRect t="-14943" b="-114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800600"/>
            <a:ext cx="91440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Two “copies” in conflict if correspond to same bidder or same item.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0" y="52578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Observing who gets what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sz="2000" dirty="0" smtClean="0"/>
                  <a:t> Observing which copies are happy.</a:t>
                </a: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57800"/>
                <a:ext cx="9144000" cy="457200"/>
              </a:xfrm>
              <a:prstGeom prst="rect">
                <a:avLst/>
              </a:prstGeom>
              <a:blipFill rotWithShape="1">
                <a:blip r:embed="rId8"/>
                <a:stretch>
                  <a:fillRect t="-17333" b="-17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0" y="57150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b="0" dirty="0" smtClean="0">
                    <a:solidFill>
                      <a:srgbClr val="002060"/>
                    </a:solidFill>
                  </a:rPr>
                  <a:t>Overall</a:t>
                </a:r>
                <a:r>
                  <a:rPr lang="en-US" sz="2400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mistakes total.</a:t>
                </a:r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15000"/>
                <a:ext cx="9144000" cy="457200"/>
              </a:xfrm>
              <a:prstGeom prst="rect">
                <a:avLst/>
              </a:prstGeom>
              <a:blipFill rotWithShape="1">
                <a:blip r:embed="rId9"/>
                <a:stretch>
                  <a:fillRect t="-6667" b="-28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5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/>
      <p:bldP spid="65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155575" y="4267200"/>
            <a:ext cx="8836025" cy="2209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How about unit-demand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Bidders have subset of interest, but just want one.  Have preference ordering and will take highest that’s available. 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438400" y="2162146"/>
            <a:ext cx="3536950" cy="823913"/>
            <a:chOff x="5410200" y="914400"/>
            <a:chExt cx="3536950" cy="824064"/>
          </a:xfrm>
        </p:grpSpPr>
        <p:pic>
          <p:nvPicPr>
            <p:cNvPr id="41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ounded Rectangle 37"/>
          <p:cNvSpPr/>
          <p:nvPr/>
        </p:nvSpPr>
        <p:spPr bwMode="auto">
          <a:xfrm>
            <a:off x="1828800" y="1828800"/>
            <a:ext cx="2438400" cy="1676400"/>
          </a:xfrm>
          <a:prstGeom prst="roundRect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255962" y="19050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378324" y="20574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37338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Can do more efficiently by combining with “inverse-sorting”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343400"/>
            <a:ext cx="91440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Use “inverse-sorting” algorithm for learning each bidder’s ordering.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Combined with previous algorithm for  learning auctioneer’s ordering.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0" y="52578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b="0" dirty="0" smtClean="0">
                    <a:solidFill>
                      <a:srgbClr val="002060"/>
                    </a:solidFill>
                  </a:rPr>
                  <a:t>Overall</a:t>
                </a:r>
                <a:r>
                  <a:rPr lang="en-US" sz="2400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mistakes total.</a:t>
                </a:r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57800"/>
                <a:ext cx="9144000" cy="457200"/>
              </a:xfrm>
              <a:prstGeom prst="rect">
                <a:avLst/>
              </a:prstGeom>
              <a:blipFill rotWithShape="1">
                <a:blip r:embed="rId7"/>
                <a:stretch>
                  <a:fillRect t="-6667" b="-28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0" y="57912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𝑛𝑚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Improve one or the other?</a:t>
                </a: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91200"/>
                <a:ext cx="9144000" cy="533400"/>
              </a:xfrm>
              <a:prstGeom prst="rect">
                <a:avLst/>
              </a:prstGeom>
              <a:blipFill rotWithShape="1">
                <a:blip r:embed="rId8"/>
                <a:stretch>
                  <a:fillRect t="-9091" b="-1136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55575" y="4191000"/>
            <a:ext cx="8836025" cy="2209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Learning the presence of variable prices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9144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Each day has price-vector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in addition to set of bidders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400"/>
                <a:ext cx="9144000" cy="53340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0455" r="-667" b="-1931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438400" y="2162146"/>
            <a:ext cx="3536950" cy="823913"/>
            <a:chOff x="5410200" y="914400"/>
            <a:chExt cx="3536950" cy="824064"/>
          </a:xfrm>
        </p:grpSpPr>
        <p:pic>
          <p:nvPicPr>
            <p:cNvPr id="41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0" y="3200400"/>
                <a:ext cx="9144000" cy="914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Bidders unit-demand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(choose item maximizing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𝑣𝑎𝑙𝑢𝑒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𝑝𝑟𝑖𝑐𝑒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US" sz="2400" dirty="0" smtClean="0"/>
                  <a:t> or additive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(choose all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s.t.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𝑣𝑎𝑙𝑢𝑒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). 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00400"/>
                <a:ext cx="9144000" cy="914400"/>
              </a:xfrm>
              <a:prstGeom prst="rect">
                <a:avLst/>
              </a:prstGeom>
              <a:blipFill rotWithShape="1">
                <a:blip r:embed="rId8"/>
                <a:stretch>
                  <a:fillRect l="-1333" t="-12000" b="-5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191000"/>
            <a:ext cx="89916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Idea: again, maintain partial ordering of bidders where each bidder assigned to some level, and no bidder farther down than should be.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70162" y="1752600"/>
            <a:ext cx="3678238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20       10        5       4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4953000"/>
            <a:ext cx="89916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On incorrect prediction, look at first mistake (in our ordering) and use to add new linear constraint for that bidder (separation oracle).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5715000"/>
            <a:ext cx="8763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Combine with online LP </a:t>
            </a:r>
            <a:r>
              <a:rPr lang="en-US" sz="2000" dirty="0" err="1" smtClean="0"/>
              <a:t>alg</a:t>
            </a:r>
            <a:r>
              <a:rPr lang="en-US" sz="2000" dirty="0" smtClean="0"/>
              <a:t> (like Ellipsoid).</a:t>
            </a:r>
          </a:p>
        </p:txBody>
      </p:sp>
    </p:spTree>
    <p:extLst>
      <p:ext uri="{BB962C8B-B14F-4D97-AF65-F5344CB8AC3E}">
        <p14:creationId xmlns:p14="http://schemas.microsoft.com/office/powerpoint/2010/main" val="17985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  <p:bldP spid="64" grpId="0"/>
      <p:bldP spid="18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 very classic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random samples of some function, learn a good approximation to that function.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800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Basically, all of (supervised) machine learning.</a:t>
            </a: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969562" y="2077076"/>
            <a:ext cx="2916997" cy="2290189"/>
            <a:chOff x="2400" y="1104"/>
            <a:chExt cx="2208" cy="1728"/>
          </a:xfrm>
          <a:solidFill>
            <a:schemeClr val="bg1">
              <a:lumMod val="95000"/>
            </a:schemeClr>
          </a:solidFill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400" y="1104"/>
              <a:ext cx="2208" cy="1728"/>
              <a:chOff x="576" y="1392"/>
              <a:chExt cx="2208" cy="1728"/>
            </a:xfrm>
            <a:grpFill/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2208" cy="17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+</a:t>
                </a: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1248" y="1440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+</a:t>
                </a:r>
              </a:p>
            </p:txBody>
          </p:sp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1344" y="2064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+</a:t>
                </a: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1632" y="1536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+</a:t>
                </a: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232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2497" y="2208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2304" y="1584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1632" y="2688"/>
                <a:ext cx="231" cy="3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40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880" y="1104"/>
              <a:ext cx="1248" cy="168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2" name="Picture 2" descr="http://upload.wikimedia.org/wikipedia/commons/thumb/3/3a/Linear_regression.svg/400px-Linear_regre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2806"/>
            <a:ext cx="3200400" cy="211226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7086600" y="2967705"/>
            <a:ext cx="341462" cy="25446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55575" y="4191000"/>
            <a:ext cx="8836025" cy="2209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Learning the presence of variable prices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9144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Each day has price-vector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in addition to set of bidders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400"/>
                <a:ext cx="9144000" cy="53340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0455" r="-667" b="-1931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438400" y="2162146"/>
            <a:ext cx="3536950" cy="823913"/>
            <a:chOff x="5410200" y="914400"/>
            <a:chExt cx="3536950" cy="824064"/>
          </a:xfrm>
        </p:grpSpPr>
        <p:pic>
          <p:nvPicPr>
            <p:cNvPr id="41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0" y="3200400"/>
                <a:ext cx="9144000" cy="914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Bidders unit-demand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(choose item maximizing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𝑣𝑎𝑙𝑢𝑒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𝑝𝑟𝑖𝑐𝑒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US" sz="2400" dirty="0" smtClean="0"/>
                  <a:t> or additive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(choose all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s.t.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𝑣𝑎𝑙𝑢𝑒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). 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00400"/>
                <a:ext cx="9144000" cy="914400"/>
              </a:xfrm>
              <a:prstGeom prst="rect">
                <a:avLst/>
              </a:prstGeom>
              <a:blipFill rotWithShape="1">
                <a:blip r:embed="rId8"/>
                <a:stretch>
                  <a:fillRect l="-1333" t="-12000" b="-5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0" y="4191000"/>
                <a:ext cx="8991600" cy="838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In additive case, decisions are separable, so “LP” is just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/>
                  <a:t> separate 1-dim’l binary-searches per bidder.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Overall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mistakes.</a:t>
                </a: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91000"/>
                <a:ext cx="8991600" cy="838200"/>
              </a:xfrm>
              <a:prstGeom prst="rect">
                <a:avLst/>
              </a:prstGeom>
              <a:blipFill rotWithShape="1">
                <a:blip r:embed="rId9"/>
                <a:stretch>
                  <a:fillRect t="-9489" r="-8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70162" y="1752600"/>
            <a:ext cx="3678238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20       10        5       4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0" y="4953000"/>
                <a:ext cx="8991600" cy="838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In unit-demand case, need real LP alg. 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is mistake-bound of LP alg. </a:t>
                </a: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53000"/>
                <a:ext cx="8991600" cy="838200"/>
              </a:xfrm>
              <a:prstGeom prst="rect">
                <a:avLst/>
              </a:prstGeom>
              <a:blipFill rotWithShape="1">
                <a:blip r:embed="rId10"/>
                <a:stretch>
                  <a:fillRect t="-948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4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Now to Bayesian model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Let’s make the problem easier: just one item, auctioneer sells to highest bidder. </a:t>
            </a:r>
            <a:r>
              <a:rPr lang="en-US" sz="1800" dirty="0" smtClean="0">
                <a:solidFill>
                  <a:srgbClr val="00B050"/>
                </a:solidFill>
              </a:rPr>
              <a:t>(say at 2</a:t>
            </a:r>
            <a:r>
              <a:rPr lang="en-US" sz="1800" baseline="30000" dirty="0" smtClean="0">
                <a:solidFill>
                  <a:srgbClr val="00B050"/>
                </a:solidFill>
              </a:rPr>
              <a:t>nd</a:t>
            </a:r>
            <a:r>
              <a:rPr lang="en-US" sz="1800" dirty="0" smtClean="0">
                <a:solidFill>
                  <a:srgbClr val="00B050"/>
                </a:solidFill>
              </a:rPr>
              <a:t>-highest price but won’t see prices)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1" name="Picture 2" descr="C:\Documents and Settings\Administrator\Local Settings\Temporary Internet Files\Content.IE5\RQEUI9NM\MC900237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14518"/>
            <a:ext cx="817562" cy="5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0" y="2971800"/>
                <a:ext cx="9144000" cy="17526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But harder in that bidders are stochastic.</a:t>
                </a:r>
              </a:p>
              <a:p>
                <a:pPr lvl="1" eaLnBrk="1" hangingPunct="1"/>
                <a:r>
                  <a:rPr lang="en-US" sz="2000" dirty="0" smtClean="0"/>
                  <a:t>Each bidder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 </a:t>
                </a:r>
              </a:p>
              <a:p>
                <a:pPr lvl="1" eaLnBrk="1" hangingPunct="1"/>
                <a:r>
                  <a:rPr lang="en-US" sz="2000" dirty="0" smtClean="0"/>
                  <a:t>We just get to observe winner.</a:t>
                </a:r>
              </a:p>
              <a:p>
                <a:pPr lvl="1" eaLnBrk="1" hangingPunct="1"/>
                <a:r>
                  <a:rPr lang="en-US" sz="2000" dirty="0" smtClean="0"/>
                  <a:t>Can participate ourselves too.  Want to learn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800"/>
                <a:ext cx="9144000" cy="1752600"/>
              </a:xfrm>
              <a:prstGeom prst="rect">
                <a:avLst/>
              </a:prstGeom>
              <a:blipFill rotWithShape="1">
                <a:blip r:embed="rId4"/>
                <a:stretch>
                  <a:fillRect l="-1333" t="-627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98258" y="5717727"/>
            <a:ext cx="3868182" cy="987873"/>
            <a:chOff x="2057400" y="5533214"/>
            <a:chExt cx="3868182" cy="987873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533214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85" y="5557163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562272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562600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574131" y="5061313"/>
            <a:ext cx="3826669" cy="438309"/>
            <a:chOff x="2193131" y="4010023"/>
            <a:chExt cx="5452443" cy="682229"/>
          </a:xfrm>
        </p:grpSpPr>
        <p:grpSp>
          <p:nvGrpSpPr>
            <p:cNvPr id="23" name="Group 22"/>
            <p:cNvGrpSpPr/>
            <p:nvPr/>
          </p:nvGrpSpPr>
          <p:grpSpPr>
            <a:xfrm>
              <a:off x="3636170" y="4054075"/>
              <a:ext cx="1250154" cy="63817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3131" y="4010023"/>
              <a:ext cx="1250154" cy="63817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15795" y="4054075"/>
              <a:ext cx="1250154" cy="63817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95420" y="4054075"/>
              <a:ext cx="1250154" cy="63817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pic>
        <p:nvPicPr>
          <p:cNvPr id="35" name="Picture 2" descr="http://www.graphicsfactory.com/clip-art/image_files/tn_image/6/722076-tn_PPU015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9" y="1879091"/>
            <a:ext cx="968257" cy="10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Some difficulties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Even if you get to see winning bid, it’s not a representative draw from bidder’s distribution.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41" name="Picture 2" descr="C:\Documents and Settings\Administrator\Local Settings\Temporary Internet Files\Content.IE5\RQEUI9NM\MC900237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14518"/>
            <a:ext cx="817562" cy="5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0" y="2971800"/>
                <a:ext cx="9144000" cy="17526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E.g., say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is uniform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 eaLnBrk="1" hangingPunct="1"/>
                <a:r>
                  <a:rPr lang="en-US" sz="2000" dirty="0" smtClean="0"/>
                  <a:t>Winning bid is likely to be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[1−1/</m:t>
                    </m:r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</a:rPr>
                      <m:t>,1]</m:t>
                    </m:r>
                  </m:oMath>
                </a14:m>
                <a:r>
                  <a:rPr lang="en-US" sz="2000" dirty="0" smtClean="0"/>
                  <a:t>. 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(and not uniform in this range)</a:t>
                </a:r>
                <a:endParaRPr lang="en-US" sz="2000" dirty="0" smtClean="0">
                  <a:solidFill>
                    <a:srgbClr val="00B050"/>
                  </a:solidFill>
                </a:endParaRPr>
              </a:p>
              <a:p>
                <a:pPr eaLnBrk="1" hangingPunct="1"/>
                <a:r>
                  <a:rPr lang="en-US" sz="2400" dirty="0" smtClean="0"/>
                  <a:t>In fact,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400" dirty="0" smtClean="0"/>
                  <a:t> be price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 smtClean="0">
                        <a:latin typeface="Cambria Math"/>
                      </a:rPr>
                      <m:t>⁡[</m:t>
                    </m:r>
                  </m:oMath>
                </a14:m>
                <a:r>
                  <a:rPr lang="en-US" sz="2400" dirty="0" smtClean="0"/>
                  <a:t>winning price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]=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 eaLnBrk="1" hangingPunct="1"/>
                <a:r>
                  <a:rPr lang="en-US" sz="2000" dirty="0" smtClean="0"/>
                  <a:t>Can only hope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’s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800"/>
                <a:ext cx="9144000" cy="1752600"/>
              </a:xfrm>
              <a:prstGeom prst="rect">
                <a:avLst/>
              </a:prstGeom>
              <a:blipFill rotWithShape="1">
                <a:blip r:embed="rId4"/>
                <a:stretch>
                  <a:fillRect l="-1333" t="-6272" b="-104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98258" y="5717727"/>
            <a:ext cx="3868182" cy="987873"/>
            <a:chOff x="2057400" y="5533214"/>
            <a:chExt cx="3868182" cy="987873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533214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85" y="5557163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562272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562600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574131" y="5061313"/>
            <a:ext cx="3826669" cy="438309"/>
            <a:chOff x="2193131" y="4010023"/>
            <a:chExt cx="5452443" cy="682229"/>
          </a:xfrm>
        </p:grpSpPr>
        <p:grpSp>
          <p:nvGrpSpPr>
            <p:cNvPr id="23" name="Group 22"/>
            <p:cNvGrpSpPr/>
            <p:nvPr/>
          </p:nvGrpSpPr>
          <p:grpSpPr>
            <a:xfrm>
              <a:off x="3636170" y="4054075"/>
              <a:ext cx="1250154" cy="63817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3131" y="4010023"/>
              <a:ext cx="1250154" cy="63817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15795" y="4054075"/>
              <a:ext cx="1250154" cy="63817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95420" y="4054075"/>
              <a:ext cx="1250154" cy="63817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pic>
        <p:nvPicPr>
          <p:cNvPr id="35" name="Picture 2" descr="http://www.graphicsfactory.com/clip-art/image_files/tn_image/6/722076-tn_PPU015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9" y="1879091"/>
            <a:ext cx="968257" cy="10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 really useful tool: Kaplan-Meier estimator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Doing a study of survival rates after a medical procedure.  But patients keep dropping out of the study. 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41" name="Picture 2" descr="C:\Documents and Settings\Administrator\Local Settings\Temporary Internet Files\Content.IE5\RQEUI9NM\MC900237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14518"/>
            <a:ext cx="817562" cy="5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0" y="2971800"/>
                <a:ext cx="9144000" cy="876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Assume each patient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lives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years and would drop out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years (</a:t>
                </a:r>
                <a:r>
                  <a:rPr lang="en-US" sz="2400" dirty="0" err="1" smtClean="0"/>
                  <a:t>indep</a:t>
                </a:r>
                <a:r>
                  <a:rPr lang="en-US" sz="2400" dirty="0" smtClean="0"/>
                  <a:t>),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you see whichever is first.</a:t>
                </a:r>
                <a:endParaRPr lang="en-US" sz="20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800"/>
                <a:ext cx="9144000" cy="876300"/>
              </a:xfrm>
              <a:prstGeom prst="rect">
                <a:avLst/>
              </a:prstGeom>
              <a:blipFill rotWithShape="1">
                <a:blip r:embed="rId4"/>
                <a:stretch>
                  <a:fillRect l="-1333" t="-12587" r="-1533" b="-979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pic>
        <p:nvPicPr>
          <p:cNvPr id="35" name="Picture 2" descr="http://www.graphicsfactory.com/clip-art/image_files/tn_image/6/722076-tn_PPU015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9" y="1879091"/>
            <a:ext cx="968257" cy="10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0" y="3810000"/>
                <a:ext cx="9144000" cy="43815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Goal is to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B050"/>
                    </a:solidFill>
                  </a:rPr>
                  <a:t>  (up to point where nearly everyone has dropped out) </a:t>
                </a: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10000"/>
                <a:ext cx="9144000" cy="438150"/>
              </a:xfrm>
              <a:prstGeom prst="rect">
                <a:avLst/>
              </a:prstGeom>
              <a:blipFill rotWithShape="1">
                <a:blip r:embed="rId11"/>
                <a:stretch>
                  <a:fillRect l="-1333" t="-25000" r="-1200" b="-458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4267200"/>
            <a:ext cx="91440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Idea: </a:t>
            </a:r>
            <a:r>
              <a:rPr lang="en-US" sz="2000" dirty="0" smtClean="0"/>
              <a:t>still getting good estimates of </a:t>
            </a:r>
            <a:r>
              <a:rPr lang="en-US" sz="2000" dirty="0" err="1" smtClean="0"/>
              <a:t>Pr</a:t>
            </a:r>
            <a:r>
              <a:rPr lang="en-US" sz="2000" dirty="0" smtClean="0"/>
              <a:t>(survive one more day | still in study).  Chain together.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4" grpId="0" build="p" bldLvl="2"/>
      <p:bldP spid="36" grpId="0" build="p" bldLvl="2"/>
      <p:bldP spid="4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 really useful tool: Kaplan-Meier estimator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Doing a study of survival rates after a medical procedure.  But patients keep dropping out of the study. 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41" name="Picture 2" descr="C:\Documents and Settings\Administrator\Local Settings\Temporary Internet Files\Content.IE5\RQEUI9NM\MC900237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14518"/>
            <a:ext cx="817562" cy="5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0" y="2971800"/>
                <a:ext cx="9144000" cy="876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Assume each patient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lives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years and would drop out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years (</a:t>
                </a:r>
                <a:r>
                  <a:rPr lang="en-US" sz="2400" dirty="0" err="1" smtClean="0"/>
                  <a:t>indep</a:t>
                </a:r>
                <a:r>
                  <a:rPr lang="en-US" sz="2400" dirty="0" smtClean="0"/>
                  <a:t>),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you see whichever is first.</a:t>
                </a:r>
                <a:endParaRPr lang="en-US" sz="20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800"/>
                <a:ext cx="9144000" cy="876300"/>
              </a:xfrm>
              <a:prstGeom prst="rect">
                <a:avLst/>
              </a:prstGeom>
              <a:blipFill rotWithShape="1">
                <a:blip r:embed="rId4"/>
                <a:stretch>
                  <a:fillRect l="-1333" t="-12587" r="-1533" b="-979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pic>
        <p:nvPicPr>
          <p:cNvPr id="35" name="Picture 2" descr="http://www.graphicsfactory.com/clip-art/image_files/tn_image/6/722076-tn_PPU015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9" y="1879091"/>
            <a:ext cx="968257" cy="10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0" y="4076700"/>
                <a:ext cx="9144000" cy="8763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This is like auction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   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max(others), if you see winning bid. 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first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highest</a:t>
                </a:r>
                <a:r>
                  <a:rPr lang="en-US" sz="2000" dirty="0" smtClean="0"/>
                  <a:t>)</a:t>
                </a:r>
                <a:endParaRPr lang="en-US" sz="1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6700"/>
                <a:ext cx="9144000" cy="876300"/>
              </a:xfrm>
              <a:prstGeom prst="rect">
                <a:avLst/>
              </a:prstGeom>
              <a:blipFill rotWithShape="1">
                <a:blip r:embed="rId11"/>
                <a:stretch>
                  <a:fillRect l="-1333" t="-12500" r="-1933" b="-972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76800" y="3873001"/>
            <a:ext cx="879549" cy="656542"/>
            <a:chOff x="4876800" y="3873001"/>
            <a:chExt cx="879549" cy="656542"/>
          </a:xfrm>
        </p:grpSpPr>
        <p:pic>
          <p:nvPicPr>
            <p:cNvPr id="37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076700"/>
              <a:ext cx="380939" cy="452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149924" y="3873001"/>
              <a:ext cx="606425" cy="205004"/>
              <a:chOff x="3886201" y="3857623"/>
              <a:chExt cx="1250154" cy="638177"/>
            </a:xfrm>
          </p:grpSpPr>
          <p:pic>
            <p:nvPicPr>
              <p:cNvPr id="3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loud Callout 3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7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Back to the auction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Here, we don’t get to see winning bid, but can participate ourselves.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41" name="Picture 2" descr="C:\Documents and Settings\Administrator\Local Settings\Temporary Internet Files\Content.IE5\RQEUI9NM\MC900237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14518"/>
            <a:ext cx="817562" cy="5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pic>
        <p:nvPicPr>
          <p:cNvPr id="35" name="Picture 2" descr="http://www.graphicsfactory.com/clip-art/image_files/tn_image/6/722076-tn_PPU015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9" y="1879091"/>
            <a:ext cx="968257" cy="10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0" y="3048000"/>
            <a:ext cx="9144000" cy="876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Want to use to simulate Kaplan-Meier.</a:t>
            </a:r>
            <a:endParaRPr lang="en-US" sz="1800" dirty="0" smtClean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Back to the auction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Two key ingredients: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0" y="1447800"/>
                <a:ext cx="9144000" cy="2743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sz="2000" dirty="0" smtClean="0"/>
                  <a:t>By </a:t>
                </a:r>
                <a:r>
                  <a:rPr lang="en-US" sz="2000" dirty="0"/>
                  <a:t>setting price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and seeing how often some bidder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wins</a:t>
                </a:r>
                <a:r>
                  <a:rPr lang="en-US" sz="2000" dirty="0" smtClean="0"/>
                  <a:t>,</a:t>
                </a:r>
              </a:p>
              <a:p>
                <a:pPr lvl="1" eaLnBrk="1" hangingPunct="1"/>
                <a:r>
                  <a:rPr lang="en-US" sz="2000" dirty="0" smtClean="0">
                    <a:solidFill>
                      <a:srgbClr val="002060"/>
                    </a:solidFill>
                  </a:rPr>
                  <a:t>and </a:t>
                </a:r>
                <a:r>
                  <a:rPr lang="en-US" sz="2000" dirty="0">
                    <a:solidFill>
                      <a:srgbClr val="002060"/>
                    </a:solidFill>
                  </a:rPr>
                  <a:t>seeing how that changes when we raise to price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𝛿</m:t>
                    </m:r>
                    <m:r>
                      <a:rPr lang="en-US" sz="2000" i="1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lvl="1" eaLnBrk="1" hangingPunct="1"/>
                <a:r>
                  <a:rPr lang="en-US" sz="2000" dirty="0" smtClean="0">
                    <a:solidFill>
                      <a:srgbClr val="002060"/>
                    </a:solidFill>
                  </a:rPr>
                  <a:t>and </a:t>
                </a:r>
                <a:r>
                  <a:rPr lang="en-US" sz="2000" dirty="0">
                    <a:solidFill>
                      <a:srgbClr val="002060"/>
                    </a:solidFill>
                  </a:rPr>
                  <a:t>also observing how often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we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win at those prices, 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000" dirty="0" smtClean="0"/>
                  <a:t>We </a:t>
                </a:r>
                <a:r>
                  <a:rPr lang="en-US" sz="2000" dirty="0"/>
                  <a:t>can estimate how often bidder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bids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[</m:t>
                    </m:r>
                    <m:r>
                      <a:rPr lang="en-US" sz="2000" i="1" dirty="0" err="1">
                        <a:latin typeface="Cambria Math"/>
                      </a:rPr>
                      <m:t>𝑝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𝛿</m:t>
                    </m:r>
                    <m:r>
                      <a:rPr lang="en-US" sz="20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/>
                  <a:t> nobody else bids above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 </a:t>
                </a: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9144000" cy="2743200"/>
              </a:xfrm>
              <a:prstGeom prst="rect">
                <a:avLst/>
              </a:prstGeom>
              <a:blipFill rotWithShape="1">
                <a:blip r:embed="rId8"/>
                <a:stretch>
                  <a:fillRect l="-933" t="-2889" r="-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73954" y="3581400"/>
            <a:ext cx="1250046" cy="2961620"/>
            <a:chOff x="273954" y="3581400"/>
            <a:chExt cx="1250046" cy="296162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295400" y="3581400"/>
              <a:ext cx="0" cy="296162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066800" y="4495800"/>
              <a:ext cx="4572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066800" y="4191000"/>
              <a:ext cx="4572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82143" y="4267200"/>
                  <a:ext cx="3846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143" y="4267200"/>
                  <a:ext cx="38465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73954" y="3962400"/>
                  <a:ext cx="7928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54" y="3962400"/>
                  <a:ext cx="79284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3"/>
              <p:cNvSpPr txBox="1">
                <a:spLocks noChangeArrowheads="1"/>
              </p:cNvSpPr>
              <p:nvPr/>
            </p:nvSpPr>
            <p:spPr bwMode="auto">
              <a:xfrm>
                <a:off x="2057400" y="3447812"/>
                <a:ext cx="6172199" cy="1047988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So this is roughly how often bidder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wins with a bid in that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range | price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(which is the kind of statistic that Kaplan-Meier needs).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3447812"/>
                <a:ext cx="6172199" cy="1047988"/>
              </a:xfrm>
              <a:prstGeom prst="rect">
                <a:avLst/>
              </a:prstGeom>
              <a:blipFill rotWithShape="1">
                <a:blip r:embed="rId12"/>
                <a:stretch>
                  <a:fillRect l="-986" t="-2299" r="-1085" b="-5747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2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uiExpand="1" build="p" bldLvl="2"/>
      <p:bldP spid="3" grpId="0" uiExpand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07975" y="3924300"/>
            <a:ext cx="8302625" cy="876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Back to the auction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Two key ingredients: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0" y="1447800"/>
                <a:ext cx="9144000" cy="2057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sz="2000" dirty="0" smtClean="0"/>
                  <a:t>By </a:t>
                </a:r>
                <a:r>
                  <a:rPr lang="en-US" sz="2000" dirty="0"/>
                  <a:t>setting price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and seeing how often some bidder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wins</a:t>
                </a:r>
                <a:r>
                  <a:rPr lang="en-US" sz="2000" dirty="0" smtClean="0"/>
                  <a:t>,</a:t>
                </a:r>
              </a:p>
              <a:p>
                <a:pPr lvl="1" eaLnBrk="1" hangingPunct="1"/>
                <a:r>
                  <a:rPr lang="en-US" sz="2000" dirty="0" smtClean="0">
                    <a:solidFill>
                      <a:srgbClr val="002060"/>
                    </a:solidFill>
                  </a:rPr>
                  <a:t>and </a:t>
                </a:r>
                <a:r>
                  <a:rPr lang="en-US" sz="2000" dirty="0">
                    <a:solidFill>
                      <a:srgbClr val="002060"/>
                    </a:solidFill>
                  </a:rPr>
                  <a:t>seeing how that changes when we raise to price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𝛿</m:t>
                    </m:r>
                    <m:r>
                      <a:rPr lang="en-US" sz="2000" i="1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lvl="1" eaLnBrk="1" hangingPunct="1"/>
                <a:r>
                  <a:rPr lang="en-US" sz="2000" dirty="0" smtClean="0">
                    <a:solidFill>
                      <a:srgbClr val="002060"/>
                    </a:solidFill>
                  </a:rPr>
                  <a:t>and </a:t>
                </a:r>
                <a:r>
                  <a:rPr lang="en-US" sz="2000" dirty="0">
                    <a:solidFill>
                      <a:srgbClr val="002060"/>
                    </a:solidFill>
                  </a:rPr>
                  <a:t>also observing how often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we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win at those prices, 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000" dirty="0" smtClean="0"/>
                  <a:t>We </a:t>
                </a:r>
                <a:r>
                  <a:rPr lang="en-US" sz="2000" dirty="0"/>
                  <a:t>can estimate how often bidder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bids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[</m:t>
                    </m:r>
                    <m:r>
                      <a:rPr lang="en-US" sz="2000" i="1" dirty="0" err="1">
                        <a:latin typeface="Cambria Math"/>
                      </a:rPr>
                      <m:t>𝑝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𝑝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𝛿</m:t>
                    </m:r>
                    <m:r>
                      <a:rPr lang="en-US" sz="20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/>
                  <a:t> nobody else bids </a:t>
                </a:r>
                <a:r>
                  <a:rPr lang="en-US" sz="2000" dirty="0" smtClean="0"/>
                  <a:t>above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. </a:t>
                </a: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9144000" cy="2057400"/>
              </a:xfrm>
              <a:prstGeom prst="rect">
                <a:avLst/>
              </a:prstGeom>
              <a:blipFill rotWithShape="1">
                <a:blip r:embed="rId8"/>
                <a:stretch>
                  <a:fillRect l="-933" t="-3858" r="-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3276600"/>
            <a:ext cx="9144000" cy="1447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000" dirty="0" smtClean="0"/>
              <a:t>Control </a:t>
            </a:r>
            <a:r>
              <a:rPr lang="en-US" sz="2000" dirty="0"/>
              <a:t>the errors to make sure they don’t blow up as you chain from high prices down to low </a:t>
            </a:r>
            <a:r>
              <a:rPr lang="en-US" sz="2000" dirty="0" smtClean="0"/>
              <a:t>prices. </a:t>
            </a:r>
          </a:p>
          <a:p>
            <a:pPr marL="857250" lvl="1" indent="-457200" eaLnBrk="1" hangingPunct="1"/>
            <a:r>
              <a:rPr lang="en-US" sz="2000" dirty="0"/>
              <a:t>Key trick </a:t>
            </a:r>
            <a:r>
              <a:rPr lang="en-US" sz="2000" dirty="0" smtClean="0"/>
              <a:t>is </a:t>
            </a:r>
            <a:r>
              <a:rPr lang="en-US" sz="2000" dirty="0"/>
              <a:t>viewing error as having both a multiplicative and additive component, which helps with the induction.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068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Back to the auction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1066800"/>
                <a:ext cx="9144000" cy="1295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Can </a:t>
                </a:r>
                <a:r>
                  <a:rPr lang="en-US" sz="2400" dirty="0"/>
                  <a:t>handle the case of subsets, or </a:t>
                </a:r>
                <a:r>
                  <a:rPr lang="en-US" sz="2400" dirty="0" smtClean="0"/>
                  <a:t>different </a:t>
                </a:r>
                <a:r>
                  <a:rPr lang="en-US" sz="2400" dirty="0"/>
                  <a:t>numbers of each type, so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is drawn independently from the draw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66800"/>
                <a:ext cx="9144000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8451" b="-281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/>
              <a:t>E.g., you don’t have the event of person 2 showing up being correlated with the event of person 1 having a high value for the item…</a:t>
            </a:r>
          </a:p>
        </p:txBody>
      </p:sp>
    </p:spTree>
    <p:extLst>
      <p:ext uri="{BB962C8B-B14F-4D97-AF65-F5344CB8AC3E}">
        <p14:creationId xmlns:p14="http://schemas.microsoft.com/office/powerpoint/2010/main" val="37745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Extended models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What if items have a common-value component?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0" y="14478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400" dirty="0" smtClean="0">
                    <a:solidFill>
                      <a:srgbClr val="002060"/>
                    </a:solidFill>
                  </a:rPr>
                  <a:t>Each item has a (visible) feature 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9144000" cy="533400"/>
              </a:xfrm>
              <a:prstGeom prst="rect">
                <a:avLst/>
              </a:prstGeom>
              <a:blipFill rotWithShape="1">
                <a:blip r:embed="rId9"/>
                <a:stretch>
                  <a:fillRect t="-20690" b="-1954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0" y="19050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400" dirty="0" smtClean="0">
                    <a:solidFill>
                      <a:srgbClr val="002060"/>
                    </a:solidFill>
                  </a:rPr>
                  <a:t>Bidders have an (unknown) common value-vector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05000"/>
                <a:ext cx="9144000" cy="533400"/>
              </a:xfrm>
              <a:prstGeom prst="rect">
                <a:avLst/>
              </a:prstGeom>
              <a:blipFill rotWithShape="1">
                <a:blip r:embed="rId10"/>
                <a:stretch>
                  <a:fillRect t="-20690" b="-1954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32542" y="3886200"/>
            <a:ext cx="2954160" cy="609600"/>
            <a:chOff x="5432542" y="3505200"/>
            <a:chExt cx="2954160" cy="609600"/>
          </a:xfrm>
        </p:grpSpPr>
        <p:pic>
          <p:nvPicPr>
            <p:cNvPr id="37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140" y="3505200"/>
              <a:ext cx="817562" cy="50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endCxn id="37" idx="1"/>
            </p:cNvCxnSpPr>
            <p:nvPr/>
          </p:nvCxnSpPr>
          <p:spPr bwMode="auto">
            <a:xfrm flipV="1">
              <a:off x="5432542" y="3758811"/>
              <a:ext cx="2136598" cy="35598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" name="Straight Arrow Connector 7"/>
          <p:cNvCxnSpPr/>
          <p:nvPr/>
        </p:nvCxnSpPr>
        <p:spPr bwMode="auto">
          <a:xfrm flipV="1">
            <a:off x="5432542" y="3352800"/>
            <a:ext cx="968258" cy="114300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0" y="24384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solidFill>
                      <a:schemeClr val="tx1"/>
                    </a:solidFill>
                  </a:rPr>
                  <a:t>Value of bidder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38400"/>
                <a:ext cx="9144000" cy="457200"/>
              </a:xfrm>
              <a:prstGeom prst="rect">
                <a:avLst/>
              </a:prstGeom>
              <a:blipFill rotWithShape="1">
                <a:blip r:embed="rId12"/>
                <a:stretch>
                  <a:fillRect l="-1333" t="-24000" b="-40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29718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solidFill>
                      <a:schemeClr val="tx1"/>
                    </a:solidFill>
                  </a:rPr>
                  <a:t>Goal: learn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800"/>
                <a:ext cx="9144000" cy="457200"/>
              </a:xfrm>
              <a:prstGeom prst="rect">
                <a:avLst/>
              </a:prstGeom>
              <a:blipFill rotWithShape="1">
                <a:blip r:embed="rId13"/>
                <a:stretch>
                  <a:fillRect l="-1333" t="-24000" b="-3866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 less-classic but still well-studied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random observations of some agent’s actions, learn what the agent is trying to optimize.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29718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Inverse reinforcement learning.  </a:t>
            </a: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CC00"/>
                </a:solidFill>
              </a:rPr>
              <a:t>	</a:t>
            </a:r>
            <a:r>
              <a:rPr lang="en-US" sz="2000" dirty="0" smtClean="0">
                <a:solidFill>
                  <a:srgbClr val="00CC00"/>
                </a:solidFill>
              </a:rPr>
              <a:t>	[Ng-Russell00]  [Abbeel-Ng04]  [Syed-Schapire07]…</a:t>
            </a: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CC00"/>
                </a:solidFill>
              </a:rPr>
              <a:t>	</a:t>
            </a:r>
            <a:r>
              <a:rPr lang="en-US" sz="2000" dirty="0" smtClean="0">
                <a:solidFill>
                  <a:srgbClr val="00CC00"/>
                </a:solidFill>
              </a:rPr>
              <a:t>	</a:t>
            </a:r>
            <a:endParaRPr lang="en-US" sz="2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4114800"/>
            <a:ext cx="853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Learning from revealed preferences.  </a:t>
            </a: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CC00"/>
                </a:solidFill>
              </a:rPr>
              <a:t>		[Beigman-Vohra06]  [Zadimoghaddam-Roth12]</a:t>
            </a: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CC00"/>
                </a:solidFill>
              </a:rPr>
              <a:t>	</a:t>
            </a:r>
            <a:r>
              <a:rPr lang="en-US" sz="2000" dirty="0" smtClean="0">
                <a:solidFill>
                  <a:srgbClr val="00CC00"/>
                </a:solidFill>
              </a:rPr>
              <a:t>	[Balcan-Daniely-Mehta-Urner-Vazirani14]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37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" grpId="0" uiExpand="1" build="p"/>
      <p:bldP spid="1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Extended models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9906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High-level idea: try to learn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/>
                  <a:t>, then reduce to </a:t>
                </a:r>
                <a:r>
                  <a:rPr lang="en-US" sz="2400" dirty="0" err="1" smtClean="0"/>
                  <a:t>prev</a:t>
                </a:r>
                <a:r>
                  <a:rPr lang="en-US" sz="2400" dirty="0" smtClean="0"/>
                  <a:t> case.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90600"/>
                <a:ext cx="91440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4000" b="-3866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0" y="14478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400" dirty="0" smtClean="0">
                    <a:solidFill>
                      <a:srgbClr val="002060"/>
                    </a:solidFill>
                  </a:rPr>
                  <a:t>Each item has a (visible) feature 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9144000" cy="533400"/>
              </a:xfrm>
              <a:prstGeom prst="rect">
                <a:avLst/>
              </a:prstGeom>
              <a:blipFill rotWithShape="1">
                <a:blip r:embed="rId10"/>
                <a:stretch>
                  <a:fillRect t="-20690" b="-1954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0" y="19050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400" dirty="0" smtClean="0">
                    <a:solidFill>
                      <a:srgbClr val="002060"/>
                    </a:solidFill>
                  </a:rPr>
                  <a:t>Bidders have an (unknown) common value-vector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05000"/>
                <a:ext cx="9144000" cy="533400"/>
              </a:xfrm>
              <a:prstGeom prst="rect">
                <a:avLst/>
              </a:prstGeom>
              <a:blipFill rotWithShape="1">
                <a:blip r:embed="rId11"/>
                <a:stretch>
                  <a:fillRect t="-20690" b="-1954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32542" y="3886200"/>
            <a:ext cx="2954160" cy="609600"/>
            <a:chOff x="5432542" y="3505200"/>
            <a:chExt cx="2954160" cy="609600"/>
          </a:xfrm>
        </p:grpSpPr>
        <p:pic>
          <p:nvPicPr>
            <p:cNvPr id="37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140" y="3505200"/>
              <a:ext cx="817562" cy="50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endCxn id="37" idx="1"/>
            </p:cNvCxnSpPr>
            <p:nvPr/>
          </p:nvCxnSpPr>
          <p:spPr bwMode="auto">
            <a:xfrm flipV="1">
              <a:off x="5432542" y="3758811"/>
              <a:ext cx="2136598" cy="35598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" name="Straight Arrow Connector 7"/>
          <p:cNvCxnSpPr/>
          <p:nvPr/>
        </p:nvCxnSpPr>
        <p:spPr bwMode="auto">
          <a:xfrm flipV="1">
            <a:off x="5432542" y="3352800"/>
            <a:ext cx="968258" cy="114300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0" y="24384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dist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 </a:t>
                </a:r>
                <a:r>
                  <a:rPr lang="en-US" sz="2400" dirty="0" smtClean="0"/>
                  <a:t>Dummy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so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wlog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38400"/>
                <a:ext cx="9144000" cy="457200"/>
              </a:xfrm>
              <a:prstGeom prst="rect">
                <a:avLst/>
              </a:prstGeom>
              <a:blipFill rotWithShape="1">
                <a:blip r:embed="rId13"/>
                <a:stretch>
                  <a:fillRect l="-1333" t="-22667" b="-41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2971799"/>
                <a:ext cx="5756349" cy="134600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solidFill>
                      <a:schemeClr val="tx1"/>
                    </a:solidFill>
                  </a:rPr>
                  <a:t>Bid uniformly at random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[0,1]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 Find predictor </a:t>
                </a:r>
                <a:r>
                  <a:rPr lang="en-US" sz="2400" dirty="0" smtClean="0"/>
                  <a:t>of min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MSE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to whether we lose or not.</a:t>
                </a: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799"/>
                <a:ext cx="5756349" cy="1346005"/>
              </a:xfrm>
              <a:prstGeom prst="rect">
                <a:avLst/>
              </a:prstGeom>
              <a:blipFill rotWithShape="1">
                <a:blip r:embed="rId14"/>
                <a:stretch>
                  <a:fillRect l="-2119" t="-769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4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Open problems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In first part: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8258" y="5061313"/>
            <a:ext cx="4102542" cy="1644287"/>
            <a:chOff x="2298258" y="5061313"/>
            <a:chExt cx="4102542" cy="1644287"/>
          </a:xfrm>
        </p:grpSpPr>
        <p:pic>
          <p:nvPicPr>
            <p:cNvPr id="18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58" y="5717727"/>
              <a:ext cx="76187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3" y="5741676"/>
              <a:ext cx="772407" cy="9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58" y="5746785"/>
              <a:ext cx="780235" cy="91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8" y="5747113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586894" y="5089615"/>
              <a:ext cx="877391" cy="410007"/>
              <a:chOff x="3886201" y="3857623"/>
              <a:chExt cx="1250154" cy="638177"/>
            </a:xfrm>
          </p:grpSpPr>
          <p:pic>
            <p:nvPicPr>
              <p:cNvPr id="33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loud Callout 33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74131" y="5061313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55151" y="5089615"/>
              <a:ext cx="877391" cy="410007"/>
              <a:chOff x="3886201" y="3857623"/>
              <a:chExt cx="1250154" cy="638177"/>
            </a:xfrm>
          </p:grpSpPr>
          <p:pic>
            <p:nvPicPr>
              <p:cNvPr id="29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loud Callout 29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23409" y="5089615"/>
              <a:ext cx="877391" cy="410007"/>
              <a:chOff x="3886201" y="3857623"/>
              <a:chExt cx="1250154" cy="638177"/>
            </a:xfrm>
          </p:grpSpPr>
          <p:pic>
            <p:nvPicPr>
              <p:cNvPr id="27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8" name="Cloud Callout 27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098858" y="5105400"/>
            <a:ext cx="1054542" cy="1615985"/>
            <a:chOff x="7098858" y="5105400"/>
            <a:chExt cx="1054542" cy="1615985"/>
          </a:xfrm>
        </p:grpSpPr>
        <p:pic>
          <p:nvPicPr>
            <p:cNvPr id="42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8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44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45" name="Cloud Callout 44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19800"/>
                <a:ext cx="41729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Analyze </a:t>
            </a:r>
            <a:r>
              <a:rPr lang="en-US" sz="2400" dirty="0">
                <a:solidFill>
                  <a:srgbClr val="002060"/>
                </a:solidFill>
              </a:rPr>
              <a:t>other natural allocation mechanisms?</a:t>
            </a:r>
          </a:p>
          <a:p>
            <a:pPr lvl="1" eaLnBrk="1" hangingPunct="1"/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0" y="16764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Analyze </a:t>
            </a:r>
            <a:r>
              <a:rPr lang="en-US" sz="2400" dirty="0">
                <a:solidFill>
                  <a:srgbClr val="002060"/>
                </a:solidFill>
              </a:rPr>
              <a:t>other natural valuation </a:t>
            </a:r>
            <a:r>
              <a:rPr lang="en-US" sz="2400" dirty="0" smtClean="0">
                <a:solidFill>
                  <a:srgbClr val="002060"/>
                </a:solidFill>
              </a:rPr>
              <a:t>classes / add noise?</a:t>
            </a:r>
            <a:endParaRPr lang="en-US" sz="2400" dirty="0">
              <a:solidFill>
                <a:srgbClr val="002060"/>
              </a:solidFill>
            </a:endParaRPr>
          </a:p>
          <a:p>
            <a:pPr lvl="1" eaLnBrk="1" hangingPunct="1"/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In second part: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dirty="0" smtClean="0">
                <a:solidFill>
                  <a:srgbClr val="002060"/>
                </a:solidFill>
              </a:rPr>
              <a:t>Add combinatorial component?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0" y="2133600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dirty="0">
                <a:solidFill>
                  <a:srgbClr val="002060"/>
                </a:solidFill>
              </a:rPr>
              <a:t>Better mistake-bound for learning unit-demand bidders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3733800"/>
                <a:ext cx="9144000" cy="533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400" dirty="0" smtClean="0">
                    <a:solidFill>
                      <a:srgbClr val="002060"/>
                    </a:solidFill>
                  </a:rPr>
                  <a:t>What if mechanism non-truthful,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smtClean="0">
                    <a:solidFill>
                      <a:srgbClr val="002060"/>
                    </a:solidFill>
                  </a:rPr>
                  <a:t>over values not bids?</a:t>
                </a:r>
                <a:endParaRPr lang="en-US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33800"/>
                <a:ext cx="9144000" cy="533400"/>
              </a:xfrm>
              <a:prstGeom prst="rect">
                <a:avLst/>
              </a:prstGeom>
              <a:blipFill rotWithShape="1">
                <a:blip r:embed="rId9"/>
                <a:stretch>
                  <a:fillRect t="-20690" r="-67" b="-1954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6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6" grpId="0"/>
      <p:bldP spid="38" grpId="0"/>
      <p:bldP spid="40" grpId="0"/>
      <p:bldP spid="37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0"/>
            <a:ext cx="8607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References</a:t>
            </a:r>
          </a:p>
        </p:txBody>
      </p: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2286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dirty="0" smtClean="0"/>
              <a:t>Blum, Mansour, Morgenstern, “Learning What’s </a:t>
            </a:r>
            <a:r>
              <a:rPr lang="en-US" sz="2000" dirty="0"/>
              <a:t>G</a:t>
            </a:r>
            <a:r>
              <a:rPr lang="en-US" sz="2000" dirty="0" smtClean="0"/>
              <a:t>oing </a:t>
            </a:r>
            <a:r>
              <a:rPr lang="en-US" sz="2000" dirty="0"/>
              <a:t>O</a:t>
            </a:r>
            <a:r>
              <a:rPr lang="en-US" sz="2000" dirty="0" smtClean="0"/>
              <a:t>n: Reconstructing Preferences and Priorities from Opaque Transactions,” Proc. ACM-EC 2015.</a:t>
            </a:r>
            <a:endParaRPr lang="en-US" sz="2000" dirty="0"/>
          </a:p>
          <a:p>
            <a:pPr eaLnBrk="1" hangingPunct="1"/>
            <a:r>
              <a:rPr lang="en-US" sz="2000" dirty="0" smtClean="0"/>
              <a:t>Blum, Mansour, Morgenstern, “Learning Valuation Distributions from Partial Observation,” Proc. AAAI 2015.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Today’s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Suppose you don’t have access to agents in isolation.  Given only results of multi-agent interactions, can you reconstruct agents’ preferences / needs?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2590800"/>
            <a:ext cx="8839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Observing the outcomes of a series of auctions (just who won – </a:t>
            </a:r>
            <a:r>
              <a:rPr lang="en-US" sz="2000" dirty="0" err="1" smtClean="0"/>
              <a:t>e.g</a:t>
            </a:r>
            <a:r>
              <a:rPr lang="en-US" sz="2000" dirty="0" smtClean="0"/>
              <a:t>, which ads appeared on pages), reconstruct agent preferences. </a:t>
            </a:r>
            <a:endParaRPr lang="en-US" sz="2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7338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From observing which agents end up happy in some allocation mechanism, reconstruct both the agent preferences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 smtClean="0"/>
              <a:t>the mechanism.</a:t>
            </a:r>
          </a:p>
        </p:txBody>
      </p:sp>
      <p:pic>
        <p:nvPicPr>
          <p:cNvPr id="8" name="Picture 8" descr="http://affordablehousinginstitute.org/blogs/us/wp-content/uploads/smoke_filled_room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30836"/>
            <a:ext cx="2743200" cy="18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201168" y="2952750"/>
                <a:ext cx="8686800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 eaLnBrk="1" hangingPunct="1">
                  <a:buNone/>
                </a:pPr>
                <a:r>
                  <a:rPr lang="en-US" sz="2000" dirty="0" smtClean="0"/>
                  <a:t> But we can’t observe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, just who wins.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168" y="2952750"/>
                <a:ext cx="8686800" cy="628650"/>
              </a:xfrm>
              <a:prstGeom prst="rect">
                <a:avLst/>
              </a:prstGeom>
              <a:blipFill rotWithShape="1">
                <a:blip r:embed="rId3"/>
                <a:stretch>
                  <a:fillRect t="-48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8686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sz="2000" dirty="0" smtClean="0"/>
              <a:t>                                                                    Can also participate ourselves.</a:t>
            </a:r>
            <a:endParaRPr lang="en-US" sz="2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Two models (high-level)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 dirty="0"/>
              <a:t>Suppose you don’t have access to agents in isolation.  Given only results of multi-agent interactions, can you reconstruct agents’ </a:t>
            </a:r>
            <a:r>
              <a:rPr lang="en-US" sz="2400" dirty="0" smtClean="0"/>
              <a:t>preferences / needs?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0" y="25908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Repeated auction.  Each agent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. (like Myerson)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90800"/>
                <a:ext cx="9144000" cy="457200"/>
              </a:xfrm>
              <a:prstGeom prst="rect">
                <a:avLst/>
              </a:prstGeom>
              <a:blipFill rotWithShape="1">
                <a:blip r:embed="rId4"/>
                <a:stretch>
                  <a:fillRect t="-17333" b="-18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images.clipartpanda.com/person-clip-art-11949845431036898252ppl3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118586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j/6/U/a/A/T/green-person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85" y="5053149"/>
            <a:ext cx="120225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5053149"/>
            <a:ext cx="121443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3/K/X/q/R/I/purple-person-m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5029200"/>
            <a:ext cx="1276615" cy="14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93131" y="4010023"/>
            <a:ext cx="5452443" cy="682229"/>
            <a:chOff x="2193131" y="4010023"/>
            <a:chExt cx="5452443" cy="682229"/>
          </a:xfrm>
        </p:grpSpPr>
        <p:grpSp>
          <p:nvGrpSpPr>
            <p:cNvPr id="4" name="Group 3"/>
            <p:cNvGrpSpPr/>
            <p:nvPr/>
          </p:nvGrpSpPr>
          <p:grpSpPr>
            <a:xfrm>
              <a:off x="3636170" y="4054075"/>
              <a:ext cx="1250154" cy="638177"/>
              <a:chOff x="3886201" y="3857623"/>
              <a:chExt cx="1250154" cy="638177"/>
            </a:xfrm>
          </p:grpSpPr>
          <p:pic>
            <p:nvPicPr>
              <p:cNvPr id="2058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Cloud Callout 2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193131" y="4010023"/>
              <a:ext cx="1250154" cy="638177"/>
              <a:chOff x="3886201" y="3857623"/>
              <a:chExt cx="1250154" cy="638177"/>
            </a:xfrm>
          </p:grpSpPr>
          <p:pic>
            <p:nvPicPr>
              <p:cNvPr id="15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loud Callout 15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15795" y="4054075"/>
              <a:ext cx="1250154" cy="638177"/>
              <a:chOff x="3886201" y="3857623"/>
              <a:chExt cx="1250154" cy="638177"/>
            </a:xfrm>
          </p:grpSpPr>
          <p:pic>
            <p:nvPicPr>
              <p:cNvPr id="18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Cloud Callout 18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395420" y="4054075"/>
              <a:ext cx="1250154" cy="638177"/>
              <a:chOff x="3886201" y="3857623"/>
              <a:chExt cx="1250154" cy="638177"/>
            </a:xfrm>
          </p:grpSpPr>
          <p:pic>
            <p:nvPicPr>
              <p:cNvPr id="2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2" name="Cloud Callout 2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256032" y="3276600"/>
                <a:ext cx="8686800" cy="42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 eaLnBrk="1" hangingPunct="1">
                  <a:buNone/>
                </a:pPr>
                <a:r>
                  <a:rPr lang="en-US" sz="2000" dirty="0" smtClean="0"/>
                  <a:t>                Goal: recover (the recoverable part of)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032" y="3276600"/>
                <a:ext cx="8686800" cy="428627"/>
              </a:xfrm>
              <a:prstGeom prst="rect">
                <a:avLst/>
              </a:prstGeom>
              <a:blipFill rotWithShape="1">
                <a:blip r:embed="rId10"/>
                <a:stretch>
                  <a:fillRect t="-7143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086600" y="3962400"/>
            <a:ext cx="1587940" cy="2590800"/>
            <a:chOff x="7098859" y="5105400"/>
            <a:chExt cx="1054541" cy="1615985"/>
          </a:xfrm>
        </p:grpSpPr>
        <p:pic>
          <p:nvPicPr>
            <p:cNvPr id="29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859" y="5762898"/>
              <a:ext cx="820182" cy="95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7276009" y="5105400"/>
              <a:ext cx="877391" cy="410007"/>
              <a:chOff x="3886201" y="3857623"/>
              <a:chExt cx="1250154" cy="638177"/>
            </a:xfrm>
          </p:grpSpPr>
          <p:pic>
            <p:nvPicPr>
              <p:cNvPr id="31" name="Picture 10" descr="http://www.clker.com/cliparts/O/H/Z/X/b/f/dollars-md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1949" y="3980257"/>
                <a:ext cx="714375" cy="392907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32" name="Cloud Callout 31"/>
              <p:cNvSpPr/>
              <p:nvPr/>
            </p:nvSpPr>
            <p:spPr bwMode="auto">
              <a:xfrm>
                <a:off x="3886201" y="3857623"/>
                <a:ext cx="1250154" cy="638177"/>
              </a:xfrm>
              <a:prstGeom prst="cloudCallout">
                <a:avLst>
                  <a:gd name="adj1" fmla="val -30237"/>
                  <a:gd name="adj2" fmla="val 9115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76200" y="3352800"/>
            <a:ext cx="1782098" cy="997696"/>
            <a:chOff x="5508744" y="2875531"/>
            <a:chExt cx="1782098" cy="997696"/>
          </a:xfrm>
        </p:grpSpPr>
        <p:pic>
          <p:nvPicPr>
            <p:cNvPr id="33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80" y="3366006"/>
              <a:ext cx="817562" cy="50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http://www.graphicsfactory.com/clip-art/image_files/tn_image/6/722076-tn_PPU0150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744" y="2875531"/>
              <a:ext cx="757206" cy="7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16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10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8686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sz="2000" dirty="0" smtClean="0"/>
              <a:t>                                                                    Can also participate ourselves.</a:t>
            </a:r>
            <a:endParaRPr lang="en-US" sz="2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Two models (high-level)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 dirty="0"/>
              <a:t>Suppose you don’t have access to agents in isolation.  Given only results of multi-agent interactions, can you reconstruct agents’ </a:t>
            </a:r>
            <a:r>
              <a:rPr lang="en-US" sz="2400" dirty="0" smtClean="0"/>
              <a:t>preferences / needs?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0" y="2590800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eaLnBrk="1" hangingPunct="1"/>
                <a:r>
                  <a:rPr lang="en-US" sz="2000" dirty="0" smtClean="0"/>
                  <a:t>Repeated auction.  Each agent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. (like Myerson)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90800"/>
                <a:ext cx="9144000" cy="457200"/>
              </a:xfrm>
              <a:prstGeom prst="rect">
                <a:avLst/>
              </a:prstGeom>
              <a:blipFill rotWithShape="1">
                <a:blip r:embed="rId3"/>
                <a:stretch>
                  <a:fillRect t="-17333" b="-18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201168" y="2952750"/>
                <a:ext cx="8686800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 eaLnBrk="1" hangingPunct="1">
                  <a:buNone/>
                </a:pPr>
                <a:r>
                  <a:rPr lang="en-US" sz="2000" dirty="0" smtClean="0"/>
                  <a:t> But we can’t observe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, just who wins.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168" y="2952750"/>
                <a:ext cx="8686800" cy="628650"/>
              </a:xfrm>
              <a:prstGeom prst="rect">
                <a:avLst/>
              </a:prstGeom>
              <a:blipFill rotWithShape="1">
                <a:blip r:embed="rId4"/>
                <a:stretch>
                  <a:fillRect t="-48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256032" y="3276600"/>
                <a:ext cx="8686800" cy="42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 eaLnBrk="1" hangingPunct="1">
                  <a:buNone/>
                </a:pPr>
                <a:r>
                  <a:rPr lang="en-US" sz="2000" dirty="0" smtClean="0"/>
                  <a:t>                Goal: recover (the recoverable part of)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032" y="3276600"/>
                <a:ext cx="8686800" cy="428627"/>
              </a:xfrm>
              <a:prstGeom prst="rect">
                <a:avLst/>
              </a:prstGeom>
              <a:blipFill rotWithShape="1">
                <a:blip r:embed="rId5"/>
                <a:stretch>
                  <a:fillRect t="-7143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396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000" dirty="0" smtClean="0"/>
              <a:t>Combinatorial auction.  </a:t>
            </a:r>
            <a:endParaRPr lang="en-US" sz="2000" dirty="0"/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2978322" y="5424487"/>
            <a:ext cx="3536950" cy="823913"/>
            <a:chOff x="5410200" y="914400"/>
            <a:chExt cx="3536950" cy="824064"/>
          </a:xfrm>
        </p:grpSpPr>
        <p:pic>
          <p:nvPicPr>
            <p:cNvPr id="29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85800" y="5063882"/>
            <a:ext cx="1560588" cy="1717918"/>
            <a:chOff x="725412" y="4911482"/>
            <a:chExt cx="1560588" cy="1717918"/>
          </a:xfrm>
        </p:grpSpPr>
        <p:pic>
          <p:nvPicPr>
            <p:cNvPr id="33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5412" y="4918779"/>
              <a:ext cx="605693" cy="720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www.clker.com/cliparts/j/6/U/a/A/T/green-person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2928" y="5909379"/>
              <a:ext cx="614064" cy="720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3954" y="4911482"/>
              <a:ext cx="620288" cy="72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http://www.clker.com/cliparts/3/K/X/q/R/I/purple-person-m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3954" y="5867401"/>
              <a:ext cx="652046" cy="76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0" y="3962400"/>
            <a:ext cx="937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sz="2000" dirty="0" smtClean="0"/>
              <a:t>                                       Agents deterministic but </a:t>
            </a:r>
            <a:r>
              <a:rPr lang="en-US" sz="2000" dirty="0" err="1" smtClean="0"/>
              <a:t>prefs</a:t>
            </a:r>
            <a:r>
              <a:rPr lang="en-US" sz="2000" dirty="0" smtClean="0"/>
              <a:t>/needs unknown.</a:t>
            </a:r>
            <a:endParaRPr lang="en-US" sz="2000" dirty="0"/>
          </a:p>
        </p:txBody>
      </p:sp>
      <p:pic>
        <p:nvPicPr>
          <p:cNvPr id="3074" name="Picture 2" descr="http://www.graphicsfactory.com/clip-art/image_files/tn_image/6/722076-tn_PPU015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26388"/>
            <a:ext cx="11049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56032" y="4343400"/>
            <a:ext cx="86593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sz="2000" dirty="0" smtClean="0"/>
              <a:t>Auctioneer mechanism also unknown.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819400" y="5278789"/>
            <a:ext cx="3886200" cy="11982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28600" y="4343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None/>
            </a:pPr>
            <a:r>
              <a:rPr lang="en-US" sz="2000" dirty="0" smtClean="0"/>
              <a:t>                                                           Goal: learn what agents want and allocation mechanism.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72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  <p:bldP spid="6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clker.com/cliparts/d/E/Y/K/Q/E/happy-green-fac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47" y="4278362"/>
            <a:ext cx="754983" cy="7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wpclipart.com/smiley/simple_smiley/smiley_happy_sad/smiley_mood_sad_pur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18" y="4351756"/>
            <a:ext cx="791955" cy="7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spri.org/resources/smil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26515"/>
            <a:ext cx="688752" cy="6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Consider the following scenario…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9906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There are n bidders (jobs),</a:t>
            </a:r>
          </a:p>
        </p:txBody>
      </p:sp>
      <p:pic>
        <p:nvPicPr>
          <p:cNvPr id="11" name="Picture 2" descr="http://images.clipartpanda.com/person-clip-art-11949845431036898252ppl3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" y="4419600"/>
            <a:ext cx="799371" cy="9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" y="5638800"/>
            <a:ext cx="818634" cy="9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clker.com/cliparts/3/K/X/q/R/I/purple-person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4" y="5623742"/>
            <a:ext cx="860546" cy="10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b/a/2/f/1194984542205677546ppl2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" y="3124200"/>
            <a:ext cx="806464" cy="9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ker.com/cliparts/e/j/f/t/u/Q/yellow-person-m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64" y="3124200"/>
            <a:ext cx="846631" cy="97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clipartpanda.com/person-clip-art-abstract-person-clip-ar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4" y="4381500"/>
            <a:ext cx="839765" cy="9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0" y="1447800"/>
                <a:ext cx="86868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/>
                  <a:t>E</a:t>
                </a:r>
                <a:r>
                  <a:rPr lang="en-US" sz="2400" dirty="0" smtClean="0"/>
                  <a:t>ach day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, some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of the bidders participate.</a:t>
                </a: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8686800" cy="838200"/>
              </a:xfrm>
              <a:prstGeom prst="rect">
                <a:avLst/>
              </a:prstGeom>
              <a:blipFill rotWithShape="1">
                <a:blip r:embed="rId12"/>
                <a:stretch>
                  <a:fillRect l="-1404" t="-13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232964" y="1866900"/>
            <a:ext cx="699663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 smtClean="0"/>
              <a:t>   Some end up happy, some not.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962400" y="990600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 smtClean="0"/>
              <a:t>    and one auctioneer (allocator).</a:t>
            </a:r>
          </a:p>
        </p:txBody>
      </p:sp>
      <p:pic>
        <p:nvPicPr>
          <p:cNvPr id="1030" name="Picture 6" descr="http://vignette1.wikia.nocookie.net/cartoons/images/4/41/Disney_Genie.png/revision/latest?cb=201201290445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8972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85900" y="3657600"/>
            <a:ext cx="6096000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rgbClr val="A7198C"/>
                </a:solidFill>
              </a:rPr>
              <a:t>Goal: reconstruct the unknowns from observations, or at least be able to predict well.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Bidders have demand sets.  Mechanism is allocating resources using some priority ordering unknown to us.</a:t>
            </a:r>
          </a:p>
        </p:txBody>
      </p:sp>
    </p:spTree>
    <p:extLst>
      <p:ext uri="{BB962C8B-B14F-4D97-AF65-F5344CB8AC3E}">
        <p14:creationId xmlns:p14="http://schemas.microsoft.com/office/powerpoint/2010/main" val="6867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66892 0.128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643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79115 -0.181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90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80313 0.142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9167 -0.06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333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2361 L -0.44827 -0.102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-395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-0.02361 L -0.40035 0.063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18" grpId="0"/>
      <p:bldP spid="17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1143000"/>
                <a:ext cx="91440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bidders. Each day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, some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⊆{1,…,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of them arrive.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items.  Each bidder is “single-minded”.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43000"/>
                <a:ext cx="9144000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933" t="-5839" b="-14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2438400" y="2390746"/>
            <a:ext cx="3536950" cy="823913"/>
            <a:chOff x="5410200" y="914400"/>
            <a:chExt cx="3536950" cy="824064"/>
          </a:xfrm>
        </p:grpSpPr>
        <p:pic>
          <p:nvPicPr>
            <p:cNvPr id="12" name="Picture 2" descr="C:\Documents and Settings\Administrator\Local Settings\Temporary Internet Files\Content.IE5\RQEUI9NM\MC90023758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66800"/>
              <a:ext cx="817562" cy="5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Documents and Settings\Administrator\Local Settings\Temporary Internet Files\Content.IE5\RQEUI9NM\MC90023214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914400"/>
              <a:ext cx="762000" cy="796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:\Documents and Settings\Administrator\Local Settings\Temporary Internet Files\Content.IE5\0JSBQVE9\MC900021407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990600"/>
              <a:ext cx="842046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C:\Documents and Settings\Administrator\Local Settings\Temporary Internet Files\Content.IE5\8KDFQET1\MC900297931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066800"/>
              <a:ext cx="717550" cy="67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 bwMode="auto">
          <a:xfrm>
            <a:off x="1828800" y="2057400"/>
            <a:ext cx="2438400" cy="1676400"/>
          </a:xfrm>
          <a:prstGeom prst="roundRect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255962" y="21336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378324" y="2286000"/>
            <a:ext cx="2022476" cy="152400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Mechanism has priority order: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53000" y="3908662"/>
            <a:ext cx="4114800" cy="587138"/>
            <a:chOff x="4876800" y="3998257"/>
            <a:chExt cx="4114800" cy="587138"/>
          </a:xfrm>
        </p:grpSpPr>
        <p:pic>
          <p:nvPicPr>
            <p:cNvPr id="21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8958" y="3998257"/>
              <a:ext cx="482642" cy="5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038600"/>
              <a:ext cx="454906" cy="5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981" y="4008237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clker.com/cliparts/e/j/f/t/u/Q/yellow-person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008238"/>
              <a:ext cx="489734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08237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34000" y="411033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4110335"/>
                  <a:ext cx="50686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274931" y="411480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931" y="4114800"/>
                  <a:ext cx="506869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162800" y="411926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4119265"/>
                  <a:ext cx="506869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050669" y="412373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669" y="4123730"/>
                  <a:ext cx="50686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0" y="4800600"/>
                <a:ext cx="91440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We just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and who ends up happy and who does not.</a:t>
                </a: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00600"/>
                <a:ext cx="9144000" cy="419100"/>
              </a:xfrm>
              <a:prstGeom prst="rect">
                <a:avLst/>
              </a:prstGeom>
              <a:blipFill rotWithShape="1">
                <a:blip r:embed="rId17"/>
                <a:stretch>
                  <a:fillRect l="-1333" t="-26471" r="-667" b="-5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0" y="5486400"/>
                <a:ext cx="91440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Goal: predict correctly for new subsets of bidders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(bound # mistakes: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=#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bidders)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400"/>
                <a:ext cx="9144000" cy="1143000"/>
              </a:xfrm>
              <a:prstGeom prst="rect">
                <a:avLst/>
              </a:prstGeom>
              <a:blipFill rotWithShape="1">
                <a:blip r:embed="rId18"/>
                <a:stretch>
                  <a:fillRect l="-1333" t="-9574" r="-1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Consider the following scenario…</a:t>
            </a:r>
          </a:p>
        </p:txBody>
      </p:sp>
    </p:spTree>
    <p:extLst>
      <p:ext uri="{BB962C8B-B14F-4D97-AF65-F5344CB8AC3E}">
        <p14:creationId xmlns:p14="http://schemas.microsoft.com/office/powerpoint/2010/main" val="2535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4" grpId="0" animBg="1"/>
      <p:bldP spid="19" grpId="0" animBg="1"/>
      <p:bldP spid="20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Special case: 1 item (wanted by all)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Say each day two bidders arrive</a:t>
            </a:r>
          </a:p>
        </p:txBody>
      </p:sp>
      <p:pic>
        <p:nvPicPr>
          <p:cNvPr id="13" name="Picture 3" descr="C:\Documents and Settings\Administrator\Local Settings\Temporary Internet Files\Content.IE5\RQEUI9NM\MC9002321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0266"/>
            <a:ext cx="762000" cy="7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03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Mechanism has priority order: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3000" y="3908662"/>
            <a:ext cx="4114800" cy="587138"/>
            <a:chOff x="4953000" y="3908662"/>
            <a:chExt cx="4114800" cy="587138"/>
          </a:xfrm>
        </p:grpSpPr>
        <p:pic>
          <p:nvPicPr>
            <p:cNvPr id="21" name="Picture 2" descr="http://images.clipartpanda.com/person-clip-art-11949845431036898252ppl3.svg.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58" y="3908662"/>
              <a:ext cx="482642" cy="5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clker.com/cliparts/v/5/U/J/R/p/fuschia-person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949005"/>
              <a:ext cx="454906" cy="5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181" y="3918642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clker.com/cliparts/e/j/f/t/u/Q/yellow-person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918643"/>
              <a:ext cx="489734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918642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10200" y="402074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020740"/>
                  <a:ext cx="50686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351131" y="402520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131" y="4025205"/>
                  <a:ext cx="506869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239000" y="4029670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029670"/>
                  <a:ext cx="50686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126869" y="4034135"/>
                  <a:ext cx="506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869" y="4034135"/>
                  <a:ext cx="506869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0" y="46482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Like inverse comparison-based sorting (</a:t>
            </a:r>
            <a:r>
              <a:rPr lang="en-US" sz="2400" dirty="0" smtClean="0">
                <a:solidFill>
                  <a:srgbClr val="FF0000"/>
                </a:solidFill>
              </a:rPr>
              <a:t>adversary</a:t>
            </a:r>
            <a:r>
              <a:rPr lang="en-US" sz="2400" dirty="0" smtClean="0"/>
              <a:t> picks pair to compare, </a:t>
            </a:r>
            <a:r>
              <a:rPr lang="en-US" sz="2400" dirty="0" smtClean="0">
                <a:solidFill>
                  <a:srgbClr val="FF0000"/>
                </a:solidFill>
              </a:rPr>
              <a:t>you</a:t>
            </a:r>
            <a:r>
              <a:rPr lang="en-US" sz="2400" dirty="0" smtClean="0"/>
              <a:t> predict outcome, you pay 1 per mistake).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0" y="5562600"/>
                <a:ext cx="91440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solidFill>
                      <a:srgbClr val="002060"/>
                    </a:solidFill>
                  </a:rPr>
                  <a:t>Can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mistakes efficiently using efficient sampling of linear extensions of partial orders [KK91].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62600"/>
                <a:ext cx="9144000" cy="1143000"/>
              </a:xfrm>
              <a:prstGeom prst="rect">
                <a:avLst/>
              </a:prstGeom>
              <a:blipFill rotWithShape="1">
                <a:blip r:embed="rId13"/>
                <a:stretch>
                  <a:fillRect l="-1333" t="-96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600199" y="2476753"/>
            <a:ext cx="1535020" cy="563764"/>
            <a:chOff x="1600199" y="2476753"/>
            <a:chExt cx="1535020" cy="563764"/>
          </a:xfrm>
        </p:grpSpPr>
        <p:pic>
          <p:nvPicPr>
            <p:cNvPr id="35" name="Picture 12" descr="http://images.clipartpanda.com/person-clip-art-abstract-person-clip-ar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199" y="2476753"/>
              <a:ext cx="482847" cy="56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http://www.clker.com/cliparts/b/a/2/f/1194984542205677546ppl2.svg.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484130"/>
              <a:ext cx="468219" cy="54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2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4" descr="data:image/jpeg;base64,/9j/4AAQSkZJRgABAQAAAQABAAD/2wCEAAkGBxMTEhUTExAWERMVEBUREBMRFBUPEBIWFBIYFhkSFBYYHCggGRolHBMUITEhJikrLi4uFx8/ODMsNyguLisBCgoKDg0OGxAQGywgICYsLC01LywsLCwvMCwsLCwsLSwvLywsLCwsLCwtLSwsLCwsLC8sLSwsLCwsLCwsLCwsL//AABEIAOEA4AMBEQACEQEDEQH/xAAcAAEAAQUBAQAAAAAAAAAAAAAABAIDBQYHCAH/xAA7EAACAQMABggDBgYCAwAAAAAAAQIDBBEFBiExQVEHEhNhcYGRoSJCsRQjMjNSgmJykqLB0SRjCESy/8QAGwEBAAIDAQEAAAAAAAAAAAAAAAMEAgUGAQf/xAA4EQACAQIDBQUHAwMFAQAAAAAAAQIDBAURMQYSIUFRYYGRwdETIjJxobHhFELwI1JiM3KCovGS/9oADAMBAAIRAxEAPwDuIAAAAAAAAAAAKalRRTcmopbW28JeLYBpenOlLR1u3FVncTXy0F11nk5/h9zZ2uD3lxxhB5dXwX18jCVSKND0v03V5ZVta06S4SrOVWfpFpL3N9b7JvWtU7orzfoROv0Rqt/0k6Tq77uUFypRjTXssm2pbN2MNU5fN+mRG60mYG603c1NtS6rT/mqzkvTJsIYXZw0pR8DHfl1IM5N72347SwraitILwRjvM+wm1ubXg8B21F6wXghvMyFrp+6p/l3daH8tWaXpnBXnhdnPWlHwRlvy6me0f0m6Tpf+06i5VYxqL6ZKFXZyxnpFx+T9czJVpI2zQ/TfVWFc2sJrjKg3Tl/TJtP1RqrjZPnRqd0l5r0JFX6o37QPSVo65aiq/ZVH8ldOm23wUn8L9TQXWDXlvxlDNdVx+xLGpFm3Rkmsp5T3NbUzVmZ9AAAAAAAAAAAAAAAAAAAABRWrRhFynJQjFZlKTUYpLi29yAOYa29MVCjmnZw+0z3drJ9Wgv5eM/Zd50Fhs7c3OUqnuR7dfD1Ip1UtDkWsGtd5eSbuLiU1wpp9SjHuUFs83lnY2eDWlrxjHN9Xxf47ivKpKRhTaEYPQAAAAAAAAAAAAbBq5rpe2TXY15dTjSqN1KT/a93isGsvMItbpe/HJ9Vwf57zONSUTsGqPS5bXGKdyvstV7Os3mhL93y+fqcff7OXFv71L34/Xw9CxCsnrwOjwmmk0001lNbU1zTOday4MmKjwAAAAAAAAAAAAAAAGu6465W2j6fWrS61SS+6ow21J9/dHvZbs7Ktd1Nyks/svmYykorNnn7XHXi60hJ9rPqUU8woQ2U1t2OX65d78kjv8NwKhaZTl70+r5fJfxlWdVyNZN4RAAAAAAAAAAAAAAAAAAAA2/UvpBurBqKl21vn4qM3nC/638r9u402JYJQvE5fDPqvPr9ySFRxO/6q6029/S7ShPLX5lOWypTfKS/yth8/vsPrWc9yqvk+TLcZqS4GbKRkAAAAAAAAAAAAaH0j9IlOwi6VLq1bqS2RzmNFNfjqY48o8fA22F4TVvp8OEVq/JdpHOoonnvSN/Vr1JVa1SVWpJ5lKby33dy7kfR7W0pWtP2dJZL7/MqSk5PNkYsmIAAAAAAAAAAAAAAAAAAAAAAJuh9LVrWrGtQqOnUjua4rjGS4p8iC4tqVxTdOqs0z1Np5o9E9Huv1LSMOpLFK5ivjpZ2TS+enzXNb17nznFsHqWMt5cYPR9Ox/ziXKdRSNzNMSAAAAAAAAAGidJ+vkbCn2VJqV1Ui+otjVKO7tJr6LjjkbbCcLnfVctIrV+S7SOpPdR51ubiVScpzk5zlJynKTzKTe9tn0qhQp0Kap01kkU223my2THgAAAAAAAAAAAAAAAAAAAAAAAAAL9jeVKNSNWlN06kJdaEo7GmiOrShVg4TWafI9Ty0PR/RvrxDSNLqzxC5pxXbQ3Kf/ZDufFcH5HzfGMJlY1M48YPR9Ox/wA4lynU3kbmaUkAAAAAANe141op6PtpVpYlN/BQp8ak2ti8Fvb7i3ZWdS7rKlDn9F1MZSUVmzzDpPSFS4qzrVZOdSpJynJ83wXJLckfUbS0p2tJUqei+vaUpScnmyKWjEAAAAAAAAAAAAAAAAAAAAAAAAAAAAE3Q2latrWhXoy6tSEsp8HzjJcU9zRBc29O4pulUWaZ6m080eodT9ZKd/bRr09j/DVhxpzW+L+q7mfLsQsZ2dZ0p9z6ovQkpLMzZRMgAACirUUYuUmoxinKTexJJZbYB5i6RNapaQu5TTfYw+7t4vcorfPHOT2+nI+k4Fhv6ShvTXvy4vsXJevaU6s95mrG9IgAAAAAD5OSSyyGvXp0KbqVHkkepNvJEKd8+C9TjLjauq5f0YJLt1LKoLmXbe6Utj2P2ZtcK2ghdy9lVW7Ll0foyOdLd4oknSEIAAAAAAAIte8w8Lbz5HL4ntJC3m6VBbzWr5fLtJ4Uc1my3Tvua9Cja7VT30q8Vl1XLu5mUqC5E2LztR2VOpGpBTg80yu1kfSQ8AAAAAANv6MtbXYXScpP7PVxCvHguVTxX0yafGsNV5Qe6vfXFeneSU57rPTEJJpNPKaymtqafFHzJpp5MulR4AAcx6cdZuxt42lOX3lwn2uPlpLev3PZ4Jm/2esP1NzvyXuw49/JeZFVlkjgh9HKYAAAAAAAIF/U29XlvOD2ovXOsreL4R4v5v0X3LVCPDMiHKk4R6m080DLW9TrRT9T6nhN5+qtY1Hro/mijUjuyyLhsjAAAAAFm7qdWPe9iNNjl67W0bj8UuC7+fgSUo70jFnzIugAm6PqfL5o7LZa9ecraWmq815levHmTTtCsAAAAAAAD0D0Kaz/AGi1dtUeatsko53ypP8AC/LDXofPdpLD2Ff20fhn9+fjr4lujPNZHSDmyYpnNJNt4SWW3uSXEA8q67acd7e1q7fwubhSW9KnDZBLxW3xbPqGC2f6W0jF6vi/m/TQpVJb0jBG2IwAAAAAAAYis8yfiz5LiFR1LqpN/wBz+5fgsoooKZkACdo57GvBnbbJVW4VafRp+OfoVq60ZMOwK4AAAAIOkXtS7mcRtbUftKUOxvxy9CzQXBkM5AsAAu2rxJeJtMFqOnfU325ePAwqLOLMqfUiiAAAAAAADYdQdPOyvqNbPwOap1lnCdObxJ+W/wAjXYrZq6tZU+eq+a/mRnCW7LM9TxkmsramspnytrLgXjTulrTLttG1eq8Tq4oQ4P438T/oUvY2OEWv6m8hTemeb+S4/gwqSyi2eaD6mUQegAAAAAAAGHqLa/FnyG7ju15xfKT+5sI6IpK56ACbo5fi8v8AJ2WyUX/Vl/t8yvX5E07QrAAAAAgaRW1eBwu1kf61N9j+5aoaMiHJk4ALluviXibDCY717SX+S+nEwn8LMsfViiAAAAAAAAAem+izTLutHUZSeZ006FTi803hN+Meqz5hjlqre9mlo+K7/wA5l2lLOJz7/wAgdKZrW9snshTdefjOThH2hL1N1snb5yqVn/t835Edd6I5KdqVgAAAAAAAADG3sMS8dp822itXRvHLlLj6lyjLOJHNESgAydlDEfHafSNnbV0LNSesuPp9CnWlnIvm+IgAAAARr+GY55HM7T2jq2yqrWD+j18iajLJ5GOPn5bABKsIZlnkdLsxaupcuq9Ir6v+MhrSyjkZA+glQAAAAAAAAA69/wCPulMVLi2b2Sgq8F3xahL/AOoehx+1lvnCnWXJ7vjxXmWKD1RqHSze9rpS425UHGkv2RX+WzY7N0tyxT/ubfl5GFZ5yNQN+RAAAAAAAAAFq4o9ZY48GazFMNhfUdx8JLR9H6MzhPdZjp0mt6PnNxh1zbz3Zwfhmu5lxTT0LtvatvLWF7s2+E4DVrzVSut2C5PV/gjqVUlkjIn0FJJZIqA9AAAAAPjWTCpCNSLhJZp8D1PIx1e2aexZR86xPAq9tNyppyh2cWux+pbhVUtS3Toye5f6KNphlzcz3YQfzaySMpTSMlRpKKx6959Hw6xhZUFSj3vqypOW88y4XzAAAAAAAAAA3Loivuy0pQ5VOvSf7ovHukaXH6XtLGfZk/AkpPKRr2slz2l3cVP1XNWXk6jx7YLWFQ3LOkv8UeT+JmONgYAAAAAAAAAAAAAAAAAAAAAAAAAAAAAAAAAAAAAAymq9z2d5bT/Tc0m/DrrPtkq30PaW1SPWL+xlF5NGNqTy2+bb9WZ2yyowXYvseS1KSc8AAAAAAAAAAAAAAAAAAAAAAAAAAAAAAAAAAAAABct59WUXykn6Mxms4tHpROOG1yePQjt3nRg+xfYPU+Ex4AAAAAAAAAAAAAAAAAAAAAAAAAAAAAAAAAAAAACqlHLS5tL1ZjJ5LME3T9v2d1Xg/kuKsfSo0U8Nnv2lJ/4r7GU/iZALxiAAAAAAAAAAAAAAAAAAAAAAAAAAAAAAAAAAAAADIav0O0uqEP1XFKPrUSK93PcoTl0i/sZR1RnOlOy7LSlysYUpqqvCcU/rk1eztX2lhFdM19fyZ1llI1M3hEAAAAAAWqNXrOWzc8Gsw/EHdVKsd3JQll89fQznDdSLpszAAAAAAAAAAAAAAAAAAAAFqtVw4rm8GqxDEJW1ajTSzU5ZPs0XmSQhmmy6bUjAAAAAANs6K7LtdKWyxlRm6r8IRb+uDUY5V9nY1H1WXiSUlnJG09P+jHG5oXCXw1KPZS5danJteqn/AGml2Tr+7Uovrn5PyJK60Zyo7ErgAAAApqzwmyreXMbahKrLkvryMorN5FqzjiOebya3Z+hKna+0lrNuXjoZ1XnLIvm8IgAAAAAAAAAAAAAAAAAAAR7yOxPk8mg2hpSdCNaOtOSl3EtJ8cupehPKyjcW1xC4pqpB5pojayeRUTngAAAAOq9AGjHK5r3DWynR7KPLrVJJ+yg/6jlNq6+7QhSXN59y/wDSeguOZvfTJoft9G1JRWZ0JKvHn1U8T/tbfkc5gVz7C9g3o/dffp9ciarHOJ5vPpxSAAAKZzS3vBXuLqjbx3qslFdp6ot6EC4rN4ePhzs7zhMWxKtdONTdao58M/3NFqnBR4cyfTkmk1uwd3bVoVqMalPRrh6dxVkmnkyosHgAAAAAAAAAAAAAAAAAAAI97VxHHF/Q53aO+VC29kvinw7ufoTUY5vMsW83DetktueRp8JuKuGRTrx/p1OOfR9vdyJKiU9NUToyT3bTtqVWFWO9Bprqis01qfSQ8AAAPR/Q1ojsNGwm1ideTrv+V7If2pPzPm20Vz7a9cVpHh6/UuUVlE3avRU4yhJZjKLjJc01ho0abTzRKeT9atDytLutbyWOpUag/wBUHthLzi0fVsMu1dW0KvPLj81qUZx3ZZGKL5gGYyWaa0BYjare8y8TR0tn7dT36zdR/wCT8iV1Xy4Fdel1o49C5iVhG6tZUUsny7Gv5kYwluyzIllWw+q+ezuZy+zuIu3qO0rcE3w7JdO/7k9WGa3kTzuiqAAAAAAAAAAAAAAAAAAfJSwssirVoUabqTeSR6lm8kY6Oak+76I+e0lUxjEM5fD9orl3/ctvKnAyLisYxsPoU6MJw9nJJroVM3qWFbYeYtru4GmjgUaNVVLapKCz4rVEntc1k1mSDfEQAMrqtoeV3d0beK/MqJSf6YLbOXlFMqX1yra3nVfJfXl9TKMc3kesLeioRjCKxGMVGK5JLCR8mnJyk5PVl8uGIOTdO2rPXpwvaccyp/d18b3Bv4Z+T2fu7jqNmb/2VZ28nwlp8/yQVo5rM4ed8VQAAAAQb6j8y8/9nEbSYY4y/VUlwfxdj6+pZoz/AGsu2lxnY9/1NlgWMq5iqNV++vqvX/0wq08uKJJ0pCAAAAAAAAAAAAAAADxtJZsGOu6/WeFu+p89xzFneT9jR+BP/wCn/NC3Sp7qzZLtaPVXe9/+jqcEw39HQ95e/Li/Tu+5BUnvMvG6IwAAAAdu6CdWepTne1I4lU+7oZW1QT+Kfm8L9vecPtRf781bQfBcX8+S7izQjzOtnIlgAFm8tYVac6dSKlCcHCcXucZLDRlGTjJSi8mgeWtdtW52F1OhLLh+OjP9dN7n4rc+9H1HCcQje26n+5cGu38lGpDdZgTZmAAAB8ayYThGcXGSzT4HqeRjbii4vK3cHyPnGLYXUw+rv0891vg+nYW6c1NcSTbXWdj2PnzOiwfaCNdKlcPKXXk/RkVSllxRKOoIAAAAAAAAAAAAD5KWNrI6tWFKDnN5Jc2epZ6GPubnrbFsX1OAxnHZXWdKjwh9X+OzxLVOlu8WXbO3+Z+S/wAmy2fwZxyuay4/tXm/LxMKtT9qJh2JXAAAABndStXJ391ChHKj+KtP9FNb348F3soYlfRs6DqvXkurM4R3nkepbK1hSpwpU4qMIQUIRW5RisJHyupUlUm5zebbzLqWRfMD0AAA1PpG1QjpC2cVhV6eZ0JPZtxthJ/pf1wbPCsRlZV1P9r4NdnqjCcN5Hme6t5U5ypzi4ThJxnGWxxaeGmfT6VWFWCnB5plJrLgWiQ8AAAPkoprDIq1GFaDp1FmmeptcUY64tnHatq+h88xbA6lm3OHvQ6818/Ut06qlwep9oXbWx7V7meG7Q17bKFT34/VfJ+onSUtCbSrRluflxO1s8Utrtf05cej4MrShKOpcNgYAAAAAAA8bS4sFirdRXe+40V9tBa22cYvfl0WneyWNKTINWs5Pb5JHEXuJXF9P338ktPDmyzGCjoSbW14y8l/s6TBtn91qvcrjyj5v08SGpV5ImHYlcAAAAFy2t5VJxhCLlOUlGEVtcm3hJGE5xhFyk8kj09MdG+qEdH2yjLDr1MTryW3D4U4vkvrk+Z4xibva+a+FcF695cpw3UbaagkAAAAAAOZ9LHR99qi7q2j/wAiEfvIJfnxXL+NcOe7kdFgWMu0l7Kq/cf/AFfp18SGrT3uK1OBzi02msNPDT2NNcGj6FGSks1xRUPhkAAAAeNJrJgi1rNPbHZ3cDl8R2ap1c52/uvpy/H2J4VmuDIU6bjvWDjbizuLSWVSLj2+jLCkpaFdO5kuOfHaXLbHL2hwU95dJcfyYulFl6N8+Mfc3FPayovjpJ/J5eTI3QXJlf25fpZbW1lHnTl4ox9g+p8d+v0+5jPayn+2k382l5M99g+pRK+fBJe5QrbVXEv9OCj9fQyVBcyxOtJ73/o0lziV1c/6s2100XgiVQitEVUreUuGFzZPY4NdXb92OUer4L8nkqkYk6hbKPe+Z3GG4LQs0pfFPq/LoVZ1HIvG5IwAAAAfYxbaSWW3hJbW2+CPG8uLB3rom6PvssVd3Mf+RKOaUJL8iL4v+Nr0OBx7Gf1D9hRfuLV9fx9y3Sp5cWdOOYJgAAAAAAAADmPSd0aK661zaRUbjfUp/hjX2b1yn9TpMFx12uVKtxh9vwQ1KW9xWpwetRlCTjKLjKLxKMliSa4NPcd/CcZxUovNMqtZFBmeAAAAA+NGE4RmspLNdp7mWZ2kXwx4GkuNnLKrxit19j8tCRVpIsyseUvU1FXZOWf9Op4r0JFX6oo+xS5oqvZe9Wko+L9DL20T6rKXNe5lHZa7fxTivH0PPbxK42POXoXaOycF/q1G/ksvUxdfoi/Tt4rh67Td2uC2dvxjDN9XxI5VJMum0IwegAAAAFdGlKUlGMXKTeIxinKTb4JLezGUlFZt5IHdujLozVt1bm7ipXG+lT3xo7N8uDn9Dg8ax5186NB5Q5vr+PuWqdLLizqBy5OAAAAAAAAAAAAabr30fUNILrr7m5SxGrFbJY+WovmXfvXsbfDMYrWMsl70ea9OjI501I4BrJq1c2NTs7ik47X1JrbTqLnGW5+G8+g2WI0LyG9SfzXNFWUHHUw5eMAAAAAAAAAAAAAAAAAAAAZfVzVu5vanZ29Jz2rrz3U6a5zluXhvKd5fULSG/Vll2c38kZRi5aHf9Q+j2ho9dd/fXLXxVZLZH+GmvlXfvfsfP8UxqtevdXuw6epbhTUTczSkgAAAAAAAAAAAAAABE0no2lcU3SrUo1YPfGayvFcn3okpVp0pKdNtNc0eNJ6nItbehlrNSwqZW/sKr2r+SfHwfqddYbUZZQul/wAl5r08CCVD+05TpTRda3m6delOlNfLNOOe9cGu9HW0LmlcR3qUlJdhXaa1IhOeAAAAAAAAAAAAAAl6M0ZWuJqnQpSqzfywTl5vku9kNavSoR36klFdp6k3odV1S6GZPFS+qYW/sKT+J/zz4eC9TlL/AGoS921X/J+S9SeND+469ovRlG3pqlQpRpQW6MFheL5vvZyFevUrz36knJ9pYSS0JZCegAAAAAAAAAAAAAAAAAAAi6R0bRrwcK1KFWD+WcVJeWdxJSrVKUt6m2n2HjSepz3TnQzZ1cyt6k7aT+XPa0vR/EvU6G12nuqfCqlNeD/ncRSoxehoWl+iHSFLLpxhcx505qE/6Z49mzf2+01nU+POD7VmvoROjJaGq3+rN5R/NtK0O905NeqWDbUsQtavwVIvvI3CS5GKlFp4aw+KexltNPijE+HoAB9jFt4Sy+CW1njaWoMrYatXlb8q0rT71Tkl6tYKtW/tqXx1IrvMlFvkbVojoh0jVw6kYW0edSanLyjDPu0am42lsqfwNzfYsvqyRUZM3zQfQzaU8SuKk7mS+X8ql6L4n6mhutqLmpwpJQXi/T6EsaCWp0LR2jaNCHUo0oUorhCKivPG852tXqVpb1STk+0lSS0JZEegAAAAAAAAAAAAAAAAAAAAAAAAAAFFXcz1ag5xr5w8WdBhepFM4fpX8cvFncW+iKzGivxx8TK40Z4jt+oX+UcRimpZgdIpbkc5LUmKzwAAAAAAAA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32846" y="2512177"/>
            <a:ext cx="1686443" cy="699907"/>
            <a:chOff x="6232846" y="2512177"/>
            <a:chExt cx="1686443" cy="699907"/>
          </a:xfrm>
        </p:grpSpPr>
        <p:pic>
          <p:nvPicPr>
            <p:cNvPr id="2054" name="Picture 6" descr="http://www.clker.com/cliparts/9/n/H/B/h/Z/blue-smiley-face-md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846" y="2512177"/>
              <a:ext cx="548954" cy="550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cartoon-clipart.com/cartoon_clipart_images/a_green_cartoon_smiley_face_crying_with_a_sad_expression_0515-1009-1601-2654_SMU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302" y="2514600"/>
              <a:ext cx="557987" cy="69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9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Llunch">
  <a:themeElements>
    <a:clrScheme name="MLlunc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Llunch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Llun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un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un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un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un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un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un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31958</TotalTime>
  <Words>2822</Words>
  <Application>Microsoft Office PowerPoint</Application>
  <PresentationFormat>On-screen Show (4:3)</PresentationFormat>
  <Paragraphs>256</Paragraphs>
  <Slides>32</Slides>
  <Notes>27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1_MLlunch</vt:lpstr>
      <vt:lpstr>Learning about Auctions: Reconstructing Preferences and Mechanisms from Opaque Transactions</vt:lpstr>
      <vt:lpstr>A very classic problem</vt:lpstr>
      <vt:lpstr>A less-classic but still well-studied problem</vt:lpstr>
      <vt:lpstr>Today’s problem</vt:lpstr>
      <vt:lpstr>Two models (high-level)</vt:lpstr>
      <vt:lpstr>Two models (high-level)</vt:lpstr>
      <vt:lpstr>Consider the following scenario…</vt:lpstr>
      <vt:lpstr>Consider the following scenario…</vt:lpstr>
      <vt:lpstr>Special case: 1 item (wanted by all)</vt:lpstr>
      <vt:lpstr>General case (single-minded)</vt:lpstr>
      <vt:lpstr>General case (single-minded)</vt:lpstr>
      <vt:lpstr>General case (single-minded)</vt:lpstr>
      <vt:lpstr>General case (single-minded)</vt:lpstr>
      <vt:lpstr>General case (single-minded)</vt:lpstr>
      <vt:lpstr>General case (single-minded)</vt:lpstr>
      <vt:lpstr>How about unit-demand</vt:lpstr>
      <vt:lpstr>How about unit-demand</vt:lpstr>
      <vt:lpstr>How about unit-demand</vt:lpstr>
      <vt:lpstr>Learning the presence of variable prices</vt:lpstr>
      <vt:lpstr>Learning the presence of variable prices</vt:lpstr>
      <vt:lpstr>Now to Bayesian model</vt:lpstr>
      <vt:lpstr>Some difficulties</vt:lpstr>
      <vt:lpstr>A really useful tool: Kaplan-Meier estimator</vt:lpstr>
      <vt:lpstr>A really useful tool: Kaplan-Meier estimator</vt:lpstr>
      <vt:lpstr>Back to the auction</vt:lpstr>
      <vt:lpstr>Back to the auction</vt:lpstr>
      <vt:lpstr>Back to the auction</vt:lpstr>
      <vt:lpstr>Back to the auction</vt:lpstr>
      <vt:lpstr>Extended models</vt:lpstr>
      <vt:lpstr>Extended models</vt:lpstr>
      <vt:lpstr>Open problems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Preferences and Priorities from Opaque Transactions</dc:title>
  <dc:creator>Administrator</dc:creator>
  <cp:lastModifiedBy>Blum</cp:lastModifiedBy>
  <cp:revision>146</cp:revision>
  <dcterms:created xsi:type="dcterms:W3CDTF">2006-08-16T00:00:00Z</dcterms:created>
  <dcterms:modified xsi:type="dcterms:W3CDTF">2016-10-08T04:46:41Z</dcterms:modified>
</cp:coreProperties>
</file>