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665" r:id="rId2"/>
    <p:sldId id="629" r:id="rId3"/>
    <p:sldId id="662" r:id="rId4"/>
    <p:sldId id="634" r:id="rId5"/>
    <p:sldId id="701" r:id="rId6"/>
    <p:sldId id="733" r:id="rId7"/>
    <p:sldId id="734" r:id="rId8"/>
    <p:sldId id="735" r:id="rId9"/>
    <p:sldId id="736" r:id="rId10"/>
    <p:sldId id="737" r:id="rId11"/>
    <p:sldId id="703" r:id="rId12"/>
    <p:sldId id="630" r:id="rId13"/>
    <p:sldId id="631" r:id="rId14"/>
    <p:sldId id="682" r:id="rId15"/>
    <p:sldId id="679" r:id="rId16"/>
    <p:sldId id="680" r:id="rId17"/>
    <p:sldId id="681" r:id="rId18"/>
    <p:sldId id="683" r:id="rId19"/>
    <p:sldId id="687" r:id="rId20"/>
    <p:sldId id="678" r:id="rId21"/>
    <p:sldId id="632" r:id="rId22"/>
    <p:sldId id="633" r:id="rId23"/>
    <p:sldId id="684" r:id="rId24"/>
    <p:sldId id="692" r:id="rId25"/>
    <p:sldId id="690" r:id="rId26"/>
    <p:sldId id="699" r:id="rId27"/>
    <p:sldId id="691" r:id="rId28"/>
    <p:sldId id="743" r:id="rId29"/>
    <p:sldId id="772" r:id="rId30"/>
    <p:sldId id="697" r:id="rId31"/>
    <p:sldId id="689" r:id="rId32"/>
    <p:sldId id="825" r:id="rId33"/>
    <p:sldId id="594" r:id="rId34"/>
    <p:sldId id="595" r:id="rId35"/>
    <p:sldId id="596" r:id="rId36"/>
    <p:sldId id="597" r:id="rId37"/>
    <p:sldId id="598" r:id="rId38"/>
    <p:sldId id="820" r:id="rId39"/>
    <p:sldId id="821" r:id="rId40"/>
    <p:sldId id="839" r:id="rId41"/>
    <p:sldId id="822" r:id="rId42"/>
    <p:sldId id="756" r:id="rId43"/>
    <p:sldId id="757" r:id="rId44"/>
    <p:sldId id="763" r:id="rId45"/>
    <p:sldId id="764" r:id="rId46"/>
    <p:sldId id="765" r:id="rId47"/>
    <p:sldId id="934" r:id="rId48"/>
    <p:sldId id="761" r:id="rId49"/>
    <p:sldId id="762" r:id="rId50"/>
    <p:sldId id="636" r:id="rId51"/>
    <p:sldId id="705" r:id="rId52"/>
    <p:sldId id="706" r:id="rId53"/>
    <p:sldId id="848" r:id="rId54"/>
    <p:sldId id="707" r:id="rId55"/>
    <p:sldId id="708" r:id="rId56"/>
    <p:sldId id="918" r:id="rId57"/>
    <p:sldId id="919" r:id="rId58"/>
    <p:sldId id="920" r:id="rId59"/>
    <p:sldId id="921" r:id="rId60"/>
    <p:sldId id="922" r:id="rId61"/>
    <p:sldId id="923" r:id="rId62"/>
    <p:sldId id="924" r:id="rId63"/>
    <p:sldId id="925" r:id="rId64"/>
    <p:sldId id="926" r:id="rId65"/>
    <p:sldId id="927" r:id="rId66"/>
    <p:sldId id="928" r:id="rId67"/>
    <p:sldId id="929" r:id="rId68"/>
    <p:sldId id="930" r:id="rId69"/>
    <p:sldId id="931" r:id="rId70"/>
    <p:sldId id="932" r:id="rId71"/>
    <p:sldId id="933" r:id="rId72"/>
    <p:sldId id="863" r:id="rId73"/>
    <p:sldId id="864" r:id="rId74"/>
    <p:sldId id="865" r:id="rId75"/>
    <p:sldId id="866" r:id="rId76"/>
    <p:sldId id="867" r:id="rId77"/>
    <p:sldId id="868" r:id="rId78"/>
    <p:sldId id="869" r:id="rId79"/>
    <p:sldId id="870" r:id="rId80"/>
    <p:sldId id="871" r:id="rId81"/>
    <p:sldId id="872" r:id="rId82"/>
    <p:sldId id="877" r:id="rId83"/>
    <p:sldId id="880" r:id="rId84"/>
    <p:sldId id="881" r:id="rId85"/>
    <p:sldId id="882" r:id="rId86"/>
    <p:sldId id="883" r:id="rId87"/>
    <p:sldId id="884" r:id="rId88"/>
    <p:sldId id="885" r:id="rId89"/>
    <p:sldId id="886" r:id="rId90"/>
    <p:sldId id="887" r:id="rId91"/>
    <p:sldId id="888" r:id="rId92"/>
    <p:sldId id="889" r:id="rId93"/>
    <p:sldId id="890" r:id="rId94"/>
    <p:sldId id="891" r:id="rId95"/>
    <p:sldId id="892" r:id="rId96"/>
    <p:sldId id="893" r:id="rId97"/>
    <p:sldId id="896" r:id="rId98"/>
    <p:sldId id="897" r:id="rId99"/>
    <p:sldId id="899" r:id="rId100"/>
    <p:sldId id="900" r:id="rId101"/>
    <p:sldId id="901" r:id="rId102"/>
    <p:sldId id="902" r:id="rId103"/>
    <p:sldId id="903" r:id="rId104"/>
    <p:sldId id="906" r:id="rId105"/>
    <p:sldId id="907" r:id="rId106"/>
    <p:sldId id="908" r:id="rId107"/>
    <p:sldId id="909" r:id="rId108"/>
    <p:sldId id="910" r:id="rId109"/>
    <p:sldId id="916" r:id="rId110"/>
    <p:sldId id="917" r:id="rId111"/>
    <p:sldId id="732" r:id="rId112"/>
    <p:sldId id="696" r:id="rId1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388F"/>
    <a:srgbClr val="0EF10E"/>
    <a:srgbClr val="890000"/>
    <a:srgbClr val="000115"/>
    <a:srgbClr val="DDDDDD"/>
    <a:srgbClr val="009900"/>
    <a:srgbClr val="C147B2"/>
    <a:srgbClr val="339933"/>
    <a:srgbClr val="FFFFFF"/>
    <a:srgbClr val="EC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11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76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notesMaster" Target="notesMasters/notesMaster1.xml"/><Relationship Id="rId115" Type="http://schemas.openxmlformats.org/officeDocument/2006/relationships/handoutMaster" Target="handoutMasters/handoutMaster1.xml"/><Relationship Id="rId116" Type="http://schemas.openxmlformats.org/officeDocument/2006/relationships/printerSettings" Target="printerSettings/printerSettings1.bin"/><Relationship Id="rId117" Type="http://schemas.openxmlformats.org/officeDocument/2006/relationships/presProps" Target="presProps.xml"/><Relationship Id="rId118" Type="http://schemas.openxmlformats.org/officeDocument/2006/relationships/viewProps" Target="viewProps.xml"/><Relationship Id="rId119" Type="http://schemas.openxmlformats.org/officeDocument/2006/relationships/theme" Target="theme/theme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Seconds for million iterations</a:t>
            </a:r>
          </a:p>
        </c:rich>
      </c:tx>
      <c:layout>
        <c:manualLayout>
          <c:xMode val="edge"/>
          <c:yMode val="edge"/>
          <c:x val="0.218056716499327"/>
          <c:y val="0.015686011571300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92351268591426"/>
          <c:y val="0.144033581121735"/>
          <c:w val="0.667777340332458"/>
          <c:h val="0.763424596865974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Sheet1!$E$1</c:f>
              <c:strCache>
                <c:ptCount val="1"/>
                <c:pt idx="0">
                  <c:v>Swift(Gibbs)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0.0291666666666667"/>
                  <c:y val="0.00896343518360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152777777777778"/>
                  <c:y val="0.00448171759180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166666666666667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Burglary</c:v>
                </c:pt>
                <c:pt idx="1">
                  <c:v>Urn Ball</c:v>
                </c:pt>
                <c:pt idx="2">
                  <c:v>Hurricane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0.124</c:v>
                </c:pt>
                <c:pt idx="1">
                  <c:v>0.32</c:v>
                </c:pt>
                <c:pt idx="2">
                  <c:v>0.12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Swift(MH)</c:v>
                </c:pt>
              </c:strCache>
            </c:strRef>
          </c:tx>
          <c:spPr>
            <a:solidFill>
              <a:schemeClr val="accent4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0.0125"/>
                  <c:y val="-0.0179268703672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833333333333333"/>
                  <c:y val="-8.216387335226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208333333333333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Burglary</c:v>
                </c:pt>
                <c:pt idx="1">
                  <c:v>Urn Ball</c:v>
                </c:pt>
                <c:pt idx="2">
                  <c:v>Hurricane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0.15</c:v>
                </c:pt>
                <c:pt idx="1">
                  <c:v>0.7</c:v>
                </c:pt>
                <c:pt idx="2">
                  <c:v>0.242</c:v>
                </c:pt>
              </c:numCache>
            </c:numRef>
          </c:val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BLOG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0.0194444444444444"/>
                  <c:y val="0.00672257638770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180555555555556"/>
                  <c:y val="0.00224085879590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194444444444444"/>
                  <c:y val="-0.00224085879590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Burglary</c:v>
                </c:pt>
                <c:pt idx="1">
                  <c:v>Urn Ball</c:v>
                </c:pt>
                <c:pt idx="2">
                  <c:v>Hurricane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6.59</c:v>
                </c:pt>
                <c:pt idx="1">
                  <c:v>30.4</c:v>
                </c:pt>
                <c:pt idx="2">
                  <c:v>18.5</c:v>
                </c:pt>
              </c:numCache>
            </c:numRef>
          </c:val>
        </c:ser>
        <c:ser>
          <c:idx val="1"/>
          <c:order val="3"/>
          <c:tx>
            <c:strRef>
              <c:f>Sheet1!$C$1</c:f>
              <c:strCache>
                <c:ptCount val="1"/>
                <c:pt idx="0">
                  <c:v>Church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0.0222222222222222"/>
                  <c:y val="-0.00224085879590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972222222222227"/>
                  <c:y val="0.00896343518360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125"/>
                  <c:y val="-0.00224085879590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Burglary</c:v>
                </c:pt>
                <c:pt idx="1">
                  <c:v>Urn Ball</c:v>
                </c:pt>
                <c:pt idx="2">
                  <c:v>Hurricane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12.7</c:v>
                </c:pt>
                <c:pt idx="1">
                  <c:v>379.0</c:v>
                </c:pt>
                <c:pt idx="2">
                  <c:v>25.2</c:v>
                </c:pt>
              </c:numCache>
            </c:numRef>
          </c:val>
        </c:ser>
        <c:ser>
          <c:idx val="7"/>
          <c:order val="4"/>
          <c:tx>
            <c:strRef>
              <c:f>Sheet1!$H$1</c:f>
              <c:strCache>
                <c:ptCount val="1"/>
                <c:pt idx="0">
                  <c:v>Figaro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00833333333333333"/>
                  <c:y val="0.00448171759180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138888888888889"/>
                  <c:y val="0.0134451527754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Burglary</c:v>
                </c:pt>
                <c:pt idx="1">
                  <c:v>Urn Ball</c:v>
                </c:pt>
                <c:pt idx="2">
                  <c:v>Hurricane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11.6</c:v>
                </c:pt>
                <c:pt idx="1">
                  <c:v>646.0</c:v>
                </c:pt>
                <c:pt idx="2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BUGS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Burglary</c:v>
                </c:pt>
                <c:pt idx="1">
                  <c:v>Urn Ball</c:v>
                </c:pt>
                <c:pt idx="2">
                  <c:v>Hurricane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87.7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4"/>
          <c:order val="6"/>
          <c:tx>
            <c:strRef>
              <c:f>Sheet1!$F$1</c:f>
              <c:strCache>
                <c:ptCount val="1"/>
                <c:pt idx="0">
                  <c:v>Infer.Net(Gibbs)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00833333333333333"/>
                  <c:y val="0.00896343518360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Burglary</c:v>
                </c:pt>
                <c:pt idx="1">
                  <c:v>Urn Ball</c:v>
                </c:pt>
                <c:pt idx="2">
                  <c:v>Hurricane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1.5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8581336"/>
        <c:axId val="-2088578424"/>
      </c:barChart>
      <c:catAx>
        <c:axId val="-208858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-2088578424"/>
        <c:crossesAt val="0.1"/>
        <c:auto val="1"/>
        <c:lblAlgn val="ctr"/>
        <c:lblOffset val="100"/>
        <c:noMultiLvlLbl val="0"/>
      </c:catAx>
      <c:valAx>
        <c:axId val="-2088578424"/>
        <c:scaling>
          <c:logBase val="10.0"/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-2088581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391082286345"/>
          <c:y val="0.276572968185099"/>
          <c:w val="0.250608917713655"/>
          <c:h val="0.47719229215152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3F7631-B81B-084E-B774-55D0E7727061}" type="datetime1">
              <a:rPr lang="en-US"/>
              <a:pPr>
                <a:defRPr/>
              </a:pPr>
              <a:t>10/3/16</a:t>
            </a:fld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5B1B1E-A2C0-5F4F-9E7C-6085B999B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0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471F85-A62D-B744-9166-C7E2745B0D9E}" type="datetime1">
              <a:rPr lang="en-US"/>
              <a:pPr>
                <a:defRPr/>
              </a:pPr>
              <a:t>10/3/16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4B58F9-A773-4049-AFC0-066FCD269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376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17596A6-B6E8-C246-BCD7-215E1E969328}" type="datetime9">
              <a:rPr lang="en-US"/>
              <a:pPr/>
              <a:t>10/3/16 10:37 PM</a:t>
            </a:fld>
            <a:endParaRPr lang="en-US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1FDB8-3C75-5E47-9DAD-866ABEC6011D}" type="slidenum">
              <a:rPr lang="en-US"/>
              <a:pPr/>
              <a:t>1</a:t>
            </a:fld>
            <a:endParaRPr lang="en-US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last point holds because objects contain their generation history, so there is a unique generation</a:t>
            </a:r>
            <a:r>
              <a:rPr lang="en-US" baseline="0" dirty="0" smtClean="0"/>
              <a:t> path to any world.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471F85-A62D-B744-9166-C7E2745B0D9E}" type="datetime1">
              <a:rPr lang="en-US" smtClean="0"/>
              <a:pPr>
                <a:defRPr/>
              </a:pPr>
              <a:t>10/3/16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4B58F9-A773-4049-AFC0-066FCD2693E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15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030686B-A203-2648-9611-CDC3EF18ED43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003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E9F7C-2D93-C148-9C45-6B3C5DC3F085}" type="slidenum">
              <a:rPr lang="en-US"/>
              <a:pPr/>
              <a:t>41</a:t>
            </a:fld>
            <a:endParaRPr lang="en-US"/>
          </a:p>
        </p:txBody>
      </p:sp>
      <p:sp>
        <p:nvSpPr>
          <p:cNvPr id="10035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64FABB8-B4E6-414E-BB41-E406CC590DE2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095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0DC99-318B-604E-9EF2-4D78B9C6FB5F}" type="slidenum">
              <a:rPr lang="en-US"/>
              <a:pPr/>
              <a:t>43</a:t>
            </a:fld>
            <a:endParaRPr lang="en-US"/>
          </a:p>
        </p:txBody>
      </p:sp>
      <p:sp>
        <p:nvSpPr>
          <p:cNvPr id="10957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64FABB8-B4E6-414E-BB41-E406CC590DE2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095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0DC99-318B-604E-9EF2-4D78B9C6FB5F}" type="slidenum">
              <a:rPr lang="en-US"/>
              <a:pPr/>
              <a:t>44</a:t>
            </a:fld>
            <a:endParaRPr lang="en-US"/>
          </a:p>
        </p:txBody>
      </p:sp>
      <p:sp>
        <p:nvSpPr>
          <p:cNvPr id="10957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64FABB8-B4E6-414E-BB41-E406CC590DE2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095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0DC99-318B-604E-9EF2-4D78B9C6FB5F}" type="slidenum">
              <a:rPr lang="en-US"/>
              <a:pPr/>
              <a:t>45</a:t>
            </a:fld>
            <a:endParaRPr lang="en-US"/>
          </a:p>
        </p:txBody>
      </p:sp>
      <p:sp>
        <p:nvSpPr>
          <p:cNvPr id="10957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64FABB8-B4E6-414E-BB41-E406CC590DE2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095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0DC99-318B-604E-9EF2-4D78B9C6FB5F}" type="slidenum">
              <a:rPr lang="en-US"/>
              <a:pPr/>
              <a:t>46</a:t>
            </a:fld>
            <a:endParaRPr lang="en-US"/>
          </a:p>
        </p:txBody>
      </p:sp>
      <p:sp>
        <p:nvSpPr>
          <p:cNvPr id="10957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F58A2DF-AAF1-CB4C-BC4F-C301380CB32F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157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AFEFD6-01EF-4A47-9308-AAB0C589A73D}" type="slidenum">
              <a:rPr lang="en-US"/>
              <a:pPr/>
              <a:t>48</a:t>
            </a:fld>
            <a:endParaRPr lang="en-US"/>
          </a:p>
        </p:txBody>
      </p:sp>
      <p:sp>
        <p:nvSpPr>
          <p:cNvPr id="11571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F8175F7-62BA-C94E-80E6-1CF40C602EE6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177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5A1E9-501C-8E4C-93BF-D08D764A2E14}" type="slidenum">
              <a:rPr lang="en-US"/>
              <a:pPr/>
              <a:t>49</a:t>
            </a:fld>
            <a:endParaRPr lang="en-US"/>
          </a:p>
        </p:txBody>
      </p:sp>
      <p:sp>
        <p:nvSpPr>
          <p:cNvPr id="11776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wide variety of models, no significant representational obstacles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3115B-37CA-4B41-A592-9E10820F89CB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Several known statistical models including the counting model for population estimation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A486F-6AD3-EA41-B9F3-7B4B83F345DA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Prompted by an overexcited press release from an east coast university whose initials are M.I.T.</a:t>
            </a:r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3A7A7DB-F269-6F40-ACB9-1D876268F58D}" type="datetime1">
              <a:rPr lang="en-US" smtClean="0"/>
              <a:pPr/>
              <a:t>10/3/16</a:t>
            </a:fld>
            <a:endParaRPr lang="en-US" smtClean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5D88A-80C7-4D41-9DD6-087EC6D55107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More substantial models, including citation information extraction, 3x more accurate than CiteSeer (2002)</a:t>
            </a: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0A33E-7C21-CC4F-AC24-A61D4AFA8BAD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DF034BC-13F0-5244-A6D7-626EA8599DE8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911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7B135-7588-5F4A-AFF1-C9CF9332DAF5}" type="slidenum">
              <a:rPr lang="en-US"/>
              <a:pPr/>
              <a:t>53</a:t>
            </a:fld>
            <a:endParaRPr lang="en-US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Some vision models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58C84-F01A-BD40-9829-B14BB912ABC6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Some decision models including partially observable Monopoly where you don’t know where your opponent is or what properties he owns</a:t>
            </a: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F16EA-0CE2-1E40-9D1F-CF82D221CC81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793D5D8-AEEB-194B-9EF9-459C980E2E37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239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E4428-42EB-2A47-98A3-2BF066792A70}" type="slidenum">
              <a:rPr lang="en-US"/>
              <a:pPr/>
              <a:t>56</a:t>
            </a:fld>
            <a:endParaRPr lang="en-US"/>
          </a:p>
        </p:txBody>
      </p:sp>
      <p:sp>
        <p:nvSpPr>
          <p:cNvPr id="12390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Microsoft’s infer.net is a closed-universe first-order language serving hundreds of millions of users every day with recommendations, TrueSkill, etc.</a:t>
            </a:r>
          </a:p>
        </p:txBody>
      </p:sp>
      <p:sp>
        <p:nvSpPr>
          <p:cNvPr id="14541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CD2713E-430A-184E-9C1C-F3AA7E428B0C}" type="datetime1">
              <a:rPr lang="en-US" smtClean="0"/>
              <a:pPr/>
              <a:t>10/3/16</a:t>
            </a:fld>
            <a:endParaRPr lang="en-US" smtClean="0"/>
          </a:p>
        </p:txBody>
      </p:sp>
      <p:sp>
        <p:nvSpPr>
          <p:cNvPr id="1454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1652-D493-714C-9FA0-0EB57CCC7B2C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“Ordinary” MCMC, for inferring values of variables. Each big oval is a possible world with values for all variables.</a:t>
            </a:r>
          </a:p>
        </p:txBody>
      </p:sp>
      <p:sp>
        <p:nvSpPr>
          <p:cNvPr id="12595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C4FC481-8DFC-C449-AFEA-6B8E75EFA443}" type="datetime1">
              <a:rPr lang="en-US" smtClean="0"/>
              <a:pPr/>
              <a:t>10/3/16</a:t>
            </a:fld>
            <a:endParaRPr lang="en-US" smtClean="0"/>
          </a:p>
        </p:txBody>
      </p:sp>
      <p:sp>
        <p:nvSpPr>
          <p:cNvPr id="1259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1C4EB-6C4B-3945-A5DA-F63894326AB7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 the current world we select a variable, resample its value, and move to a new world</a:t>
            </a:r>
          </a:p>
        </p:txBody>
      </p:sp>
      <p:sp>
        <p:nvSpPr>
          <p:cNvPr id="12800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5C60CDC-3BD0-874D-842A-B2DE44744B8B}" type="datetime1">
              <a:rPr lang="en-US" smtClean="0"/>
              <a:pPr/>
              <a:t>10/3/16</a:t>
            </a:fld>
            <a:endParaRPr lang="en-US" smtClean="0"/>
          </a:p>
        </p:txBody>
      </p:sp>
      <p:sp>
        <p:nvSpPr>
          <p:cNvPr id="1280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24AB4-26FC-B642-8249-34CF06B12EA0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process repeats indefinitely, and the query is answered according to the statistics of the answers in the worlds visited</a:t>
            </a:r>
          </a:p>
        </p:txBody>
      </p:sp>
      <p:sp>
        <p:nvSpPr>
          <p:cNvPr id="13005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777C1C8-6712-BC44-86E7-8742919600F1}" type="datetime1">
              <a:rPr lang="en-US" smtClean="0"/>
              <a:pPr/>
              <a:t>10/3/16</a:t>
            </a:fld>
            <a:endParaRPr lang="en-US" smtClean="0"/>
          </a:p>
        </p:txBody>
      </p:sp>
      <p:sp>
        <p:nvSpPr>
          <p:cNvPr id="1300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DFA2B-4C57-044A-81EF-D9655C6B342D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 BLOG, we can also be uncertain about relations, e.g., which earthquake fault is close to each house. Each large rectangle represents one setting for this relation.</a:t>
            </a:r>
          </a:p>
        </p:txBody>
      </p:sp>
      <p:sp>
        <p:nvSpPr>
          <p:cNvPr id="134148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6210E7A-DA70-4F44-AA49-952998BA1F4B}" type="datetime1">
              <a:rPr lang="en-US" smtClean="0"/>
              <a:pPr/>
              <a:t>10/3/16</a:t>
            </a:fld>
            <a:endParaRPr lang="en-US" smtClean="0"/>
          </a:p>
        </p:txBody>
      </p:sp>
      <p:sp>
        <p:nvSpPr>
          <p:cNvPr id="134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A50EF-A02E-3D46-AE89-32FDA68286EE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1DCE84D-DD18-6541-BC5D-620A637DE8D7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D76B3-8E28-4546-87DB-6350FA13EDB1}" type="slidenum">
              <a:rPr lang="en-US"/>
              <a:pPr/>
              <a:t>24</a:t>
            </a:fld>
            <a:endParaRPr lang="en-US"/>
          </a:p>
        </p:txBody>
      </p:sp>
      <p:sp>
        <p:nvSpPr>
          <p:cNvPr id="5018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We can flip the relation, causing a change in dependency structure among the variables; wander around a bit there, then flip again</a:t>
            </a:r>
          </a:p>
        </p:txBody>
      </p:sp>
      <p:sp>
        <p:nvSpPr>
          <p:cNvPr id="13619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23465A0-DF3C-8143-8BCC-53612B08D570}" type="datetime1">
              <a:rPr lang="en-US" smtClean="0"/>
              <a:pPr/>
              <a:t>10/3/16</a:t>
            </a:fld>
            <a:endParaRPr lang="en-US" smtClean="0"/>
          </a:p>
        </p:txBody>
      </p:sp>
      <p:sp>
        <p:nvSpPr>
          <p:cNvPr id="136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1B4A8-945B-4F48-94B7-87125972370C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At this point powerpoint runs out of gas – fortunately! we can’t draw more complex diagrams than this!</a:t>
            </a:r>
          </a:p>
        </p:txBody>
      </p:sp>
      <p:sp>
        <p:nvSpPr>
          <p:cNvPr id="1433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405F306-69EC-1B43-90DD-5BD5CB176CC2}" type="datetime1">
              <a:rPr lang="en-US" smtClean="0"/>
              <a:pPr/>
              <a:t>10/3/16</a:t>
            </a:fld>
            <a:endParaRPr lang="en-US" smtClean="0"/>
          </a:p>
        </p:txBody>
      </p:sp>
      <p:sp>
        <p:nvSpPr>
          <p:cNvPr id="1433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A4A6C-5B46-A34B-A3E6-370297206896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Microsoft’s infer.net is a closed-universe first-order language serving hundreds of millions of users every day with recommendations, TrueSkill, etc.</a:t>
            </a:r>
          </a:p>
        </p:txBody>
      </p:sp>
      <p:sp>
        <p:nvSpPr>
          <p:cNvPr id="14541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CD2713E-430A-184E-9C1C-F3AA7E428B0C}" type="datetime1">
              <a:rPr lang="en-US" smtClean="0"/>
              <a:pPr/>
              <a:t>10/3/16</a:t>
            </a:fld>
            <a:endParaRPr lang="en-US" smtClean="0"/>
          </a:p>
        </p:txBody>
      </p:sp>
      <p:sp>
        <p:nvSpPr>
          <p:cNvPr id="1454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1652-D493-714C-9FA0-0EB57CCC7B2C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BUGS and Infer.net cannot handle Urn Ball and Hurricane.  Figaro times out on Hurricane?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B758A-2F99-4BFA-B349-665B35A2EE4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45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A9A46CC-6719-DF4A-A6BC-25BDC079F537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53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A6AAE-457A-0042-B146-56A7900DE298}" type="slidenum">
              <a:rPr lang="en-US"/>
              <a:pPr/>
              <a:t>72</a:t>
            </a:fld>
            <a:endParaRPr lang="en-US"/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million tons of earth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7D4BD70-590B-F84B-8949-9763251A2A3F}" type="datetime1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DE150B-6121-D147-8C3F-CF993A35DE15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6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495C06-B0FC-0844-92D5-C7EE93118738}" type="datetime9">
              <a:rPr lang="en-US" sz="1200">
                <a:cs typeface="Arial" charset="0"/>
              </a:rPr>
              <a:pPr eaLnBrk="1" hangingPunct="1"/>
              <a:t>10/3/16 10:03 PM</a:t>
            </a:fld>
            <a:endParaRPr lang="en-US" sz="1200">
              <a:cs typeface="Arial" charset="0"/>
            </a:endParaRP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05064B-6F3A-3E4D-8436-BD6E6ADBCC2E}" type="slidenum">
              <a:rPr lang="en-US" sz="1200">
                <a:cs typeface="Arial" charset="0"/>
              </a:rPr>
              <a:pPr eaLnBrk="1" hangingPunct="1"/>
              <a:t>74</a:t>
            </a:fld>
            <a:endParaRPr lang="en-US" sz="1200">
              <a:cs typeface="Arial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495C06-B0FC-0844-92D5-C7EE93118738}" type="datetime9">
              <a:rPr lang="en-US" sz="1200">
                <a:cs typeface="Arial" charset="0"/>
              </a:rPr>
              <a:pPr eaLnBrk="1" hangingPunct="1"/>
              <a:t>10/3/16 10:03 PM</a:t>
            </a:fld>
            <a:endParaRPr lang="en-US" sz="1200">
              <a:cs typeface="Arial" charset="0"/>
            </a:endParaRP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05064B-6F3A-3E4D-8436-BD6E6ADBCC2E}" type="slidenum">
              <a:rPr lang="en-US" sz="1200">
                <a:cs typeface="Arial" charset="0"/>
              </a:rPr>
              <a:pPr eaLnBrk="1" hangingPunct="1"/>
              <a:t>75</a:t>
            </a:fld>
            <a:endParaRPr lang="en-US" sz="1200">
              <a:cs typeface="Arial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B72E5D-BB25-BA44-B937-A852CA917960}" type="datetime9">
              <a:rPr lang="en-US" sz="1200">
                <a:cs typeface="Arial" charset="0"/>
              </a:rPr>
              <a:pPr eaLnBrk="1" hangingPunct="1"/>
              <a:t>10/3/16 10:03 PM</a:t>
            </a:fld>
            <a:endParaRPr lang="en-US" sz="1200">
              <a:cs typeface="Arial" charset="0"/>
            </a:endParaRP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65B2F1-618B-E841-B6DD-50302FCB170F}" type="slidenum">
              <a:rPr lang="en-US" sz="1200">
                <a:cs typeface="Arial" charset="0"/>
              </a:rPr>
              <a:pPr eaLnBrk="1" hangingPunct="1"/>
              <a:t>76</a:t>
            </a:fld>
            <a:endParaRPr lang="en-US" sz="1200">
              <a:cs typeface="Arial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6B6AB5-90B7-B54C-8FDB-094B945362E4}" type="datetime9">
              <a:rPr lang="en-US" sz="1200">
                <a:cs typeface="Arial" charset="0"/>
              </a:rPr>
              <a:pPr eaLnBrk="1" hangingPunct="1"/>
              <a:t>10/3/16 10:03 PM</a:t>
            </a:fld>
            <a:endParaRPr lang="en-US" sz="1200">
              <a:cs typeface="Arial" charset="0"/>
            </a:endParaRP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67BBE3-C41C-9845-B1FB-8492FD44DF30}" type="slidenum">
              <a:rPr lang="en-US" sz="1200">
                <a:cs typeface="Arial" charset="0"/>
              </a:rPr>
              <a:pPr eaLnBrk="1" hangingPunct="1"/>
              <a:t>77</a:t>
            </a:fld>
            <a:endParaRPr lang="en-US" sz="1200">
              <a:cs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This is what the stations record – waveform signals.</a:t>
            </a:r>
            <a:r>
              <a:rPr lang="en-US" baseline="0" dirty="0" smtClean="0"/>
              <a:t> This is a 6.5 earthquake measured at 9700 km.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DFEFC2B-B12E-2D45-95D8-41A3B2A8E5FC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7EFB7-5631-D944-93CC-621697158C25}" type="slidenum">
              <a:rPr lang="en-US"/>
              <a:pPr/>
              <a:t>25</a:t>
            </a:fld>
            <a:endParaRPr lang="en-US"/>
          </a:p>
        </p:txBody>
      </p:sp>
      <p:sp>
        <p:nvSpPr>
          <p:cNvPr id="5222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8DE1A8B-9283-E642-836B-BED6176C2337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63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C2355-2290-7E49-A6A4-247B861C4126}" type="slidenum">
              <a:rPr lang="en-US"/>
              <a:pPr/>
              <a:t>78</a:t>
            </a:fld>
            <a:endParaRPr lang="en-US"/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This is the size</a:t>
            </a:r>
            <a:r>
              <a:rPr lang="en-US" baseline="0" dirty="0" smtClean="0"/>
              <a:t> of a small decoupled nuclear test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Real-time (every 24 hours)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7D4BD70-590B-F84B-8949-9763251A2A3F}" type="datetime1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DE150B-6121-D147-8C3F-CF993A35DE15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065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F845E2-B3CF-894A-B2F6-B784D2CB063F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59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6FD48-0DC2-034F-8D54-7044F42214F5}" type="slidenum">
              <a:rPr lang="en-US"/>
              <a:pPr/>
              <a:t>80</a:t>
            </a:fld>
            <a:endParaRPr lang="en-US"/>
          </a:p>
        </p:txBody>
      </p:sp>
      <p:sp>
        <p:nvSpPr>
          <p:cNvPr id="15974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50% of US geophysics funding</a:t>
            </a:r>
            <a:r>
              <a:rPr lang="en-US" baseline="0" dirty="0" smtClean="0"/>
              <a:t> aimed at this problem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F845E2-B3CF-894A-B2F6-B784D2CB063F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59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6FD48-0DC2-034F-8D54-7044F42214F5}" type="slidenum">
              <a:rPr lang="en-US"/>
              <a:pPr/>
              <a:t>81</a:t>
            </a:fld>
            <a:endParaRPr lang="en-US"/>
          </a:p>
        </p:txBody>
      </p:sp>
      <p:sp>
        <p:nvSpPr>
          <p:cNvPr id="15974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0FE797C-0B82-934A-A934-7609C2D23321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66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E1DBE-B018-2C4C-B873-A2EC011E36E3}" type="slidenum">
              <a:rPr lang="en-US"/>
              <a:pPr/>
              <a:t>84</a:t>
            </a:fld>
            <a:endParaRPr lang="en-US"/>
          </a:p>
        </p:txBody>
      </p:sp>
      <p:sp>
        <p:nvSpPr>
          <p:cNvPr id="16691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Given a global network of stations.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7C64EBC-95CB-8840-982F-FF837B35CFB7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68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CCE9E-4721-3F49-BBC6-41B4AB8C37BB}" type="slidenum">
              <a:rPr lang="en-US"/>
              <a:pPr/>
              <a:t>85</a:t>
            </a:fld>
            <a:endParaRPr lang="en-US"/>
          </a:p>
        </p:txBody>
      </p:sp>
      <p:sp>
        <p:nvSpPr>
          <p:cNvPr id="16896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49CC2F1-45D0-6A47-8DFA-B7BF2E43B1A1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71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F07CD-D5AB-9240-AB67-0FE2002B3B40}" type="slidenum">
              <a:rPr lang="en-US"/>
              <a:pPr/>
              <a:t>86</a:t>
            </a:fld>
            <a:endParaRPr lang="en-US"/>
          </a:p>
        </p:txBody>
      </p:sp>
      <p:sp>
        <p:nvSpPr>
          <p:cNvPr id="17101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Seismic energy from these events propagates outwards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0A21C90-CE6E-AB4B-BE46-A7B285628255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73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80973-F136-F94B-97A5-B245D31CEB9A}" type="slidenum">
              <a:rPr lang="en-US"/>
              <a:pPr/>
              <a:t>87</a:t>
            </a:fld>
            <a:endParaRPr lang="en-US"/>
          </a:p>
        </p:txBody>
      </p:sp>
      <p:sp>
        <p:nvSpPr>
          <p:cNvPr id="17306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0BBDDC7-71D0-7542-BF33-E1C27C2191D3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75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0FBE0-B191-5742-8058-A44C6CDB8A07}" type="slidenum">
              <a:rPr lang="en-US"/>
              <a:pPr/>
              <a:t>88</a:t>
            </a:fld>
            <a:endParaRPr lang="en-US"/>
          </a:p>
        </p:txBody>
      </p:sp>
      <p:sp>
        <p:nvSpPr>
          <p:cNvPr id="17510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274FC38-32C9-8C43-8914-6E85F7E517FD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77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B3A04-D159-0F48-B300-0110D75EFA9D}" type="slidenum">
              <a:rPr lang="en-US"/>
              <a:pPr/>
              <a:t>89</a:t>
            </a:fld>
            <a:endParaRPr lang="en-US"/>
          </a:p>
        </p:txBody>
      </p:sp>
      <p:sp>
        <p:nvSpPr>
          <p:cNvPr id="17715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But other noise detections are also noted, due to small local events.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4E6DF78-E92F-A542-8460-DD48CDFE0D77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2F02F-5D22-734E-9F4A-1321B477A1C5}" type="slidenum">
              <a:rPr lang="en-US"/>
              <a:pPr/>
              <a:t>26</a:t>
            </a:fld>
            <a:endParaRPr lang="en-US"/>
          </a:p>
        </p:txBody>
      </p:sp>
      <p:sp>
        <p:nvSpPr>
          <p:cNvPr id="5427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E2D22BC-F162-A740-9889-8A1857F5CED4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79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9A4B5-A249-FD4B-8BC2-795696A25006}" type="slidenum">
              <a:rPr lang="en-US"/>
              <a:pPr/>
              <a:t>90</a:t>
            </a:fld>
            <a:endParaRPr lang="en-US"/>
          </a:p>
        </p:txBody>
      </p:sp>
      <p:sp>
        <p:nvSpPr>
          <p:cNvPr id="17920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9D8A8E5-8BA5-5E45-A7AC-47678375FDAA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81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9F554-DE09-B548-83EE-5AAC6569B9ED}" type="slidenum">
              <a:rPr lang="en-US"/>
              <a:pPr/>
              <a:t>91</a:t>
            </a:fld>
            <a:endParaRPr lang="en-US"/>
          </a:p>
        </p:txBody>
      </p:sp>
      <p:sp>
        <p:nvSpPr>
          <p:cNvPr id="18125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Wave types vary from 12 minutes to 40 minutes to traverse the earth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15DBEBE-34D6-E048-AD19-8657A8EC5E3E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83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BC046-7D84-D34F-93BE-6B8F0CE16F59}" type="slidenum">
              <a:rPr lang="en-US"/>
              <a:pPr/>
              <a:t>92</a:t>
            </a:fld>
            <a:endParaRPr lang="en-US"/>
          </a:p>
        </p:txBody>
      </p:sp>
      <p:sp>
        <p:nvSpPr>
          <p:cNvPr id="18330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What we see though are just a bunch of detections at each stations which we need to associate together.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600 predictive models in the traditional sense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7D4BD70-590B-F84B-8949-9763251A2A3F}" type="datetime1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DE150B-6121-D147-8C3F-CF993A35DE15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34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7F924D4-9D97-2A4E-BC76-35CAC3DED1A3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87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1EE1E-7FE7-344C-9C22-DFECA0BF4F5A}" type="slidenum">
              <a:rPr lang="en-US"/>
              <a:pPr/>
              <a:t>94</a:t>
            </a:fld>
            <a:endParaRPr lang="en-US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Here’s the whole thing, will look at pieces of it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3C00364-A988-CB41-80BA-AA7F17B0862C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89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4F1D8-D6FF-834D-9931-999C9D2C5489}" type="slidenum">
              <a:rPr lang="en-US"/>
              <a:pPr/>
              <a:t>95</a:t>
            </a:fld>
            <a:endParaRPr lang="en-US"/>
          </a:p>
        </p:txBody>
      </p:sp>
      <p:sp>
        <p:nvSpPr>
          <p:cNvPr id="189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Number statements describe unknown entities: events and detections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5C2464-4279-1C45-BE7A-AFCB5AE75F9A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91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EA7BC-ECB4-034C-B690-51ABD8605D77}" type="slidenum">
              <a:rPr lang="en-US"/>
              <a:pPr/>
              <a:t>96</a:t>
            </a:fld>
            <a:endParaRPr lang="en-US"/>
          </a:p>
        </p:txBody>
      </p:sp>
      <p:sp>
        <p:nvSpPr>
          <p:cNvPr id="191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471F85-A62D-B744-9166-C7E2745B0D9E}" type="datetime1">
              <a:rPr lang="en-US" smtClean="0"/>
              <a:pPr>
                <a:defRPr/>
              </a:pPr>
              <a:t>10/3/16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4B58F9-A773-4049-AFC0-066FCD2693EF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030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B664EAE-045C-CA47-947D-87597EE32F42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1986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1A36E-5D20-2749-86DA-BD9311A878BB}" type="slidenum">
              <a:rPr lang="en-US"/>
              <a:pPr/>
              <a:t>98</a:t>
            </a:fld>
            <a:endParaRPr lang="en-US"/>
          </a:p>
        </p:txBody>
      </p:sp>
      <p:sp>
        <p:nvSpPr>
          <p:cNvPr id="19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C1A2217-9CC2-6245-B825-4933D4E19634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2007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29155-FE39-CD4B-84E1-C9EC7778CBA8}" type="slidenum">
              <a:rPr lang="en-US"/>
              <a:pPr/>
              <a:t>99</a:t>
            </a:fld>
            <a:endParaRPr lang="en-US"/>
          </a:p>
        </p:txBody>
      </p:sp>
      <p:sp>
        <p:nvSpPr>
          <p:cNvPr id="20070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Hierarchical Bayesian model to allow sharing across stations with little data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B865166-F2A3-9F49-BFA6-E905ADB774FF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E1324-346F-BD48-909C-65E6E12C7952}" type="slidenum">
              <a:rPr lang="en-US"/>
              <a:pPr/>
              <a:t>27</a:t>
            </a:fld>
            <a:endParaRPr lang="en-US"/>
          </a:p>
        </p:txBody>
      </p:sp>
      <p:sp>
        <p:nvSpPr>
          <p:cNvPr id="5632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ABA4391-1CA9-8B4A-ABA0-FE468227CFFA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202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B6D4-A7F2-AD43-A775-EAD2FEE67E9A}" type="slidenum">
              <a:rPr lang="en-US"/>
              <a:pPr/>
              <a:t>100</a:t>
            </a:fld>
            <a:endParaRPr lang="en-US"/>
          </a:p>
        </p:txBody>
      </p:sp>
      <p:sp>
        <p:nvSpPr>
          <p:cNvPr id="202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This is the core: GeoTravelTime is a physics-based standard model based on a radially</a:t>
            </a:r>
            <a:r>
              <a:rPr lang="en-US" baseline="0" dirty="0" smtClean="0"/>
              <a:t> symmetric velocity model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07186B5-6615-0444-999E-F6FDC0AE9148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2048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7EDC26-1105-FE40-8736-FB080FA4857E}" type="slidenum">
              <a:rPr lang="en-US"/>
              <a:pPr/>
              <a:t>101</a:t>
            </a:fld>
            <a:endParaRPr lang="en-US"/>
          </a:p>
        </p:txBody>
      </p:sp>
      <p:sp>
        <p:nvSpPr>
          <p:cNvPr id="20480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The residuals are fit better by a </a:t>
            </a:r>
            <a:r>
              <a:rPr lang="en-US" dirty="0" err="1" smtClean="0"/>
              <a:t>Laplacian</a:t>
            </a:r>
            <a:r>
              <a:rPr lang="en-US" dirty="0" smtClean="0"/>
              <a:t>, not Gaussian. 2 seconds on 15 minutes is pretty good. MASSIVE investment in improving it.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ABA4391-1CA9-8B4A-ABA0-FE468227CFFA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202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B6D4-A7F2-AD43-A775-EAD2FEE67E9A}" type="slidenum">
              <a:rPr lang="en-US"/>
              <a:pPr/>
              <a:t>102</a:t>
            </a:fld>
            <a:endParaRPr lang="en-US"/>
          </a:p>
        </p:txBody>
      </p:sp>
      <p:sp>
        <p:nvSpPr>
          <p:cNvPr id="202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Azimuth is the direction of the incoming wave at the station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2BF961-571F-7E4B-9B2A-21ECE7CD11B0}" type="datetime9">
              <a:rPr lang="en-US" sz="1200">
                <a:cs typeface="Arial" charset="0"/>
              </a:rPr>
              <a:pPr eaLnBrk="1" hangingPunct="1"/>
              <a:t>10/3/16 10:03 PM</a:t>
            </a:fld>
            <a:endParaRPr lang="en-US" sz="1200">
              <a:cs typeface="Arial" charset="0"/>
            </a:endParaRPr>
          </a:p>
        </p:txBody>
      </p:sp>
      <p:sp>
        <p:nvSpPr>
          <p:cNvPr id="1218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294472-B8BF-BB48-B34D-550D2DF2F159}" type="slidenum">
              <a:rPr lang="en-US" sz="1200">
                <a:cs typeface="Arial" charset="0"/>
              </a:rPr>
              <a:pPr eaLnBrk="1" hangingPunct="1"/>
              <a:t>103</a:t>
            </a:fld>
            <a:endParaRPr lang="en-US" sz="1200">
              <a:cs typeface="Arial" charset="0"/>
            </a:endParaRPr>
          </a:p>
        </p:txBody>
      </p:sp>
      <p:sp>
        <p:nvSpPr>
          <p:cNvPr id="12186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Again, </a:t>
            </a:r>
            <a:r>
              <a:rPr lang="en-US" dirty="0" err="1" smtClean="0"/>
              <a:t>Laplacian</a:t>
            </a:r>
            <a:r>
              <a:rPr lang="en-US" dirty="0" smtClean="0"/>
              <a:t> errors,</a:t>
            </a:r>
            <a:r>
              <a:rPr lang="en-US" baseline="0" dirty="0" smtClean="0"/>
              <a:t> quite large!!</a:t>
            </a:r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3278FD-C262-D140-8737-5186AA8A2DD5}" type="datetime9">
              <a:rPr lang="en-US" sz="1200"/>
              <a:pPr eaLnBrk="1" hangingPunct="1"/>
              <a:t>10/3/16 10:03 PM</a:t>
            </a:fld>
            <a:endParaRPr lang="en-US" sz="1200"/>
          </a:p>
        </p:txBody>
      </p:sp>
      <p:sp>
        <p:nvSpPr>
          <p:cNvPr id="137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155F4C-B1A8-0D4A-8857-D8E7CC3EE801}" type="slidenum">
              <a:rPr lang="en-US" sz="1200"/>
              <a:pPr eaLnBrk="1" hangingPunct="1"/>
              <a:t>104</a:t>
            </a:fld>
            <a:endParaRPr lang="en-US" sz="1200"/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recent tests run over 3 years of data, similar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7D4BD70-590B-F84B-8949-9763251A2A3F}" type="datetime1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DE150B-6121-D147-8C3F-CF993A35DE15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238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7AA4D6B-AB3C-7347-B326-DD41817DE478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2078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4C358-4B9A-9A44-961F-70BBEF3F03D4}" type="slidenum">
              <a:rPr lang="en-US"/>
              <a:pPr/>
              <a:t>106</a:t>
            </a:fld>
            <a:endParaRPr lang="en-US"/>
          </a:p>
        </p:txBody>
      </p:sp>
      <p:sp>
        <p:nvSpPr>
          <p:cNvPr id="20787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A510763-A2AA-0147-9E8C-C60B23592D5E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2099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70429-50E2-C849-8C3B-F2A443ACA83B}" type="slidenum">
              <a:rPr lang="en-US"/>
              <a:pPr/>
              <a:t>107</a:t>
            </a:fld>
            <a:endParaRPr lang="en-US"/>
          </a:p>
        </p:txBody>
      </p:sp>
      <p:sp>
        <p:nvSpPr>
          <p:cNvPr id="20992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in 2009 the UN’s SEL3 automated bulletin missed 27.4% of the 27294 events in the magnitude range 3–4 while NET-VISA missed 11.1% </a:t>
            </a:r>
            <a:endParaRPr lang="en-US" dirty="0" smtClean="0"/>
          </a:p>
          <a:p>
            <a:pPr eaLnBrk="1" hangingPunct="1"/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35E581C-E3E1-194C-A48C-78A41030BEF2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E757A-E91B-F045-90CF-E955DBF60A09}" type="slidenum">
              <a:rPr lang="en-US"/>
              <a:pPr/>
              <a:t>28</a:t>
            </a:fld>
            <a:endParaRPr lang="en-US"/>
          </a:p>
        </p:txBody>
      </p:sp>
      <p:sp>
        <p:nvSpPr>
          <p:cNvPr id="5837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26A8A5F-EC56-8549-B306-B31EE8389F20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49D60-3BC3-0B49-BCD1-947452463B6C}" type="slidenum">
              <a:rPr lang="en-US"/>
              <a:pPr/>
              <a:t>32</a:t>
            </a:fld>
            <a:endParaRPr lang="en-US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B033240-36E8-3340-9DBB-359E4A4A1699}" type="datetime9">
              <a:rPr lang="en-US"/>
              <a:pPr/>
              <a:t>10/3/16 10:03 PM</a:t>
            </a:fld>
            <a:endParaRPr lang="en-US"/>
          </a:p>
        </p:txBody>
      </p:sp>
      <p:sp>
        <p:nvSpPr>
          <p:cNvPr id="788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5AF8-6A6E-D84B-AC97-764DAFDA17BE}" type="slidenum">
              <a:rPr lang="en-US"/>
              <a:pPr/>
              <a:t>38</a:t>
            </a:fld>
            <a:endParaRPr lang="en-US"/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A03A-5FEC-6243-A853-D5E7F2FFA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FFC92-5D60-D84A-96EC-9127CEB69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6B70-FC6E-AA4B-8485-67545943A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35035-5824-1343-A7BC-4A3955D82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027F-1565-CC4B-861B-54343F56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653B-8758-6946-AA3C-512DE22F8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9854-43A7-8E43-80CF-ED33E267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B373-B79E-084F-831A-4D85571A4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6114-EDFF-9B49-81F5-FC2C97388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2796A-6E9A-404A-806C-C6DAE2FD8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CC918-9528-6D44-A8AA-943681A2F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90600"/>
            <a:ext cx="9144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8F2F21-4EA5-A14F-A180-39AB8851B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Helvetica" pitchFamily="-1" charset="0"/>
          <a:ea typeface="Arial" pitchFamily="-1" charset="0"/>
          <a:cs typeface="Arial" pitchFamily="-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Helvetica" pitchFamily="-1" charset="0"/>
          <a:ea typeface="Arial" pitchFamily="-1" charset="0"/>
          <a:cs typeface="Arial" pitchFamily="-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Helvetica" pitchFamily="-1" charset="0"/>
          <a:ea typeface="Arial" pitchFamily="-1" charset="0"/>
          <a:cs typeface="Arial" pitchFamily="-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Helvetica" pitchFamily="-1" charset="0"/>
          <a:ea typeface="Arial" pitchFamily="-1" charset="0"/>
          <a:cs typeface="Arial" pitchFamily="-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Helvetica" pitchFamily="-1" charset="0"/>
          <a:ea typeface="Arial" pitchFamily="-1" charset="0"/>
          <a:cs typeface="Arial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Helvetica" pitchFamily="-1" charset="0"/>
          <a:ea typeface="Arial" pitchFamily="-1" charset="0"/>
          <a:cs typeface="Arial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Helvetica" pitchFamily="-1" charset="0"/>
          <a:ea typeface="Arial" pitchFamily="-1" charset="0"/>
          <a:cs typeface="Arial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Helvetica" pitchFamily="-1" charset="0"/>
          <a:ea typeface="Arial" pitchFamily="-1" charset="0"/>
          <a:cs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90000"/>
        <a:buFont typeface="Wingdings" pitchFamily="-1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0000"/>
        <a:buFont typeface="Wingdings" pitchFamily="-1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90000"/>
        <a:buFont typeface="Wingdings" pitchFamily="-1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80000"/>
        <a:buFont typeface="Wingdings" pitchFamily="-1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-1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1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1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1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1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2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3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4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FA1E84-5D20-614E-BEA9-4644EEDB7BA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Unifying logic and probability </a:t>
            </a:r>
            <a:br>
              <a:rPr lang="en-US" dirty="0" smtClean="0"/>
            </a:br>
            <a:r>
              <a:rPr lang="en-US" sz="3200" dirty="0" smtClean="0"/>
              <a:t>The BLOG language</a:t>
            </a:r>
            <a:endParaRPr lang="en-US" dirty="0" smtClean="0"/>
          </a:p>
        </p:txBody>
      </p:sp>
      <p:graphicFrame>
        <p:nvGraphicFramePr>
          <p:cNvPr id="210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751491"/>
              </p:ext>
            </p:extLst>
          </p:nvPr>
        </p:nvGraphicFramePr>
        <p:xfrm>
          <a:off x="874713" y="3886200"/>
          <a:ext cx="7583805" cy="3297935"/>
        </p:xfrm>
        <a:graphic>
          <a:graphicData uri="http://schemas.openxmlformats.org/drawingml/2006/table">
            <a:tbl>
              <a:tblPr/>
              <a:tblGrid>
                <a:gridCol w="7375525"/>
                <a:gridCol w="208280"/>
              </a:tblGrid>
              <a:tr h="176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90000"/>
                        <a:buFont typeface="Wingdings" pitchFamily="-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" charset="0"/>
                          <a:ea typeface="Arial" pitchFamily="-1" charset="0"/>
                          <a:cs typeface="Arial" pitchFamily="-1" charset="0"/>
                        </a:rPr>
                        <a:t>Stuart Russell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90000"/>
                        <a:buFont typeface="Wingdings" pitchFamily="-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" charset="0"/>
                          <a:ea typeface="Arial" pitchFamily="-1" charset="0"/>
                          <a:cs typeface="Arial" pitchFamily="-1" charset="0"/>
                        </a:rPr>
                        <a:t>Computer Science Division, UC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" charset="0"/>
                          <a:ea typeface="Arial" pitchFamily="-1" charset="0"/>
                          <a:cs typeface="Arial" pitchFamily="-1" charset="0"/>
                        </a:rPr>
                        <a:t>Berkeley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90000"/>
                        <a:buFont typeface="Wingdings" pitchFamily="-1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90000"/>
                        <a:buFont typeface="Wingdings" pitchFamily="-1" charset="2"/>
                        <a:buNone/>
                        <a:tabLst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Joint work with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Brian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Milch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, David Sontag,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Andrey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Kolobov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Bhaskara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 Marthi, Lei Li, Siddharth Srivastava,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Nimar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Arora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, Erik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Sudderth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, Paul Kidwell, David Moore, Kevin Mayeda, Steve Myers, Christopher Lin, Tony Dear, Ron Sun, Min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Joon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>Seo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  <a:t/>
                      </a:r>
                      <a:br>
                        <a:rPr lang="en-US" sz="2000" dirty="0" smtClean="0">
                          <a:solidFill>
                            <a:schemeClr val="tx1"/>
                          </a:solidFill>
                          <a:ea typeface="ＭＳ Ｐゴシック" pitchFamily="-107" charset="-128"/>
                          <a:cs typeface="ＭＳ Ｐゴシック" pitchFamily="-107" charset="-128"/>
                        </a:rPr>
                      </a:b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90000"/>
                        <a:buFont typeface="Wingdings" pitchFamily="-1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90000"/>
                        <a:buFont typeface="Wingdings" pitchFamily="-1" charset="2"/>
                        <a:buNone/>
                        <a:tabLst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Helvetica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90000"/>
                        <a:buFont typeface="Wingdings" pitchFamily="-1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did AI choose first-order logic?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Provides a </a:t>
            </a:r>
            <a:r>
              <a:rPr lang="en-US" sz="2800" b="1" i="1" dirty="0" smtClean="0">
                <a:solidFill>
                  <a:srgbClr val="0000FF"/>
                </a:solidFill>
              </a:rPr>
              <a:t>declarative</a:t>
            </a:r>
            <a:r>
              <a:rPr lang="en-US" sz="2800" dirty="0" smtClean="0"/>
              <a:t> substrate</a:t>
            </a:r>
          </a:p>
          <a:p>
            <a:pPr lvl="2"/>
            <a:r>
              <a:rPr lang="en-US" dirty="0" smtClean="0"/>
              <a:t>Learn facts, rules from observation and communication</a:t>
            </a:r>
          </a:p>
          <a:p>
            <a:pPr lvl="2"/>
            <a:r>
              <a:rPr lang="en-US" dirty="0" smtClean="0"/>
              <a:t>Combine and reuse in arbitrary ways</a:t>
            </a:r>
          </a:p>
          <a:p>
            <a:r>
              <a:rPr lang="en-US" sz="2800" b="1" i="1" dirty="0" smtClean="0">
                <a:solidFill>
                  <a:srgbClr val="0000FF"/>
                </a:solidFill>
              </a:rPr>
              <a:t>Expressive</a:t>
            </a:r>
            <a:r>
              <a:rPr lang="en-US" sz="2800" dirty="0" smtClean="0"/>
              <a:t> enough for </a:t>
            </a:r>
            <a:r>
              <a:rPr lang="en-US" sz="2800" dirty="0" smtClean="0">
                <a:solidFill>
                  <a:srgbClr val="FF0000"/>
                </a:solidFill>
              </a:rPr>
              <a:t>general-purpose </a:t>
            </a:r>
            <a:r>
              <a:rPr lang="en-US" sz="2800" dirty="0" smtClean="0"/>
              <a:t>intelligence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It provides </a:t>
            </a:r>
            <a:r>
              <a:rPr lang="en-US" sz="2400" dirty="0" smtClean="0">
                <a:solidFill>
                  <a:srgbClr val="FF0000"/>
                </a:solidFill>
              </a:rPr>
              <a:t>concise models, </a:t>
            </a:r>
            <a:r>
              <a:rPr lang="en-US" sz="2400" dirty="0" smtClean="0">
                <a:solidFill>
                  <a:schemeClr val="tx2"/>
                </a:solidFill>
              </a:rPr>
              <a:t>essential for</a:t>
            </a:r>
            <a:r>
              <a:rPr lang="en-US" sz="2400" dirty="0" smtClean="0">
                <a:solidFill>
                  <a:srgbClr val="FF3300"/>
                </a:solidFill>
              </a:rPr>
              <a:t> learning</a:t>
            </a:r>
          </a:p>
          <a:p>
            <a:pPr lvl="1"/>
            <a:r>
              <a:rPr lang="en-US" sz="2400" dirty="0" smtClean="0"/>
              <a:t>E.g., rules of chess (32 pieces, 64 squares, ~100 moves)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~100 000 000 000 000 000 000 000 000 000 000 000 000   pages               as a state-to-state transition matrix (</a:t>
            </a:r>
            <a:r>
              <a:rPr lang="en-US" sz="2000" dirty="0" err="1" smtClean="0"/>
              <a:t>cf</a:t>
            </a:r>
            <a:r>
              <a:rPr lang="en-US" sz="2000" dirty="0" smtClean="0"/>
              <a:t> </a:t>
            </a:r>
            <a:r>
              <a:rPr lang="en-US" sz="2000" dirty="0" err="1" smtClean="0"/>
              <a:t>HMMs</a:t>
            </a:r>
            <a:r>
              <a:rPr lang="en-US" sz="2000" dirty="0" smtClean="0"/>
              <a:t>, automata)</a:t>
            </a:r>
          </a:p>
          <a:p>
            <a:pPr lvl="1" eaLnBrk="1" hangingPunct="1">
              <a:lnSpc>
                <a:spcPct val="90000"/>
              </a:lnSpc>
              <a:buFont typeface="Wingdings" pitchFamily="-1" charset="2"/>
              <a:buNone/>
            </a:pPr>
            <a:r>
              <a:rPr lang="en-US" sz="2400" dirty="0" smtClean="0"/>
              <a:t>	   </a:t>
            </a:r>
            <a:r>
              <a:rPr lang="en-US" sz="2000" i="1" dirty="0" smtClean="0">
                <a:solidFill>
                  <a:srgbClr val="008000"/>
                </a:solidFill>
              </a:rPr>
              <a:t>R.B.KB.RPPP..PPP..N..N…..PP….</a:t>
            </a:r>
            <a:r>
              <a:rPr lang="en-US" sz="2000" i="1" dirty="0" err="1" smtClean="0">
                <a:solidFill>
                  <a:srgbClr val="008000"/>
                </a:solidFill>
              </a:rPr>
              <a:t>q.pp..Q..n..n..ppp..pppr.b.kb.r</a:t>
            </a:r>
            <a:endParaRPr lang="en-US" sz="1800" i="1" dirty="0" smtClean="0">
              <a:solidFill>
                <a:srgbClr val="008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~100 000 pages in propositional logic (</a:t>
            </a:r>
            <a:r>
              <a:rPr lang="en-US" sz="2000" dirty="0" err="1" smtClean="0"/>
              <a:t>cf</a:t>
            </a:r>
            <a:r>
              <a:rPr lang="en-US" sz="2000" dirty="0" smtClean="0"/>
              <a:t> circuits, graphical models)</a:t>
            </a:r>
          </a:p>
          <a:p>
            <a:pPr lvl="1" eaLnBrk="1" hangingPunct="1">
              <a:lnSpc>
                <a:spcPct val="90000"/>
              </a:lnSpc>
              <a:buFont typeface="Wingdings" pitchFamily="-1" charset="2"/>
              <a:buNone/>
            </a:pPr>
            <a:r>
              <a:rPr lang="en-US" sz="2400" dirty="0" smtClean="0"/>
              <a:t>	   </a:t>
            </a:r>
            <a:r>
              <a:rPr lang="en-US" sz="2400" i="1" dirty="0" smtClean="0">
                <a:solidFill>
                  <a:srgbClr val="008000"/>
                </a:solidFill>
              </a:rPr>
              <a:t>WhiteKingOnC4@Move12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1 page in first-order logic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400" dirty="0" smtClean="0"/>
              <a:t>	   </a:t>
            </a:r>
            <a:r>
              <a:rPr lang="en-US" sz="2400" i="1" dirty="0" err="1" smtClean="0">
                <a:solidFill>
                  <a:srgbClr val="008000"/>
                </a:solidFill>
                <a:sym typeface="Symbol"/>
              </a:rPr>
              <a:t>x,y,t,color,piece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</a:rPr>
              <a:t>On</a:t>
            </a:r>
            <a:r>
              <a:rPr lang="en-US" sz="2400" dirty="0" err="1" smtClean="0">
                <a:solidFill>
                  <a:srgbClr val="008000"/>
                </a:solidFill>
              </a:rPr>
              <a:t>(</a:t>
            </a:r>
            <a:r>
              <a:rPr lang="en-US" sz="2400" i="1" dirty="0" err="1" smtClean="0">
                <a:solidFill>
                  <a:srgbClr val="008000"/>
                </a:solidFill>
              </a:rPr>
              <a:t>color,piece,x,y,t</a:t>
            </a:r>
            <a:r>
              <a:rPr lang="en-US" sz="2400" dirty="0" smtClean="0">
                <a:solidFill>
                  <a:srgbClr val="008000"/>
                </a:solidFill>
              </a:rPr>
              <a:t>) </a:t>
            </a:r>
            <a:r>
              <a:rPr lang="en-US" sz="2400" dirty="0" err="1" smtClean="0">
                <a:solidFill>
                  <a:srgbClr val="008000"/>
                </a:solidFill>
                <a:sym typeface="Symbol"/>
              </a:rPr>
              <a:t></a:t>
            </a:r>
            <a:r>
              <a:rPr lang="en-US" sz="2400" dirty="0" smtClean="0">
                <a:solidFill>
                  <a:srgbClr val="008000"/>
                </a:solidFill>
              </a:rPr>
              <a:t> …</a:t>
            </a:r>
          </a:p>
          <a:p>
            <a:pPr lvl="2"/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C5EE6E-2774-F444-A99A-47DEC26C488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AA6CEF-7793-C94D-855B-80F003829BD7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91600" cy="6477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#SeismicEvents</a:t>
            </a:r>
            <a:r>
              <a:rPr lang="en-US" sz="2000" smtClean="0">
                <a:latin typeface="Arial Narrow" pitchFamily="-1" charset="0"/>
              </a:rPr>
              <a:t> ~ Poisson[T*λ</a:t>
            </a:r>
            <a:r>
              <a:rPr lang="en-US" sz="2000" baseline="-25000" smtClean="0">
                <a:latin typeface="Arial Narrow" pitchFamily="-1" charset="0"/>
              </a:rPr>
              <a:t>e</a:t>
            </a:r>
            <a:r>
              <a:rPr lang="en-US" sz="2000" smtClean="0">
                <a:latin typeface="Arial Narrow" pitchFamily="-1" charset="0"/>
              </a:rPr>
              <a:t>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Time(e) ~ </a:t>
            </a:r>
            <a:r>
              <a:rPr lang="en-US" sz="2000" smtClean="0">
                <a:latin typeface="Arial Narrow" pitchFamily="-1" charset="0"/>
              </a:rPr>
              <a:t>Uniform(0,T)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IsEarthQuake(e)</a:t>
            </a:r>
            <a:r>
              <a:rPr lang="en-US" sz="2000" smtClean="0">
                <a:latin typeface="Arial Narrow" pitchFamily="-1" charset="0"/>
              </a:rPr>
              <a:t> ~ Bernoulli(.999);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Location(e)</a:t>
            </a:r>
            <a:r>
              <a:rPr lang="en-US" sz="2000" smtClean="0">
                <a:latin typeface="Arial Narrow" pitchFamily="-1" charset="0"/>
              </a:rPr>
              <a:t> ~ if IsEarthQuake(e) then SpatialPrior() else  UniformEarthDistribution();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-1" charset="2"/>
              <a:buNone/>
            </a:pPr>
            <a:r>
              <a:rPr lang="en-US" sz="2000" b="1" i="1" smtClean="0">
                <a:latin typeface="Arial Narrow" pitchFamily="-1" charset="0"/>
              </a:rPr>
              <a:t>Depth(e)</a:t>
            </a:r>
            <a:r>
              <a:rPr lang="en-US" sz="2000" smtClean="0">
                <a:latin typeface="Arial Narrow" pitchFamily="-1" charset="0"/>
              </a:rPr>
              <a:t> ~ if IsEarthQuake(e) then Uniform[0,700] else 0;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Magnitude(e)</a:t>
            </a:r>
            <a:r>
              <a:rPr lang="en-US" sz="2000" smtClean="0">
                <a:latin typeface="Arial Narrow" pitchFamily="-1" charset="0"/>
              </a:rPr>
              <a:t> ~ Exponential(log(10));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IsDetected(e,p,s)</a:t>
            </a:r>
            <a:r>
              <a:rPr lang="en-US" sz="2400" smtClean="0">
                <a:latin typeface="Arial Narrow" pitchFamily="-1" charset="0"/>
              </a:rPr>
              <a:t> ~ </a:t>
            </a:r>
            <a:r>
              <a:rPr lang="en-US" sz="2000" smtClean="0">
                <a:latin typeface="Arial Narrow" pitchFamily="-1" charset="0"/>
              </a:rPr>
              <a:t>Logistic[weights(s,p)](Magnitude(e), Depth(e), Distance(e,s))</a:t>
            </a:r>
            <a:r>
              <a:rPr lang="en-US" sz="2000" b="1" smtClean="0">
                <a:latin typeface="Arial Narrow" pitchFamily="-1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#Detections(site = s)</a:t>
            </a:r>
            <a:r>
              <a:rPr lang="en-US" sz="2000" smtClean="0">
                <a:latin typeface="Arial Narrow" pitchFamily="-1" charset="0"/>
              </a:rPr>
              <a:t> ~ Poisson[T*λ</a:t>
            </a:r>
            <a:r>
              <a:rPr lang="en-US" sz="2000" baseline="-25000" smtClean="0">
                <a:latin typeface="Arial Narrow" pitchFamily="-1" charset="0"/>
              </a:rPr>
              <a:t>f</a:t>
            </a:r>
            <a:r>
              <a:rPr lang="en-US" sz="2000" smtClean="0">
                <a:latin typeface="Arial Narrow" pitchFamily="-1" charset="0"/>
              </a:rPr>
              <a:t>(s)];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#Detections(event=e, phase=p, station=s) = </a:t>
            </a:r>
            <a:r>
              <a:rPr lang="en-US" sz="2000" smtClean="0">
                <a:latin typeface="Arial Narrow" pitchFamily="-1" charset="0"/>
              </a:rPr>
              <a:t>if IsDetected(e,p,s) then 1 else 0;</a:t>
            </a:r>
            <a:endParaRPr lang="en-US" sz="2400" smtClean="0">
              <a:latin typeface="Arial Narrow" pitchFamily="-1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solidFill>
                  <a:srgbClr val="0000FF"/>
                </a:solidFill>
                <a:latin typeface="Arial Narrow" pitchFamily="-1" charset="0"/>
              </a:rPr>
              <a:t>OnsetTime(a,s) ~ </a:t>
            </a:r>
            <a:r>
              <a:rPr lang="en-US" sz="2000" smtClean="0">
                <a:solidFill>
                  <a:srgbClr val="0000FF"/>
                </a:solidFill>
                <a:latin typeface="Arial Narrow" pitchFamily="-1" charset="0"/>
              </a:rPr>
              <a:t>if (event(a) = null) then Uniform[0,T] else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solidFill>
                  <a:srgbClr val="0000FF"/>
                </a:solidFill>
                <a:latin typeface="Arial Narrow" pitchFamily="-1" charset="0"/>
              </a:rPr>
              <a:t>   Time(event(a)) + GeoTravelTime(Distance(event(a),s),Depth(event(a)),phase(a))    		            	+ Laplace(μ</a:t>
            </a:r>
            <a:r>
              <a:rPr lang="en-US" sz="2000" baseline="-25000" smtClean="0">
                <a:solidFill>
                  <a:srgbClr val="0000FF"/>
                </a:solidFill>
                <a:latin typeface="Arial Narrow" pitchFamily="-1" charset="0"/>
              </a:rPr>
              <a:t>t</a:t>
            </a:r>
            <a:r>
              <a:rPr lang="en-US" sz="2000" smtClean="0">
                <a:solidFill>
                  <a:srgbClr val="0000FF"/>
                </a:solidFill>
                <a:latin typeface="Arial Narrow" pitchFamily="-1" charset="0"/>
              </a:rPr>
              <a:t>(s), σ</a:t>
            </a:r>
            <a:r>
              <a:rPr lang="en-US" sz="2000" baseline="-25000" smtClean="0">
                <a:solidFill>
                  <a:srgbClr val="0000FF"/>
                </a:solidFill>
                <a:latin typeface="Arial Narrow" pitchFamily="-1" charset="0"/>
              </a:rPr>
              <a:t>t</a:t>
            </a:r>
            <a:r>
              <a:rPr lang="en-US" sz="2000" smtClean="0">
                <a:solidFill>
                  <a:srgbClr val="0000FF"/>
                </a:solidFill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Amplitude(a,s)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If (event(a) = null) then NoiseAmplitudeDistribution(s)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    else AmplitudeModel(Magnitude(event(a)), Distance(event(a),s),Depth(event(a)),phase(a))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Azimuth(a,s)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If (event(a) = null) then Uniform(0, 360)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    else GeoAzimuth(Location(event(a)),Depth(event(a)),phase(a),Site(s)) + Laplace(0,σ</a:t>
            </a:r>
            <a:r>
              <a:rPr lang="en-US" sz="2000" baseline="-25000" smtClean="0">
                <a:latin typeface="Arial Narrow" pitchFamily="-1" charset="0"/>
              </a:rPr>
              <a:t>a</a:t>
            </a:r>
            <a:r>
              <a:rPr lang="en-US" sz="2000" smtClean="0"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Slowness(a,s)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If (event(a) = null) then Uniform(0,20)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    else GeoSlowness(Location(event(a)),Depth(event(a)),phase(a),Site(s)) + Laplace(0,σ</a:t>
            </a:r>
            <a:r>
              <a:rPr lang="en-US" sz="2000" baseline="-25000" smtClean="0">
                <a:latin typeface="Arial Narrow" pitchFamily="-1" charset="0"/>
              </a:rPr>
              <a:t>a</a:t>
            </a:r>
            <a:r>
              <a:rPr lang="en-US" sz="2000" smtClean="0"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ObservedPhase(a,s)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CategoricalPhaseModel(phase(a))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000" smtClean="0">
              <a:latin typeface="Arial Narrow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7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82DF55-562C-3242-83B1-E4E8D6556EA3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Travel-time residual (station 6)</a:t>
            </a:r>
          </a:p>
        </p:txBody>
      </p:sp>
      <p:pic>
        <p:nvPicPr>
          <p:cNvPr id="203780" name="Content Placeholder 3" descr="arrtime_asar_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20738"/>
            <a:ext cx="8001000" cy="60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778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AA6CEF-7793-C94D-855B-80F003829BD7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91600" cy="6477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latin typeface="Arial Narrow" pitchFamily="-1" charset="0"/>
              </a:rPr>
              <a:t>#SeismicEvents</a:t>
            </a:r>
            <a:r>
              <a:rPr lang="en-US" sz="2000" dirty="0" smtClean="0">
                <a:latin typeface="Arial Narrow" pitchFamily="-1" charset="0"/>
              </a:rPr>
              <a:t> ~ Poisson[T*</a:t>
            </a:r>
            <a:r>
              <a:rPr lang="en-US" sz="2000" dirty="0" err="1" smtClean="0">
                <a:latin typeface="Arial Narrow" pitchFamily="-1" charset="0"/>
              </a:rPr>
              <a:t>λ</a:t>
            </a:r>
            <a:r>
              <a:rPr lang="en-US" sz="2000" baseline="-25000" dirty="0" err="1" smtClean="0">
                <a:latin typeface="Arial Narrow" pitchFamily="-1" charset="0"/>
              </a:rPr>
              <a:t>e</a:t>
            </a:r>
            <a:r>
              <a:rPr lang="en-US" sz="2000" dirty="0" smtClean="0">
                <a:latin typeface="Arial Narrow" pitchFamily="-1" charset="0"/>
              </a:rPr>
              <a:t>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latin typeface="Arial Narrow" pitchFamily="-1" charset="0"/>
              </a:rPr>
              <a:t>Time(e) ~ </a:t>
            </a:r>
            <a:r>
              <a:rPr lang="en-US" sz="2000" dirty="0" smtClean="0">
                <a:latin typeface="Arial Narrow" pitchFamily="-1" charset="0"/>
              </a:rPr>
              <a:t>Uniform(0,T)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latin typeface="Arial Narrow" pitchFamily="-1" charset="0"/>
              </a:rPr>
              <a:t>IsEarthQuake(e)</a:t>
            </a:r>
            <a:r>
              <a:rPr lang="en-US" sz="2000" dirty="0" smtClean="0">
                <a:latin typeface="Arial Narrow" pitchFamily="-1" charset="0"/>
              </a:rPr>
              <a:t> ~ Bernoulli(.999);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latin typeface="Arial Narrow" pitchFamily="-1" charset="0"/>
              </a:rPr>
              <a:t>Location(e)</a:t>
            </a:r>
            <a:r>
              <a:rPr lang="en-US" sz="2000" dirty="0" smtClean="0">
                <a:latin typeface="Arial Narrow" pitchFamily="-1" charset="0"/>
              </a:rPr>
              <a:t> ~ if IsEarthQuake(e) then SpatialPrior() else  UniformEarthDistribution();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-1" charset="2"/>
              <a:buNone/>
            </a:pPr>
            <a:r>
              <a:rPr lang="en-US" sz="2000" b="1" i="1" dirty="0" smtClean="0">
                <a:latin typeface="Arial Narrow" pitchFamily="-1" charset="0"/>
              </a:rPr>
              <a:t>Depth(e)</a:t>
            </a:r>
            <a:r>
              <a:rPr lang="en-US" sz="2000" dirty="0" smtClean="0">
                <a:latin typeface="Arial Narrow" pitchFamily="-1" charset="0"/>
              </a:rPr>
              <a:t> ~ if IsEarthQuake(e) then Uniform[0,700] else 0;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latin typeface="Arial Narrow" pitchFamily="-1" charset="0"/>
              </a:rPr>
              <a:t>Magnitude(e)</a:t>
            </a:r>
            <a:r>
              <a:rPr lang="en-US" sz="2000" dirty="0" smtClean="0">
                <a:latin typeface="Arial Narrow" pitchFamily="-1" charset="0"/>
              </a:rPr>
              <a:t> ~ Exponential(log(10));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latin typeface="Arial Narrow" pitchFamily="-1" charset="0"/>
              </a:rPr>
              <a:t>IsDetected(</a:t>
            </a:r>
            <a:r>
              <a:rPr lang="en-US" sz="2000" b="1" i="1" dirty="0" err="1" smtClean="0">
                <a:latin typeface="Arial Narrow" pitchFamily="-1" charset="0"/>
              </a:rPr>
              <a:t>e,p,s</a:t>
            </a:r>
            <a:r>
              <a:rPr lang="en-US" sz="2000" b="1" i="1" dirty="0" smtClean="0">
                <a:latin typeface="Arial Narrow" pitchFamily="-1" charset="0"/>
              </a:rPr>
              <a:t>)</a:t>
            </a:r>
            <a:r>
              <a:rPr lang="en-US" sz="2400" dirty="0" smtClean="0">
                <a:latin typeface="Arial Narrow" pitchFamily="-1" charset="0"/>
              </a:rPr>
              <a:t> ~ </a:t>
            </a:r>
            <a:r>
              <a:rPr lang="en-US" sz="2000" dirty="0" smtClean="0">
                <a:latin typeface="Arial Narrow" pitchFamily="-1" charset="0"/>
              </a:rPr>
              <a:t>Logistic[weights(</a:t>
            </a:r>
            <a:r>
              <a:rPr lang="en-US" sz="2000" dirty="0" err="1" smtClean="0">
                <a:latin typeface="Arial Narrow" pitchFamily="-1" charset="0"/>
              </a:rPr>
              <a:t>s,p</a:t>
            </a:r>
            <a:r>
              <a:rPr lang="en-US" sz="2000" dirty="0" smtClean="0">
                <a:latin typeface="Arial Narrow" pitchFamily="-1" charset="0"/>
              </a:rPr>
              <a:t>)](Magnitude(e), Depth(e), Distance(</a:t>
            </a:r>
            <a:r>
              <a:rPr lang="en-US" sz="2000" dirty="0" err="1" smtClean="0">
                <a:latin typeface="Arial Narrow" pitchFamily="-1" charset="0"/>
              </a:rPr>
              <a:t>e,s</a:t>
            </a:r>
            <a:r>
              <a:rPr lang="en-US" sz="2000" dirty="0" smtClean="0">
                <a:latin typeface="Arial Narrow" pitchFamily="-1" charset="0"/>
              </a:rPr>
              <a:t>))</a:t>
            </a:r>
            <a:r>
              <a:rPr lang="en-US" sz="2000" b="1" dirty="0" smtClean="0">
                <a:latin typeface="Arial Narrow" pitchFamily="-1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latin typeface="Arial Narrow" pitchFamily="-1" charset="0"/>
              </a:rPr>
              <a:t>#Detections(site = s)</a:t>
            </a:r>
            <a:r>
              <a:rPr lang="en-US" sz="2000" dirty="0" smtClean="0">
                <a:latin typeface="Arial Narrow" pitchFamily="-1" charset="0"/>
              </a:rPr>
              <a:t> ~ Poisson[T*</a:t>
            </a:r>
            <a:r>
              <a:rPr lang="en-US" sz="2000" dirty="0" err="1" smtClean="0">
                <a:latin typeface="Arial Narrow" pitchFamily="-1" charset="0"/>
              </a:rPr>
              <a:t>λ</a:t>
            </a:r>
            <a:r>
              <a:rPr lang="en-US" sz="2000" baseline="-25000" dirty="0" err="1" smtClean="0">
                <a:latin typeface="Arial Narrow" pitchFamily="-1" charset="0"/>
              </a:rPr>
              <a:t>f</a:t>
            </a:r>
            <a:r>
              <a:rPr lang="en-US" sz="2000" dirty="0" smtClean="0">
                <a:latin typeface="Arial Narrow" pitchFamily="-1" charset="0"/>
              </a:rPr>
              <a:t>(s)];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latin typeface="Arial Narrow" pitchFamily="-1" charset="0"/>
              </a:rPr>
              <a:t>#Detections(event=e, phase=p, station=s) = </a:t>
            </a:r>
            <a:r>
              <a:rPr lang="en-US" sz="2000" dirty="0" smtClean="0">
                <a:latin typeface="Arial Narrow" pitchFamily="-1" charset="0"/>
              </a:rPr>
              <a:t>if IsDetected(</a:t>
            </a:r>
            <a:r>
              <a:rPr lang="en-US" sz="2000" dirty="0" err="1" smtClean="0">
                <a:latin typeface="Arial Narrow" pitchFamily="-1" charset="0"/>
              </a:rPr>
              <a:t>e,p,s</a:t>
            </a:r>
            <a:r>
              <a:rPr lang="en-US" sz="2000" dirty="0" smtClean="0">
                <a:latin typeface="Arial Narrow" pitchFamily="-1" charset="0"/>
              </a:rPr>
              <a:t>) then 1 else 0;</a:t>
            </a:r>
            <a:endParaRPr lang="en-US" sz="2400" dirty="0" smtClean="0">
              <a:latin typeface="Arial Narrow" pitchFamily="-1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solidFill>
                  <a:schemeClr val="tx2"/>
                </a:solidFill>
                <a:latin typeface="Arial Narrow" pitchFamily="-1" charset="0"/>
              </a:rPr>
              <a:t>OnsetTime(</a:t>
            </a:r>
            <a:r>
              <a:rPr lang="en-US" sz="2000" b="1" i="1" dirty="0" err="1" smtClean="0">
                <a:solidFill>
                  <a:schemeClr val="tx2"/>
                </a:solidFill>
                <a:latin typeface="Arial Narrow" pitchFamily="-1" charset="0"/>
              </a:rPr>
              <a:t>a,s</a:t>
            </a:r>
            <a:r>
              <a:rPr lang="en-US" sz="2000" b="1" i="1" dirty="0" smtClean="0">
                <a:solidFill>
                  <a:schemeClr val="tx2"/>
                </a:solidFill>
                <a:latin typeface="Arial Narrow" pitchFamily="-1" charset="0"/>
              </a:rPr>
              <a:t>) ~ </a:t>
            </a:r>
            <a:r>
              <a:rPr lang="en-US" sz="2000" dirty="0" smtClean="0">
                <a:solidFill>
                  <a:schemeClr val="tx2"/>
                </a:solidFill>
                <a:latin typeface="Arial Narrow" pitchFamily="-1" charset="0"/>
              </a:rPr>
              <a:t>if (event(a) = null) then Uniform[0,T] else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Arial Narrow" pitchFamily="-1" charset="0"/>
              </a:rPr>
              <a:t>   Time(event(a)) + GeoTravelTime(Distance(event(a),s),Depth(event(a)),phase(a))    		            	+ Laplace(</a:t>
            </a:r>
            <a:r>
              <a:rPr lang="en-US" sz="2000" dirty="0" err="1" smtClean="0">
                <a:solidFill>
                  <a:schemeClr val="tx2"/>
                </a:solidFill>
                <a:latin typeface="Arial Narrow" pitchFamily="-1" charset="0"/>
              </a:rPr>
              <a:t>μ</a:t>
            </a:r>
            <a:r>
              <a:rPr lang="en-US" sz="2000" baseline="-25000" dirty="0" err="1" smtClean="0">
                <a:solidFill>
                  <a:schemeClr val="tx2"/>
                </a:solidFill>
                <a:latin typeface="Arial Narrow" pitchFamily="-1" charset="0"/>
              </a:rPr>
              <a:t>t</a:t>
            </a:r>
            <a:r>
              <a:rPr lang="en-US" sz="2000" dirty="0" smtClean="0">
                <a:solidFill>
                  <a:schemeClr val="tx2"/>
                </a:solidFill>
                <a:latin typeface="Arial Narrow" pitchFamily="-1" charset="0"/>
              </a:rPr>
              <a:t>(s), </a:t>
            </a:r>
            <a:r>
              <a:rPr lang="en-US" sz="2000" dirty="0" err="1" smtClean="0">
                <a:solidFill>
                  <a:schemeClr val="tx2"/>
                </a:solidFill>
                <a:latin typeface="Arial Narrow" pitchFamily="-1" charset="0"/>
              </a:rPr>
              <a:t>σ</a:t>
            </a:r>
            <a:r>
              <a:rPr lang="en-US" sz="2000" baseline="-25000" dirty="0" err="1" smtClean="0">
                <a:solidFill>
                  <a:schemeClr val="tx2"/>
                </a:solidFill>
                <a:latin typeface="Arial Narrow" pitchFamily="-1" charset="0"/>
              </a:rPr>
              <a:t>t</a:t>
            </a:r>
            <a:r>
              <a:rPr lang="en-US" sz="2000" dirty="0" smtClean="0">
                <a:solidFill>
                  <a:schemeClr val="tx2"/>
                </a:solidFill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latin typeface="Arial Narrow" pitchFamily="-1" charset="0"/>
              </a:rPr>
              <a:t>Amplitude(</a:t>
            </a:r>
            <a:r>
              <a:rPr lang="en-US" sz="2000" b="1" i="1" dirty="0" err="1" smtClean="0">
                <a:latin typeface="Arial Narrow" pitchFamily="-1" charset="0"/>
              </a:rPr>
              <a:t>a,s</a:t>
            </a:r>
            <a:r>
              <a:rPr lang="en-US" sz="2000" b="1" i="1" dirty="0" smtClean="0">
                <a:latin typeface="Arial Narrow" pitchFamily="-1" charset="0"/>
              </a:rPr>
              <a:t>) ~</a:t>
            </a:r>
            <a:r>
              <a:rPr lang="en-US" sz="2400" dirty="0" smtClean="0">
                <a:latin typeface="Arial Narrow" pitchFamily="-1" charset="0"/>
              </a:rPr>
              <a:t> </a:t>
            </a:r>
            <a:r>
              <a:rPr lang="en-US" sz="2000" dirty="0" smtClean="0">
                <a:latin typeface="Arial Narrow" pitchFamily="-1" charset="0"/>
              </a:rPr>
              <a:t>If (event(a) = null) then NoiseAmplitudeDistribution(s)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smtClean="0">
                <a:latin typeface="Arial Narrow" pitchFamily="-1" charset="0"/>
              </a:rPr>
              <a:t>       else AmplitudeModel(Magnitude(event(a)), Distance(event(a),s),Depth(event(a)),phase(a))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solidFill>
                  <a:srgbClr val="0000FF"/>
                </a:solidFill>
                <a:latin typeface="Arial Narrow" pitchFamily="-1" charset="0"/>
              </a:rPr>
              <a:t>Azimuth(</a:t>
            </a:r>
            <a:r>
              <a:rPr lang="en-US" sz="2000" b="1" i="1" dirty="0" err="1" smtClean="0">
                <a:solidFill>
                  <a:srgbClr val="0000FF"/>
                </a:solidFill>
                <a:latin typeface="Arial Narrow" pitchFamily="-1" charset="0"/>
              </a:rPr>
              <a:t>a,s</a:t>
            </a:r>
            <a:r>
              <a:rPr lang="en-US" sz="2000" b="1" i="1" dirty="0" smtClean="0">
                <a:solidFill>
                  <a:srgbClr val="0000FF"/>
                </a:solidFill>
                <a:latin typeface="Arial Narrow" pitchFamily="-1" charset="0"/>
              </a:rPr>
              <a:t>) ~</a:t>
            </a:r>
            <a:r>
              <a:rPr lang="en-US" sz="2400" dirty="0" smtClean="0">
                <a:solidFill>
                  <a:srgbClr val="0000FF"/>
                </a:solidFill>
                <a:latin typeface="Arial Narrow" pitchFamily="-1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 Narrow" pitchFamily="-1" charset="0"/>
              </a:rPr>
              <a:t>If (event(a) = null) then Uniform(0, 360)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 Narrow" pitchFamily="-1" charset="0"/>
              </a:rPr>
              <a:t>       else GeoAzimuth(Location(event(a)),Depth(event(a)),phase(a),Site(s)) + Laplace(0,σ</a:t>
            </a:r>
            <a:r>
              <a:rPr lang="en-US" sz="2000" baseline="-25000" dirty="0" smtClean="0">
                <a:solidFill>
                  <a:srgbClr val="0000FF"/>
                </a:solidFill>
                <a:latin typeface="Arial Narrow" pitchFamily="-1" charset="0"/>
              </a:rPr>
              <a:t>a</a:t>
            </a:r>
            <a:r>
              <a:rPr lang="en-US" sz="2000" dirty="0" smtClean="0">
                <a:solidFill>
                  <a:srgbClr val="0000FF"/>
                </a:solidFill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latin typeface="Arial Narrow" pitchFamily="-1" charset="0"/>
              </a:rPr>
              <a:t>Slowness(</a:t>
            </a:r>
            <a:r>
              <a:rPr lang="en-US" sz="2000" b="1" i="1" dirty="0" err="1" smtClean="0">
                <a:latin typeface="Arial Narrow" pitchFamily="-1" charset="0"/>
              </a:rPr>
              <a:t>a,s</a:t>
            </a:r>
            <a:r>
              <a:rPr lang="en-US" sz="2000" b="1" i="1" dirty="0" smtClean="0">
                <a:latin typeface="Arial Narrow" pitchFamily="-1" charset="0"/>
              </a:rPr>
              <a:t>) ~</a:t>
            </a:r>
            <a:r>
              <a:rPr lang="en-US" sz="2400" dirty="0" smtClean="0">
                <a:latin typeface="Arial Narrow" pitchFamily="-1" charset="0"/>
              </a:rPr>
              <a:t> </a:t>
            </a:r>
            <a:r>
              <a:rPr lang="en-US" sz="2000" dirty="0" smtClean="0">
                <a:latin typeface="Arial Narrow" pitchFamily="-1" charset="0"/>
              </a:rPr>
              <a:t>If (event(a) = null) then Uniform(0,20)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smtClean="0">
                <a:latin typeface="Arial Narrow" pitchFamily="-1" charset="0"/>
              </a:rPr>
              <a:t>       else GeoSlowness(Location(event(a)),Depth(event(a)),phase(a),Site(s)) + Laplace(0,σ</a:t>
            </a:r>
            <a:r>
              <a:rPr lang="en-US" sz="2000" baseline="-25000" dirty="0" smtClean="0">
                <a:latin typeface="Arial Narrow" pitchFamily="-1" charset="0"/>
              </a:rPr>
              <a:t>a</a:t>
            </a:r>
            <a:r>
              <a:rPr lang="en-US" sz="2000" dirty="0" smtClean="0"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latin typeface="Arial Narrow" pitchFamily="-1" charset="0"/>
              </a:rPr>
              <a:t>ObservedPhase(</a:t>
            </a:r>
            <a:r>
              <a:rPr lang="en-US" sz="2000" b="1" i="1" dirty="0" err="1" smtClean="0">
                <a:latin typeface="Arial Narrow" pitchFamily="-1" charset="0"/>
              </a:rPr>
              <a:t>a,s</a:t>
            </a:r>
            <a:r>
              <a:rPr lang="en-US" sz="2000" b="1" i="1" dirty="0" smtClean="0">
                <a:latin typeface="Arial Narrow" pitchFamily="-1" charset="0"/>
              </a:rPr>
              <a:t>) ~</a:t>
            </a:r>
            <a:r>
              <a:rPr lang="en-US" sz="2400" dirty="0" smtClean="0">
                <a:latin typeface="Arial Narrow" pitchFamily="-1" charset="0"/>
              </a:rPr>
              <a:t> </a:t>
            </a:r>
            <a:r>
              <a:rPr lang="en-US" sz="2000" dirty="0" smtClean="0">
                <a:latin typeface="Arial Narrow" pitchFamily="-1" charset="0"/>
              </a:rPr>
              <a:t>CategoricalPhaseModel(phase(a))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000" dirty="0" smtClean="0">
              <a:latin typeface="Arial Narrow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5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6D527C-C602-EA40-839B-F4E7523B1BD9}" type="slidenum">
              <a:rPr lang="en-US" sz="1400">
                <a:cs typeface="Arial" charset="0"/>
              </a:rPr>
              <a:pPr eaLnBrk="1" hangingPunct="1"/>
              <a:t>103</a:t>
            </a:fld>
            <a:endParaRPr lang="en-US" sz="1400">
              <a:cs typeface="Arial" charset="0"/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Overall Azimuth Error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Helvetica" charset="0"/>
              <a:ea typeface="ＭＳ Ｐゴシック" charset="0"/>
            </a:endParaRPr>
          </a:p>
        </p:txBody>
      </p:sp>
      <p:pic>
        <p:nvPicPr>
          <p:cNvPr id="120837" name="Picture 4" descr="az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772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0BF4D5-9DCB-1E41-B0D0-DEA5EF0CAFE9}" type="slidenum">
              <a:rPr lang="en-US" sz="1400"/>
              <a:pPr eaLnBrk="1" hangingPunct="1"/>
              <a:t>104</a:t>
            </a:fld>
            <a:endParaRPr lang="en-US" sz="1400"/>
          </a:p>
        </p:txBody>
      </p:sp>
      <p:sp>
        <p:nvSpPr>
          <p:cNvPr id="136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Inference</a:t>
            </a:r>
          </a:p>
        </p:txBody>
      </p:sp>
      <p:sp>
        <p:nvSpPr>
          <p:cNvPr id="1361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Helvetica" charset="0"/>
                <a:ea typeface="ＭＳ Ｐゴシック" charset="0"/>
                <a:cs typeface="Arial" charset="0"/>
              </a:rPr>
              <a:t>NET-VISA</a:t>
            </a:r>
            <a:r>
              <a:rPr lang="en-US" sz="2800" dirty="0">
                <a:latin typeface="Helvetica" charset="0"/>
                <a:ea typeface="ＭＳ Ｐゴシック" charset="0"/>
                <a:cs typeface="Arial" charset="0"/>
              </a:rPr>
              <a:t> </a:t>
            </a:r>
            <a:r>
              <a:rPr lang="en-US" sz="2800" dirty="0" smtClean="0">
                <a:latin typeface="Helvetica" charset="0"/>
                <a:ea typeface="ＭＳ Ｐゴシック" charset="0"/>
                <a:cs typeface="Arial" charset="0"/>
              </a:rPr>
              <a:t>aims for </a:t>
            </a:r>
            <a:r>
              <a:rPr lang="en-US" sz="2800" dirty="0">
                <a:latin typeface="Helvetica" charset="0"/>
                <a:ea typeface="ＭＳ Ｐゴシック" charset="0"/>
                <a:cs typeface="Arial" charset="0"/>
              </a:rPr>
              <a:t>most likely explanation (MAP)</a:t>
            </a:r>
          </a:p>
          <a:p>
            <a:pPr lvl="1" eaLnBrk="1" hangingPunct="1"/>
            <a:r>
              <a:rPr lang="en-US" sz="2400" dirty="0">
                <a:latin typeface="Helvetica" charset="0"/>
                <a:cs typeface="Arial" charset="0"/>
              </a:rPr>
              <a:t>Probability-driven local optimization search with 4 moves:</a:t>
            </a:r>
          </a:p>
          <a:p>
            <a:pPr lvl="2" eaLnBrk="1" hangingPunct="1"/>
            <a:r>
              <a:rPr lang="en-US" sz="2000" dirty="0">
                <a:latin typeface="Helvetica" charset="0"/>
                <a:cs typeface="Arial" charset="0"/>
              </a:rPr>
              <a:t>Birth move suggests new events to account for new arrivals</a:t>
            </a:r>
          </a:p>
          <a:p>
            <a:pPr lvl="2" eaLnBrk="1" hangingPunct="1"/>
            <a:r>
              <a:rPr lang="en-US" sz="2000" dirty="0">
                <a:latin typeface="Helvetica" charset="0"/>
                <a:cs typeface="Arial" charset="0"/>
              </a:rPr>
              <a:t>Improve-arrival move selects a better event for a given arrival</a:t>
            </a:r>
          </a:p>
          <a:p>
            <a:pPr lvl="2" eaLnBrk="1" hangingPunct="1"/>
            <a:r>
              <a:rPr lang="en-US" sz="2000" dirty="0">
                <a:latin typeface="Helvetica" charset="0"/>
                <a:cs typeface="Arial" charset="0"/>
              </a:rPr>
              <a:t>Improve-event optimizes event location, time given its arrivals</a:t>
            </a:r>
          </a:p>
          <a:p>
            <a:pPr lvl="2" eaLnBrk="1" hangingPunct="1"/>
            <a:r>
              <a:rPr lang="en-US" sz="2000" dirty="0">
                <a:latin typeface="Helvetica" charset="0"/>
                <a:cs typeface="Arial" charset="0"/>
              </a:rPr>
              <a:t>Death move kills events with no arrivals or negative likelihood</a:t>
            </a:r>
          </a:p>
          <a:p>
            <a:pPr eaLnBrk="1" hangingPunct="1"/>
            <a:r>
              <a:rPr lang="en-US" sz="2800" dirty="0">
                <a:latin typeface="Helvetica" charset="0"/>
                <a:ea typeface="ＭＳ Ｐゴシック" charset="0"/>
                <a:cs typeface="Arial" charset="0"/>
              </a:rPr>
              <a:t>Runs faster than real time</a:t>
            </a:r>
          </a:p>
          <a:p>
            <a:pPr lvl="1" eaLnBrk="1" hangingPunct="1"/>
            <a:r>
              <a:rPr lang="en-US" sz="2400" dirty="0">
                <a:latin typeface="Helvetica" charset="0"/>
                <a:cs typeface="Arial" charset="0"/>
              </a:rPr>
              <a:t>Huge events (Sumatra, Tohoku) handled using ~100 nodes</a:t>
            </a:r>
          </a:p>
          <a:p>
            <a:pPr eaLnBrk="1" hangingPunct="1"/>
            <a:r>
              <a:rPr lang="en-US" sz="2800" dirty="0">
                <a:latin typeface="Helvetica" charset="0"/>
                <a:ea typeface="ＭＳ Ｐゴシック" charset="0"/>
              </a:rPr>
              <a:t>Key </a:t>
            </a:r>
            <a:r>
              <a:rPr lang="en-US" sz="2800" dirty="0" smtClean="0">
                <a:latin typeface="Helvetica" charset="0"/>
                <a:ea typeface="ＭＳ Ｐゴシック" charset="0"/>
              </a:rPr>
              <a:t>point for “client”: </a:t>
            </a:r>
            <a:r>
              <a:rPr lang="en-US" sz="2800" dirty="0">
                <a:latin typeface="Helvetica" charset="0"/>
                <a:ea typeface="ＭＳ Ｐゴシック" charset="0"/>
              </a:rPr>
              <a:t>computing posterior probabilities takes the </a:t>
            </a:r>
            <a:r>
              <a:rPr lang="en-US" sz="2800" i="1" dirty="0">
                <a:solidFill>
                  <a:srgbClr val="0000FF"/>
                </a:solidFill>
                <a:latin typeface="Helvetica" charset="0"/>
                <a:ea typeface="ＭＳ Ｐゴシック" charset="0"/>
              </a:rPr>
              <a:t>algorithm</a:t>
            </a:r>
            <a:r>
              <a:rPr lang="en-US" sz="2800" dirty="0">
                <a:latin typeface="Helvetica" charset="0"/>
                <a:ea typeface="ＭＳ Ｐゴシック" charset="0"/>
              </a:rPr>
              <a:t> off the table; to get better answers</a:t>
            </a:r>
            <a:r>
              <a:rPr lang="en-US" sz="2800" dirty="0" smtClean="0">
                <a:latin typeface="Helvetica" charset="0"/>
                <a:ea typeface="ＭＳ Ｐゴシック" charset="0"/>
              </a:rPr>
              <a:t>,</a:t>
            </a:r>
            <a:endParaRPr lang="en-US" sz="2800" dirty="0">
              <a:latin typeface="Helvetica" charset="0"/>
              <a:ea typeface="ＭＳ Ｐゴシック" charset="0"/>
            </a:endParaRPr>
          </a:p>
          <a:p>
            <a:pPr lvl="1" eaLnBrk="1" hangingPunct="1"/>
            <a:r>
              <a:rPr lang="en-US" sz="2400" dirty="0">
                <a:latin typeface="Helvetica" charset="0"/>
                <a:cs typeface="Arial" charset="0"/>
              </a:rPr>
              <a:t>Improve the model, or</a:t>
            </a:r>
          </a:p>
          <a:p>
            <a:pPr lvl="1" eaLnBrk="1" hangingPunct="1"/>
            <a:r>
              <a:rPr lang="en-US" sz="2400" dirty="0">
                <a:latin typeface="Helvetica" charset="0"/>
                <a:cs typeface="Arial" charset="0"/>
              </a:rPr>
              <a:t>Add more sensors</a:t>
            </a:r>
          </a:p>
          <a:p>
            <a:pPr eaLnBrk="1" hangingPunct="1"/>
            <a:endParaRPr lang="en-US" sz="2800" dirty="0">
              <a:solidFill>
                <a:srgbClr val="C30004"/>
              </a:solidFill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Evaluation</a:t>
            </a:r>
          </a:p>
        </p:txBody>
      </p:sp>
      <p:sp>
        <p:nvSpPr>
          <p:cNvPr id="205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11 weeks / 1 week train/test split</a:t>
            </a:r>
            <a:endParaRPr lang="en-US" dirty="0" smtClean="0"/>
          </a:p>
          <a:p>
            <a:pPr eaLnBrk="1" hangingPunct="1"/>
            <a:r>
              <a:rPr lang="en-US" sz="2800" dirty="0" smtClean="0"/>
              <a:t>Evaluated using human-expert LEB as “ground truth”</a:t>
            </a:r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38A791-0E1F-394D-A583-7CC4412E45D1}" type="slidenum">
              <a:rPr lang="en-US" smtClean="0">
                <a:ea typeface="ＭＳ Ｐゴシック" pitchFamily="-107" charset="-128"/>
                <a:cs typeface="ＭＳ Ｐゴシック" pitchFamily="-107" charset="-128"/>
              </a:rPr>
              <a:pPr/>
              <a:t>105</a:t>
            </a:fld>
            <a:endParaRPr lang="en-US" smtClean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612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Fraction of events missed</a:t>
            </a:r>
          </a:p>
        </p:txBody>
      </p:sp>
      <p:pic>
        <p:nvPicPr>
          <p:cNvPr id="206851" name="Picture 1027" descr="missed-events-SE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742950"/>
            <a:ext cx="70866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2" name="TextBox 4"/>
          <p:cNvSpPr txBox="1">
            <a:spLocks noChangeArrowheads="1"/>
          </p:cNvSpPr>
          <p:nvPr/>
        </p:nvSpPr>
        <p:spPr bwMode="auto">
          <a:xfrm>
            <a:off x="6032500" y="1090470"/>
            <a:ext cx="2852738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Existing UN system</a:t>
            </a:r>
          </a:p>
        </p:txBody>
      </p:sp>
      <p:sp>
        <p:nvSpPr>
          <p:cNvPr id="206853" name="TextBox 5"/>
          <p:cNvSpPr txBox="1">
            <a:spLocks noChangeArrowheads="1"/>
          </p:cNvSpPr>
          <p:nvPr/>
        </p:nvSpPr>
        <p:spPr bwMode="auto">
          <a:xfrm>
            <a:off x="6896100" y="5543550"/>
            <a:ext cx="1535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363399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FE2BDA-849F-3940-BF81-9E62B747053C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20889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Fraction of events missed</a:t>
            </a:r>
          </a:p>
        </p:txBody>
      </p:sp>
      <p:pic>
        <p:nvPicPr>
          <p:cNvPr id="208900" name="Picture 1027" descr="missed-events-SE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742950"/>
            <a:ext cx="70866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1" name="Rectangle 6"/>
          <p:cNvSpPr>
            <a:spLocks noChangeArrowheads="1"/>
          </p:cNvSpPr>
          <p:nvPr/>
        </p:nvSpPr>
        <p:spPr bwMode="auto">
          <a:xfrm>
            <a:off x="2955925" y="4570413"/>
            <a:ext cx="225425" cy="10683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8902" name="Rectangle 7"/>
          <p:cNvSpPr>
            <a:spLocks noChangeArrowheads="1"/>
          </p:cNvSpPr>
          <p:nvPr/>
        </p:nvSpPr>
        <p:spPr bwMode="auto">
          <a:xfrm>
            <a:off x="4202113" y="4652963"/>
            <a:ext cx="212725" cy="9858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8903" name="Rectangle 8"/>
          <p:cNvSpPr>
            <a:spLocks noChangeArrowheads="1"/>
          </p:cNvSpPr>
          <p:nvPr/>
        </p:nvSpPr>
        <p:spPr bwMode="auto">
          <a:xfrm>
            <a:off x="5127625" y="4368800"/>
            <a:ext cx="223838" cy="126841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8904" name="Rectangle 9"/>
          <p:cNvSpPr>
            <a:spLocks noChangeArrowheads="1"/>
          </p:cNvSpPr>
          <p:nvPr/>
        </p:nvSpPr>
        <p:spPr bwMode="auto">
          <a:xfrm>
            <a:off x="6027738" y="4365625"/>
            <a:ext cx="223837" cy="126841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8905" name="TextBox 10"/>
          <p:cNvSpPr txBox="1">
            <a:spLocks noChangeArrowheads="1"/>
          </p:cNvSpPr>
          <p:nvPr/>
        </p:nvSpPr>
        <p:spPr bwMode="auto">
          <a:xfrm>
            <a:off x="5981700" y="1389063"/>
            <a:ext cx="207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NET-VISA</a:t>
            </a:r>
          </a:p>
        </p:txBody>
      </p:sp>
      <p:sp>
        <p:nvSpPr>
          <p:cNvPr id="208906" name="TextBox 9"/>
          <p:cNvSpPr txBox="1">
            <a:spLocks noChangeArrowheads="1"/>
          </p:cNvSpPr>
          <p:nvPr/>
        </p:nvSpPr>
        <p:spPr bwMode="auto">
          <a:xfrm>
            <a:off x="6032500" y="1090470"/>
            <a:ext cx="2852738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Existing UN system</a:t>
            </a:r>
          </a:p>
        </p:txBody>
      </p:sp>
      <p:sp>
        <p:nvSpPr>
          <p:cNvPr id="208907" name="TextBox 10"/>
          <p:cNvSpPr txBox="1">
            <a:spLocks noChangeArrowheads="1"/>
          </p:cNvSpPr>
          <p:nvPr/>
        </p:nvSpPr>
        <p:spPr bwMode="auto">
          <a:xfrm>
            <a:off x="6045200" y="1511300"/>
            <a:ext cx="2836863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NET-VISA      </a:t>
            </a:r>
          </a:p>
        </p:txBody>
      </p:sp>
      <p:sp>
        <p:nvSpPr>
          <p:cNvPr id="208908" name="TextBox 11"/>
          <p:cNvSpPr txBox="1">
            <a:spLocks noChangeArrowheads="1"/>
          </p:cNvSpPr>
          <p:nvPr/>
        </p:nvSpPr>
        <p:spPr bwMode="auto">
          <a:xfrm>
            <a:off x="6896100" y="5543550"/>
            <a:ext cx="1535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217198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Detecting Events Found by Regional Networks</a:t>
            </a:r>
          </a:p>
        </p:txBody>
      </p:sp>
      <p:graphicFrame>
        <p:nvGraphicFramePr>
          <p:cNvPr id="215042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23963"/>
          <a:ext cx="8229600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3" imgW="8228920" imgH="4388757" progId="Excel.Sheet.8">
                  <p:embed/>
                </p:oleObj>
              </mc:Choice>
              <mc:Fallback>
                <p:oleObj name="Worksheet" r:id="rId3" imgW="8228920" imgH="438875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23963"/>
                        <a:ext cx="8229600" cy="438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3200" y="5842000"/>
            <a:ext cx="858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NET-VISA recall 20-100% better than human experts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3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12, 2013 DPRK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CE1-DF56-6347-996F-6BB67FE5E826}" type="slidenum">
              <a:rPr lang="en-US" smtClean="0"/>
              <a:pPr/>
              <a:t>109</a:t>
            </a:fld>
            <a:endParaRPr lang="en-US"/>
          </a:p>
        </p:txBody>
      </p:sp>
      <p:pic>
        <p:nvPicPr>
          <p:cNvPr id="5" name="Picture 4" descr="dprk-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28" y="1016000"/>
            <a:ext cx="9190191" cy="5875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066800"/>
            <a:ext cx="3510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FA00"/>
                </a:solidFill>
              </a:rPr>
              <a:t>CTBTO LEB location</a:t>
            </a:r>
            <a:endParaRPr lang="en-US" dirty="0">
              <a:solidFill>
                <a:srgbClr val="BFFA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7866" y="3556000"/>
            <a:ext cx="313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FA00"/>
                </a:solidFill>
              </a:rPr>
              <a:t>NET-VISA location</a:t>
            </a:r>
            <a:endParaRPr lang="en-US" dirty="0">
              <a:solidFill>
                <a:srgbClr val="BFFA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6000" y="5317067"/>
            <a:ext cx="2766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FA00"/>
                </a:solidFill>
              </a:rPr>
              <a:t>Tunnel entrance</a:t>
            </a:r>
            <a:endParaRPr lang="en-US" dirty="0">
              <a:solidFill>
                <a:srgbClr val="BF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5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92E810-031A-1648-B75A-A30FBD8BEEB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514600" y="762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AI</a:t>
            </a:r>
            <a:r>
              <a:rPr lang="en-US"/>
              <a:t>: intelligent systems in the real world</a:t>
            </a: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0" y="26670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Good Old-Fashioned AI</a:t>
            </a:r>
            <a:r>
              <a:rPr lang="en-US"/>
              <a:t>: first-order logic</a:t>
            </a:r>
          </a:p>
        </p:txBody>
      </p:sp>
      <p:cxnSp>
        <p:nvCxnSpPr>
          <p:cNvPr id="11" name="Straight Arrow Connector 10"/>
          <p:cNvCxnSpPr>
            <a:stCxn id="27651" idx="2"/>
            <a:endCxn id="27652" idx="0"/>
          </p:cNvCxnSpPr>
          <p:nvPr/>
        </p:nvCxnSpPr>
        <p:spPr>
          <a:xfrm rot="5400000">
            <a:off x="2534444" y="591344"/>
            <a:ext cx="1636712" cy="25146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1066800"/>
            <a:ext cx="2590800" cy="95410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76200" cmpd="tri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has things in it!!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NET-VISA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CTBTO has announced that NET-VISA will be the new global monitoring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CE1-DF56-6347-996F-6BB67FE5E826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4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more to do</a:t>
            </a:r>
          </a:p>
        </p:txBody>
      </p:sp>
      <p:sp>
        <p:nvSpPr>
          <p:cNvPr id="223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Question</a:t>
            </a:r>
            <a:r>
              <a:rPr lang="en-US" sz="2800" dirty="0"/>
              <a:t> </a:t>
            </a:r>
            <a:r>
              <a:rPr lang="en-US" sz="2800" dirty="0" smtClean="0"/>
              <a:t>answering</a:t>
            </a:r>
          </a:p>
          <a:p>
            <a:r>
              <a:rPr lang="en-US" sz="2800" dirty="0" smtClean="0"/>
              <a:t>Structural learning</a:t>
            </a:r>
          </a:p>
          <a:p>
            <a:r>
              <a:rPr lang="en-US" sz="2800" dirty="0" smtClean="0"/>
              <a:t>Semantics and inference with functions of </a:t>
            </a:r>
            <a:r>
              <a:rPr lang="en-US" sz="2800" smtClean="0"/>
              <a:t>continuous arguments</a:t>
            </a:r>
            <a:endParaRPr lang="en-US" sz="2800" dirty="0" smtClean="0"/>
          </a:p>
          <a:p>
            <a:r>
              <a:rPr lang="en-US" sz="2800" dirty="0" smtClean="0"/>
              <a:t>Experiment with many applications</a:t>
            </a:r>
          </a:p>
          <a:p>
            <a:r>
              <a:rPr lang="en-US" sz="2800" dirty="0" smtClean="0"/>
              <a:t>Tackle some harder problems: vision, real NLP</a:t>
            </a:r>
            <a:endParaRPr lang="en-US" sz="2400" dirty="0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C17C00-F787-D34C-8194-E1FF822BF479}" type="slidenum">
              <a:rPr lang="en-US" smtClean="0"/>
              <a:pPr/>
              <a:t>111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20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0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20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0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Research funded by DARPA, CTBTO, DTRA, ANR, and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Région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d’Île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  <a:t> de France</a:t>
            </a:r>
            <a:br>
              <a:rPr lang="en-US" sz="2000" dirty="0" smtClean="0"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Questions?</a:t>
            </a:r>
            <a:endParaRPr lang="en-US" dirty="0" smtClean="0"/>
          </a:p>
        </p:txBody>
      </p:sp>
      <p:sp>
        <p:nvSpPr>
          <p:cNvPr id="2242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A034F-324D-6845-BD56-E5678FD3E566}" type="slidenum">
              <a:rPr lang="en-US" smtClean="0">
                <a:ea typeface="ＭＳ Ｐゴシック" pitchFamily="-107" charset="-128"/>
                <a:cs typeface="ＭＳ Ｐゴシック" pitchFamily="-107" charset="-128"/>
              </a:rPr>
              <a:pPr/>
              <a:t>112</a:t>
            </a:fld>
            <a:endParaRPr lang="en-US" smtClean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4AA793-A029-E94F-B6B9-CF9AC71A168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514600" y="762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AI</a:t>
            </a:r>
            <a:r>
              <a:rPr lang="en-US"/>
              <a:t>: intelligent systems in the real world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0" y="26670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Good Old-Fashioned AI</a:t>
            </a:r>
            <a:r>
              <a:rPr lang="en-US"/>
              <a:t>: first-order logic</a:t>
            </a:r>
          </a:p>
        </p:txBody>
      </p:sp>
      <p:cxnSp>
        <p:nvCxnSpPr>
          <p:cNvPr id="11" name="Straight Arrow Connector 10"/>
          <p:cNvCxnSpPr>
            <a:stCxn id="28675" idx="2"/>
            <a:endCxn id="28676" idx="0"/>
          </p:cNvCxnSpPr>
          <p:nvPr/>
        </p:nvCxnSpPr>
        <p:spPr>
          <a:xfrm rot="5400000">
            <a:off x="2534444" y="591344"/>
            <a:ext cx="1636712" cy="25146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8675" idx="2"/>
          </p:cNvCxnSpPr>
          <p:nvPr/>
        </p:nvCxnSpPr>
        <p:spPr>
          <a:xfrm rot="16200000" flipH="1">
            <a:off x="4801394" y="838994"/>
            <a:ext cx="1636712" cy="20193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1066800"/>
            <a:ext cx="2590800" cy="95410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76200" cmpd="tri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has things in it!!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1066800"/>
            <a:ext cx="2590800" cy="1077218"/>
          </a:xfrm>
          <a:prstGeom prst="rect">
            <a:avLst/>
          </a:prstGeom>
          <a:solidFill>
            <a:srgbClr val="FFFFFF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softEdge rad="1016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is uncertain!!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929009-D785-7F4E-A59A-4893518963F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514600" y="762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AI</a:t>
            </a:r>
            <a:r>
              <a:rPr lang="en-US"/>
              <a:t>: intelligent systems in the real world</a:t>
            </a: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0" y="26670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Good Old-Fashioned AI</a:t>
            </a:r>
            <a:r>
              <a:rPr lang="en-US"/>
              <a:t>: first-order logic</a:t>
            </a: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4114800" y="2667000"/>
            <a:ext cx="502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Modern AI</a:t>
            </a:r>
            <a:r>
              <a:rPr lang="en-US"/>
              <a:t>:             probabilistic graphical models</a:t>
            </a:r>
          </a:p>
        </p:txBody>
      </p:sp>
      <p:cxnSp>
        <p:nvCxnSpPr>
          <p:cNvPr id="11" name="Straight Arrow Connector 10"/>
          <p:cNvCxnSpPr>
            <a:stCxn id="29699" idx="2"/>
            <a:endCxn id="29700" idx="0"/>
          </p:cNvCxnSpPr>
          <p:nvPr/>
        </p:nvCxnSpPr>
        <p:spPr>
          <a:xfrm rot="5400000">
            <a:off x="2534444" y="591344"/>
            <a:ext cx="1636712" cy="25146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9699" idx="2"/>
            <a:endCxn id="29701" idx="0"/>
          </p:cNvCxnSpPr>
          <p:nvPr/>
        </p:nvCxnSpPr>
        <p:spPr>
          <a:xfrm rot="16200000" flipH="1">
            <a:off x="4801394" y="838994"/>
            <a:ext cx="1636712" cy="20193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1066800"/>
            <a:ext cx="2590800" cy="95410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76200" cmpd="tri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has things in it!!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1066800"/>
            <a:ext cx="2590800" cy="1077218"/>
          </a:xfrm>
          <a:prstGeom prst="rect">
            <a:avLst/>
          </a:prstGeom>
          <a:solidFill>
            <a:srgbClr val="FFFFFF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softEdge rad="1016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is uncertain!!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Bayesian networks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AEE33A-5045-D747-B718-1426C4FECD3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" name="Oval 4"/>
          <p:cNvSpPr/>
          <p:nvPr/>
        </p:nvSpPr>
        <p:spPr>
          <a:xfrm>
            <a:off x="1990725" y="1905000"/>
            <a:ext cx="2200275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Burglary</a:t>
            </a:r>
          </a:p>
        </p:txBody>
      </p:sp>
      <p:sp>
        <p:nvSpPr>
          <p:cNvPr id="6" name="Oval 5"/>
          <p:cNvSpPr/>
          <p:nvPr/>
        </p:nvSpPr>
        <p:spPr>
          <a:xfrm>
            <a:off x="3505200" y="3352800"/>
            <a:ext cx="213360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Alarm</a:t>
            </a:r>
          </a:p>
        </p:txBody>
      </p:sp>
      <p:sp>
        <p:nvSpPr>
          <p:cNvPr id="7" name="Oval 6"/>
          <p:cNvSpPr/>
          <p:nvPr/>
        </p:nvSpPr>
        <p:spPr>
          <a:xfrm>
            <a:off x="4419600" y="1905000"/>
            <a:ext cx="297180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Earthquake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619500" y="2781300"/>
            <a:ext cx="685800" cy="609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876800" y="2895600"/>
            <a:ext cx="609600" cy="45720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9" name="TextBox 8"/>
          <p:cNvSpPr txBox="1">
            <a:spLocks noChangeArrowheads="1"/>
          </p:cNvSpPr>
          <p:nvPr/>
        </p:nvSpPr>
        <p:spPr bwMode="auto">
          <a:xfrm>
            <a:off x="14431" y="914400"/>
            <a:ext cx="9124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Define distributions on all possible </a:t>
            </a:r>
            <a:r>
              <a:rPr lang="en-US" b="1" i="1" dirty="0">
                <a:solidFill>
                  <a:srgbClr val="0000FF"/>
                </a:solidFill>
              </a:rPr>
              <a:t>propositional</a:t>
            </a:r>
            <a:r>
              <a:rPr lang="en-US" dirty="0"/>
              <a:t> worlds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Bayesian networks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B2B943-3203-9348-BB95-EC25C9A5E9E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" name="Oval 4"/>
          <p:cNvSpPr/>
          <p:nvPr/>
        </p:nvSpPr>
        <p:spPr>
          <a:xfrm>
            <a:off x="1981200" y="1905000"/>
            <a:ext cx="220980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Burglary</a:t>
            </a:r>
          </a:p>
        </p:txBody>
      </p:sp>
      <p:sp>
        <p:nvSpPr>
          <p:cNvPr id="6" name="Oval 5"/>
          <p:cNvSpPr/>
          <p:nvPr/>
        </p:nvSpPr>
        <p:spPr>
          <a:xfrm>
            <a:off x="3505200" y="3352800"/>
            <a:ext cx="213360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Alarm</a:t>
            </a:r>
          </a:p>
        </p:txBody>
      </p:sp>
      <p:sp>
        <p:nvSpPr>
          <p:cNvPr id="7" name="Oval 6"/>
          <p:cNvSpPr/>
          <p:nvPr/>
        </p:nvSpPr>
        <p:spPr>
          <a:xfrm>
            <a:off x="4419600" y="1905000"/>
            <a:ext cx="297180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Earthquake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619500" y="2781300"/>
            <a:ext cx="685800" cy="609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876800" y="2895600"/>
            <a:ext cx="609600" cy="45720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17463" y="914400"/>
            <a:ext cx="9186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Define distributions on all possible </a:t>
            </a:r>
            <a:r>
              <a:rPr lang="en-US" b="1" i="1">
                <a:solidFill>
                  <a:srgbClr val="0000FF"/>
                </a:solidFill>
              </a:rPr>
              <a:t>propositional</a:t>
            </a:r>
            <a:r>
              <a:rPr lang="en-US"/>
              <a:t> worlds</a:t>
            </a:r>
          </a:p>
        </p:txBody>
      </p:sp>
      <p:sp>
        <p:nvSpPr>
          <p:cNvPr id="31754" name="TextBox 9"/>
          <p:cNvSpPr txBox="1">
            <a:spLocks noChangeArrowheads="1"/>
          </p:cNvSpPr>
          <p:nvPr/>
        </p:nvSpPr>
        <p:spPr bwMode="auto">
          <a:xfrm>
            <a:off x="390525" y="4581525"/>
            <a:ext cx="529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P(B,E,A) = P(B) P(E) P(A | B, 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Bayesian networks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4477B8-9634-CC41-A1E1-F171A6B4956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" name="Oval 4"/>
          <p:cNvSpPr/>
          <p:nvPr/>
        </p:nvSpPr>
        <p:spPr>
          <a:xfrm>
            <a:off x="2000250" y="1905000"/>
            <a:ext cx="219075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Burglary</a:t>
            </a:r>
          </a:p>
        </p:txBody>
      </p:sp>
      <p:sp>
        <p:nvSpPr>
          <p:cNvPr id="6" name="Oval 5"/>
          <p:cNvSpPr/>
          <p:nvPr/>
        </p:nvSpPr>
        <p:spPr>
          <a:xfrm>
            <a:off x="3505200" y="3352800"/>
            <a:ext cx="213360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Alarm</a:t>
            </a:r>
          </a:p>
        </p:txBody>
      </p:sp>
      <p:sp>
        <p:nvSpPr>
          <p:cNvPr id="7" name="Oval 6"/>
          <p:cNvSpPr/>
          <p:nvPr/>
        </p:nvSpPr>
        <p:spPr>
          <a:xfrm>
            <a:off x="4419600" y="1905000"/>
            <a:ext cx="297180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Earthquake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619500" y="2781300"/>
            <a:ext cx="685800" cy="609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876800" y="2895600"/>
            <a:ext cx="609600" cy="45720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17463" y="914400"/>
            <a:ext cx="9186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Define distributions on all possible </a:t>
            </a:r>
            <a:r>
              <a:rPr lang="en-US" b="1" i="1">
                <a:solidFill>
                  <a:srgbClr val="0000FF"/>
                </a:solidFill>
              </a:rPr>
              <a:t>propositional</a:t>
            </a:r>
            <a:r>
              <a:rPr lang="en-US"/>
              <a:t> worlds</a:t>
            </a:r>
          </a:p>
        </p:txBody>
      </p:sp>
      <p:sp>
        <p:nvSpPr>
          <p:cNvPr id="32778" name="TextBox 9"/>
          <p:cNvSpPr txBox="1">
            <a:spLocks noChangeArrowheads="1"/>
          </p:cNvSpPr>
          <p:nvPr/>
        </p:nvSpPr>
        <p:spPr bwMode="auto">
          <a:xfrm>
            <a:off x="390525" y="4581525"/>
            <a:ext cx="529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P(B,E,A) = P(B) P(E) P(A | B, E)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400800" y="1600200"/>
          <a:ext cx="609600" cy="279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096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0.002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905000" y="2895600"/>
          <a:ext cx="1524000" cy="1371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04800"/>
                <a:gridCol w="304800"/>
                <a:gridCol w="9144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CFFCC"/>
                          </a:solidFill>
                        </a:rPr>
                        <a:t>B</a:t>
                      </a:r>
                      <a:endParaRPr lang="en-US" sz="1200" b="1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CFFCC"/>
                          </a:solidFill>
                        </a:rPr>
                        <a:t>E</a:t>
                      </a:r>
                      <a:endParaRPr lang="en-US" sz="1200" b="1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CFFCC"/>
                          </a:solidFill>
                        </a:rPr>
                        <a:t>P(A|B,E)</a:t>
                      </a:r>
                      <a:endParaRPr lang="en-US" sz="1200" b="1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0.01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0.4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0.8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0.9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3600" y="1600200"/>
          <a:ext cx="609600" cy="279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096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0.003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Bayesian networks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2320AF-6FA6-D24D-B0D5-891D27347CB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" name="Oval 4"/>
          <p:cNvSpPr/>
          <p:nvPr/>
        </p:nvSpPr>
        <p:spPr>
          <a:xfrm>
            <a:off x="2000250" y="1905000"/>
            <a:ext cx="219075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Burglary</a:t>
            </a:r>
          </a:p>
        </p:txBody>
      </p:sp>
      <p:sp>
        <p:nvSpPr>
          <p:cNvPr id="6" name="Oval 5"/>
          <p:cNvSpPr/>
          <p:nvPr/>
        </p:nvSpPr>
        <p:spPr>
          <a:xfrm>
            <a:off x="3505200" y="3352800"/>
            <a:ext cx="213360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Alarm</a:t>
            </a:r>
          </a:p>
        </p:txBody>
      </p:sp>
      <p:sp>
        <p:nvSpPr>
          <p:cNvPr id="7" name="Oval 6"/>
          <p:cNvSpPr/>
          <p:nvPr/>
        </p:nvSpPr>
        <p:spPr>
          <a:xfrm>
            <a:off x="4419600" y="1905000"/>
            <a:ext cx="297180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Earthquake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619500" y="2781300"/>
            <a:ext cx="685800" cy="609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876800" y="2895600"/>
            <a:ext cx="609600" cy="45720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17463" y="914400"/>
            <a:ext cx="9186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Define distributions on all possible </a:t>
            </a:r>
            <a:r>
              <a:rPr lang="en-US" b="1" i="1">
                <a:solidFill>
                  <a:srgbClr val="0000FF"/>
                </a:solidFill>
              </a:rPr>
              <a:t>propositional</a:t>
            </a:r>
            <a:r>
              <a:rPr lang="en-US"/>
              <a:t> worlds</a:t>
            </a:r>
          </a:p>
        </p:txBody>
      </p:sp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390525" y="4581525"/>
            <a:ext cx="529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P(B,E,A) = P(B) P(E) P(A | B, E)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400800" y="1600200"/>
          <a:ext cx="609600" cy="279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096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0.002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3600" y="1600200"/>
          <a:ext cx="609600" cy="279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096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0.003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553200" y="3124200"/>
          <a:ext cx="2133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1219200"/>
              </a:tblGrid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P(B,E,A)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0.985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0.00995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0.0012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0.0008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0.0006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0.0024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0.0000006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0.0000054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905000" y="2895600"/>
          <a:ext cx="1524000" cy="1371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04800"/>
                <a:gridCol w="304800"/>
                <a:gridCol w="9144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CFFCC"/>
                          </a:solidFill>
                        </a:rPr>
                        <a:t>B</a:t>
                      </a:r>
                      <a:endParaRPr lang="en-US" sz="1200" b="1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CFFCC"/>
                          </a:solidFill>
                        </a:rPr>
                        <a:t>E</a:t>
                      </a:r>
                      <a:endParaRPr lang="en-US" sz="1200" b="1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CFFCC"/>
                          </a:solidFill>
                        </a:rPr>
                        <a:t>P(A|B,E)</a:t>
                      </a:r>
                      <a:endParaRPr lang="en-US" sz="1200" b="1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0.01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0.4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0.8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0.9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Bayesian networks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EFD16F-0BEC-1C4C-9832-BE583D799A8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" name="Oval 4"/>
          <p:cNvSpPr/>
          <p:nvPr/>
        </p:nvSpPr>
        <p:spPr>
          <a:xfrm>
            <a:off x="2000250" y="1905000"/>
            <a:ext cx="219075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Burglary</a:t>
            </a:r>
          </a:p>
        </p:txBody>
      </p:sp>
      <p:sp>
        <p:nvSpPr>
          <p:cNvPr id="6" name="Oval 5"/>
          <p:cNvSpPr/>
          <p:nvPr/>
        </p:nvSpPr>
        <p:spPr>
          <a:xfrm>
            <a:off x="3505200" y="3352800"/>
            <a:ext cx="213360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Alarm</a:t>
            </a:r>
          </a:p>
        </p:txBody>
      </p:sp>
      <p:sp>
        <p:nvSpPr>
          <p:cNvPr id="7" name="Oval 6"/>
          <p:cNvSpPr/>
          <p:nvPr/>
        </p:nvSpPr>
        <p:spPr>
          <a:xfrm>
            <a:off x="4419600" y="1905000"/>
            <a:ext cx="297180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Earthquake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619500" y="2781300"/>
            <a:ext cx="685800" cy="609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876800" y="2895600"/>
            <a:ext cx="609600" cy="45720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5" name="TextBox 8"/>
          <p:cNvSpPr txBox="1">
            <a:spLocks noChangeArrowheads="1"/>
          </p:cNvSpPr>
          <p:nvPr/>
        </p:nvSpPr>
        <p:spPr bwMode="auto">
          <a:xfrm>
            <a:off x="17463" y="914400"/>
            <a:ext cx="9186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Define distributions on all possible </a:t>
            </a:r>
            <a:r>
              <a:rPr lang="en-US" b="1" i="1">
                <a:solidFill>
                  <a:srgbClr val="0000FF"/>
                </a:solidFill>
              </a:rPr>
              <a:t>propositional</a:t>
            </a:r>
            <a:r>
              <a:rPr lang="en-US"/>
              <a:t> worlds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390525" y="4581525"/>
            <a:ext cx="529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P(B,E,A) = P(B) P(E) P(A | B, E)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400800" y="1600200"/>
          <a:ext cx="609600" cy="279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096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0.002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33600" y="1600200"/>
          <a:ext cx="609600" cy="279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096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0.003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145851"/>
              </p:ext>
            </p:extLst>
          </p:nvPr>
        </p:nvGraphicFramePr>
        <p:xfrm>
          <a:off x="6553200" y="3124200"/>
          <a:ext cx="2133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1219200"/>
              </a:tblGrid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P(B,E,A)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0.985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0.00995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0.0012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0.0008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0.0006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0.0024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0.0000006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C147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CCFFCC"/>
                          </a:solidFill>
                        </a:rPr>
                        <a:t>0.0000054</a:t>
                      </a:r>
                      <a:endParaRPr lang="en-US" sz="1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905000" y="2895600"/>
          <a:ext cx="1524000" cy="1371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04800"/>
                <a:gridCol w="304800"/>
                <a:gridCol w="9144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CFFCC"/>
                          </a:solidFill>
                        </a:rPr>
                        <a:t>B</a:t>
                      </a:r>
                      <a:endParaRPr lang="en-US" sz="1200" b="1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CFFCC"/>
                          </a:solidFill>
                        </a:rPr>
                        <a:t>E</a:t>
                      </a:r>
                      <a:endParaRPr lang="en-US" sz="1200" b="1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CFFCC"/>
                          </a:solidFill>
                        </a:rPr>
                        <a:t>P(A|B,E)</a:t>
                      </a:r>
                      <a:endParaRPr lang="en-US" sz="1200" b="1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0.01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0.4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F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0.8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T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CCFFCC"/>
                          </a:solidFill>
                        </a:rPr>
                        <a:t>0.9</a:t>
                      </a:r>
                      <a:endParaRPr lang="en-US" sz="1200" b="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1C5DA7-2C75-CF41-9000-530F6F05A43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2514600" y="762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AI</a:t>
            </a:r>
            <a:r>
              <a:rPr lang="en-US"/>
              <a:t>: intelligent systems in the real world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0" y="26670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Good Old-Fashioned AI</a:t>
            </a:r>
            <a:r>
              <a:rPr lang="en-US"/>
              <a:t>: first-order logic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4114800" y="2667000"/>
            <a:ext cx="502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Modern AI</a:t>
            </a:r>
            <a:r>
              <a:rPr lang="en-US"/>
              <a:t>:             probabilistic graphical models</a:t>
            </a:r>
          </a:p>
        </p:txBody>
      </p:sp>
      <p:cxnSp>
        <p:nvCxnSpPr>
          <p:cNvPr id="11" name="Straight Arrow Connector 10"/>
          <p:cNvCxnSpPr>
            <a:stCxn id="35843" idx="2"/>
            <a:endCxn id="35844" idx="0"/>
          </p:cNvCxnSpPr>
          <p:nvPr/>
        </p:nvCxnSpPr>
        <p:spPr>
          <a:xfrm rot="5400000">
            <a:off x="2534444" y="591344"/>
            <a:ext cx="1636712" cy="25146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5843" idx="2"/>
            <a:endCxn id="35845" idx="0"/>
          </p:cNvCxnSpPr>
          <p:nvPr/>
        </p:nvCxnSpPr>
        <p:spPr>
          <a:xfrm rot="16200000" flipH="1">
            <a:off x="4801394" y="838994"/>
            <a:ext cx="1636712" cy="20193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1066800"/>
            <a:ext cx="2590800" cy="95410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76200" cmpd="tri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has things in it!!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1066800"/>
            <a:ext cx="2590800" cy="1077218"/>
          </a:xfrm>
          <a:prstGeom prst="rect">
            <a:avLst/>
          </a:prstGeom>
          <a:solidFill>
            <a:srgbClr val="FFFFFF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softEdge rad="1016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is uncertain!!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4E3D9E-7555-DF46-A130-B78484FA581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514600" y="762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AI</a:t>
            </a:r>
            <a:r>
              <a:rPr lang="en-US"/>
              <a:t>: intelligent systems in the real world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957CFB-DFF7-3244-969E-CA80D9CB975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2514600" y="762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AI</a:t>
            </a:r>
            <a:r>
              <a:rPr lang="en-US"/>
              <a:t>: intelligent systems in the real world</a:t>
            </a:r>
          </a:p>
        </p:txBody>
      </p: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0" y="26670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Good Old-Fashioned AI</a:t>
            </a:r>
            <a:r>
              <a:rPr lang="en-US"/>
              <a:t>: first-order logic</a:t>
            </a:r>
          </a:p>
        </p:txBody>
      </p:sp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4114800" y="2667000"/>
            <a:ext cx="502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Modern AI</a:t>
            </a:r>
            <a:r>
              <a:rPr lang="en-US"/>
              <a:t>:             probabilistic graphical models</a:t>
            </a:r>
          </a:p>
        </p:txBody>
      </p:sp>
      <p:cxnSp>
        <p:nvCxnSpPr>
          <p:cNvPr id="11" name="Straight Arrow Connector 10"/>
          <p:cNvCxnSpPr>
            <a:stCxn id="36867" idx="2"/>
            <a:endCxn id="36868" idx="0"/>
          </p:cNvCxnSpPr>
          <p:nvPr/>
        </p:nvCxnSpPr>
        <p:spPr>
          <a:xfrm rot="5400000">
            <a:off x="2534444" y="591344"/>
            <a:ext cx="1636712" cy="25146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6867" idx="2"/>
            <a:endCxn id="36869" idx="0"/>
          </p:cNvCxnSpPr>
          <p:nvPr/>
        </p:nvCxnSpPr>
        <p:spPr>
          <a:xfrm rot="16200000" flipH="1">
            <a:off x="4801394" y="838994"/>
            <a:ext cx="1636712" cy="20193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6868" idx="2"/>
          </p:cNvCxnSpPr>
          <p:nvPr/>
        </p:nvCxnSpPr>
        <p:spPr>
          <a:xfrm rot="16200000" flipH="1">
            <a:off x="2535237" y="3181351"/>
            <a:ext cx="1597025" cy="24765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1066800"/>
            <a:ext cx="2590800" cy="95410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76200" cmpd="tri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has things in it!!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1066800"/>
            <a:ext cx="2590800" cy="1077218"/>
          </a:xfrm>
          <a:prstGeom prst="rect">
            <a:avLst/>
          </a:prstGeom>
          <a:solidFill>
            <a:srgbClr val="FFFFFF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softEdge rad="1016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is uncertain!!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038600"/>
            <a:ext cx="2590800" cy="1077218"/>
          </a:xfrm>
          <a:prstGeom prst="rect">
            <a:avLst/>
          </a:prstGeom>
          <a:solidFill>
            <a:srgbClr val="FFFFFF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softEdge rad="1016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is uncertain!!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34F955-AE61-254C-A98B-16A31AB7E43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2514600" y="762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AI</a:t>
            </a:r>
            <a:r>
              <a:rPr lang="en-US"/>
              <a:t>: intelligent systems in the real world</a:t>
            </a: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0" y="26670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Good Old-Fashioned AI</a:t>
            </a:r>
            <a:r>
              <a:rPr lang="en-US"/>
              <a:t>: first-order logic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4114800" y="2667000"/>
            <a:ext cx="502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Modern AI</a:t>
            </a:r>
            <a:r>
              <a:rPr lang="en-US"/>
              <a:t>:             probabilistic graphical models</a:t>
            </a:r>
          </a:p>
        </p:txBody>
      </p:sp>
      <p:cxnSp>
        <p:nvCxnSpPr>
          <p:cNvPr id="11" name="Straight Arrow Connector 10"/>
          <p:cNvCxnSpPr>
            <a:stCxn id="37891" idx="2"/>
            <a:endCxn id="37892" idx="0"/>
          </p:cNvCxnSpPr>
          <p:nvPr/>
        </p:nvCxnSpPr>
        <p:spPr>
          <a:xfrm rot="5400000">
            <a:off x="2534444" y="591344"/>
            <a:ext cx="1636712" cy="25146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7891" idx="2"/>
            <a:endCxn id="37893" idx="0"/>
          </p:cNvCxnSpPr>
          <p:nvPr/>
        </p:nvCxnSpPr>
        <p:spPr>
          <a:xfrm rot="16200000" flipH="1">
            <a:off x="4801394" y="838994"/>
            <a:ext cx="1636712" cy="20193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7893" idx="2"/>
          </p:cNvCxnSpPr>
          <p:nvPr/>
        </p:nvCxnSpPr>
        <p:spPr>
          <a:xfrm rot="5400000">
            <a:off x="4802187" y="3390901"/>
            <a:ext cx="1597025" cy="20574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7892" idx="2"/>
          </p:cNvCxnSpPr>
          <p:nvPr/>
        </p:nvCxnSpPr>
        <p:spPr>
          <a:xfrm rot="16200000" flipH="1">
            <a:off x="2535237" y="3181351"/>
            <a:ext cx="1597025" cy="24765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400" y="4038600"/>
            <a:ext cx="2590800" cy="95410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76200" cmpd="tri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has things in it!!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1066800"/>
            <a:ext cx="2590800" cy="95410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76200" cmpd="tri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has things in it!!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1066800"/>
            <a:ext cx="2590800" cy="1077218"/>
          </a:xfrm>
          <a:prstGeom prst="rect">
            <a:avLst/>
          </a:prstGeom>
          <a:solidFill>
            <a:srgbClr val="FFFFFF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softEdge rad="1016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is uncertain!!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038600"/>
            <a:ext cx="2590800" cy="1077218"/>
          </a:xfrm>
          <a:prstGeom prst="rect">
            <a:avLst/>
          </a:prstGeom>
          <a:solidFill>
            <a:srgbClr val="FFFFFF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softEdge rad="1016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is uncertain!!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898946-4DD5-184C-9FF1-7937F61685B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2514600" y="762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AI</a:t>
            </a:r>
            <a:r>
              <a:rPr lang="en-US"/>
              <a:t>: intelligent systems in the real world</a:t>
            </a: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0" y="26670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Good Old-Fashioned AI</a:t>
            </a:r>
            <a:r>
              <a:rPr lang="en-US"/>
              <a:t>: first-order logic</a:t>
            </a:r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4114800" y="2667000"/>
            <a:ext cx="502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Modern AI</a:t>
            </a:r>
            <a:r>
              <a:rPr lang="en-US"/>
              <a:t>:             probabilistic graphical models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5218093"/>
            <a:ext cx="5638800" cy="954107"/>
          </a:xfrm>
          <a:prstGeom prst="rect">
            <a:avLst/>
          </a:prstGeom>
          <a:gradFill flip="none" rotWithShape="1">
            <a:gsLst>
              <a:gs pos="19000">
                <a:srgbClr val="FFFF00"/>
              </a:gs>
              <a:gs pos="100000">
                <a:srgbClr val="FFFFFF"/>
              </a:gs>
              <a:gs pos="96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effectLst>
            <a:glow rad="203200">
              <a:srgbClr val="FF7D5E">
                <a:alpha val="75000"/>
              </a:srgbClr>
            </a:glow>
            <a:softEdge rad="1397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glow rad="101600">
                    <a:srgbClr val="FF6600">
                      <a:alpha val="99000"/>
                    </a:srgbClr>
                  </a:glow>
                </a:effectLst>
              </a:rPr>
              <a:t>A New Dawn for AI</a:t>
            </a:r>
            <a:r>
              <a:rPr lang="en-US" b="1" baseline="30000" dirty="0">
                <a:solidFill>
                  <a:srgbClr val="0000FF"/>
                </a:solidFill>
                <a:effectLst>
                  <a:glow rad="101600">
                    <a:srgbClr val="FF6600">
                      <a:alpha val="99000"/>
                    </a:srgbClr>
                  </a:glow>
                </a:effectLst>
              </a:rPr>
              <a:t>TM</a:t>
            </a:r>
            <a:r>
              <a:rPr lang="en-US" dirty="0"/>
              <a:t>:                first-order probabilistic languages</a:t>
            </a:r>
          </a:p>
        </p:txBody>
      </p:sp>
      <p:cxnSp>
        <p:nvCxnSpPr>
          <p:cNvPr id="11" name="Straight Arrow Connector 10"/>
          <p:cNvCxnSpPr>
            <a:stCxn id="38915" idx="2"/>
            <a:endCxn id="38916" idx="0"/>
          </p:cNvCxnSpPr>
          <p:nvPr/>
        </p:nvCxnSpPr>
        <p:spPr>
          <a:xfrm rot="5400000">
            <a:off x="2534444" y="591344"/>
            <a:ext cx="1636712" cy="25146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8915" idx="2"/>
            <a:endCxn id="38917" idx="0"/>
          </p:cNvCxnSpPr>
          <p:nvPr/>
        </p:nvCxnSpPr>
        <p:spPr>
          <a:xfrm rot="16200000" flipH="1">
            <a:off x="4801394" y="838994"/>
            <a:ext cx="1636712" cy="20193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8917" idx="2"/>
            <a:endCxn id="9" idx="0"/>
          </p:cNvCxnSpPr>
          <p:nvPr/>
        </p:nvCxnSpPr>
        <p:spPr>
          <a:xfrm rot="5400000">
            <a:off x="4802187" y="3390901"/>
            <a:ext cx="1597025" cy="20574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8916" idx="2"/>
            <a:endCxn id="9" idx="0"/>
          </p:cNvCxnSpPr>
          <p:nvPr/>
        </p:nvCxnSpPr>
        <p:spPr>
          <a:xfrm rot="16200000" flipH="1">
            <a:off x="2535237" y="3181351"/>
            <a:ext cx="1597025" cy="24765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400" y="4038600"/>
            <a:ext cx="2590800" cy="95410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76200" cmpd="tri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has things in it!!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1066800"/>
            <a:ext cx="2590800" cy="95410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76200" cmpd="tri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has things in it!!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1066800"/>
            <a:ext cx="2590800" cy="1077218"/>
          </a:xfrm>
          <a:prstGeom prst="rect">
            <a:avLst/>
          </a:prstGeom>
          <a:solidFill>
            <a:srgbClr val="FFFFFF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softEdge rad="1016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is uncertain!!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038600"/>
            <a:ext cx="2590800" cy="1077218"/>
          </a:xfrm>
          <a:prstGeom prst="rect">
            <a:avLst/>
          </a:prstGeom>
          <a:solidFill>
            <a:srgbClr val="FFFFFF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softEdge rad="1016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is uncertain!!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0" y="5638800"/>
            <a:ext cx="9102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Anil Ananthaswamy, “</a:t>
            </a:r>
            <a:r>
              <a:rPr lang="en-US" b="1" i="1">
                <a:solidFill>
                  <a:srgbClr val="0000FF"/>
                </a:solidFill>
              </a:rPr>
              <a:t>I, Algorithm: A new dawn for AI</a:t>
            </a:r>
            <a:r>
              <a:rPr lang="en-US"/>
              <a:t>,” </a:t>
            </a:r>
          </a:p>
          <a:p>
            <a:r>
              <a:rPr lang="en-US"/>
              <a:t>New Scientist, Jan 29, 2011</a:t>
            </a:r>
          </a:p>
        </p:txBody>
      </p:sp>
      <p:pic>
        <p:nvPicPr>
          <p:cNvPr id="39939" name="Picture 3" descr="cov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150" y="0"/>
            <a:ext cx="69977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929968" y="2602491"/>
            <a:ext cx="5067722" cy="227114"/>
            <a:chOff x="1929968" y="2602491"/>
            <a:chExt cx="5067722" cy="227114"/>
          </a:xfrm>
        </p:grpSpPr>
        <p:cxnSp>
          <p:nvCxnSpPr>
            <p:cNvPr id="4" name="Straight Connector 3"/>
            <p:cNvCxnSpPr/>
            <p:nvPr/>
          </p:nvCxnSpPr>
          <p:spPr bwMode="auto">
            <a:xfrm flipH="1">
              <a:off x="1929968" y="2689656"/>
              <a:ext cx="5067722" cy="74713"/>
            </a:xfrm>
            <a:prstGeom prst="line">
              <a:avLst/>
            </a:prstGeom>
            <a:ln w="793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flipH="1" flipV="1">
              <a:off x="1942419" y="2602491"/>
              <a:ext cx="5045808" cy="227114"/>
            </a:xfrm>
            <a:prstGeom prst="line">
              <a:avLst/>
            </a:prstGeom>
            <a:ln w="793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DA138A-9DD2-C64E-AB09-56EA8DAA235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First-order probabilistic languages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Simple idea (1990s): combine logical notation for random variables with </a:t>
            </a:r>
            <a:r>
              <a:rPr lang="en-US" sz="2800" dirty="0" err="1" smtClean="0"/>
              <a:t>Bayes</a:t>
            </a:r>
            <a:r>
              <a:rPr lang="en-US" sz="2800" dirty="0" smtClean="0"/>
              <a:t> net factorization idea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-1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6F5D62-4385-5343-9FBD-77FBAA4862C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First-order probabilistic languages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Simple idea (1990s): combine logical notation for random variables with </a:t>
            </a:r>
            <a:r>
              <a:rPr lang="en-US" sz="2800" dirty="0" err="1" smtClean="0"/>
              <a:t>Bayes</a:t>
            </a:r>
            <a:r>
              <a:rPr lang="en-US" sz="2800" dirty="0" smtClean="0"/>
              <a:t> net factorization idea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-1" charset="2"/>
              <a:buNone/>
            </a:pPr>
            <a:endParaRPr lang="en-US" dirty="0" smtClean="0"/>
          </a:p>
        </p:txBody>
      </p:sp>
      <p:grpSp>
        <p:nvGrpSpPr>
          <p:cNvPr id="51205" name="Group 9"/>
          <p:cNvGrpSpPr>
            <a:grpSpLocks/>
          </p:cNvGrpSpPr>
          <p:nvPr/>
        </p:nvGrpSpPr>
        <p:grpSpPr bwMode="auto">
          <a:xfrm>
            <a:off x="203200" y="3822700"/>
            <a:ext cx="6959600" cy="1879600"/>
            <a:chOff x="0" y="3962400"/>
            <a:chExt cx="9245224" cy="2362200"/>
          </a:xfrm>
        </p:grpSpPr>
        <p:sp>
          <p:nvSpPr>
            <p:cNvPr id="5" name="Oval 4"/>
            <p:cNvSpPr/>
            <p:nvPr/>
          </p:nvSpPr>
          <p:spPr>
            <a:xfrm>
              <a:off x="0" y="3962400"/>
              <a:ext cx="3475394" cy="913756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800">
                  <a:solidFill>
                    <a:schemeClr val="tx2"/>
                  </a:solidFill>
                </a:rPr>
                <a:t>Burglary(house)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895460" y="5410844"/>
              <a:ext cx="3277162" cy="913756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 err="1">
                  <a:solidFill>
                    <a:srgbClr val="000000"/>
                  </a:solidFill>
                </a:rPr>
                <a:t>Alarm(house</a:t>
              </a:r>
              <a:r>
                <a:rPr lang="en-US" sz="18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589273" y="3962400"/>
              <a:ext cx="5655951" cy="913756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 err="1">
                  <a:solidFill>
                    <a:srgbClr val="000000"/>
                  </a:solidFill>
                </a:rPr>
                <a:t>Earthquake(Region(house</a:t>
              </a:r>
              <a:r>
                <a:rPr lang="en-US" sz="1800" dirty="0">
                  <a:solidFill>
                    <a:srgbClr val="000000"/>
                  </a:solidFill>
                </a:rPr>
                <a:t>))</a:t>
              </a:r>
            </a:p>
          </p:txBody>
        </p:sp>
        <p:cxnSp>
          <p:nvCxnSpPr>
            <p:cNvPr id="8" name="Straight Arrow Connector 7"/>
            <p:cNvCxnSpPr>
              <a:stCxn id="5" idx="5"/>
              <a:endCxn id="6" idx="0"/>
            </p:cNvCxnSpPr>
            <p:nvPr/>
          </p:nvCxnSpPr>
          <p:spPr>
            <a:xfrm rot="16200000" flipH="1">
              <a:off x="3416421" y="4293225"/>
              <a:ext cx="668358" cy="156687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6" idx="0"/>
            </p:cNvCxnSpPr>
            <p:nvPr/>
          </p:nvCxnSpPr>
          <p:spPr>
            <a:xfrm rot="10800000" flipV="1">
              <a:off x="4534040" y="4876156"/>
              <a:ext cx="875176" cy="534687"/>
            </a:xfrm>
            <a:prstGeom prst="straightConnector1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Simple idea (1990s): combine logical notation for random variables with </a:t>
            </a:r>
            <a:r>
              <a:rPr lang="en-US" sz="2800" dirty="0" err="1" smtClean="0"/>
              <a:t>Bayes</a:t>
            </a:r>
            <a:r>
              <a:rPr lang="en-US" sz="2800" dirty="0" smtClean="0"/>
              <a:t> net factorization idea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-1" charset="2"/>
              <a:buNone/>
            </a:pPr>
            <a:endParaRPr lang="en-US" dirty="0" smtClean="0"/>
          </a:p>
        </p:txBody>
      </p:sp>
      <p:grpSp>
        <p:nvGrpSpPr>
          <p:cNvPr id="53251" name="Group 31"/>
          <p:cNvGrpSpPr>
            <a:grpSpLocks/>
          </p:cNvGrpSpPr>
          <p:nvPr/>
        </p:nvGrpSpPr>
        <p:grpSpPr bwMode="auto">
          <a:xfrm>
            <a:off x="7315200" y="3429000"/>
            <a:ext cx="1219200" cy="2209800"/>
            <a:chOff x="6553200" y="4572000"/>
            <a:chExt cx="1219200" cy="2209800"/>
          </a:xfrm>
        </p:grpSpPr>
        <p:sp>
          <p:nvSpPr>
            <p:cNvPr id="33" name="Rounded Rectangle 32"/>
            <p:cNvSpPr/>
            <p:nvPr/>
          </p:nvSpPr>
          <p:spPr>
            <a:xfrm>
              <a:off x="6553200" y="4572000"/>
              <a:ext cx="1219200" cy="2209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279" name="TextBox 33"/>
            <p:cNvSpPr txBox="1">
              <a:spLocks noChangeArrowheads="1"/>
            </p:cNvSpPr>
            <p:nvPr/>
          </p:nvSpPr>
          <p:spPr bwMode="auto">
            <a:xfrm>
              <a:off x="6629400" y="4572000"/>
              <a:ext cx="3843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  <p:grpSp>
        <p:nvGrpSpPr>
          <p:cNvPr id="53252" name="Group 30"/>
          <p:cNvGrpSpPr>
            <a:grpSpLocks/>
          </p:cNvGrpSpPr>
          <p:nvPr/>
        </p:nvGrpSpPr>
        <p:grpSpPr bwMode="auto">
          <a:xfrm>
            <a:off x="5181600" y="5638800"/>
            <a:ext cx="2286000" cy="1143000"/>
            <a:chOff x="5181600" y="5638800"/>
            <a:chExt cx="2286000" cy="1143000"/>
          </a:xfrm>
        </p:grpSpPr>
        <p:sp>
          <p:nvSpPr>
            <p:cNvPr id="29" name="Rounded Rectangle 28"/>
            <p:cNvSpPr/>
            <p:nvPr/>
          </p:nvSpPr>
          <p:spPr>
            <a:xfrm>
              <a:off x="5181600" y="5638800"/>
              <a:ext cx="2286000" cy="1143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277" name="TextBox 29"/>
            <p:cNvSpPr txBox="1">
              <a:spLocks noChangeArrowheads="1"/>
            </p:cNvSpPr>
            <p:nvPr/>
          </p:nvSpPr>
          <p:spPr bwMode="auto">
            <a:xfrm>
              <a:off x="5181600" y="6258580"/>
              <a:ext cx="3843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BAD03C-4634-D841-B5E4-2D80889192B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First-order probabilistic languages</a:t>
            </a:r>
          </a:p>
        </p:txBody>
      </p:sp>
      <p:grpSp>
        <p:nvGrpSpPr>
          <p:cNvPr id="53255" name="Group 9"/>
          <p:cNvGrpSpPr>
            <a:grpSpLocks/>
          </p:cNvGrpSpPr>
          <p:nvPr/>
        </p:nvGrpSpPr>
        <p:grpSpPr bwMode="auto">
          <a:xfrm>
            <a:off x="203200" y="3822700"/>
            <a:ext cx="6959600" cy="1879600"/>
            <a:chOff x="0" y="3962400"/>
            <a:chExt cx="9245224" cy="2362200"/>
          </a:xfrm>
        </p:grpSpPr>
        <p:sp>
          <p:nvSpPr>
            <p:cNvPr id="5" name="Oval 4"/>
            <p:cNvSpPr/>
            <p:nvPr/>
          </p:nvSpPr>
          <p:spPr>
            <a:xfrm>
              <a:off x="0" y="3962400"/>
              <a:ext cx="3475394" cy="913756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800">
                  <a:solidFill>
                    <a:schemeClr val="tx2"/>
                  </a:solidFill>
                </a:rPr>
                <a:t>Burglary(house)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895460" y="5410844"/>
              <a:ext cx="3277162" cy="913756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 err="1">
                  <a:solidFill>
                    <a:srgbClr val="000000"/>
                  </a:solidFill>
                </a:rPr>
                <a:t>Alarm(house</a:t>
              </a:r>
              <a:r>
                <a:rPr lang="en-US" sz="18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589273" y="3962400"/>
              <a:ext cx="5655951" cy="913756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Earthquake(Region(house))</a:t>
              </a:r>
            </a:p>
          </p:txBody>
        </p:sp>
        <p:cxnSp>
          <p:nvCxnSpPr>
            <p:cNvPr id="8" name="Straight Arrow Connector 7"/>
            <p:cNvCxnSpPr>
              <a:stCxn id="5" idx="5"/>
              <a:endCxn id="6" idx="0"/>
            </p:cNvCxnSpPr>
            <p:nvPr/>
          </p:nvCxnSpPr>
          <p:spPr>
            <a:xfrm rot="16200000" flipH="1">
              <a:off x="3416421" y="4293225"/>
              <a:ext cx="668358" cy="156687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6" idx="0"/>
            </p:cNvCxnSpPr>
            <p:nvPr/>
          </p:nvCxnSpPr>
          <p:spPr>
            <a:xfrm rot="10800000" flipV="1">
              <a:off x="4534040" y="4876156"/>
              <a:ext cx="875176" cy="534687"/>
            </a:xfrm>
            <a:prstGeom prst="straightConnector1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256" name="Group 14"/>
          <p:cNvGrpSpPr>
            <a:grpSpLocks/>
          </p:cNvGrpSpPr>
          <p:nvPr/>
        </p:nvGrpSpPr>
        <p:grpSpPr bwMode="auto">
          <a:xfrm>
            <a:off x="7269163" y="4572000"/>
            <a:ext cx="731837" cy="549275"/>
            <a:chOff x="6477000" y="4876798"/>
            <a:chExt cx="914400" cy="990602"/>
          </a:xfrm>
        </p:grpSpPr>
        <p:sp>
          <p:nvSpPr>
            <p:cNvPr id="11" name="Rectangle 10"/>
            <p:cNvSpPr/>
            <p:nvPr/>
          </p:nvSpPr>
          <p:spPr>
            <a:xfrm>
              <a:off x="6629730" y="5334880"/>
              <a:ext cx="608940" cy="532520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6477000" y="4876798"/>
              <a:ext cx="914400" cy="458082"/>
            </a:xfrm>
            <a:prstGeom prst="triangle">
              <a:avLst/>
            </a:prstGeom>
            <a:solidFill>
              <a:srgbClr val="800000"/>
            </a:solidFill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grpSp>
        <p:nvGrpSpPr>
          <p:cNvPr id="53257" name="Group 15"/>
          <p:cNvGrpSpPr>
            <a:grpSpLocks/>
          </p:cNvGrpSpPr>
          <p:nvPr/>
        </p:nvGrpSpPr>
        <p:grpSpPr bwMode="auto">
          <a:xfrm>
            <a:off x="7878763" y="4495800"/>
            <a:ext cx="731837" cy="549275"/>
            <a:chOff x="6477000" y="4876800"/>
            <a:chExt cx="914400" cy="990600"/>
          </a:xfrm>
        </p:grpSpPr>
        <p:sp>
          <p:nvSpPr>
            <p:cNvPr id="17" name="Rectangle 16"/>
            <p:cNvSpPr/>
            <p:nvPr/>
          </p:nvSpPr>
          <p:spPr>
            <a:xfrm>
              <a:off x="6629730" y="5334881"/>
              <a:ext cx="608940" cy="532519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6477000" y="4876800"/>
              <a:ext cx="914400" cy="458081"/>
            </a:xfrm>
            <a:prstGeom prst="triangle">
              <a:avLst/>
            </a:prstGeom>
            <a:solidFill>
              <a:srgbClr val="800000"/>
            </a:solidFill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grpSp>
        <p:nvGrpSpPr>
          <p:cNvPr id="53258" name="Group 18"/>
          <p:cNvGrpSpPr>
            <a:grpSpLocks/>
          </p:cNvGrpSpPr>
          <p:nvPr/>
        </p:nvGrpSpPr>
        <p:grpSpPr bwMode="auto">
          <a:xfrm>
            <a:off x="5562600" y="5761038"/>
            <a:ext cx="731838" cy="547687"/>
            <a:chOff x="6477000" y="4876800"/>
            <a:chExt cx="914400" cy="990600"/>
          </a:xfrm>
        </p:grpSpPr>
        <p:sp>
          <p:nvSpPr>
            <p:cNvPr id="20" name="Rectangle 19"/>
            <p:cNvSpPr/>
            <p:nvPr/>
          </p:nvSpPr>
          <p:spPr>
            <a:xfrm>
              <a:off x="6629731" y="5333337"/>
              <a:ext cx="608938" cy="534063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6477000" y="4876800"/>
              <a:ext cx="914400" cy="456537"/>
            </a:xfrm>
            <a:prstGeom prst="triangle">
              <a:avLst/>
            </a:prstGeom>
            <a:solidFill>
              <a:srgbClr val="800000"/>
            </a:solidFill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grpSp>
        <p:nvGrpSpPr>
          <p:cNvPr id="53259" name="Group 21"/>
          <p:cNvGrpSpPr>
            <a:grpSpLocks/>
          </p:cNvGrpSpPr>
          <p:nvPr/>
        </p:nvGrpSpPr>
        <p:grpSpPr bwMode="auto">
          <a:xfrm>
            <a:off x="6019800" y="5927725"/>
            <a:ext cx="731838" cy="549275"/>
            <a:chOff x="6477000" y="4876800"/>
            <a:chExt cx="914400" cy="990600"/>
          </a:xfrm>
        </p:grpSpPr>
        <p:sp>
          <p:nvSpPr>
            <p:cNvPr id="23" name="Rectangle 22"/>
            <p:cNvSpPr/>
            <p:nvPr/>
          </p:nvSpPr>
          <p:spPr>
            <a:xfrm>
              <a:off x="6629731" y="5334881"/>
              <a:ext cx="608938" cy="532519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6477000" y="4876800"/>
              <a:ext cx="914400" cy="458081"/>
            </a:xfrm>
            <a:prstGeom prst="triangle">
              <a:avLst/>
            </a:prstGeom>
            <a:solidFill>
              <a:srgbClr val="800000"/>
            </a:solidFill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grpSp>
        <p:nvGrpSpPr>
          <p:cNvPr id="53260" name="Group 24"/>
          <p:cNvGrpSpPr>
            <a:grpSpLocks/>
          </p:cNvGrpSpPr>
          <p:nvPr/>
        </p:nvGrpSpPr>
        <p:grpSpPr bwMode="auto">
          <a:xfrm>
            <a:off x="6659563" y="5775325"/>
            <a:ext cx="731837" cy="549275"/>
            <a:chOff x="6477000" y="4876800"/>
            <a:chExt cx="914400" cy="990600"/>
          </a:xfrm>
        </p:grpSpPr>
        <p:sp>
          <p:nvSpPr>
            <p:cNvPr id="26" name="Rectangle 25"/>
            <p:cNvSpPr/>
            <p:nvPr/>
          </p:nvSpPr>
          <p:spPr>
            <a:xfrm>
              <a:off x="6629730" y="5334881"/>
              <a:ext cx="608940" cy="532519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6477000" y="4876800"/>
              <a:ext cx="914400" cy="458081"/>
            </a:xfrm>
            <a:prstGeom prst="triangle">
              <a:avLst/>
            </a:prstGeom>
            <a:solidFill>
              <a:srgbClr val="800000"/>
            </a:solidFill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D5B41B-242E-D044-AB20-41A82D1B7F5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First-order probabilistic languages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Simple idea (1990s): combine logical notation for random variables with </a:t>
            </a:r>
            <a:r>
              <a:rPr lang="en-US" sz="2800" dirty="0" err="1" smtClean="0"/>
              <a:t>Bayes</a:t>
            </a:r>
            <a:r>
              <a:rPr lang="en-US" sz="2800" dirty="0" smtClean="0"/>
              <a:t> net factorization idea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-1" charset="2"/>
              <a:buNone/>
            </a:pPr>
            <a:endParaRPr lang="en-US" dirty="0" smtClean="0"/>
          </a:p>
        </p:txBody>
      </p:sp>
      <p:grpSp>
        <p:nvGrpSpPr>
          <p:cNvPr id="55301" name="Group 27"/>
          <p:cNvGrpSpPr>
            <a:grpSpLocks/>
          </p:cNvGrpSpPr>
          <p:nvPr/>
        </p:nvGrpSpPr>
        <p:grpSpPr bwMode="auto">
          <a:xfrm>
            <a:off x="0" y="3657600"/>
            <a:ext cx="8991600" cy="2622550"/>
            <a:chOff x="0" y="3657600"/>
            <a:chExt cx="8991600" cy="2622550"/>
          </a:xfrm>
        </p:grpSpPr>
        <p:cxnSp>
          <p:nvCxnSpPr>
            <p:cNvPr id="60" name="Straight Arrow Connector 59"/>
            <p:cNvCxnSpPr>
              <a:stCxn id="48" idx="4"/>
              <a:endCxn id="58" idx="0"/>
            </p:cNvCxnSpPr>
            <p:nvPr/>
          </p:nvCxnSpPr>
          <p:spPr>
            <a:xfrm rot="16200000" flipH="1">
              <a:off x="7031038" y="4137025"/>
              <a:ext cx="900112" cy="1995488"/>
            </a:xfrm>
            <a:prstGeom prst="straightConnector1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8" idx="4"/>
              <a:endCxn id="52" idx="0"/>
            </p:cNvCxnSpPr>
            <p:nvPr/>
          </p:nvCxnSpPr>
          <p:spPr>
            <a:xfrm rot="16200000" flipH="1">
              <a:off x="6236494" y="4931569"/>
              <a:ext cx="898525" cy="404813"/>
            </a:xfrm>
            <a:prstGeom prst="straightConnector1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304" name="Group 54"/>
            <p:cNvGrpSpPr>
              <a:grpSpLocks noChangeAspect="1"/>
            </p:cNvGrpSpPr>
            <p:nvPr/>
          </p:nvGrpSpPr>
          <p:grpSpPr bwMode="auto">
            <a:xfrm>
              <a:off x="0" y="3657600"/>
              <a:ext cx="3600450" cy="2286000"/>
              <a:chOff x="0" y="3657600"/>
              <a:chExt cx="4800600" cy="3048000"/>
            </a:xfrm>
          </p:grpSpPr>
          <p:cxnSp>
            <p:nvCxnSpPr>
              <p:cNvPr id="45" name="Straight Arrow Connector 44"/>
              <p:cNvCxnSpPr>
                <a:stCxn id="7" idx="4"/>
                <a:endCxn id="43" idx="0"/>
              </p:cNvCxnSpPr>
              <p:nvPr/>
            </p:nvCxnSpPr>
            <p:spPr>
              <a:xfrm rot="16200000" flipH="1">
                <a:off x="2771775" y="4429125"/>
                <a:ext cx="1200151" cy="1485900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0" y="4876800"/>
                <a:ext cx="1371600" cy="914400"/>
              </a:xfrm>
              <a:prstGeom prst="ellipse">
                <a:avLst/>
              </a:prstGeom>
              <a:solidFill>
                <a:srgbClr val="CCFFCC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2"/>
                    </a:solidFill>
                  </a:rPr>
                  <a:t>B(H</a:t>
                </a:r>
                <a:r>
                  <a:rPr lang="en-US" sz="1600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sz="1600" dirty="0">
                    <a:solidFill>
                      <a:schemeClr val="tx2"/>
                    </a:solidFill>
                  </a:rPr>
                  <a:t>)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066800" y="5791200"/>
                <a:ext cx="1371600" cy="914400"/>
              </a:xfrm>
              <a:prstGeom prst="ellipse">
                <a:avLst/>
              </a:prstGeom>
              <a:solidFill>
                <a:srgbClr val="CCFFCC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A(H</a:t>
                </a:r>
                <a:r>
                  <a:rPr lang="en-US" sz="16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sz="16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990600" y="3657600"/>
                <a:ext cx="3276600" cy="914400"/>
              </a:xfrm>
              <a:prstGeom prst="ellipse">
                <a:avLst/>
              </a:prstGeom>
              <a:solidFill>
                <a:srgbClr val="CCFFCC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 err="1">
                    <a:solidFill>
                      <a:srgbClr val="000000"/>
                    </a:solidFill>
                  </a:rPr>
                  <a:t>Earthquake(R</a:t>
                </a:r>
                <a:r>
                  <a:rPr lang="en-US" sz="1600" baseline="-25000" dirty="0" err="1">
                    <a:solidFill>
                      <a:srgbClr val="000000"/>
                    </a:solidFill>
                  </a:rPr>
                  <a:t>a</a:t>
                </a:r>
                <a:r>
                  <a:rPr lang="en-US" sz="16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cxnSp>
            <p:nvCxnSpPr>
              <p:cNvPr id="8" name="Straight Arrow Connector 7"/>
              <p:cNvCxnSpPr>
                <a:stCxn id="5" idx="5"/>
                <a:endCxn id="6" idx="0"/>
              </p:cNvCxnSpPr>
              <p:nvPr/>
            </p:nvCxnSpPr>
            <p:spPr>
              <a:xfrm rot="16200000" flipH="1">
                <a:off x="1394884" y="5433484"/>
                <a:ext cx="133349" cy="58208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7" idx="4"/>
                <a:endCxn id="6" idx="0"/>
              </p:cNvCxnSpPr>
              <p:nvPr/>
            </p:nvCxnSpPr>
            <p:spPr>
              <a:xfrm rot="5400000">
                <a:off x="1581151" y="4743449"/>
                <a:ext cx="1219200" cy="876300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2362200" y="4857751"/>
                <a:ext cx="1371600" cy="914400"/>
              </a:xfrm>
              <a:prstGeom prst="ellipse">
                <a:avLst/>
              </a:prstGeom>
              <a:solidFill>
                <a:srgbClr val="CCFFCC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2"/>
                    </a:solidFill>
                  </a:rPr>
                  <a:t>B(H</a:t>
                </a:r>
                <a:r>
                  <a:rPr lang="en-US" sz="1600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US" sz="1600" dirty="0">
                    <a:solidFill>
                      <a:schemeClr val="tx2"/>
                    </a:solidFill>
                  </a:rPr>
                  <a:t>)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29000" y="5772151"/>
                <a:ext cx="1371600" cy="914400"/>
              </a:xfrm>
              <a:prstGeom prst="ellipse">
                <a:avLst/>
              </a:prstGeom>
              <a:solidFill>
                <a:srgbClr val="CCFFCC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A(H</a:t>
                </a:r>
                <a:r>
                  <a:rPr lang="en-US" sz="16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16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cxnSp>
            <p:nvCxnSpPr>
              <p:cNvPr id="44" name="Straight Arrow Connector 43"/>
              <p:cNvCxnSpPr>
                <a:stCxn id="42" idx="5"/>
                <a:endCxn id="43" idx="0"/>
              </p:cNvCxnSpPr>
              <p:nvPr/>
            </p:nvCxnSpPr>
            <p:spPr>
              <a:xfrm rot="16200000" flipH="1">
                <a:off x="3757083" y="5414435"/>
                <a:ext cx="133351" cy="58208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Oval 45"/>
            <p:cNvSpPr/>
            <p:nvPr/>
          </p:nvSpPr>
          <p:spPr>
            <a:xfrm>
              <a:off x="3967163" y="4911725"/>
              <a:ext cx="1025525" cy="684213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2"/>
                  </a:solidFill>
                </a:rPr>
                <a:t>B(H</a:t>
              </a:r>
              <a:r>
                <a:rPr lang="en-US" sz="1600" baseline="-25000" dirty="0">
                  <a:solidFill>
                    <a:schemeClr val="tx2"/>
                  </a:solidFill>
                </a:rPr>
                <a:t>3</a:t>
              </a:r>
              <a:r>
                <a:rPr lang="en-US" sz="16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4765675" y="5595938"/>
              <a:ext cx="1025525" cy="684212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A(H</a:t>
              </a:r>
              <a:r>
                <a:rPr lang="en-US" sz="1600" baseline="-25000" dirty="0">
                  <a:solidFill>
                    <a:srgbClr val="000000"/>
                  </a:solidFill>
                </a:rPr>
                <a:t>3</a:t>
              </a:r>
              <a:r>
                <a:rPr lang="en-US" sz="16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5257800" y="4000500"/>
              <a:ext cx="2451100" cy="684213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rgbClr val="000000"/>
                  </a:solidFill>
                </a:rPr>
                <a:t>Earthquake(R</a:t>
              </a:r>
              <a:r>
                <a:rPr lang="en-US" sz="1600" baseline="-25000" dirty="0" err="1">
                  <a:solidFill>
                    <a:srgbClr val="000000"/>
                  </a:solidFill>
                </a:rPr>
                <a:t>b</a:t>
              </a:r>
              <a:r>
                <a:rPr lang="en-US" sz="1600" dirty="0">
                  <a:solidFill>
                    <a:srgbClr val="000000"/>
                  </a:solidFill>
                </a:rPr>
                <a:t>)</a:t>
              </a:r>
            </a:p>
          </p:txBody>
        </p:sp>
        <p:cxnSp>
          <p:nvCxnSpPr>
            <p:cNvPr id="49" name="Straight Arrow Connector 48"/>
            <p:cNvCxnSpPr>
              <a:stCxn id="46" idx="5"/>
              <a:endCxn id="47" idx="0"/>
            </p:cNvCxnSpPr>
            <p:nvPr/>
          </p:nvCxnSpPr>
          <p:spPr>
            <a:xfrm rot="16200000" flipH="1">
              <a:off x="5010944" y="5328444"/>
              <a:ext cx="100013" cy="4349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8" idx="4"/>
              <a:endCxn id="47" idx="0"/>
            </p:cNvCxnSpPr>
            <p:nvPr/>
          </p:nvCxnSpPr>
          <p:spPr>
            <a:xfrm rot="5400000">
              <a:off x="5425281" y="4537870"/>
              <a:ext cx="911225" cy="1204912"/>
            </a:xfrm>
            <a:prstGeom prst="straightConnector1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5576888" y="4899025"/>
              <a:ext cx="1025525" cy="684213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2"/>
                  </a:solidFill>
                </a:rPr>
                <a:t>B(H</a:t>
              </a:r>
              <a:r>
                <a:rPr lang="en-US" sz="1600" baseline="-25000" dirty="0">
                  <a:solidFill>
                    <a:schemeClr val="tx2"/>
                  </a:solidFill>
                </a:rPr>
                <a:t>4</a:t>
              </a:r>
              <a:r>
                <a:rPr lang="en-US" sz="16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6375400" y="5583238"/>
              <a:ext cx="1025525" cy="682625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A(H</a:t>
              </a:r>
              <a:r>
                <a:rPr lang="en-US" sz="1600" baseline="-25000" dirty="0">
                  <a:solidFill>
                    <a:srgbClr val="000000"/>
                  </a:solidFill>
                </a:rPr>
                <a:t>4</a:t>
              </a:r>
              <a:r>
                <a:rPr lang="en-US" sz="1600" dirty="0">
                  <a:solidFill>
                    <a:srgbClr val="000000"/>
                  </a:solidFill>
                </a:rPr>
                <a:t>)</a:t>
              </a:r>
            </a:p>
          </p:txBody>
        </p:sp>
        <p:cxnSp>
          <p:nvCxnSpPr>
            <p:cNvPr id="53" name="Straight Arrow Connector 52"/>
            <p:cNvCxnSpPr>
              <a:stCxn id="51" idx="5"/>
              <a:endCxn id="52" idx="0"/>
            </p:cNvCxnSpPr>
            <p:nvPr/>
          </p:nvCxnSpPr>
          <p:spPr>
            <a:xfrm rot="16200000" flipH="1">
              <a:off x="6620669" y="5315744"/>
              <a:ext cx="100013" cy="4349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7167563" y="4900613"/>
              <a:ext cx="1025525" cy="684212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2"/>
                  </a:solidFill>
                </a:rPr>
                <a:t>B(H</a:t>
              </a:r>
              <a:r>
                <a:rPr lang="en-US" sz="1600" baseline="-25000" dirty="0">
                  <a:solidFill>
                    <a:schemeClr val="tx2"/>
                  </a:solidFill>
                </a:rPr>
                <a:t>5</a:t>
              </a:r>
              <a:r>
                <a:rPr lang="en-US" sz="16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7966075" y="5584825"/>
              <a:ext cx="1025525" cy="682625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A(H</a:t>
              </a:r>
              <a:r>
                <a:rPr lang="en-US" sz="1600" baseline="-25000" dirty="0">
                  <a:solidFill>
                    <a:srgbClr val="000000"/>
                  </a:solidFill>
                </a:rPr>
                <a:t>5</a:t>
              </a:r>
              <a:r>
                <a:rPr lang="en-US" sz="1600" dirty="0">
                  <a:solidFill>
                    <a:srgbClr val="000000"/>
                  </a:solidFill>
                </a:rPr>
                <a:t>)</a:t>
              </a:r>
            </a:p>
          </p:txBody>
        </p:sp>
        <p:cxnSp>
          <p:nvCxnSpPr>
            <p:cNvPr id="59" name="Straight Arrow Connector 58"/>
            <p:cNvCxnSpPr>
              <a:stCxn id="57" idx="5"/>
              <a:endCxn id="58" idx="0"/>
            </p:cNvCxnSpPr>
            <p:nvPr/>
          </p:nvCxnSpPr>
          <p:spPr>
            <a:xfrm rot="16200000" flipH="1">
              <a:off x="8210551" y="5316537"/>
              <a:ext cx="101600" cy="4349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D8F55B-26B3-044C-A5EC-D50C977AA13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First-order probabilistic languages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Simple idea (1990s): combine logical notation for random variables with </a:t>
            </a:r>
            <a:r>
              <a:rPr lang="en-US" sz="2800" dirty="0" err="1" smtClean="0"/>
              <a:t>Bayes</a:t>
            </a:r>
            <a:r>
              <a:rPr lang="en-US" sz="2800" dirty="0" smtClean="0"/>
              <a:t> net factorization idea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-1" charset="2"/>
              <a:buNone/>
            </a:pPr>
            <a:endParaRPr lang="en-US" dirty="0" smtClean="0"/>
          </a:p>
        </p:txBody>
      </p:sp>
      <p:grpSp>
        <p:nvGrpSpPr>
          <p:cNvPr id="57349" name="Group 27"/>
          <p:cNvGrpSpPr>
            <a:grpSpLocks/>
          </p:cNvGrpSpPr>
          <p:nvPr/>
        </p:nvGrpSpPr>
        <p:grpSpPr bwMode="auto">
          <a:xfrm>
            <a:off x="0" y="3657600"/>
            <a:ext cx="8991600" cy="2622550"/>
            <a:chOff x="0" y="3657600"/>
            <a:chExt cx="8991600" cy="2622550"/>
          </a:xfrm>
        </p:grpSpPr>
        <p:cxnSp>
          <p:nvCxnSpPr>
            <p:cNvPr id="60" name="Straight Arrow Connector 59"/>
            <p:cNvCxnSpPr>
              <a:stCxn id="48" idx="4"/>
              <a:endCxn id="58" idx="0"/>
            </p:cNvCxnSpPr>
            <p:nvPr/>
          </p:nvCxnSpPr>
          <p:spPr>
            <a:xfrm rot="16200000" flipH="1">
              <a:off x="7031038" y="4137025"/>
              <a:ext cx="900112" cy="1995488"/>
            </a:xfrm>
            <a:prstGeom prst="straightConnector1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8" idx="4"/>
              <a:endCxn id="52" idx="0"/>
            </p:cNvCxnSpPr>
            <p:nvPr/>
          </p:nvCxnSpPr>
          <p:spPr>
            <a:xfrm rot="16200000" flipH="1">
              <a:off x="6236494" y="4931569"/>
              <a:ext cx="898525" cy="404813"/>
            </a:xfrm>
            <a:prstGeom prst="straightConnector1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352" name="Group 54"/>
            <p:cNvGrpSpPr>
              <a:grpSpLocks noChangeAspect="1"/>
            </p:cNvGrpSpPr>
            <p:nvPr/>
          </p:nvGrpSpPr>
          <p:grpSpPr bwMode="auto">
            <a:xfrm>
              <a:off x="0" y="3657600"/>
              <a:ext cx="3600450" cy="2286000"/>
              <a:chOff x="0" y="3657600"/>
              <a:chExt cx="4800600" cy="3048000"/>
            </a:xfrm>
          </p:grpSpPr>
          <p:cxnSp>
            <p:nvCxnSpPr>
              <p:cNvPr id="45" name="Straight Arrow Connector 44"/>
              <p:cNvCxnSpPr>
                <a:stCxn id="7" idx="4"/>
                <a:endCxn id="43" idx="0"/>
              </p:cNvCxnSpPr>
              <p:nvPr/>
            </p:nvCxnSpPr>
            <p:spPr>
              <a:xfrm rot="16200000" flipH="1">
                <a:off x="2771775" y="4429125"/>
                <a:ext cx="1200151" cy="1485900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0" y="4876800"/>
                <a:ext cx="1371600" cy="914400"/>
              </a:xfrm>
              <a:prstGeom prst="ellipse">
                <a:avLst/>
              </a:prstGeom>
              <a:solidFill>
                <a:srgbClr val="CCFFCC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2"/>
                    </a:solidFill>
                  </a:rPr>
                  <a:t>B(H</a:t>
                </a:r>
                <a:r>
                  <a:rPr lang="en-US" sz="1600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sz="1600" dirty="0">
                    <a:solidFill>
                      <a:schemeClr val="tx2"/>
                    </a:solidFill>
                  </a:rPr>
                  <a:t>)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066800" y="5791200"/>
                <a:ext cx="1371600" cy="914400"/>
              </a:xfrm>
              <a:prstGeom prst="ellipse">
                <a:avLst/>
              </a:prstGeom>
              <a:solidFill>
                <a:srgbClr val="FA9A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A(H</a:t>
                </a:r>
                <a:r>
                  <a:rPr lang="en-US" sz="16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sz="16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990600" y="3657600"/>
                <a:ext cx="3276600" cy="914400"/>
              </a:xfrm>
              <a:prstGeom prst="ellipse">
                <a:avLst/>
              </a:prstGeom>
              <a:solidFill>
                <a:srgbClr val="CCFFCC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 err="1">
                    <a:solidFill>
                      <a:srgbClr val="000000"/>
                    </a:solidFill>
                  </a:rPr>
                  <a:t>Earthquake(R</a:t>
                </a:r>
                <a:r>
                  <a:rPr lang="en-US" sz="1600" baseline="-25000" dirty="0" err="1">
                    <a:solidFill>
                      <a:srgbClr val="000000"/>
                    </a:solidFill>
                  </a:rPr>
                  <a:t>a</a:t>
                </a:r>
                <a:r>
                  <a:rPr lang="en-US" sz="16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cxnSp>
            <p:nvCxnSpPr>
              <p:cNvPr id="8" name="Straight Arrow Connector 7"/>
              <p:cNvCxnSpPr>
                <a:stCxn id="5" idx="5"/>
                <a:endCxn id="6" idx="0"/>
              </p:cNvCxnSpPr>
              <p:nvPr/>
            </p:nvCxnSpPr>
            <p:spPr>
              <a:xfrm rot="16200000" flipH="1">
                <a:off x="1394884" y="5433484"/>
                <a:ext cx="133349" cy="58208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stCxn id="7" idx="4"/>
                <a:endCxn id="6" idx="0"/>
              </p:cNvCxnSpPr>
              <p:nvPr/>
            </p:nvCxnSpPr>
            <p:spPr>
              <a:xfrm rot="5400000">
                <a:off x="1581151" y="4743449"/>
                <a:ext cx="1219200" cy="876300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2362200" y="4857751"/>
                <a:ext cx="1371600" cy="914400"/>
              </a:xfrm>
              <a:prstGeom prst="ellipse">
                <a:avLst/>
              </a:prstGeom>
              <a:solidFill>
                <a:srgbClr val="CCFFCC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2"/>
                    </a:solidFill>
                  </a:rPr>
                  <a:t>B(H</a:t>
                </a:r>
                <a:r>
                  <a:rPr lang="en-US" sz="1600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US" sz="1600" dirty="0">
                    <a:solidFill>
                      <a:schemeClr val="tx2"/>
                    </a:solidFill>
                  </a:rPr>
                  <a:t>)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29000" y="5772151"/>
                <a:ext cx="1371600" cy="914400"/>
              </a:xfrm>
              <a:prstGeom prst="ellipse">
                <a:avLst/>
              </a:prstGeom>
              <a:solidFill>
                <a:srgbClr val="33CC33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A(H</a:t>
                </a:r>
                <a:r>
                  <a:rPr lang="en-US" sz="16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16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cxnSp>
            <p:nvCxnSpPr>
              <p:cNvPr id="44" name="Straight Arrow Connector 43"/>
              <p:cNvCxnSpPr>
                <a:stCxn id="42" idx="5"/>
                <a:endCxn id="43" idx="0"/>
              </p:cNvCxnSpPr>
              <p:nvPr/>
            </p:nvCxnSpPr>
            <p:spPr>
              <a:xfrm rot="16200000" flipH="1">
                <a:off x="3757083" y="5414435"/>
                <a:ext cx="133351" cy="582083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Oval 45"/>
            <p:cNvSpPr/>
            <p:nvPr/>
          </p:nvSpPr>
          <p:spPr>
            <a:xfrm>
              <a:off x="3967163" y="4911725"/>
              <a:ext cx="1025525" cy="684213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2"/>
                  </a:solidFill>
                </a:rPr>
                <a:t>B(H</a:t>
              </a:r>
              <a:r>
                <a:rPr lang="en-US" sz="1600" baseline="-25000" dirty="0">
                  <a:solidFill>
                    <a:schemeClr val="tx2"/>
                  </a:solidFill>
                </a:rPr>
                <a:t>3</a:t>
              </a:r>
              <a:r>
                <a:rPr lang="en-US" sz="16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4765675" y="5595938"/>
              <a:ext cx="1025525" cy="684212"/>
            </a:xfrm>
            <a:prstGeom prst="ellipse">
              <a:avLst/>
            </a:prstGeom>
            <a:solidFill>
              <a:srgbClr val="33CC33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A(H</a:t>
              </a:r>
              <a:r>
                <a:rPr lang="en-US" sz="1600" baseline="-25000" dirty="0">
                  <a:solidFill>
                    <a:srgbClr val="000000"/>
                  </a:solidFill>
                </a:rPr>
                <a:t>3</a:t>
              </a:r>
              <a:r>
                <a:rPr lang="en-US" sz="16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5257800" y="4000500"/>
              <a:ext cx="2451100" cy="684213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solidFill>
                    <a:srgbClr val="000000"/>
                  </a:solidFill>
                </a:rPr>
                <a:t>Earthquake(R</a:t>
              </a:r>
              <a:r>
                <a:rPr lang="en-US" sz="1600" baseline="-25000" dirty="0" err="1">
                  <a:solidFill>
                    <a:srgbClr val="000000"/>
                  </a:solidFill>
                </a:rPr>
                <a:t>b</a:t>
              </a:r>
              <a:r>
                <a:rPr lang="en-US" sz="1600" dirty="0">
                  <a:solidFill>
                    <a:srgbClr val="000000"/>
                  </a:solidFill>
                </a:rPr>
                <a:t>)</a:t>
              </a:r>
            </a:p>
          </p:txBody>
        </p:sp>
        <p:cxnSp>
          <p:nvCxnSpPr>
            <p:cNvPr id="49" name="Straight Arrow Connector 48"/>
            <p:cNvCxnSpPr>
              <a:stCxn id="46" idx="5"/>
              <a:endCxn id="47" idx="0"/>
            </p:cNvCxnSpPr>
            <p:nvPr/>
          </p:nvCxnSpPr>
          <p:spPr>
            <a:xfrm rot="16200000" flipH="1">
              <a:off x="5010944" y="5328444"/>
              <a:ext cx="100013" cy="4349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8" idx="4"/>
              <a:endCxn id="47" idx="0"/>
            </p:cNvCxnSpPr>
            <p:nvPr/>
          </p:nvCxnSpPr>
          <p:spPr>
            <a:xfrm rot="5400000">
              <a:off x="5425281" y="4537870"/>
              <a:ext cx="911225" cy="1204912"/>
            </a:xfrm>
            <a:prstGeom prst="straightConnector1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5576888" y="4899025"/>
              <a:ext cx="1025525" cy="684213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2"/>
                  </a:solidFill>
                </a:rPr>
                <a:t>B(H</a:t>
              </a:r>
              <a:r>
                <a:rPr lang="en-US" sz="1600" baseline="-25000" dirty="0">
                  <a:solidFill>
                    <a:schemeClr val="tx2"/>
                  </a:solidFill>
                </a:rPr>
                <a:t>4</a:t>
              </a:r>
              <a:r>
                <a:rPr lang="en-US" sz="16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6375400" y="5583238"/>
              <a:ext cx="1025525" cy="682625"/>
            </a:xfrm>
            <a:prstGeom prst="ellipse">
              <a:avLst/>
            </a:prstGeom>
            <a:solidFill>
              <a:srgbClr val="33CC33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A(H</a:t>
              </a:r>
              <a:r>
                <a:rPr lang="en-US" sz="1600" baseline="-25000" dirty="0">
                  <a:solidFill>
                    <a:srgbClr val="000000"/>
                  </a:solidFill>
                </a:rPr>
                <a:t>4</a:t>
              </a:r>
              <a:r>
                <a:rPr lang="en-US" sz="1600" dirty="0">
                  <a:solidFill>
                    <a:srgbClr val="000000"/>
                  </a:solidFill>
                </a:rPr>
                <a:t>)</a:t>
              </a:r>
            </a:p>
          </p:txBody>
        </p:sp>
        <p:cxnSp>
          <p:nvCxnSpPr>
            <p:cNvPr id="53" name="Straight Arrow Connector 52"/>
            <p:cNvCxnSpPr>
              <a:stCxn id="51" idx="5"/>
              <a:endCxn id="52" idx="0"/>
            </p:cNvCxnSpPr>
            <p:nvPr/>
          </p:nvCxnSpPr>
          <p:spPr>
            <a:xfrm rot="16200000" flipH="1">
              <a:off x="6620669" y="5315744"/>
              <a:ext cx="100013" cy="4349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7167563" y="4900613"/>
              <a:ext cx="1025525" cy="684212"/>
            </a:xfrm>
            <a:prstGeom prst="ellipse">
              <a:avLst/>
            </a:prstGeom>
            <a:solidFill>
              <a:srgbClr val="CCFFCC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2"/>
                  </a:solidFill>
                </a:rPr>
                <a:t>B(H</a:t>
              </a:r>
              <a:r>
                <a:rPr lang="en-US" sz="1600" baseline="-25000" dirty="0">
                  <a:solidFill>
                    <a:schemeClr val="tx2"/>
                  </a:solidFill>
                </a:rPr>
                <a:t>5</a:t>
              </a:r>
              <a:r>
                <a:rPr lang="en-US" sz="1600" dirty="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7966075" y="5584825"/>
              <a:ext cx="1025525" cy="682625"/>
            </a:xfrm>
            <a:prstGeom prst="ellipse">
              <a:avLst/>
            </a:prstGeom>
            <a:solidFill>
              <a:srgbClr val="FA9A00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A(H</a:t>
              </a:r>
              <a:r>
                <a:rPr lang="en-US" sz="1600" baseline="-25000" dirty="0">
                  <a:solidFill>
                    <a:srgbClr val="000000"/>
                  </a:solidFill>
                </a:rPr>
                <a:t>5</a:t>
              </a:r>
              <a:r>
                <a:rPr lang="en-US" sz="1600" dirty="0">
                  <a:solidFill>
                    <a:srgbClr val="000000"/>
                  </a:solidFill>
                </a:rPr>
                <a:t>)</a:t>
              </a:r>
            </a:p>
          </p:txBody>
        </p:sp>
        <p:cxnSp>
          <p:nvCxnSpPr>
            <p:cNvPr id="59" name="Straight Arrow Connector 58"/>
            <p:cNvCxnSpPr>
              <a:stCxn id="57" idx="5"/>
              <a:endCxn id="58" idx="0"/>
            </p:cNvCxnSpPr>
            <p:nvPr/>
          </p:nvCxnSpPr>
          <p:spPr>
            <a:xfrm rot="16200000" flipH="1">
              <a:off x="8210551" y="5316537"/>
              <a:ext cx="101600" cy="4349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E80C34-D248-4740-B2F8-4D0EC9E8E47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6563" name="TextBox 4"/>
          <p:cNvSpPr txBox="1">
            <a:spLocks noChangeArrowheads="1"/>
          </p:cNvSpPr>
          <p:nvPr/>
        </p:nvSpPr>
        <p:spPr bwMode="auto">
          <a:xfrm>
            <a:off x="2514600" y="762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AI</a:t>
            </a:r>
            <a:r>
              <a:rPr lang="en-US"/>
              <a:t>: intelligent systems in the real world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5218093"/>
            <a:ext cx="5638800" cy="954107"/>
          </a:xfrm>
          <a:prstGeom prst="rect">
            <a:avLst/>
          </a:prstGeom>
          <a:gradFill flip="none" rotWithShape="1">
            <a:gsLst>
              <a:gs pos="19000">
                <a:srgbClr val="FFFF00"/>
              </a:gs>
              <a:gs pos="100000">
                <a:srgbClr val="FFFFFF"/>
              </a:gs>
              <a:gs pos="96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effectLst>
            <a:glow rad="203200">
              <a:srgbClr val="FF7D5E">
                <a:alpha val="75000"/>
              </a:srgbClr>
            </a:glow>
            <a:softEdge rad="1397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glow rad="101600">
                    <a:srgbClr val="FF6600">
                      <a:alpha val="99000"/>
                    </a:srgbClr>
                  </a:glow>
                </a:effectLst>
              </a:rPr>
              <a:t>A New Dawn for AI</a:t>
            </a:r>
            <a:r>
              <a:rPr lang="en-US" b="1" baseline="30000" dirty="0">
                <a:solidFill>
                  <a:srgbClr val="0000FF"/>
                </a:solidFill>
                <a:effectLst>
                  <a:glow rad="101600">
                    <a:srgbClr val="FF6600">
                      <a:alpha val="99000"/>
                    </a:srgbClr>
                  </a:glow>
                </a:effectLst>
              </a:rPr>
              <a:t>TM</a:t>
            </a:r>
            <a:r>
              <a:rPr lang="en-US" dirty="0"/>
              <a:t>:                first-order probabilistic languages</a:t>
            </a:r>
          </a:p>
        </p:txBody>
      </p:sp>
      <p:cxnSp>
        <p:nvCxnSpPr>
          <p:cNvPr id="11" name="Straight Arrow Connector 10"/>
          <p:cNvCxnSpPr>
            <a:stCxn id="66563" idx="2"/>
          </p:cNvCxnSpPr>
          <p:nvPr/>
        </p:nvCxnSpPr>
        <p:spPr>
          <a:xfrm rot="16200000" flipH="1">
            <a:off x="2616994" y="3023394"/>
            <a:ext cx="4037012" cy="508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0" y="1371600"/>
            <a:ext cx="4724400" cy="2123658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03200">
              <a:schemeClr val="bg2">
                <a:lumMod val="60000"/>
                <a:lumOff val="40000"/>
                <a:alpha val="75000"/>
              </a:schemeClr>
            </a:glow>
            <a:softEdge rad="3556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 is uncertain and has </a:t>
            </a:r>
            <a:r>
              <a:rPr lang="en-US" sz="4400" b="1" i="1" dirty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things in 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it!</a:t>
            </a:r>
            <a:r>
              <a:rPr lang="en-US" sz="4400" b="1" i="1" dirty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B4DE11-16FF-5242-B4AD-4AB64D794C1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514600" y="762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AI</a:t>
            </a:r>
            <a:r>
              <a:rPr lang="en-US"/>
              <a:t>: intelligent systems in the real world</a:t>
            </a:r>
          </a:p>
        </p:txBody>
      </p:sp>
      <p:cxnSp>
        <p:nvCxnSpPr>
          <p:cNvPr id="11" name="Straight Arrow Connector 10"/>
          <p:cNvCxnSpPr>
            <a:stCxn id="19459" idx="2"/>
          </p:cNvCxnSpPr>
          <p:nvPr/>
        </p:nvCxnSpPr>
        <p:spPr>
          <a:xfrm rot="5400000">
            <a:off x="2534444" y="591344"/>
            <a:ext cx="1636712" cy="25146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1066800"/>
            <a:ext cx="2590800" cy="95410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76200" cmpd="tri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has things in it!!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E80C34-D248-4740-B2F8-4D0EC9E8E47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6563" name="TextBox 4"/>
          <p:cNvSpPr txBox="1">
            <a:spLocks noChangeArrowheads="1"/>
          </p:cNvSpPr>
          <p:nvPr/>
        </p:nvSpPr>
        <p:spPr bwMode="auto">
          <a:xfrm>
            <a:off x="2514600" y="762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AI</a:t>
            </a:r>
            <a:r>
              <a:rPr lang="en-US"/>
              <a:t>: intelligent systems in the real world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5218093"/>
            <a:ext cx="5638800" cy="1384995"/>
          </a:xfrm>
          <a:prstGeom prst="rect">
            <a:avLst/>
          </a:prstGeom>
          <a:gradFill flip="none" rotWithShape="1">
            <a:gsLst>
              <a:gs pos="19000">
                <a:srgbClr val="FFFF00"/>
              </a:gs>
              <a:gs pos="100000">
                <a:srgbClr val="FFFFFF"/>
              </a:gs>
              <a:gs pos="96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effectLst>
            <a:glow rad="203200">
              <a:srgbClr val="FF7D5E">
                <a:alpha val="75000"/>
              </a:srgbClr>
            </a:glow>
            <a:softEdge rad="1397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glow rad="101600">
                    <a:srgbClr val="FF6600">
                      <a:alpha val="99000"/>
                    </a:srgbClr>
                  </a:glow>
                </a:effectLst>
              </a:rPr>
              <a:t>A </a:t>
            </a:r>
            <a:r>
              <a:rPr lang="en-US" b="1" dirty="0" smtClean="0">
                <a:solidFill>
                  <a:srgbClr val="0000FF"/>
                </a:solidFill>
                <a:effectLst>
                  <a:glow rad="101600">
                    <a:srgbClr val="FF6600">
                      <a:alpha val="99000"/>
                    </a:srgbClr>
                  </a:glow>
                </a:effectLst>
              </a:rPr>
              <a:t>Newer </a:t>
            </a:r>
            <a:r>
              <a:rPr lang="en-US" b="1" dirty="0">
                <a:solidFill>
                  <a:srgbClr val="0000FF"/>
                </a:solidFill>
                <a:effectLst>
                  <a:glow rad="101600">
                    <a:srgbClr val="FF6600">
                      <a:alpha val="99000"/>
                    </a:srgbClr>
                  </a:glow>
                </a:effectLst>
              </a:rPr>
              <a:t>Dawn for AI</a:t>
            </a:r>
            <a:r>
              <a:rPr lang="en-US" b="1" baseline="30000" dirty="0">
                <a:solidFill>
                  <a:srgbClr val="0000FF"/>
                </a:solidFill>
                <a:effectLst>
                  <a:glow rad="101600">
                    <a:srgbClr val="FF6600">
                      <a:alpha val="99000"/>
                    </a:srgbClr>
                  </a:glow>
                </a:effectLst>
              </a:rPr>
              <a:t>TM</a:t>
            </a:r>
            <a:r>
              <a:rPr lang="en-US" dirty="0"/>
              <a:t>:                </a:t>
            </a:r>
            <a:r>
              <a:rPr lang="en-US" dirty="0" smtClean="0"/>
              <a:t>first-order </a:t>
            </a:r>
            <a:r>
              <a:rPr lang="en-US" b="1" i="1" dirty="0" smtClean="0"/>
              <a:t>open-universe </a:t>
            </a:r>
            <a:r>
              <a:rPr lang="en-US" dirty="0" smtClean="0"/>
              <a:t>probabilistic </a:t>
            </a:r>
            <a:r>
              <a:rPr lang="en-US" dirty="0"/>
              <a:t>languages</a:t>
            </a:r>
          </a:p>
        </p:txBody>
      </p:sp>
      <p:cxnSp>
        <p:nvCxnSpPr>
          <p:cNvPr id="11" name="Straight Arrow Connector 10"/>
          <p:cNvCxnSpPr>
            <a:stCxn id="66563" idx="2"/>
          </p:cNvCxnSpPr>
          <p:nvPr/>
        </p:nvCxnSpPr>
        <p:spPr>
          <a:xfrm rot="16200000" flipH="1">
            <a:off x="2616994" y="3023394"/>
            <a:ext cx="4037012" cy="508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0" y="1371600"/>
            <a:ext cx="4724400" cy="280076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03200">
              <a:schemeClr val="bg2">
                <a:lumMod val="60000"/>
                <a:lumOff val="40000"/>
                <a:alpha val="75000"/>
              </a:schemeClr>
            </a:glow>
            <a:softEdge rad="3556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has things in it and we don’t know what they are!!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important distinction in logic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0000FF"/>
                </a:solidFill>
              </a:rPr>
              <a:t>Closed-universe</a:t>
            </a:r>
            <a:r>
              <a:rPr lang="en-US" dirty="0" smtClean="0"/>
              <a:t> languages assume </a:t>
            </a:r>
            <a:r>
              <a:rPr lang="en-US" dirty="0" smtClean="0">
                <a:solidFill>
                  <a:srgbClr val="FF0000"/>
                </a:solidFill>
              </a:rPr>
              <a:t>unique names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domain closure</a:t>
            </a:r>
            <a:r>
              <a:rPr lang="en-US" dirty="0" smtClean="0">
                <a:solidFill>
                  <a:srgbClr val="000000"/>
                </a:solidFill>
              </a:rPr>
              <a:t>, i.e., known objects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Like Prolog, databases (</a:t>
            </a:r>
            <a:r>
              <a:rPr lang="en-US" dirty="0" err="1" smtClean="0">
                <a:solidFill>
                  <a:schemeClr val="hlink"/>
                </a:solidFill>
              </a:rPr>
              <a:t>Herbrand</a:t>
            </a:r>
            <a:r>
              <a:rPr lang="en-US" dirty="0" smtClean="0"/>
              <a:t> semantics)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Poole 93, Sato 97, </a:t>
            </a:r>
            <a:r>
              <a:rPr lang="en-US" dirty="0" err="1" smtClean="0"/>
              <a:t>Koller</a:t>
            </a:r>
            <a:r>
              <a:rPr lang="en-US" dirty="0" smtClean="0"/>
              <a:t> &amp; Pfeffer 98, De </a:t>
            </a:r>
            <a:r>
              <a:rPr lang="en-US" dirty="0" err="1" smtClean="0"/>
              <a:t>Raedt</a:t>
            </a:r>
            <a:r>
              <a:rPr lang="en-US" dirty="0" smtClean="0"/>
              <a:t> 00, etc.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0000FF"/>
                </a:solidFill>
              </a:rPr>
              <a:t>Open-universe</a:t>
            </a:r>
            <a:r>
              <a:rPr lang="en-US" dirty="0" smtClean="0"/>
              <a:t> languages allow uncertainty over the existence and identity of objects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Like full first-order logic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BLOG (</a:t>
            </a:r>
            <a:r>
              <a:rPr lang="en-US" dirty="0" err="1" smtClean="0"/>
              <a:t>Milch</a:t>
            </a:r>
            <a:r>
              <a:rPr lang="en-US" dirty="0" smtClean="0"/>
              <a:t> &amp; Russell 05): declarative OUPM language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Probabilistic programming (</a:t>
            </a:r>
            <a:r>
              <a:rPr lang="en-US" dirty="0" err="1" smtClean="0"/>
              <a:t>Koller</a:t>
            </a:r>
            <a:r>
              <a:rPr lang="en-US" dirty="0" smtClean="0"/>
              <a:t>, McAllester, Pfeffer 97, Pfeffer 01, Goodman et al 08): distribution on execution traces of stochastic programs</a:t>
            </a:r>
          </a:p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074BF0-0C27-BA49-B15F-751231E23333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81E98A-AA13-C943-9D10-3A94FEA7634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little test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-1" charset="2"/>
              <a:buNone/>
            </a:pPr>
            <a:r>
              <a:rPr lang="en-US" sz="3200" dirty="0" smtClean="0"/>
              <a:t>Given</a:t>
            </a:r>
          </a:p>
          <a:p>
            <a:pPr lvl="1" eaLnBrk="1" hangingPunct="1">
              <a:lnSpc>
                <a:spcPct val="90000"/>
              </a:lnSpc>
              <a:buFont typeface="Wingdings" pitchFamily="-1" charset="2"/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Bill = Father(William)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0000FF"/>
                </a:solidFill>
              </a:rPr>
              <a:t>Bill = Father(Junior)</a:t>
            </a:r>
          </a:p>
          <a:p>
            <a:pPr lvl="1" eaLnBrk="1" hangingPunct="1">
              <a:lnSpc>
                <a:spcPct val="90000"/>
              </a:lnSpc>
              <a:buFont typeface="Wingdings" pitchFamily="-1" charset="2"/>
              <a:buNone/>
            </a:pPr>
            <a:r>
              <a:rPr lang="en-US" sz="3200" dirty="0" smtClean="0"/>
              <a:t>How many children does Bill have?</a:t>
            </a:r>
          </a:p>
          <a:p>
            <a:pPr lvl="1" eaLnBrk="1" hangingPunct="1">
              <a:lnSpc>
                <a:spcPct val="90000"/>
              </a:lnSpc>
              <a:buFont typeface="Wingdings" pitchFamily="-1" charset="2"/>
              <a:buNone/>
            </a:pPr>
            <a:endParaRPr lang="en-US" sz="3200" dirty="0" smtClean="0"/>
          </a:p>
          <a:p>
            <a:pPr lvl="1" eaLnBrk="1" hangingPunct="1">
              <a:lnSpc>
                <a:spcPct val="90000"/>
              </a:lnSpc>
              <a:buFont typeface="Wingdings" pitchFamily="-1" charset="2"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Closed-universe (Herbrand) semantics:</a:t>
            </a:r>
          </a:p>
          <a:p>
            <a:pPr lvl="1" eaLnBrk="1" hangingPunct="1">
              <a:lnSpc>
                <a:spcPct val="90000"/>
              </a:lnSpc>
              <a:buFont typeface="Wingdings" pitchFamily="-1" charset="2"/>
              <a:buNone/>
            </a:pPr>
            <a:r>
              <a:rPr lang="en-US" sz="3200" dirty="0" smtClean="0"/>
              <a:t>2</a:t>
            </a:r>
          </a:p>
          <a:p>
            <a:pPr lvl="1" eaLnBrk="1" hangingPunct="1">
              <a:lnSpc>
                <a:spcPct val="90000"/>
              </a:lnSpc>
              <a:buFont typeface="Wingdings" pitchFamily="-1" charset="2"/>
              <a:buNone/>
            </a:pPr>
            <a:r>
              <a:rPr lang="en-US" sz="3200" dirty="0" smtClean="0">
                <a:solidFill>
                  <a:srgbClr val="00CC00"/>
                </a:solidFill>
              </a:rPr>
              <a:t>Open-universe (full first-order) semantics:</a:t>
            </a:r>
          </a:p>
          <a:p>
            <a:pPr lvl="1" eaLnBrk="1" hangingPunct="1">
              <a:lnSpc>
                <a:spcPct val="90000"/>
              </a:lnSpc>
              <a:buFont typeface="Wingdings" pitchFamily="-1" charset="2"/>
              <a:buNone/>
            </a:pPr>
            <a:r>
              <a:rPr lang="en-US" sz="3200" dirty="0" smtClean="0"/>
              <a:t>Between 1 and </a:t>
            </a:r>
            <a:r>
              <a:rPr lang="en-US" sz="4000" dirty="0" smtClean="0"/>
              <a:t>∞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422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Open-universe semantics</a:t>
            </a:r>
          </a:p>
        </p:txBody>
      </p:sp>
      <p:pic>
        <p:nvPicPr>
          <p:cNvPr id="70659" name="Picture 3" descr="all-models-both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227263"/>
            <a:ext cx="9045575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4"/>
          <p:cNvSpPr txBox="1">
            <a:spLocks noChangeArrowheads="1"/>
          </p:cNvSpPr>
          <p:nvPr/>
        </p:nvSpPr>
        <p:spPr bwMode="auto">
          <a:xfrm>
            <a:off x="284163" y="1144588"/>
            <a:ext cx="7286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Possible worlds for a language with two constant </a:t>
            </a:r>
          </a:p>
          <a:p>
            <a:r>
              <a:rPr lang="en-US"/>
              <a:t>symbols A and B and one relation symbol</a:t>
            </a:r>
          </a:p>
        </p:txBody>
      </p:sp>
      <p:sp>
        <p:nvSpPr>
          <p:cNvPr id="706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3CAE6A-F951-9C41-BA52-C4F24B7F087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0662" name="TextBox 6"/>
          <p:cNvSpPr txBox="1">
            <a:spLocks noChangeArrowheads="1"/>
          </p:cNvSpPr>
          <p:nvPr/>
        </p:nvSpPr>
        <p:spPr bwMode="auto">
          <a:xfrm>
            <a:off x="1020763" y="5953125"/>
            <a:ext cx="5619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but how can we define P on </a:t>
            </a:r>
            <a:r>
              <a:rPr lang="en-US" sz="3200" i="1" dirty="0" err="1">
                <a:solidFill>
                  <a:srgbClr val="FF0000"/>
                </a:solidFill>
              </a:rPr>
              <a:t>Ω</a:t>
            </a:r>
            <a:r>
              <a:rPr lang="en-US" sz="3200" i="1" dirty="0">
                <a:solidFill>
                  <a:srgbClr val="FF0000"/>
                </a:solidFill>
              </a:rPr>
              <a:t> ??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Bayes nets build propositional worlds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26CFD3-A76C-AC4D-95A4-430253B98CA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" name="Oval 4"/>
          <p:cNvSpPr/>
          <p:nvPr/>
        </p:nvSpPr>
        <p:spPr>
          <a:xfrm>
            <a:off x="2009775" y="1905000"/>
            <a:ext cx="2181225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Burglary</a:t>
            </a:r>
          </a:p>
        </p:txBody>
      </p:sp>
      <p:sp>
        <p:nvSpPr>
          <p:cNvPr id="6" name="Oval 5"/>
          <p:cNvSpPr/>
          <p:nvPr/>
        </p:nvSpPr>
        <p:spPr>
          <a:xfrm>
            <a:off x="3505200" y="3352800"/>
            <a:ext cx="213360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Alarm</a:t>
            </a:r>
          </a:p>
        </p:txBody>
      </p:sp>
      <p:sp>
        <p:nvSpPr>
          <p:cNvPr id="7" name="Oval 6"/>
          <p:cNvSpPr/>
          <p:nvPr/>
        </p:nvSpPr>
        <p:spPr>
          <a:xfrm>
            <a:off x="4419600" y="1905000"/>
            <a:ext cx="297180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Earthquake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619500" y="2781300"/>
            <a:ext cx="685800" cy="609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876800" y="2895600"/>
            <a:ext cx="609600" cy="45720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Bayes nets build propositional worlds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8CE7EA-EBE7-024A-A325-3B359B2D5BC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" name="Oval 4"/>
          <p:cNvSpPr/>
          <p:nvPr/>
        </p:nvSpPr>
        <p:spPr>
          <a:xfrm>
            <a:off x="2000250" y="1905000"/>
            <a:ext cx="2190750" cy="914400"/>
          </a:xfrm>
          <a:prstGeom prst="ellipse">
            <a:avLst/>
          </a:prstGeom>
          <a:solidFill>
            <a:srgbClr val="0EF10E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Burglary</a:t>
            </a:r>
          </a:p>
        </p:txBody>
      </p:sp>
      <p:sp>
        <p:nvSpPr>
          <p:cNvPr id="6" name="Oval 5"/>
          <p:cNvSpPr/>
          <p:nvPr/>
        </p:nvSpPr>
        <p:spPr>
          <a:xfrm>
            <a:off x="3505200" y="3352800"/>
            <a:ext cx="213360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Alarm</a:t>
            </a:r>
          </a:p>
        </p:txBody>
      </p:sp>
      <p:sp>
        <p:nvSpPr>
          <p:cNvPr id="7" name="Oval 6"/>
          <p:cNvSpPr/>
          <p:nvPr/>
        </p:nvSpPr>
        <p:spPr>
          <a:xfrm>
            <a:off x="4419600" y="1905000"/>
            <a:ext cx="297180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Earthquake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619500" y="2781300"/>
            <a:ext cx="685800" cy="609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876800" y="2895600"/>
            <a:ext cx="609600" cy="45720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713" name="TextBox 8"/>
          <p:cNvSpPr txBox="1">
            <a:spLocks noChangeArrowheads="1"/>
          </p:cNvSpPr>
          <p:nvPr/>
        </p:nvSpPr>
        <p:spPr bwMode="auto">
          <a:xfrm>
            <a:off x="1905000" y="5029200"/>
            <a:ext cx="1522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Burglary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Bayes nets build propositional worlds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912945-23F2-C54A-BB4A-24E3C6FE394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" name="Oval 4"/>
          <p:cNvSpPr/>
          <p:nvPr/>
        </p:nvSpPr>
        <p:spPr>
          <a:xfrm>
            <a:off x="2000250" y="1905000"/>
            <a:ext cx="2190750" cy="914400"/>
          </a:xfrm>
          <a:prstGeom prst="ellipse">
            <a:avLst/>
          </a:prstGeom>
          <a:solidFill>
            <a:srgbClr val="0EF10E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Burglary</a:t>
            </a:r>
          </a:p>
        </p:txBody>
      </p:sp>
      <p:sp>
        <p:nvSpPr>
          <p:cNvPr id="6" name="Oval 5"/>
          <p:cNvSpPr/>
          <p:nvPr/>
        </p:nvSpPr>
        <p:spPr>
          <a:xfrm>
            <a:off x="3505200" y="3352800"/>
            <a:ext cx="2133600" cy="914400"/>
          </a:xfrm>
          <a:prstGeom prst="ellipse">
            <a:avLst/>
          </a:prstGeom>
          <a:solidFill>
            <a:srgbClr val="CCFFCC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Alarm</a:t>
            </a:r>
          </a:p>
        </p:txBody>
      </p:sp>
      <p:sp>
        <p:nvSpPr>
          <p:cNvPr id="7" name="Oval 6"/>
          <p:cNvSpPr/>
          <p:nvPr/>
        </p:nvSpPr>
        <p:spPr>
          <a:xfrm>
            <a:off x="4419600" y="1905000"/>
            <a:ext cx="2971800" cy="914400"/>
          </a:xfrm>
          <a:prstGeom prst="ellipse">
            <a:avLst/>
          </a:prstGeom>
          <a:solidFill>
            <a:srgbClr val="FF66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Earthquake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619500" y="2781300"/>
            <a:ext cx="685800" cy="609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876800" y="2895600"/>
            <a:ext cx="609600" cy="45720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37" name="TextBox 8"/>
          <p:cNvSpPr txBox="1">
            <a:spLocks noChangeArrowheads="1"/>
          </p:cNvSpPr>
          <p:nvPr/>
        </p:nvSpPr>
        <p:spPr bwMode="auto">
          <a:xfrm>
            <a:off x="1905000" y="5029200"/>
            <a:ext cx="2619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Burglary</a:t>
            </a:r>
          </a:p>
          <a:p>
            <a:r>
              <a:rPr lang="en-US"/>
              <a:t>not Earthquake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Bayes nets build propositional worlds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15871F-A231-F849-B22E-A895D6E0BDF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" name="Oval 4"/>
          <p:cNvSpPr/>
          <p:nvPr/>
        </p:nvSpPr>
        <p:spPr>
          <a:xfrm>
            <a:off x="2000250" y="1905000"/>
            <a:ext cx="2190750" cy="914400"/>
          </a:xfrm>
          <a:prstGeom prst="ellipse">
            <a:avLst/>
          </a:prstGeom>
          <a:solidFill>
            <a:srgbClr val="0EF10E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Burglary</a:t>
            </a:r>
          </a:p>
        </p:txBody>
      </p:sp>
      <p:sp>
        <p:nvSpPr>
          <p:cNvPr id="6" name="Oval 5"/>
          <p:cNvSpPr/>
          <p:nvPr/>
        </p:nvSpPr>
        <p:spPr>
          <a:xfrm>
            <a:off x="3505200" y="3352800"/>
            <a:ext cx="2133600" cy="914400"/>
          </a:xfrm>
          <a:prstGeom prst="ellipse">
            <a:avLst/>
          </a:prstGeom>
          <a:solidFill>
            <a:srgbClr val="0EF10E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Alarm</a:t>
            </a:r>
          </a:p>
        </p:txBody>
      </p:sp>
      <p:sp>
        <p:nvSpPr>
          <p:cNvPr id="7" name="Oval 6"/>
          <p:cNvSpPr/>
          <p:nvPr/>
        </p:nvSpPr>
        <p:spPr>
          <a:xfrm>
            <a:off x="4419600" y="1905000"/>
            <a:ext cx="2971800" cy="914400"/>
          </a:xfrm>
          <a:prstGeom prst="ellipse">
            <a:avLst/>
          </a:prstGeom>
          <a:solidFill>
            <a:srgbClr val="FF66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Earthquake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619500" y="2781300"/>
            <a:ext cx="685800" cy="609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876800" y="2895600"/>
            <a:ext cx="609600" cy="45720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761" name="TextBox 8"/>
          <p:cNvSpPr txBox="1">
            <a:spLocks noChangeArrowheads="1"/>
          </p:cNvSpPr>
          <p:nvPr/>
        </p:nvSpPr>
        <p:spPr bwMode="auto">
          <a:xfrm>
            <a:off x="1905000" y="5029200"/>
            <a:ext cx="2619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Burglary</a:t>
            </a:r>
          </a:p>
          <a:p>
            <a:r>
              <a:rPr lang="en-US"/>
              <a:t>not Earthquake</a:t>
            </a:r>
          </a:p>
          <a:p>
            <a:r>
              <a:rPr lang="en-US"/>
              <a:t>Alarm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E1DA0D-692A-3F44-B33B-983657764D9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16000"/>
          </a:xfrm>
        </p:spPr>
        <p:txBody>
          <a:bodyPr/>
          <a:lstStyle/>
          <a:p>
            <a:pPr eaLnBrk="1" hangingPunct="1"/>
            <a:r>
              <a:rPr lang="en-US" smtClean="0"/>
              <a:t>Open-universe models in BLOG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3800"/>
            <a:ext cx="9144000" cy="490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Construct worlds using two kinds of steps, proceeding in topological order: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dirty="0" smtClean="0">
                <a:solidFill>
                  <a:srgbClr val="0000FF"/>
                </a:solidFill>
              </a:rPr>
              <a:t>Dependency statements</a:t>
            </a:r>
            <a:r>
              <a:rPr lang="en-US" sz="2400" dirty="0" smtClean="0"/>
              <a:t>: Set the value of a </a:t>
            </a:r>
            <a:r>
              <a:rPr lang="en-US" sz="2400" i="1" dirty="0" smtClean="0">
                <a:solidFill>
                  <a:srgbClr val="FF0000"/>
                </a:solidFill>
              </a:rPr>
              <a:t>function or relation on </a:t>
            </a:r>
            <a:r>
              <a:rPr lang="en-US" sz="2400" i="1" dirty="0" smtClean="0">
                <a:solidFill>
                  <a:srgbClr val="FF0000"/>
                </a:solidFill>
              </a:rPr>
              <a:t>its </a:t>
            </a:r>
            <a:r>
              <a:rPr lang="en-US" sz="2400" i="1" dirty="0" smtClean="0">
                <a:solidFill>
                  <a:srgbClr val="FF0000"/>
                </a:solidFill>
              </a:rPr>
              <a:t>arguments</a:t>
            </a:r>
            <a:r>
              <a:rPr lang="en-US" sz="2400" dirty="0" smtClean="0"/>
              <a:t>, conditioned on parent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>
                <a:solidFill>
                  <a:srgbClr val="C147B2"/>
                </a:solidFill>
              </a:rPr>
              <a:t>Alarm(h</a:t>
            </a:r>
            <a:r>
              <a:rPr lang="en-US" dirty="0" smtClean="0">
                <a:solidFill>
                  <a:srgbClr val="C147B2"/>
                </a:solidFill>
              </a:rPr>
              <a:t>) ~ </a:t>
            </a:r>
            <a:r>
              <a:rPr lang="en-US" dirty="0" err="1" smtClean="0">
                <a:solidFill>
                  <a:srgbClr val="C147B2"/>
                </a:solidFill>
              </a:rPr>
              <a:t>CPT[..](Burglary(h</a:t>
            </a:r>
            <a:r>
              <a:rPr lang="en-US" dirty="0" smtClean="0">
                <a:solidFill>
                  <a:srgbClr val="C147B2"/>
                </a:solidFill>
              </a:rPr>
              <a:t>), </a:t>
            </a:r>
            <a:r>
              <a:rPr lang="en-US" dirty="0" err="1" smtClean="0">
                <a:solidFill>
                  <a:srgbClr val="C147B2"/>
                </a:solidFill>
              </a:rPr>
              <a:t>Earthquake(Region(h</a:t>
            </a:r>
            <a:r>
              <a:rPr lang="en-US" dirty="0" smtClean="0">
                <a:solidFill>
                  <a:srgbClr val="C147B2"/>
                </a:solidFill>
              </a:rPr>
              <a:t>)))</a:t>
            </a:r>
          </a:p>
          <a:p>
            <a:pPr lvl="1" eaLnBrk="1" hangingPunct="1">
              <a:lnSpc>
                <a:spcPct val="90000"/>
              </a:lnSpc>
              <a:spcBef>
                <a:spcPts val="1776"/>
              </a:spcBef>
            </a:pPr>
            <a:r>
              <a:rPr lang="en-US" sz="2400" b="1" i="1" dirty="0" smtClean="0">
                <a:solidFill>
                  <a:srgbClr val="0000FF"/>
                </a:solidFill>
              </a:rPr>
              <a:t>Number statements</a:t>
            </a:r>
            <a:r>
              <a:rPr lang="en-US" sz="2400" dirty="0" smtClean="0"/>
              <a:t>: </a:t>
            </a:r>
            <a:r>
              <a:rPr lang="en-US" sz="2400" i="1" dirty="0" smtClean="0">
                <a:solidFill>
                  <a:srgbClr val="FF0000"/>
                </a:solidFill>
              </a:rPr>
              <a:t>Add some objects to the world</a:t>
            </a:r>
            <a:r>
              <a:rPr lang="en-US" sz="2400" dirty="0" smtClean="0"/>
              <a:t>, conditioned on what objects and relations exist so far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147B2"/>
                </a:solidFill>
              </a:rPr>
              <a:t>#</a:t>
            </a:r>
            <a:r>
              <a:rPr lang="en-US" dirty="0" err="1" smtClean="0">
                <a:solidFill>
                  <a:srgbClr val="C147B2"/>
                </a:solidFill>
              </a:rPr>
              <a:t>GeologicalFaultRegion</a:t>
            </a:r>
            <a:r>
              <a:rPr lang="en-US" dirty="0" smtClean="0">
                <a:solidFill>
                  <a:srgbClr val="C147B2"/>
                </a:solidFill>
              </a:rPr>
              <a:t> ~ Uniform{1…10}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147B2"/>
                </a:solidFill>
              </a:rPr>
              <a:t>#</a:t>
            </a:r>
            <a:r>
              <a:rPr lang="en-US" dirty="0" err="1" smtClean="0">
                <a:solidFill>
                  <a:srgbClr val="C147B2"/>
                </a:solidFill>
              </a:rPr>
              <a:t>House(</a:t>
            </a:r>
            <a:r>
              <a:rPr lang="en-US" b="1" dirty="0" err="1" smtClean="0">
                <a:solidFill>
                  <a:srgbClr val="9A388F"/>
                </a:solidFill>
              </a:rPr>
              <a:t>Region</a:t>
            </a:r>
            <a:r>
              <a:rPr lang="en-US" dirty="0" smtClean="0">
                <a:solidFill>
                  <a:srgbClr val="C147B2"/>
                </a:solidFill>
              </a:rPr>
              <a:t>=</a:t>
            </a:r>
            <a:r>
              <a:rPr lang="en-US" dirty="0" err="1" smtClean="0">
                <a:solidFill>
                  <a:srgbClr val="C147B2"/>
                </a:solidFill>
              </a:rPr>
              <a:t>r</a:t>
            </a:r>
            <a:r>
              <a:rPr lang="en-US" dirty="0" smtClean="0">
                <a:solidFill>
                  <a:srgbClr val="C147B2"/>
                </a:solidFill>
              </a:rPr>
              <a:t>) ~ Poisson(50)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2953383" y="5566681"/>
            <a:ext cx="2590800" cy="609600"/>
          </a:xfrm>
          <a:prstGeom prst="wedgeRoundRectCallout">
            <a:avLst>
              <a:gd name="adj1" fmla="val -45834"/>
              <a:gd name="adj2" fmla="val -151972"/>
              <a:gd name="adj3" fmla="val 16667"/>
            </a:avLst>
          </a:prstGeom>
          <a:solidFill>
            <a:srgbClr val="F7F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Origin function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Semantics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rgbClr val="0000FF"/>
                </a:solidFill>
              </a:rPr>
              <a:t>Objects</a:t>
            </a:r>
            <a:r>
              <a:rPr lang="en-US" dirty="0" smtClean="0"/>
              <a:t> are defined by type, origin, number: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C147B2"/>
                </a:solidFill>
              </a:rPr>
              <a:t>&lt;</a:t>
            </a:r>
            <a:r>
              <a:rPr lang="en-US" sz="2400" dirty="0" err="1" smtClean="0">
                <a:solidFill>
                  <a:srgbClr val="C147B2"/>
                </a:solidFill>
              </a:rPr>
              <a:t>GeologicalFaultRegion</a:t>
            </a:r>
            <a:r>
              <a:rPr lang="en-US" sz="2400" dirty="0" smtClean="0">
                <a:solidFill>
                  <a:srgbClr val="C147B2"/>
                </a:solidFill>
              </a:rPr>
              <a:t>, ,3&gt;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C147B2"/>
                </a:solidFill>
              </a:rPr>
              <a:t>&lt;House,&lt;Region, &lt;</a:t>
            </a:r>
            <a:r>
              <a:rPr lang="en-US" sz="2400" dirty="0" err="1" smtClean="0">
                <a:solidFill>
                  <a:srgbClr val="C147B2"/>
                </a:solidFill>
              </a:rPr>
              <a:t>GeologicalFaultRegion</a:t>
            </a:r>
            <a:r>
              <a:rPr lang="en-US" sz="2400" dirty="0" smtClean="0">
                <a:solidFill>
                  <a:srgbClr val="C147B2"/>
                </a:solidFill>
              </a:rPr>
              <a:t>, ,3&gt;&gt;, 97&gt;  	</a:t>
            </a:r>
          </a:p>
          <a:p>
            <a:pPr eaLnBrk="1" hangingPunct="1">
              <a:defRPr/>
            </a:pPr>
            <a:r>
              <a:rPr lang="en-US" dirty="0" smtClean="0"/>
              <a:t>Each </a:t>
            </a:r>
            <a:r>
              <a:rPr lang="en-US" i="1" dirty="0" smtClean="0">
                <a:solidFill>
                  <a:srgbClr val="0000FF"/>
                </a:solidFill>
              </a:rPr>
              <a:t>basic random variable</a:t>
            </a:r>
            <a:r>
              <a:rPr lang="en-US" dirty="0" smtClean="0">
                <a:solidFill>
                  <a:schemeClr val="tx2"/>
                </a:solidFill>
              </a:rPr>
              <a:t> is a function or predicate symbol indexed by a </a:t>
            </a:r>
            <a:r>
              <a:rPr lang="en-US" dirty="0" err="1" smtClean="0">
                <a:solidFill>
                  <a:schemeClr val="tx2"/>
                </a:solidFill>
              </a:rPr>
              <a:t>tuple</a:t>
            </a:r>
            <a:r>
              <a:rPr lang="en-US" dirty="0" smtClean="0">
                <a:solidFill>
                  <a:schemeClr val="tx2"/>
                </a:solidFill>
              </a:rPr>
              <a:t> of objects: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8000"/>
                </a:solidFill>
              </a:rPr>
              <a:t>Earthquake</a:t>
            </a:r>
            <a:r>
              <a:rPr lang="en-US" baseline="-25000" dirty="0" smtClean="0">
                <a:solidFill>
                  <a:srgbClr val="C147B2"/>
                </a:solidFill>
              </a:rPr>
              <a:t>&lt;&lt;</a:t>
            </a:r>
            <a:r>
              <a:rPr lang="en-US" baseline="-25000" dirty="0" err="1" smtClean="0">
                <a:solidFill>
                  <a:srgbClr val="C147B2"/>
                </a:solidFill>
              </a:rPr>
              <a:t>GeologicalFaultRegion</a:t>
            </a:r>
            <a:r>
              <a:rPr lang="en-US" baseline="-25000" dirty="0" smtClean="0">
                <a:solidFill>
                  <a:srgbClr val="C147B2"/>
                </a:solidFill>
              </a:rPr>
              <a:t>, ,3&gt;&gt;</a:t>
            </a:r>
            <a:r>
              <a:rPr lang="en-US" dirty="0" smtClean="0">
                <a:solidFill>
                  <a:srgbClr val="045D06"/>
                </a:solidFill>
              </a:rPr>
              <a:t>(</a:t>
            </a:r>
            <a:r>
              <a:rPr lang="en-US" dirty="0" err="1" smtClean="0">
                <a:solidFill>
                  <a:srgbClr val="045D06"/>
                </a:solidFill>
              </a:rPr>
              <a:t>ω</a:t>
            </a:r>
            <a:r>
              <a:rPr lang="en-US" dirty="0" smtClean="0">
                <a:solidFill>
                  <a:srgbClr val="045D06"/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dirty="0" smtClean="0"/>
              <a:t>Each </a:t>
            </a:r>
            <a:r>
              <a:rPr lang="en-US" i="1" dirty="0" smtClean="0">
                <a:solidFill>
                  <a:srgbClr val="0000FF"/>
                </a:solidFill>
              </a:rPr>
              <a:t>possible world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8000"/>
                </a:solidFill>
              </a:rPr>
              <a:t>ω</a:t>
            </a:r>
            <a:r>
              <a:rPr lang="en-US" dirty="0" smtClean="0"/>
              <a:t> specifies values for all number variables and basic random variables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rgbClr val="0000FF"/>
                </a:solidFill>
              </a:rPr>
              <a:t>Probability</a:t>
            </a:r>
            <a:r>
              <a:rPr lang="en-US" dirty="0" smtClean="0"/>
              <a:t> of </a:t>
            </a:r>
            <a:r>
              <a:rPr lang="en-US" dirty="0" err="1" smtClean="0">
                <a:solidFill>
                  <a:srgbClr val="008000"/>
                </a:solidFill>
              </a:rPr>
              <a:t>ω</a:t>
            </a:r>
            <a:r>
              <a:rPr lang="en-US" dirty="0" smtClean="0"/>
              <a:t> is given by the product of conditional probabilities specified in the model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n-US" i="1" dirty="0" smtClean="0">
              <a:solidFill>
                <a:srgbClr val="0000FF"/>
              </a:solidFill>
            </a:endParaRP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3599BB-B15C-4041-BA71-9EFBA6A55083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4E8F9E-F87B-A340-8183-EFC4FA1B2EC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514600" y="762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AI</a:t>
            </a:r>
            <a:r>
              <a:rPr lang="en-US"/>
              <a:t>: intelligent systems in the real world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0" y="2667000"/>
            <a:ext cx="419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Good Old-Fashioned AI</a:t>
            </a:r>
            <a:r>
              <a:rPr lang="en-US"/>
              <a:t>: first-order logic</a:t>
            </a:r>
          </a:p>
        </p:txBody>
      </p:sp>
      <p:cxnSp>
        <p:nvCxnSpPr>
          <p:cNvPr id="11" name="Straight Arrow Connector 10"/>
          <p:cNvCxnSpPr>
            <a:stCxn id="20483" idx="2"/>
            <a:endCxn id="20484" idx="0"/>
          </p:cNvCxnSpPr>
          <p:nvPr/>
        </p:nvCxnSpPr>
        <p:spPr>
          <a:xfrm rot="5400000">
            <a:off x="2534444" y="591344"/>
            <a:ext cx="1636712" cy="2514600"/>
          </a:xfrm>
          <a:prstGeom prst="straightConnector1">
            <a:avLst/>
          </a:prstGeom>
          <a:ln w="57150" cap="flat" cmpd="sng" algn="ctr">
            <a:solidFill>
              <a:srgbClr val="C147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1066800"/>
            <a:ext cx="2590800" cy="954107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 w="76200" cmpd="tri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glow rad="63500">
                    <a:schemeClr val="accent2">
                      <a:alpha val="75000"/>
                    </a:schemeClr>
                  </a:glow>
                </a:effectLst>
                <a:latin typeface="Apple Chancery"/>
                <a:cs typeface="Apple Chancery"/>
              </a:rPr>
              <a:t>The world has things in it!!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Probability</a:t>
            </a:r>
            <a:r>
              <a:rPr lang="en-US" dirty="0"/>
              <a:t> of </a:t>
            </a:r>
            <a:r>
              <a:rPr lang="en-US" dirty="0" err="1">
                <a:solidFill>
                  <a:srgbClr val="008000"/>
                </a:solidFill>
              </a:rPr>
              <a:t>ω</a:t>
            </a:r>
            <a:r>
              <a:rPr lang="en-US" dirty="0"/>
              <a:t> is given by the product of conditional probabilities specified in the model</a:t>
            </a:r>
          </a:p>
          <a:p>
            <a:pPr lvl="1"/>
            <a:r>
              <a:rPr lang="en-US" dirty="0" smtClean="0"/>
              <a:t>This holds because the generation path for any world is unique</a:t>
            </a:r>
          </a:p>
          <a:p>
            <a:pPr lvl="1"/>
            <a:r>
              <a:rPr lang="en-US" dirty="0" smtClean="0"/>
              <a:t>Which holds because objects contain their generation history</a:t>
            </a:r>
          </a:p>
          <a:p>
            <a:pPr lvl="1"/>
            <a:r>
              <a:rPr lang="en-US" dirty="0" smtClean="0"/>
              <a:t>(Which would not be true if we used the standard objects of model theory, </a:t>
            </a:r>
            <a:r>
              <a:rPr lang="en-US" i="1" dirty="0" smtClean="0">
                <a:solidFill>
                  <a:srgbClr val="C147B2"/>
                </a:solidFill>
              </a:rPr>
              <a:t>o</a:t>
            </a:r>
            <a:r>
              <a:rPr lang="en-US" baseline="-25000" dirty="0" smtClean="0">
                <a:solidFill>
                  <a:srgbClr val="C147B2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C147B2"/>
                </a:solidFill>
              </a:rPr>
              <a:t>o</a:t>
            </a:r>
            <a:r>
              <a:rPr lang="en-US" baseline="-25000" dirty="0" smtClean="0">
                <a:solidFill>
                  <a:srgbClr val="C147B2"/>
                </a:solidFill>
              </a:rPr>
              <a:t>2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C147B2"/>
                </a:solidFill>
              </a:rPr>
              <a:t>o</a:t>
            </a:r>
            <a:r>
              <a:rPr lang="en-US" baseline="-25000" dirty="0" smtClean="0">
                <a:solidFill>
                  <a:srgbClr val="C147B2"/>
                </a:solidFill>
              </a:rPr>
              <a:t>3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C147B2"/>
                </a:solidFill>
              </a:rPr>
              <a:t>o</a:t>
            </a:r>
            <a:r>
              <a:rPr lang="en-US" baseline="-25000" dirty="0" smtClean="0">
                <a:solidFill>
                  <a:srgbClr val="C147B2"/>
                </a:solidFill>
              </a:rPr>
              <a:t>4</a:t>
            </a:r>
            <a:r>
              <a:rPr lang="en-US" dirty="0" smtClean="0"/>
              <a:t>,…)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35035-5824-1343-A7BC-4A3955D8218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7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B11D6-304A-DD43-9733-5EF805CEB23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93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Semantics contd.</a:t>
            </a:r>
          </a:p>
        </p:txBody>
      </p:sp>
      <p:sp>
        <p:nvSpPr>
          <p:cNvPr id="9933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" charset="2"/>
              <a:buNone/>
            </a:pPr>
            <a:r>
              <a:rPr lang="en-US" dirty="0" smtClean="0"/>
              <a:t>Every well-formed* BLOG model specifies a unique proper probability distribution over all possible worlds definable given its vocabulary</a:t>
            </a:r>
          </a:p>
          <a:p>
            <a:pPr eaLnBrk="1" hangingPunct="1">
              <a:lnSpc>
                <a:spcPct val="90000"/>
              </a:lnSpc>
              <a:buFont typeface="Wingdings" pitchFamily="-1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* No infinite receding ancestor chains; no conditioned cycles; all expressions finitely evaluable; functions of countable sets</a:t>
            </a:r>
          </a:p>
          <a:p>
            <a:pPr eaLnBrk="1" hangingPunct="1">
              <a:lnSpc>
                <a:spcPct val="90000"/>
              </a:lnSpc>
              <a:buFont typeface="Wingdings" pitchFamily="-1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Citation information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Given: a set of text strings from reference lists:</a:t>
            </a:r>
          </a:p>
          <a:p>
            <a:pPr lvl="2"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[</a:t>
            </a:r>
            <a:r>
              <a:rPr lang="en-US" sz="1800" dirty="0" err="1" smtClean="0">
                <a:solidFill>
                  <a:srgbClr val="008000"/>
                </a:solidFill>
              </a:rPr>
              <a:t>Lashkari</a:t>
            </a:r>
            <a:r>
              <a:rPr lang="en-US" sz="1800" dirty="0" smtClean="0">
                <a:solidFill>
                  <a:srgbClr val="008000"/>
                </a:solidFill>
              </a:rPr>
              <a:t> et al 94] Collaborative Interface Agents, </a:t>
            </a:r>
            <a:r>
              <a:rPr lang="en-US" sz="1800" dirty="0" err="1" smtClean="0">
                <a:solidFill>
                  <a:srgbClr val="008000"/>
                </a:solidFill>
              </a:rPr>
              <a:t>Yezdi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Lashkari</a:t>
            </a:r>
            <a:r>
              <a:rPr lang="en-US" sz="1800" dirty="0" smtClean="0">
                <a:solidFill>
                  <a:srgbClr val="008000"/>
                </a:solidFill>
              </a:rPr>
              <a:t>, Max </a:t>
            </a:r>
            <a:r>
              <a:rPr lang="en-US" sz="1800" dirty="0" err="1" smtClean="0">
                <a:solidFill>
                  <a:srgbClr val="008000"/>
                </a:solidFill>
              </a:rPr>
              <a:t>Metral</a:t>
            </a:r>
            <a:r>
              <a:rPr lang="en-US" sz="1800" dirty="0" smtClean="0">
                <a:solidFill>
                  <a:srgbClr val="008000"/>
                </a:solidFill>
              </a:rPr>
              <a:t>, and Pattie </a:t>
            </a:r>
            <a:r>
              <a:rPr lang="en-US" sz="1800" dirty="0" err="1" smtClean="0">
                <a:solidFill>
                  <a:srgbClr val="008000"/>
                </a:solidFill>
              </a:rPr>
              <a:t>Maes</a:t>
            </a:r>
            <a:r>
              <a:rPr lang="en-US" sz="1800" dirty="0" smtClean="0">
                <a:solidFill>
                  <a:srgbClr val="008000"/>
                </a:solidFill>
              </a:rPr>
              <a:t>, Proceedings of the Twelfth National Conference on </a:t>
            </a:r>
            <a:r>
              <a:rPr lang="en-US" sz="1800" dirty="0" err="1" smtClean="0">
                <a:solidFill>
                  <a:srgbClr val="008000"/>
                </a:solidFill>
              </a:rPr>
              <a:t>Articial</a:t>
            </a:r>
            <a:r>
              <a:rPr lang="en-US" sz="1800" dirty="0" smtClean="0">
                <a:solidFill>
                  <a:srgbClr val="008000"/>
                </a:solidFill>
              </a:rPr>
              <a:t> Intelligence, MIT Press, Cambridge, MA, 1994.</a:t>
            </a:r>
          </a:p>
          <a:p>
            <a:pPr lvl="2">
              <a:defRPr/>
            </a:pPr>
            <a:r>
              <a:rPr lang="en-US" sz="1800" dirty="0" err="1" smtClean="0">
                <a:solidFill>
                  <a:srgbClr val="3366FF"/>
                </a:solidFill>
              </a:rPr>
              <a:t>Metral</a:t>
            </a:r>
            <a:r>
              <a:rPr lang="en-US" sz="1800" dirty="0" smtClean="0">
                <a:solidFill>
                  <a:srgbClr val="3366FF"/>
                </a:solidFill>
              </a:rPr>
              <a:t> M. </a:t>
            </a:r>
            <a:r>
              <a:rPr lang="en-US" sz="1800" dirty="0" err="1" smtClean="0">
                <a:solidFill>
                  <a:srgbClr val="3366FF"/>
                </a:solidFill>
              </a:rPr>
              <a:t>Lashkari</a:t>
            </a:r>
            <a:r>
              <a:rPr lang="en-US" sz="1800" dirty="0" smtClean="0">
                <a:solidFill>
                  <a:srgbClr val="3366FF"/>
                </a:solidFill>
              </a:rPr>
              <a:t>, Y. and P. </a:t>
            </a:r>
            <a:r>
              <a:rPr lang="en-US" sz="1800" dirty="0" err="1" smtClean="0">
                <a:solidFill>
                  <a:srgbClr val="3366FF"/>
                </a:solidFill>
              </a:rPr>
              <a:t>Maes</a:t>
            </a:r>
            <a:r>
              <a:rPr lang="en-US" sz="1800" dirty="0" smtClean="0">
                <a:solidFill>
                  <a:srgbClr val="3366FF"/>
                </a:solidFill>
              </a:rPr>
              <a:t>. Collaborative interface agents. In Conference of the American Association for Artificial Intelligence, Seattle, WA, August 1994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Decide: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What papers and researchers exist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For each paper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The real title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The real authors</a:t>
            </a:r>
          </a:p>
          <a:p>
            <a:pPr lvl="2">
              <a:defRPr/>
            </a:pPr>
            <a:r>
              <a:rPr lang="en-US" dirty="0" smtClean="0">
                <a:solidFill>
                  <a:srgbClr val="000000"/>
                </a:solidFill>
              </a:rPr>
              <a:t>The papers it cites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8D5ABD-1DAC-B847-BA52-3A03677BE8EF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E73398-7B0C-5B49-9511-9D2F9C7BC46E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BLOG model (single-author) </a:t>
            </a:r>
            <a:endParaRPr lang="en-US" dirty="0"/>
          </a:p>
        </p:txBody>
      </p:sp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190500" y="965201"/>
            <a:ext cx="8851900" cy="5893921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#Researcher ~</a:t>
            </a:r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 LogNormal[6.9,2.3]();</a:t>
            </a:r>
            <a:endParaRPr lang="en-US" b="1" dirty="0">
              <a:solidFill>
                <a:schemeClr val="tx2"/>
              </a:solidFill>
              <a:latin typeface="Courier New" pitchFamily="-1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tx2"/>
                </a:solidFill>
                <a:latin typeface="Courier New" pitchFamily="-1" charset="0"/>
              </a:rPr>
              <a:t>Name(r</a:t>
            </a:r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) ~</a:t>
            </a:r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-1" charset="0"/>
              </a:rPr>
              <a:t>CensusDB_NamePrior</a:t>
            </a:r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#</a:t>
            </a:r>
            <a:r>
              <a:rPr lang="en-US" b="1" dirty="0" err="1">
                <a:solidFill>
                  <a:schemeClr val="tx2"/>
                </a:solidFill>
                <a:latin typeface="Courier New" pitchFamily="-1" charset="0"/>
              </a:rPr>
              <a:t>Paper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-1" charset="0"/>
              </a:rPr>
              <a:t>(Author</a:t>
            </a:r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=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-1" charset="0"/>
              </a:rPr>
              <a:t>r</a:t>
            </a:r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) ~ 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   </a:t>
            </a:r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 if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-1" charset="0"/>
              </a:rPr>
              <a:t>Prof(r</a:t>
            </a:r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) then LogNormal[3.5,1.2]()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               else LogNormal[2.3,1.2]()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latin typeface="Courier New" pitchFamily="-1" charset="0"/>
              </a:rPr>
              <a:t>Title(p</a:t>
            </a:r>
            <a:r>
              <a:rPr lang="en-US" b="1" dirty="0">
                <a:latin typeface="Courier New" pitchFamily="-1" charset="0"/>
              </a:rPr>
              <a:t>) ~</a:t>
            </a:r>
            <a:r>
              <a:rPr lang="en-US" b="1" dirty="0" smtClean="0">
                <a:latin typeface="Courier New" pitchFamily="-1" charset="0"/>
              </a:rPr>
              <a:t> </a:t>
            </a:r>
            <a:r>
              <a:rPr lang="en-US" b="1" dirty="0" err="1" smtClean="0">
                <a:latin typeface="Courier New" pitchFamily="-1" charset="0"/>
              </a:rPr>
              <a:t>CSPaperDB_TitlePrior</a:t>
            </a:r>
            <a:r>
              <a:rPr lang="en-US" b="1" dirty="0">
                <a:latin typeface="Courier New" pitchFamily="-1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latin typeface="Courier New" pitchFamily="-1" charset="0"/>
              </a:rPr>
              <a:t>PubCited(c</a:t>
            </a:r>
            <a:r>
              <a:rPr lang="en-US" b="1" dirty="0">
                <a:latin typeface="Courier New" pitchFamily="-1" charset="0"/>
              </a:rPr>
              <a:t>) ~ </a:t>
            </a:r>
            <a:r>
              <a:rPr lang="en-US" b="1" dirty="0" err="1">
                <a:latin typeface="Courier New" pitchFamily="-1" charset="0"/>
              </a:rPr>
              <a:t>Uniform({Paper</a:t>
            </a:r>
            <a:r>
              <a:rPr lang="en-US" b="1" dirty="0">
                <a:latin typeface="Courier New" pitchFamily="-1" charset="0"/>
              </a:rPr>
              <a:t> </a:t>
            </a:r>
            <a:r>
              <a:rPr lang="en-US" b="1" dirty="0" err="1">
                <a:latin typeface="Courier New" pitchFamily="-1" charset="0"/>
              </a:rPr>
              <a:t>p</a:t>
            </a:r>
            <a:r>
              <a:rPr lang="en-US" b="1" dirty="0">
                <a:latin typeface="Courier New" pitchFamily="-1" charset="0"/>
              </a:rPr>
              <a:t>});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latin typeface="Courier New" pitchFamily="-1" charset="0"/>
              </a:rPr>
              <a:t>Text(c</a:t>
            </a:r>
            <a:r>
              <a:rPr lang="en-US" b="1" dirty="0">
                <a:latin typeface="Courier New" pitchFamily="-1" charset="0"/>
              </a:rPr>
              <a:t>) ~ </a:t>
            </a:r>
            <a:r>
              <a:rPr lang="en-US" b="1" dirty="0" err="1">
                <a:latin typeface="Courier New" pitchFamily="-1" charset="0"/>
              </a:rPr>
              <a:t>NoisyCitationGrammar</a:t>
            </a:r>
            <a:r>
              <a:rPr lang="en-US" b="1" dirty="0">
                <a:latin typeface="Courier New" pitchFamily="-1" charset="0"/>
              </a:rPr>
              <a:t/>
            </a:r>
            <a:br>
              <a:rPr lang="en-US" b="1" dirty="0">
                <a:latin typeface="Courier New" pitchFamily="-1" charset="0"/>
              </a:rPr>
            </a:br>
            <a:r>
              <a:rPr lang="en-US" b="1" dirty="0">
                <a:latin typeface="Courier New" pitchFamily="-1" charset="0"/>
              </a:rPr>
              <a:t>      (</a:t>
            </a:r>
            <a:r>
              <a:rPr lang="en-US" b="1" dirty="0" err="1">
                <a:latin typeface="Courier New" pitchFamily="-1" charset="0"/>
              </a:rPr>
              <a:t>Name</a:t>
            </a:r>
            <a:r>
              <a:rPr lang="en-US" b="1" dirty="0" err="1" smtClean="0">
                <a:latin typeface="Courier New" pitchFamily="-1" charset="0"/>
              </a:rPr>
              <a:t>(Author</a:t>
            </a:r>
            <a:r>
              <a:rPr lang="en-US" b="1" dirty="0" err="1">
                <a:latin typeface="Courier New" pitchFamily="-1" charset="0"/>
              </a:rPr>
              <a:t>(PubCited(c</a:t>
            </a:r>
            <a:r>
              <a:rPr lang="en-US" b="1" dirty="0">
                <a:latin typeface="Courier New" pitchFamily="-1" charset="0"/>
              </a:rPr>
              <a:t>))), </a:t>
            </a:r>
          </a:p>
          <a:p>
            <a:r>
              <a:rPr lang="en-US" b="1" dirty="0">
                <a:latin typeface="Courier New" pitchFamily="-1" charset="0"/>
              </a:rPr>
              <a:t>       </a:t>
            </a:r>
            <a:r>
              <a:rPr lang="en-US" b="1" dirty="0" err="1">
                <a:latin typeface="Courier New" pitchFamily="-1" charset="0"/>
              </a:rPr>
              <a:t>Title(PubCited(c</a:t>
            </a:r>
            <a:r>
              <a:rPr lang="en-US" b="1" dirty="0">
                <a:latin typeface="Courier New" pitchFamily="-1" charset="0"/>
              </a:rPr>
              <a:t>)));</a:t>
            </a:r>
            <a:endParaRPr lang="en-US" sz="2000" b="1" dirty="0">
              <a:latin typeface="Courier New" pitchFamily="-1" charset="0"/>
            </a:endParaRPr>
          </a:p>
          <a:p>
            <a:pPr>
              <a:spcBef>
                <a:spcPct val="50000"/>
              </a:spcBef>
            </a:pPr>
            <a:endParaRPr lang="en-US" sz="1800" b="1" dirty="0">
              <a:latin typeface="Courier New" pitchFamily="-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E73398-7B0C-5B49-9511-9D2F9C7BC46E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BLOG model (single-author) </a:t>
            </a:r>
            <a:endParaRPr lang="en-US" dirty="0"/>
          </a:p>
        </p:txBody>
      </p:sp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190500" y="965201"/>
            <a:ext cx="8851900" cy="5893921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>#Researcher ~</a:t>
            </a:r>
            <a:r>
              <a:rPr lang="en-US" b="1" dirty="0" smtClean="0">
                <a:solidFill>
                  <a:srgbClr val="0000FF"/>
                </a:solidFill>
                <a:latin typeface="Courier New" pitchFamily="-1" charset="0"/>
              </a:rPr>
              <a:t> LogNormal[6.9,2.3]();</a:t>
            </a:r>
            <a:endParaRPr lang="en-US" b="1" dirty="0">
              <a:solidFill>
                <a:srgbClr val="0000FF"/>
              </a:solidFill>
              <a:latin typeface="Courier New" pitchFamily="-1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tx2"/>
                </a:solidFill>
                <a:latin typeface="Courier New" pitchFamily="-1" charset="0"/>
              </a:rPr>
              <a:t>Name(r</a:t>
            </a:r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) ~</a:t>
            </a:r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-1" charset="0"/>
              </a:rPr>
              <a:t>CensusDB_NamePrior</a:t>
            </a:r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>#</a:t>
            </a:r>
            <a:r>
              <a:rPr lang="en-US" b="1" dirty="0" err="1">
                <a:solidFill>
                  <a:srgbClr val="0000FF"/>
                </a:solidFill>
                <a:latin typeface="Courier New" pitchFamily="-1" charset="0"/>
              </a:rPr>
              <a:t>Paper</a:t>
            </a:r>
            <a:r>
              <a:rPr lang="en-US" b="1" dirty="0" err="1" smtClean="0">
                <a:solidFill>
                  <a:srgbClr val="0000FF"/>
                </a:solidFill>
                <a:latin typeface="Courier New" pitchFamily="-1" charset="0"/>
              </a:rPr>
              <a:t>(Author</a:t>
            </a:r>
            <a:r>
              <a:rPr lang="en-US" b="1" dirty="0" smtClean="0">
                <a:solidFill>
                  <a:srgbClr val="0000FF"/>
                </a:solidFill>
                <a:latin typeface="Courier New" pitchFamily="-1" charset="0"/>
              </a:rPr>
              <a:t>=</a:t>
            </a:r>
            <a:r>
              <a:rPr lang="en-US" b="1" dirty="0" err="1" smtClean="0">
                <a:solidFill>
                  <a:srgbClr val="0000FF"/>
                </a:solidFill>
                <a:latin typeface="Courier New" pitchFamily="-1" charset="0"/>
              </a:rPr>
              <a:t>r</a:t>
            </a:r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>) ~ </a:t>
            </a:r>
          </a:p>
          <a:p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>   </a:t>
            </a:r>
            <a:r>
              <a:rPr lang="en-US" b="1" dirty="0" smtClean="0">
                <a:solidFill>
                  <a:srgbClr val="0000FF"/>
                </a:solidFill>
                <a:latin typeface="Courier New" pitchFamily="-1" charset="0"/>
              </a:rPr>
              <a:t> if </a:t>
            </a:r>
            <a:r>
              <a:rPr lang="en-US" b="1" dirty="0" err="1" smtClean="0">
                <a:solidFill>
                  <a:srgbClr val="0000FF"/>
                </a:solidFill>
                <a:latin typeface="Courier New" pitchFamily="-1" charset="0"/>
              </a:rPr>
              <a:t>Prof(r</a:t>
            </a:r>
            <a:r>
              <a:rPr lang="en-US" b="1" dirty="0" smtClean="0">
                <a:solidFill>
                  <a:srgbClr val="0000FF"/>
                </a:solidFill>
                <a:latin typeface="Courier New" pitchFamily="-1" charset="0"/>
              </a:rPr>
              <a:t>) then LogNormal[3.5,1.2]()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ourier New" pitchFamily="-1" charset="0"/>
              </a:rPr>
              <a:t>               else LogNormal[2.3,1.2]()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latin typeface="Courier New" pitchFamily="-1" charset="0"/>
              </a:rPr>
              <a:t>Title(p</a:t>
            </a:r>
            <a:r>
              <a:rPr lang="en-US" b="1" dirty="0">
                <a:latin typeface="Courier New" pitchFamily="-1" charset="0"/>
              </a:rPr>
              <a:t>) ~</a:t>
            </a:r>
            <a:r>
              <a:rPr lang="en-US" b="1" dirty="0" smtClean="0">
                <a:latin typeface="Courier New" pitchFamily="-1" charset="0"/>
              </a:rPr>
              <a:t> </a:t>
            </a:r>
            <a:r>
              <a:rPr lang="en-US" b="1" dirty="0" err="1" smtClean="0">
                <a:latin typeface="Courier New" pitchFamily="-1" charset="0"/>
              </a:rPr>
              <a:t>CSPaperDB_TitlePrior</a:t>
            </a:r>
            <a:r>
              <a:rPr lang="en-US" b="1" dirty="0">
                <a:latin typeface="Courier New" pitchFamily="-1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latin typeface="Courier New" pitchFamily="-1" charset="0"/>
              </a:rPr>
              <a:t>PubCited(c</a:t>
            </a:r>
            <a:r>
              <a:rPr lang="en-US" b="1" dirty="0">
                <a:latin typeface="Courier New" pitchFamily="-1" charset="0"/>
              </a:rPr>
              <a:t>) ~ </a:t>
            </a:r>
            <a:r>
              <a:rPr lang="en-US" b="1" dirty="0" err="1">
                <a:latin typeface="Courier New" pitchFamily="-1" charset="0"/>
              </a:rPr>
              <a:t>Uniform({Paper</a:t>
            </a:r>
            <a:r>
              <a:rPr lang="en-US" b="1" dirty="0">
                <a:latin typeface="Courier New" pitchFamily="-1" charset="0"/>
              </a:rPr>
              <a:t> </a:t>
            </a:r>
            <a:r>
              <a:rPr lang="en-US" b="1" dirty="0" err="1">
                <a:latin typeface="Courier New" pitchFamily="-1" charset="0"/>
              </a:rPr>
              <a:t>p</a:t>
            </a:r>
            <a:r>
              <a:rPr lang="en-US" b="1" dirty="0">
                <a:latin typeface="Courier New" pitchFamily="-1" charset="0"/>
              </a:rPr>
              <a:t>});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latin typeface="Courier New" pitchFamily="-1" charset="0"/>
              </a:rPr>
              <a:t>Text(c</a:t>
            </a:r>
            <a:r>
              <a:rPr lang="en-US" b="1" dirty="0">
                <a:latin typeface="Courier New" pitchFamily="-1" charset="0"/>
              </a:rPr>
              <a:t>) ~ </a:t>
            </a:r>
            <a:r>
              <a:rPr lang="en-US" b="1" dirty="0" err="1">
                <a:latin typeface="Courier New" pitchFamily="-1" charset="0"/>
              </a:rPr>
              <a:t>NoisyCitationGrammar</a:t>
            </a:r>
            <a:r>
              <a:rPr lang="en-US" b="1" dirty="0">
                <a:latin typeface="Courier New" pitchFamily="-1" charset="0"/>
              </a:rPr>
              <a:t/>
            </a:r>
            <a:br>
              <a:rPr lang="en-US" b="1" dirty="0">
                <a:latin typeface="Courier New" pitchFamily="-1" charset="0"/>
              </a:rPr>
            </a:br>
            <a:r>
              <a:rPr lang="en-US" b="1" dirty="0">
                <a:latin typeface="Courier New" pitchFamily="-1" charset="0"/>
              </a:rPr>
              <a:t>      (</a:t>
            </a:r>
            <a:r>
              <a:rPr lang="en-US" b="1" dirty="0" err="1">
                <a:latin typeface="Courier New" pitchFamily="-1" charset="0"/>
              </a:rPr>
              <a:t>Name</a:t>
            </a:r>
            <a:r>
              <a:rPr lang="en-US" b="1" dirty="0" err="1" smtClean="0">
                <a:latin typeface="Courier New" pitchFamily="-1" charset="0"/>
              </a:rPr>
              <a:t>(Author</a:t>
            </a:r>
            <a:r>
              <a:rPr lang="en-US" b="1" dirty="0" err="1">
                <a:latin typeface="Courier New" pitchFamily="-1" charset="0"/>
              </a:rPr>
              <a:t>(PubCited(c</a:t>
            </a:r>
            <a:r>
              <a:rPr lang="en-US" b="1" dirty="0">
                <a:latin typeface="Courier New" pitchFamily="-1" charset="0"/>
              </a:rPr>
              <a:t>))), </a:t>
            </a:r>
          </a:p>
          <a:p>
            <a:r>
              <a:rPr lang="en-US" b="1" dirty="0">
                <a:latin typeface="Courier New" pitchFamily="-1" charset="0"/>
              </a:rPr>
              <a:t>       </a:t>
            </a:r>
            <a:r>
              <a:rPr lang="en-US" b="1" dirty="0" err="1">
                <a:latin typeface="Courier New" pitchFamily="-1" charset="0"/>
              </a:rPr>
              <a:t>Title(PubCited(c</a:t>
            </a:r>
            <a:r>
              <a:rPr lang="en-US" b="1" dirty="0">
                <a:latin typeface="Courier New" pitchFamily="-1" charset="0"/>
              </a:rPr>
              <a:t>)));</a:t>
            </a:r>
            <a:endParaRPr lang="en-US" sz="2000" b="1" dirty="0">
              <a:latin typeface="Courier New" pitchFamily="-1" charset="0"/>
            </a:endParaRPr>
          </a:p>
          <a:p>
            <a:pPr>
              <a:spcBef>
                <a:spcPct val="50000"/>
              </a:spcBef>
            </a:pPr>
            <a:endParaRPr lang="en-US" sz="1800" b="1" dirty="0">
              <a:latin typeface="Courier New" pitchFamily="-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E73398-7B0C-5B49-9511-9D2F9C7BC46E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BLOG model (single-author) </a:t>
            </a:r>
            <a:endParaRPr lang="en-US" dirty="0"/>
          </a:p>
        </p:txBody>
      </p:sp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190500" y="965201"/>
            <a:ext cx="8851900" cy="5893921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#Researcher ~</a:t>
            </a:r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 LogNormal[6.9,2.3]();</a:t>
            </a:r>
            <a:endParaRPr lang="en-US" b="1" dirty="0">
              <a:solidFill>
                <a:schemeClr val="tx2"/>
              </a:solidFill>
              <a:latin typeface="Courier New" pitchFamily="-1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Courier New" pitchFamily="-1" charset="0"/>
              </a:rPr>
              <a:t>Name(r</a:t>
            </a:r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>) ~</a:t>
            </a:r>
            <a:r>
              <a:rPr lang="en-US" b="1" dirty="0" smtClean="0">
                <a:solidFill>
                  <a:srgbClr val="0000FF"/>
                </a:solidFill>
                <a:latin typeface="Courier New" pitchFamily="-1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 pitchFamily="-1" charset="0"/>
              </a:rPr>
              <a:t>CensusDB_NamePrior</a:t>
            </a:r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#</a:t>
            </a:r>
            <a:r>
              <a:rPr lang="en-US" b="1" dirty="0" err="1">
                <a:solidFill>
                  <a:schemeClr val="tx2"/>
                </a:solidFill>
                <a:latin typeface="Courier New" pitchFamily="-1" charset="0"/>
              </a:rPr>
              <a:t>Paper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-1" charset="0"/>
              </a:rPr>
              <a:t>(Author</a:t>
            </a:r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=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-1" charset="0"/>
              </a:rPr>
              <a:t>r</a:t>
            </a:r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) ~ 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   </a:t>
            </a:r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 if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-1" charset="0"/>
              </a:rPr>
              <a:t>Prof(r</a:t>
            </a:r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) then LogNormal[3.5,1.2]()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               else LogNormal[2.3,1.2]()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Courier New" pitchFamily="-1" charset="0"/>
              </a:rPr>
              <a:t>Title(p</a:t>
            </a:r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>) ~</a:t>
            </a:r>
            <a:r>
              <a:rPr lang="en-US" b="1" dirty="0" smtClean="0">
                <a:solidFill>
                  <a:srgbClr val="0000FF"/>
                </a:solidFill>
                <a:latin typeface="Courier New" pitchFamily="-1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 pitchFamily="-1" charset="0"/>
              </a:rPr>
              <a:t>CSPaperDB_TitlePrior</a:t>
            </a:r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latin typeface="Courier New" pitchFamily="-1" charset="0"/>
              </a:rPr>
              <a:t>PubCited(c</a:t>
            </a:r>
            <a:r>
              <a:rPr lang="en-US" b="1" dirty="0">
                <a:latin typeface="Courier New" pitchFamily="-1" charset="0"/>
              </a:rPr>
              <a:t>) ~ </a:t>
            </a:r>
            <a:r>
              <a:rPr lang="en-US" b="1" dirty="0" err="1">
                <a:latin typeface="Courier New" pitchFamily="-1" charset="0"/>
              </a:rPr>
              <a:t>Uniform({Paper</a:t>
            </a:r>
            <a:r>
              <a:rPr lang="en-US" b="1" dirty="0">
                <a:latin typeface="Courier New" pitchFamily="-1" charset="0"/>
              </a:rPr>
              <a:t> </a:t>
            </a:r>
            <a:r>
              <a:rPr lang="en-US" b="1" dirty="0" err="1">
                <a:latin typeface="Courier New" pitchFamily="-1" charset="0"/>
              </a:rPr>
              <a:t>p</a:t>
            </a:r>
            <a:r>
              <a:rPr lang="en-US" b="1" dirty="0">
                <a:latin typeface="Courier New" pitchFamily="-1" charset="0"/>
              </a:rPr>
              <a:t>});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latin typeface="Courier New" pitchFamily="-1" charset="0"/>
              </a:rPr>
              <a:t>Text(c</a:t>
            </a:r>
            <a:r>
              <a:rPr lang="en-US" b="1" dirty="0">
                <a:latin typeface="Courier New" pitchFamily="-1" charset="0"/>
              </a:rPr>
              <a:t>) ~ </a:t>
            </a:r>
            <a:r>
              <a:rPr lang="en-US" b="1" dirty="0" err="1">
                <a:latin typeface="Courier New" pitchFamily="-1" charset="0"/>
              </a:rPr>
              <a:t>NoisyCitationGrammar</a:t>
            </a:r>
            <a:r>
              <a:rPr lang="en-US" b="1" dirty="0">
                <a:latin typeface="Courier New" pitchFamily="-1" charset="0"/>
              </a:rPr>
              <a:t/>
            </a:r>
            <a:br>
              <a:rPr lang="en-US" b="1" dirty="0">
                <a:latin typeface="Courier New" pitchFamily="-1" charset="0"/>
              </a:rPr>
            </a:br>
            <a:r>
              <a:rPr lang="en-US" b="1" dirty="0">
                <a:latin typeface="Courier New" pitchFamily="-1" charset="0"/>
              </a:rPr>
              <a:t>      (</a:t>
            </a:r>
            <a:r>
              <a:rPr lang="en-US" b="1" dirty="0" err="1">
                <a:latin typeface="Courier New" pitchFamily="-1" charset="0"/>
              </a:rPr>
              <a:t>Name</a:t>
            </a:r>
            <a:r>
              <a:rPr lang="en-US" b="1" dirty="0" err="1" smtClean="0">
                <a:latin typeface="Courier New" pitchFamily="-1" charset="0"/>
              </a:rPr>
              <a:t>(Author</a:t>
            </a:r>
            <a:r>
              <a:rPr lang="en-US" b="1" dirty="0" err="1">
                <a:latin typeface="Courier New" pitchFamily="-1" charset="0"/>
              </a:rPr>
              <a:t>(PubCited(c</a:t>
            </a:r>
            <a:r>
              <a:rPr lang="en-US" b="1" dirty="0">
                <a:latin typeface="Courier New" pitchFamily="-1" charset="0"/>
              </a:rPr>
              <a:t>))), </a:t>
            </a:r>
          </a:p>
          <a:p>
            <a:r>
              <a:rPr lang="en-US" b="1" dirty="0">
                <a:latin typeface="Courier New" pitchFamily="-1" charset="0"/>
              </a:rPr>
              <a:t>       </a:t>
            </a:r>
            <a:r>
              <a:rPr lang="en-US" b="1" dirty="0" err="1">
                <a:latin typeface="Courier New" pitchFamily="-1" charset="0"/>
              </a:rPr>
              <a:t>Title(PubCited(c</a:t>
            </a:r>
            <a:r>
              <a:rPr lang="en-US" b="1" dirty="0">
                <a:latin typeface="Courier New" pitchFamily="-1" charset="0"/>
              </a:rPr>
              <a:t>)));</a:t>
            </a:r>
            <a:endParaRPr lang="en-US" sz="2000" b="1" dirty="0">
              <a:latin typeface="Courier New" pitchFamily="-1" charset="0"/>
            </a:endParaRPr>
          </a:p>
          <a:p>
            <a:pPr>
              <a:spcBef>
                <a:spcPct val="50000"/>
              </a:spcBef>
            </a:pPr>
            <a:endParaRPr lang="en-US" sz="1800" b="1" dirty="0">
              <a:latin typeface="Courier New" pitchFamily="-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E73398-7B0C-5B49-9511-9D2F9C7BC46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BLOG model (single-author) </a:t>
            </a:r>
            <a:endParaRPr lang="en-US" dirty="0"/>
          </a:p>
        </p:txBody>
      </p:sp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190500" y="965201"/>
            <a:ext cx="8851900" cy="5893921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#Researcher ~</a:t>
            </a:r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 LogNormal[6.9,2.3]();</a:t>
            </a:r>
            <a:endParaRPr lang="en-US" b="1" dirty="0">
              <a:solidFill>
                <a:schemeClr val="tx2"/>
              </a:solidFill>
              <a:latin typeface="Courier New" pitchFamily="-1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tx2"/>
                </a:solidFill>
                <a:latin typeface="Courier New" pitchFamily="-1" charset="0"/>
              </a:rPr>
              <a:t>Name(r</a:t>
            </a:r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) ~</a:t>
            </a:r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-1" charset="0"/>
              </a:rPr>
              <a:t>CensusDB_NamePrior</a:t>
            </a:r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#</a:t>
            </a:r>
            <a:r>
              <a:rPr lang="en-US" b="1" dirty="0" err="1">
                <a:solidFill>
                  <a:schemeClr val="tx2"/>
                </a:solidFill>
                <a:latin typeface="Courier New" pitchFamily="-1" charset="0"/>
              </a:rPr>
              <a:t>Paper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-1" charset="0"/>
              </a:rPr>
              <a:t>(Author</a:t>
            </a:r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=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-1" charset="0"/>
              </a:rPr>
              <a:t>r</a:t>
            </a:r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) ~ </a:t>
            </a:r>
          </a:p>
          <a:p>
            <a:r>
              <a:rPr lang="en-US" b="1" dirty="0">
                <a:solidFill>
                  <a:schemeClr val="tx2"/>
                </a:solidFill>
                <a:latin typeface="Courier New" pitchFamily="-1" charset="0"/>
              </a:rPr>
              <a:t>   </a:t>
            </a:r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 if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-1" charset="0"/>
              </a:rPr>
              <a:t>Prof(r</a:t>
            </a:r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) then LogNormal[3.5,1.2]()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ourier New" pitchFamily="-1" charset="0"/>
              </a:rPr>
              <a:t>               else LogNormal[2.3,1.2]()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latin typeface="Courier New" pitchFamily="-1" charset="0"/>
              </a:rPr>
              <a:t>Title(p</a:t>
            </a:r>
            <a:r>
              <a:rPr lang="en-US" b="1" dirty="0">
                <a:latin typeface="Courier New" pitchFamily="-1" charset="0"/>
              </a:rPr>
              <a:t>) ~</a:t>
            </a:r>
            <a:r>
              <a:rPr lang="en-US" b="1" dirty="0" smtClean="0">
                <a:latin typeface="Courier New" pitchFamily="-1" charset="0"/>
              </a:rPr>
              <a:t> </a:t>
            </a:r>
            <a:r>
              <a:rPr lang="en-US" b="1" dirty="0" err="1" smtClean="0">
                <a:latin typeface="Courier New" pitchFamily="-1" charset="0"/>
              </a:rPr>
              <a:t>CSPaperDB_TitlePrior</a:t>
            </a:r>
            <a:r>
              <a:rPr lang="en-US" b="1" dirty="0">
                <a:latin typeface="Courier New" pitchFamily="-1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Courier New" pitchFamily="-1" charset="0"/>
              </a:rPr>
              <a:t>PubCited(c</a:t>
            </a:r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>) ~ </a:t>
            </a:r>
            <a:r>
              <a:rPr lang="en-US" b="1" dirty="0" err="1">
                <a:solidFill>
                  <a:srgbClr val="0000FF"/>
                </a:solidFill>
                <a:latin typeface="Courier New" pitchFamily="-1" charset="0"/>
              </a:rPr>
              <a:t>Uniform({Paper</a:t>
            </a:r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urier New" pitchFamily="-1" charset="0"/>
              </a:rPr>
              <a:t>p</a:t>
            </a:r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>});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Courier New" pitchFamily="-1" charset="0"/>
              </a:rPr>
              <a:t>Text(c</a:t>
            </a:r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>) ~ </a:t>
            </a:r>
            <a:r>
              <a:rPr lang="en-US" b="1" dirty="0" err="1">
                <a:solidFill>
                  <a:srgbClr val="0000FF"/>
                </a:solidFill>
                <a:latin typeface="Courier New" pitchFamily="-1" charset="0"/>
              </a:rPr>
              <a:t>NoisyCitationGrammar</a:t>
            </a:r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Courier New" pitchFamily="-1" charset="0"/>
              </a:rPr>
            </a:br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>      (</a:t>
            </a:r>
            <a:r>
              <a:rPr lang="en-US" b="1" dirty="0" err="1">
                <a:solidFill>
                  <a:srgbClr val="0000FF"/>
                </a:solidFill>
                <a:latin typeface="Courier New" pitchFamily="-1" charset="0"/>
              </a:rPr>
              <a:t>Name</a:t>
            </a:r>
            <a:r>
              <a:rPr lang="en-US" b="1" dirty="0" err="1" smtClean="0">
                <a:solidFill>
                  <a:srgbClr val="0000FF"/>
                </a:solidFill>
                <a:latin typeface="Courier New" pitchFamily="-1" charset="0"/>
              </a:rPr>
              <a:t>(Author</a:t>
            </a:r>
            <a:r>
              <a:rPr lang="en-US" b="1" dirty="0" err="1">
                <a:solidFill>
                  <a:srgbClr val="0000FF"/>
                </a:solidFill>
                <a:latin typeface="Courier New" pitchFamily="-1" charset="0"/>
              </a:rPr>
              <a:t>(PubCited(c</a:t>
            </a:r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>))), </a:t>
            </a:r>
          </a:p>
          <a:p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>       </a:t>
            </a:r>
            <a:r>
              <a:rPr lang="en-US" b="1" dirty="0" err="1">
                <a:solidFill>
                  <a:srgbClr val="0000FF"/>
                </a:solidFill>
                <a:latin typeface="Courier New" pitchFamily="-1" charset="0"/>
              </a:rPr>
              <a:t>Title(PubCited(c</a:t>
            </a:r>
            <a:r>
              <a:rPr lang="en-US" b="1" dirty="0">
                <a:solidFill>
                  <a:srgbClr val="0000FF"/>
                </a:solidFill>
                <a:latin typeface="Courier New" pitchFamily="-1" charset="0"/>
              </a:rPr>
              <a:t>)));</a:t>
            </a:r>
            <a:endParaRPr lang="en-US" sz="2000" b="1" dirty="0">
              <a:solidFill>
                <a:srgbClr val="0000FF"/>
              </a:solidFill>
              <a:latin typeface="Courier New" pitchFamily="-1" charset="0"/>
            </a:endParaRPr>
          </a:p>
          <a:p>
            <a:pPr>
              <a:spcBef>
                <a:spcPct val="50000"/>
              </a:spcBef>
            </a:pPr>
            <a:endParaRPr lang="en-US" sz="1800" b="1" dirty="0">
              <a:latin typeface="Courier New" pitchFamily="-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model</a:t>
            </a:r>
          </a:p>
          <a:p>
            <a:r>
              <a:rPr lang="en-US" dirty="0" smtClean="0"/>
              <a:t>Supply data (e.g., citation strings)</a:t>
            </a:r>
          </a:p>
          <a:p>
            <a:r>
              <a:rPr lang="en-US" dirty="0" smtClean="0"/>
              <a:t>Ask query (e.g., what papers exist, who wrote them, what is the citation graph?)</a:t>
            </a:r>
          </a:p>
          <a:p>
            <a:r>
              <a:rPr lang="en-US" dirty="0" smtClean="0"/>
              <a:t>(wait a long 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35035-5824-1343-A7BC-4A3955D8218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14400" y="762000"/>
            <a:ext cx="7391400" cy="57912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69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Fraction of citation clusters imperfectly recovered</a:t>
            </a:r>
          </a:p>
        </p:txBody>
      </p:sp>
      <p:sp>
        <p:nvSpPr>
          <p:cNvPr id="114692" name="TextBox 4"/>
          <p:cNvSpPr txBox="1">
            <a:spLocks noChangeArrowheads="1"/>
          </p:cNvSpPr>
          <p:nvPr/>
        </p:nvSpPr>
        <p:spPr bwMode="auto">
          <a:xfrm>
            <a:off x="6032500" y="1104900"/>
            <a:ext cx="1582738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CiteSeer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-381793" y="3353594"/>
            <a:ext cx="4572000" cy="15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5638800"/>
            <a:ext cx="51054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695" name="TextBox 5"/>
          <p:cNvSpPr txBox="1">
            <a:spLocks noChangeArrowheads="1"/>
          </p:cNvSpPr>
          <p:nvPr/>
        </p:nvSpPr>
        <p:spPr bwMode="auto">
          <a:xfrm>
            <a:off x="5643563" y="5715000"/>
            <a:ext cx="1595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Constraint</a:t>
            </a:r>
          </a:p>
        </p:txBody>
      </p:sp>
      <p:sp>
        <p:nvSpPr>
          <p:cNvPr id="114696" name="TextBox 5"/>
          <p:cNvSpPr txBox="1">
            <a:spLocks noChangeArrowheads="1"/>
          </p:cNvSpPr>
          <p:nvPr/>
        </p:nvSpPr>
        <p:spPr bwMode="auto">
          <a:xfrm>
            <a:off x="4419600" y="5715000"/>
            <a:ext cx="124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Reason</a:t>
            </a:r>
          </a:p>
        </p:txBody>
      </p:sp>
      <p:sp>
        <p:nvSpPr>
          <p:cNvPr id="114697" name="TextBox 5"/>
          <p:cNvSpPr txBox="1">
            <a:spLocks noChangeArrowheads="1"/>
          </p:cNvSpPr>
          <p:nvPr/>
        </p:nvSpPr>
        <p:spPr bwMode="auto">
          <a:xfrm>
            <a:off x="3505200" y="5715000"/>
            <a:ext cx="868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Face</a:t>
            </a:r>
          </a:p>
        </p:txBody>
      </p:sp>
      <p:sp>
        <p:nvSpPr>
          <p:cNvPr id="114698" name="TextBox 5"/>
          <p:cNvSpPr txBox="1">
            <a:spLocks noChangeArrowheads="1"/>
          </p:cNvSpPr>
          <p:nvPr/>
        </p:nvSpPr>
        <p:spPr bwMode="auto">
          <a:xfrm>
            <a:off x="1981200" y="5715000"/>
            <a:ext cx="1501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Reinforce</a:t>
            </a:r>
          </a:p>
        </p:txBody>
      </p:sp>
      <p:sp>
        <p:nvSpPr>
          <p:cNvPr id="114699" name="TextBox 5"/>
          <p:cNvSpPr txBox="1">
            <a:spLocks noChangeArrowheads="1"/>
          </p:cNvSpPr>
          <p:nvPr/>
        </p:nvSpPr>
        <p:spPr bwMode="auto">
          <a:xfrm>
            <a:off x="1044575" y="5410200"/>
            <a:ext cx="78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0.00</a:t>
            </a:r>
          </a:p>
        </p:txBody>
      </p:sp>
      <p:sp>
        <p:nvSpPr>
          <p:cNvPr id="114700" name="TextBox 5"/>
          <p:cNvSpPr txBox="1">
            <a:spLocks noChangeArrowheads="1"/>
          </p:cNvSpPr>
          <p:nvPr/>
        </p:nvSpPr>
        <p:spPr bwMode="auto">
          <a:xfrm>
            <a:off x="1044575" y="4495800"/>
            <a:ext cx="78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0.05</a:t>
            </a:r>
          </a:p>
        </p:txBody>
      </p:sp>
      <p:sp>
        <p:nvSpPr>
          <p:cNvPr id="114701" name="TextBox 5"/>
          <p:cNvSpPr txBox="1">
            <a:spLocks noChangeArrowheads="1"/>
          </p:cNvSpPr>
          <p:nvPr/>
        </p:nvSpPr>
        <p:spPr bwMode="auto">
          <a:xfrm>
            <a:off x="1044575" y="3581400"/>
            <a:ext cx="78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0.10</a:t>
            </a:r>
          </a:p>
        </p:txBody>
      </p:sp>
      <p:sp>
        <p:nvSpPr>
          <p:cNvPr id="114702" name="TextBox 5"/>
          <p:cNvSpPr txBox="1">
            <a:spLocks noChangeArrowheads="1"/>
          </p:cNvSpPr>
          <p:nvPr/>
        </p:nvSpPr>
        <p:spPr bwMode="auto">
          <a:xfrm>
            <a:off x="1044575" y="2662238"/>
            <a:ext cx="784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0.15</a:t>
            </a:r>
          </a:p>
        </p:txBody>
      </p:sp>
      <p:sp>
        <p:nvSpPr>
          <p:cNvPr id="114703" name="TextBox 5"/>
          <p:cNvSpPr txBox="1">
            <a:spLocks noChangeArrowheads="1"/>
          </p:cNvSpPr>
          <p:nvPr/>
        </p:nvSpPr>
        <p:spPr bwMode="auto">
          <a:xfrm>
            <a:off x="1044575" y="1752600"/>
            <a:ext cx="78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0.20</a:t>
            </a:r>
          </a:p>
        </p:txBody>
      </p:sp>
      <p:sp>
        <p:nvSpPr>
          <p:cNvPr id="114704" name="TextBox 5"/>
          <p:cNvSpPr txBox="1">
            <a:spLocks noChangeArrowheads="1"/>
          </p:cNvSpPr>
          <p:nvPr/>
        </p:nvSpPr>
        <p:spPr bwMode="auto">
          <a:xfrm>
            <a:off x="1044575" y="838200"/>
            <a:ext cx="78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0.25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400" y="1828800"/>
            <a:ext cx="304800" cy="3810000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4572000"/>
            <a:ext cx="304800" cy="1066800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24400" y="3048000"/>
            <a:ext cx="304800" cy="2590800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43600" y="3657600"/>
            <a:ext cx="304800" cy="1981200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709" name="Text Box 3"/>
          <p:cNvSpPr txBox="1">
            <a:spLocks noChangeArrowheads="1"/>
          </p:cNvSpPr>
          <p:nvPr/>
        </p:nvSpPr>
        <p:spPr bwMode="auto">
          <a:xfrm>
            <a:off x="1055688" y="6019800"/>
            <a:ext cx="6869112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-1" charset="0"/>
              </a:rPr>
              <a:t>Four data sets of ~300-500 citations, referring to ~150-300 papers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14400" y="762000"/>
            <a:ext cx="7391400" cy="57912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73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Fraction of citation clusters imperfectly recovered</a:t>
            </a:r>
          </a:p>
        </p:txBody>
      </p:sp>
      <p:sp>
        <p:nvSpPr>
          <p:cNvPr id="116740" name="TextBox 4"/>
          <p:cNvSpPr txBox="1">
            <a:spLocks noChangeArrowheads="1"/>
          </p:cNvSpPr>
          <p:nvPr/>
        </p:nvSpPr>
        <p:spPr bwMode="auto">
          <a:xfrm>
            <a:off x="6032500" y="1104900"/>
            <a:ext cx="2260600" cy="954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CiteSeer</a:t>
            </a:r>
          </a:p>
          <a:p>
            <a:r>
              <a:rPr lang="en-US">
                <a:solidFill>
                  <a:srgbClr val="0000FF"/>
                </a:solidFill>
              </a:rPr>
              <a:t>BLOG model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-381793" y="3353594"/>
            <a:ext cx="4572000" cy="15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5638800"/>
            <a:ext cx="51054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743" name="TextBox 5"/>
          <p:cNvSpPr txBox="1">
            <a:spLocks noChangeArrowheads="1"/>
          </p:cNvSpPr>
          <p:nvPr/>
        </p:nvSpPr>
        <p:spPr bwMode="auto">
          <a:xfrm>
            <a:off x="5643563" y="5715000"/>
            <a:ext cx="1595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Constraint</a:t>
            </a:r>
          </a:p>
        </p:txBody>
      </p:sp>
      <p:sp>
        <p:nvSpPr>
          <p:cNvPr id="116744" name="TextBox 5"/>
          <p:cNvSpPr txBox="1">
            <a:spLocks noChangeArrowheads="1"/>
          </p:cNvSpPr>
          <p:nvPr/>
        </p:nvSpPr>
        <p:spPr bwMode="auto">
          <a:xfrm>
            <a:off x="4419600" y="5715000"/>
            <a:ext cx="124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Reason</a:t>
            </a:r>
          </a:p>
        </p:txBody>
      </p:sp>
      <p:sp>
        <p:nvSpPr>
          <p:cNvPr id="116745" name="TextBox 5"/>
          <p:cNvSpPr txBox="1">
            <a:spLocks noChangeArrowheads="1"/>
          </p:cNvSpPr>
          <p:nvPr/>
        </p:nvSpPr>
        <p:spPr bwMode="auto">
          <a:xfrm>
            <a:off x="3505200" y="5715000"/>
            <a:ext cx="868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Face</a:t>
            </a:r>
          </a:p>
        </p:txBody>
      </p:sp>
      <p:sp>
        <p:nvSpPr>
          <p:cNvPr id="116746" name="TextBox 5"/>
          <p:cNvSpPr txBox="1">
            <a:spLocks noChangeArrowheads="1"/>
          </p:cNvSpPr>
          <p:nvPr/>
        </p:nvSpPr>
        <p:spPr bwMode="auto">
          <a:xfrm>
            <a:off x="1981200" y="5715000"/>
            <a:ext cx="1501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Reinforce</a:t>
            </a:r>
          </a:p>
        </p:txBody>
      </p:sp>
      <p:sp>
        <p:nvSpPr>
          <p:cNvPr id="116747" name="TextBox 5"/>
          <p:cNvSpPr txBox="1">
            <a:spLocks noChangeArrowheads="1"/>
          </p:cNvSpPr>
          <p:nvPr/>
        </p:nvSpPr>
        <p:spPr bwMode="auto">
          <a:xfrm>
            <a:off x="1044575" y="5410200"/>
            <a:ext cx="78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0.00</a:t>
            </a:r>
          </a:p>
        </p:txBody>
      </p:sp>
      <p:sp>
        <p:nvSpPr>
          <p:cNvPr id="116748" name="TextBox 5"/>
          <p:cNvSpPr txBox="1">
            <a:spLocks noChangeArrowheads="1"/>
          </p:cNvSpPr>
          <p:nvPr/>
        </p:nvSpPr>
        <p:spPr bwMode="auto">
          <a:xfrm>
            <a:off x="1044575" y="4495800"/>
            <a:ext cx="78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0.05</a:t>
            </a:r>
          </a:p>
        </p:txBody>
      </p:sp>
      <p:sp>
        <p:nvSpPr>
          <p:cNvPr id="116749" name="TextBox 5"/>
          <p:cNvSpPr txBox="1">
            <a:spLocks noChangeArrowheads="1"/>
          </p:cNvSpPr>
          <p:nvPr/>
        </p:nvSpPr>
        <p:spPr bwMode="auto">
          <a:xfrm>
            <a:off x="1044575" y="3581400"/>
            <a:ext cx="78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0.10</a:t>
            </a:r>
          </a:p>
        </p:txBody>
      </p:sp>
      <p:sp>
        <p:nvSpPr>
          <p:cNvPr id="116750" name="TextBox 5"/>
          <p:cNvSpPr txBox="1">
            <a:spLocks noChangeArrowheads="1"/>
          </p:cNvSpPr>
          <p:nvPr/>
        </p:nvSpPr>
        <p:spPr bwMode="auto">
          <a:xfrm>
            <a:off x="1044575" y="2662238"/>
            <a:ext cx="784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0.15</a:t>
            </a:r>
          </a:p>
        </p:txBody>
      </p:sp>
      <p:sp>
        <p:nvSpPr>
          <p:cNvPr id="116751" name="TextBox 5"/>
          <p:cNvSpPr txBox="1">
            <a:spLocks noChangeArrowheads="1"/>
          </p:cNvSpPr>
          <p:nvPr/>
        </p:nvSpPr>
        <p:spPr bwMode="auto">
          <a:xfrm>
            <a:off x="1044575" y="1752600"/>
            <a:ext cx="78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0.20</a:t>
            </a:r>
          </a:p>
        </p:txBody>
      </p:sp>
      <p:sp>
        <p:nvSpPr>
          <p:cNvPr id="116752" name="TextBox 5"/>
          <p:cNvSpPr txBox="1">
            <a:spLocks noChangeArrowheads="1"/>
          </p:cNvSpPr>
          <p:nvPr/>
        </p:nvSpPr>
        <p:spPr bwMode="auto">
          <a:xfrm>
            <a:off x="1044575" y="838200"/>
            <a:ext cx="784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0.25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400" y="1828800"/>
            <a:ext cx="304800" cy="3810000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4572000"/>
            <a:ext cx="304800" cy="1066800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24400" y="3048000"/>
            <a:ext cx="304800" cy="2590800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43600" y="3657600"/>
            <a:ext cx="304800" cy="1981200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19400" y="4572000"/>
            <a:ext cx="304800" cy="1066800"/>
          </a:xfrm>
          <a:prstGeom prst="rect">
            <a:avLst/>
          </a:prstGeom>
          <a:solidFill>
            <a:srgbClr val="0000FF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5105400"/>
            <a:ext cx="304800" cy="533400"/>
          </a:xfrm>
          <a:prstGeom prst="rect">
            <a:avLst/>
          </a:prstGeom>
          <a:solidFill>
            <a:srgbClr val="0000FF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05400" y="4876800"/>
            <a:ext cx="304800" cy="762000"/>
          </a:xfrm>
          <a:prstGeom prst="rect">
            <a:avLst/>
          </a:prstGeom>
          <a:solidFill>
            <a:srgbClr val="0000FF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24600" y="4419600"/>
            <a:ext cx="304800" cy="1219200"/>
          </a:xfrm>
          <a:prstGeom prst="rect">
            <a:avLst/>
          </a:prstGeom>
          <a:solidFill>
            <a:srgbClr val="0000FF"/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761" name="Text Box 3"/>
          <p:cNvSpPr txBox="1">
            <a:spLocks noChangeArrowheads="1"/>
          </p:cNvSpPr>
          <p:nvPr/>
        </p:nvSpPr>
        <p:spPr bwMode="auto">
          <a:xfrm>
            <a:off x="1055688" y="6019800"/>
            <a:ext cx="6869112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Helvetica" pitchFamily="-1" charset="0"/>
              </a:rPr>
              <a:t>Four data sets of ~300-500 citations, referring to ~150-300 papers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did AI choose first-order logic?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Provides a </a:t>
            </a:r>
            <a:r>
              <a:rPr lang="en-US" sz="2800" b="1" i="1" smtClean="0">
                <a:solidFill>
                  <a:srgbClr val="0000FF"/>
                </a:solidFill>
              </a:rPr>
              <a:t>declarative</a:t>
            </a:r>
            <a:r>
              <a:rPr lang="en-US" sz="2800" smtClean="0"/>
              <a:t> substrate</a:t>
            </a:r>
          </a:p>
          <a:p>
            <a:pPr lvl="2"/>
            <a:r>
              <a:rPr lang="en-US" smtClean="0"/>
              <a:t>Learn facts, rules from observation and communication</a:t>
            </a:r>
          </a:p>
          <a:p>
            <a:pPr lvl="2"/>
            <a:r>
              <a:rPr lang="en-US" smtClean="0"/>
              <a:t>Combine and reuse in arbitrary ways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3BD97F-C58D-8147-AA22-E9915009942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BLOG Example Library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224463"/>
          </a:xfrm>
        </p:spPr>
        <p:txBody>
          <a:bodyPr numCol="2">
            <a:noAutofit/>
          </a:bodyPr>
          <a:lstStyle/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PCFG </a:t>
            </a:r>
            <a:r>
              <a:rPr lang="en-US" sz="2200" dirty="0">
                <a:solidFill>
                  <a:srgbClr val="008000"/>
                </a:solidFill>
              </a:rPr>
              <a:t>for</a:t>
            </a:r>
            <a:r>
              <a:rPr lang="en-US" sz="2200" dirty="0" smtClean="0">
                <a:solidFill>
                  <a:srgbClr val="008000"/>
                </a:solidFill>
              </a:rPr>
              <a:t> simple English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Simplified 3D vision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 smtClean="0">
                <a:solidFill>
                  <a:srgbClr val="008000"/>
                </a:solidFill>
              </a:rPr>
              <a:t>Hurricane prediction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 smtClean="0">
                <a:solidFill>
                  <a:srgbClr val="008000"/>
                </a:solidFill>
              </a:rPr>
              <a:t>Burglary</a:t>
            </a:r>
            <a:endParaRPr lang="en-US" altLang="zh-CN" sz="2200" dirty="0">
              <a:solidFill>
                <a:srgbClr val="008000"/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>
                <a:solidFill>
                  <a:srgbClr val="008000"/>
                </a:solidFill>
              </a:rPr>
              <a:t>Balls</a:t>
            </a:r>
            <a:r>
              <a:rPr lang="en-US" altLang="zh-CN" sz="2200" dirty="0" smtClean="0">
                <a:solidFill>
                  <a:srgbClr val="008000"/>
                </a:solidFill>
              </a:rPr>
              <a:t> and urns (counting)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8000"/>
                </a:solidFill>
              </a:rPr>
              <a:t>Sybil </a:t>
            </a:r>
            <a:r>
              <a:rPr lang="en-US" sz="2200" dirty="0" smtClean="0">
                <a:solidFill>
                  <a:srgbClr val="008000"/>
                </a:solidFill>
              </a:rPr>
              <a:t>attack (</a:t>
            </a:r>
            <a:r>
              <a:rPr lang="en-US" sz="2200" dirty="0" err="1" smtClean="0">
                <a:solidFill>
                  <a:srgbClr val="008000"/>
                </a:solidFill>
              </a:rPr>
              <a:t>cybersecurity</a:t>
            </a:r>
            <a:r>
              <a:rPr lang="en-US" sz="2200" dirty="0" smtClean="0">
                <a:solidFill>
                  <a:srgbClr val="008000"/>
                </a:solidFill>
              </a:rPr>
              <a:t>)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Students and grades 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Topic models (LDA)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Citation information extraction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Competing workshops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Galaxy model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Infinite mixture of Gaussians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Monopoly (invisible opponent)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Blackjack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9900"/>
                </a:solidFill>
              </a:rPr>
              <a:t>Multi-target </a:t>
            </a:r>
            <a:r>
              <a:rPr lang="en-US" sz="2200" dirty="0" smtClean="0">
                <a:solidFill>
                  <a:srgbClr val="009900"/>
                </a:solidFill>
              </a:rPr>
              <a:t>tracking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>
                <a:solidFill>
                  <a:srgbClr val="009900"/>
                </a:solidFill>
              </a:rPr>
              <a:t>HMM for genetic </a:t>
            </a:r>
            <a:r>
              <a:rPr lang="en-US" altLang="zh-CN" sz="2200" dirty="0" smtClean="0">
                <a:solidFill>
                  <a:srgbClr val="009900"/>
                </a:solidFill>
              </a:rPr>
              <a:t>sequences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>
                <a:solidFill>
                  <a:srgbClr val="009900"/>
                </a:solidFill>
              </a:rPr>
              <a:t>Weather </a:t>
            </a:r>
            <a:r>
              <a:rPr lang="en-US" altLang="zh-CN" sz="2200" dirty="0" smtClean="0">
                <a:solidFill>
                  <a:srgbClr val="009900"/>
                </a:solidFill>
              </a:rPr>
              <a:t>forecasting</a:t>
            </a:r>
            <a:endParaRPr lang="en-US" sz="2200" dirty="0" smtClean="0">
              <a:solidFill>
                <a:srgbClr val="009900"/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9900"/>
                </a:solidFill>
              </a:rPr>
              <a:t>Video background subtraction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9900"/>
                </a:solidFill>
              </a:rPr>
              <a:t>Financial volatility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009900"/>
                </a:solidFill>
              </a:rPr>
              <a:t>Autoregression</a:t>
            </a:r>
            <a:r>
              <a:rPr lang="en-US" sz="2200" dirty="0" smtClean="0">
                <a:solidFill>
                  <a:srgbClr val="009900"/>
                </a:solidFill>
              </a:rPr>
              <a:t> time series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009900"/>
                </a:solidFill>
              </a:rPr>
              <a:t>Kalman</a:t>
            </a:r>
            <a:r>
              <a:rPr lang="en-US" sz="2200" dirty="0" smtClean="0">
                <a:solidFill>
                  <a:srgbClr val="009900"/>
                </a:solidFill>
              </a:rPr>
              <a:t> filter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 smtClean="0">
                <a:solidFill>
                  <a:srgbClr val="009900"/>
                </a:solidFill>
              </a:rPr>
              <a:t>Infinite-state</a:t>
            </a:r>
            <a:r>
              <a:rPr lang="en-US" sz="2200" dirty="0" smtClean="0">
                <a:solidFill>
                  <a:srgbClr val="009900"/>
                </a:solidFill>
              </a:rPr>
              <a:t> HMM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200" dirty="0" smtClean="0">
              <a:solidFill>
                <a:srgbClr val="C34441"/>
              </a:solidFill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hangingPunct="1">
              <a:defRPr/>
            </a:pPr>
            <a:endParaRPr lang="en-US" altLang="zh-CN" sz="2200" dirty="0" smtClean="0"/>
          </a:p>
          <a:p>
            <a:pPr lvl="1" eaLnBrk="1" hangingPunct="1">
              <a:defRPr/>
            </a:pPr>
            <a:endParaRPr lang="en-US" altLang="zh-CN" sz="2200" dirty="0" smtClean="0"/>
          </a:p>
          <a:p>
            <a:pPr lvl="1" eaLnBrk="1" hangingPunct="1">
              <a:defRPr/>
            </a:pPr>
            <a:endParaRPr lang="en-US" sz="2200" dirty="0"/>
          </a:p>
        </p:txBody>
      </p:sp>
      <p:sp>
        <p:nvSpPr>
          <p:cNvPr id="1013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F8990-D137-8F4B-818F-641F7D6EBE4D}" type="slidenum">
              <a:rPr lang="en-US" smtClean="0"/>
              <a:pPr/>
              <a:t>50</a:t>
            </a:fld>
            <a:endParaRPr 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BLOG Example Library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224463"/>
          </a:xfrm>
        </p:spPr>
        <p:txBody>
          <a:bodyPr numCol="2">
            <a:noAutofit/>
          </a:bodyPr>
          <a:lstStyle/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800000"/>
                </a:solidFill>
              </a:rPr>
              <a:t>PCFG </a:t>
            </a:r>
            <a:r>
              <a:rPr lang="en-US" sz="2200" dirty="0">
                <a:solidFill>
                  <a:srgbClr val="800000"/>
                </a:solidFill>
              </a:rPr>
              <a:t>for</a:t>
            </a:r>
            <a:r>
              <a:rPr lang="en-US" sz="2200" dirty="0" smtClean="0">
                <a:solidFill>
                  <a:srgbClr val="800000"/>
                </a:solidFill>
              </a:rPr>
              <a:t> simple English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Simplified 3D vision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 smtClean="0">
                <a:solidFill>
                  <a:srgbClr val="008000"/>
                </a:solidFill>
              </a:rPr>
              <a:t>Hurricane prediction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 smtClean="0">
                <a:solidFill>
                  <a:srgbClr val="008000"/>
                </a:solidFill>
              </a:rPr>
              <a:t>Burglary</a:t>
            </a:r>
            <a:endParaRPr lang="en-US" altLang="zh-CN" sz="2200" dirty="0">
              <a:solidFill>
                <a:srgbClr val="008000"/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>
                <a:solidFill>
                  <a:srgbClr val="800000"/>
                </a:solidFill>
              </a:rPr>
              <a:t>Balls</a:t>
            </a:r>
            <a:r>
              <a:rPr lang="en-US" altLang="zh-CN" sz="2200" dirty="0" smtClean="0">
                <a:solidFill>
                  <a:srgbClr val="800000"/>
                </a:solidFill>
              </a:rPr>
              <a:t> and urns (counting)</a:t>
            </a:r>
            <a:endParaRPr lang="en-US" sz="2200" dirty="0" smtClean="0">
              <a:solidFill>
                <a:srgbClr val="800000"/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8000"/>
                </a:solidFill>
              </a:rPr>
              <a:t>Sybil </a:t>
            </a:r>
            <a:r>
              <a:rPr lang="en-US" sz="2200" dirty="0" smtClean="0">
                <a:solidFill>
                  <a:srgbClr val="008000"/>
                </a:solidFill>
              </a:rPr>
              <a:t>attack (</a:t>
            </a:r>
            <a:r>
              <a:rPr lang="en-US" sz="2200" dirty="0" err="1" smtClean="0">
                <a:solidFill>
                  <a:srgbClr val="008000"/>
                </a:solidFill>
              </a:rPr>
              <a:t>cybersecurity</a:t>
            </a:r>
            <a:r>
              <a:rPr lang="en-US" sz="2200" dirty="0" smtClean="0">
                <a:solidFill>
                  <a:srgbClr val="008000"/>
                </a:solidFill>
              </a:rPr>
              <a:t>)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Students and grades 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800000"/>
                </a:solidFill>
              </a:rPr>
              <a:t>Topic models (LDA)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Citation information extraction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Competing workshops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Galaxy model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800000"/>
                </a:solidFill>
              </a:rPr>
              <a:t>Infinite mixture of Gaussians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Monopoly (invisible opponent)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Blackjack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9900"/>
                </a:solidFill>
              </a:rPr>
              <a:t>Multi-target </a:t>
            </a:r>
            <a:r>
              <a:rPr lang="en-US" sz="2200" dirty="0" smtClean="0">
                <a:solidFill>
                  <a:srgbClr val="009900"/>
                </a:solidFill>
              </a:rPr>
              <a:t>tracking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>
                <a:solidFill>
                  <a:srgbClr val="009900"/>
                </a:solidFill>
              </a:rPr>
              <a:t>HMM for genetic </a:t>
            </a:r>
            <a:r>
              <a:rPr lang="en-US" altLang="zh-CN" sz="2200" dirty="0" smtClean="0">
                <a:solidFill>
                  <a:srgbClr val="009900"/>
                </a:solidFill>
              </a:rPr>
              <a:t>sequences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>
                <a:solidFill>
                  <a:srgbClr val="009900"/>
                </a:solidFill>
              </a:rPr>
              <a:t>Weather </a:t>
            </a:r>
            <a:r>
              <a:rPr lang="en-US" altLang="zh-CN" sz="2200" dirty="0" smtClean="0">
                <a:solidFill>
                  <a:srgbClr val="009900"/>
                </a:solidFill>
              </a:rPr>
              <a:t>forecasting</a:t>
            </a:r>
            <a:endParaRPr lang="en-US" sz="2200" dirty="0" smtClean="0">
              <a:solidFill>
                <a:srgbClr val="009900"/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9900"/>
                </a:solidFill>
              </a:rPr>
              <a:t>Video background subtraction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9900"/>
                </a:solidFill>
              </a:rPr>
              <a:t>Financial volatility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800000"/>
                </a:solidFill>
              </a:rPr>
              <a:t>Autoregression</a:t>
            </a:r>
            <a:r>
              <a:rPr lang="en-US" sz="2200" dirty="0" smtClean="0">
                <a:solidFill>
                  <a:srgbClr val="800000"/>
                </a:solidFill>
              </a:rPr>
              <a:t> time series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800000"/>
                </a:solidFill>
              </a:rPr>
              <a:t>Kalman</a:t>
            </a:r>
            <a:r>
              <a:rPr lang="en-US" sz="2200" dirty="0" smtClean="0">
                <a:solidFill>
                  <a:srgbClr val="800000"/>
                </a:solidFill>
              </a:rPr>
              <a:t> filter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 smtClean="0">
                <a:solidFill>
                  <a:srgbClr val="800000"/>
                </a:solidFill>
              </a:rPr>
              <a:t>Infinite-state</a:t>
            </a:r>
            <a:r>
              <a:rPr lang="en-US" sz="2200" dirty="0" smtClean="0">
                <a:solidFill>
                  <a:srgbClr val="800000"/>
                </a:solidFill>
              </a:rPr>
              <a:t> HMM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200" dirty="0" smtClean="0">
              <a:solidFill>
                <a:srgbClr val="C34441"/>
              </a:solidFill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hangingPunct="1">
              <a:defRPr/>
            </a:pPr>
            <a:endParaRPr lang="en-US" altLang="zh-CN" sz="2200" dirty="0" smtClean="0"/>
          </a:p>
          <a:p>
            <a:pPr lvl="1" eaLnBrk="1" hangingPunct="1">
              <a:defRPr/>
            </a:pPr>
            <a:endParaRPr lang="en-US" altLang="zh-CN" sz="2200" dirty="0" smtClean="0"/>
          </a:p>
          <a:p>
            <a:pPr lvl="1" eaLnBrk="1" hangingPunct="1">
              <a:defRPr/>
            </a:pPr>
            <a:endParaRPr lang="en-US" sz="2200" dirty="0"/>
          </a:p>
        </p:txBody>
      </p:sp>
      <p:sp>
        <p:nvSpPr>
          <p:cNvPr id="1034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793499-E7FA-9846-970C-9BE3C986589F}" type="slidenum">
              <a:rPr lang="en-US" smtClean="0"/>
              <a:pPr/>
              <a:t>51</a:t>
            </a:fld>
            <a:endParaRPr 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BLOG Example Library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224463"/>
          </a:xfrm>
        </p:spPr>
        <p:txBody>
          <a:bodyPr numCol="2">
            <a:noAutofit/>
          </a:bodyPr>
          <a:lstStyle/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PCFG </a:t>
            </a:r>
            <a:r>
              <a:rPr lang="en-US" sz="2200" dirty="0">
                <a:solidFill>
                  <a:srgbClr val="008000"/>
                </a:solidFill>
              </a:rPr>
              <a:t>for</a:t>
            </a:r>
            <a:r>
              <a:rPr lang="en-US" sz="2200" dirty="0" smtClean="0">
                <a:solidFill>
                  <a:srgbClr val="008000"/>
                </a:solidFill>
              </a:rPr>
              <a:t> simple English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Simplified 3D vision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 smtClean="0">
                <a:solidFill>
                  <a:srgbClr val="008000"/>
                </a:solidFill>
              </a:rPr>
              <a:t>Hurricane prediction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 smtClean="0">
                <a:solidFill>
                  <a:srgbClr val="008000"/>
                </a:solidFill>
              </a:rPr>
              <a:t>Burglary</a:t>
            </a:r>
            <a:endParaRPr lang="en-US" altLang="zh-CN" sz="2200" dirty="0">
              <a:solidFill>
                <a:srgbClr val="008000"/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>
                <a:solidFill>
                  <a:srgbClr val="008000"/>
                </a:solidFill>
              </a:rPr>
              <a:t>Balls</a:t>
            </a:r>
            <a:r>
              <a:rPr lang="en-US" altLang="zh-CN" sz="2200" dirty="0" smtClean="0">
                <a:solidFill>
                  <a:srgbClr val="008000"/>
                </a:solidFill>
              </a:rPr>
              <a:t> and urns (counting)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800000"/>
                </a:solidFill>
              </a:rPr>
              <a:t>Sybil </a:t>
            </a:r>
            <a:r>
              <a:rPr lang="en-US" sz="2200" dirty="0" smtClean="0">
                <a:solidFill>
                  <a:srgbClr val="800000"/>
                </a:solidFill>
              </a:rPr>
              <a:t>attack (</a:t>
            </a:r>
            <a:r>
              <a:rPr lang="en-US" sz="2200" dirty="0" err="1" smtClean="0">
                <a:solidFill>
                  <a:srgbClr val="800000"/>
                </a:solidFill>
              </a:rPr>
              <a:t>cybersecurity</a:t>
            </a:r>
            <a:r>
              <a:rPr lang="en-US" sz="2200" dirty="0" smtClean="0">
                <a:solidFill>
                  <a:srgbClr val="800000"/>
                </a:solidFill>
              </a:rPr>
              <a:t>)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Students and grades 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Topic models (LDA)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800000"/>
                </a:solidFill>
              </a:rPr>
              <a:t>Citation information extraction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Competing workshops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Galaxy model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Infinite mixture of Gaussians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Monopoly (invisible opponent)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Blackjack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800000"/>
                </a:solidFill>
              </a:rPr>
              <a:t>Multi-target </a:t>
            </a:r>
            <a:r>
              <a:rPr lang="en-US" sz="2200" dirty="0" smtClean="0">
                <a:solidFill>
                  <a:srgbClr val="800000"/>
                </a:solidFill>
              </a:rPr>
              <a:t>tracking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>
                <a:solidFill>
                  <a:srgbClr val="009900"/>
                </a:solidFill>
              </a:rPr>
              <a:t>HMM for genetic </a:t>
            </a:r>
            <a:r>
              <a:rPr lang="en-US" altLang="zh-CN" sz="2200" dirty="0" smtClean="0">
                <a:solidFill>
                  <a:srgbClr val="009900"/>
                </a:solidFill>
              </a:rPr>
              <a:t>sequences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>
                <a:solidFill>
                  <a:srgbClr val="009900"/>
                </a:solidFill>
              </a:rPr>
              <a:t>Weather </a:t>
            </a:r>
            <a:r>
              <a:rPr lang="en-US" altLang="zh-CN" sz="2200" dirty="0" smtClean="0">
                <a:solidFill>
                  <a:srgbClr val="009900"/>
                </a:solidFill>
              </a:rPr>
              <a:t>forecasting</a:t>
            </a:r>
            <a:endParaRPr lang="en-US" sz="2200" dirty="0" smtClean="0">
              <a:solidFill>
                <a:srgbClr val="009900"/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9900"/>
                </a:solidFill>
              </a:rPr>
              <a:t>Video background subtraction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9900"/>
                </a:solidFill>
              </a:rPr>
              <a:t>Financial volatility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009900"/>
                </a:solidFill>
              </a:rPr>
              <a:t>Autoregression</a:t>
            </a:r>
            <a:r>
              <a:rPr lang="en-US" sz="2200" dirty="0" smtClean="0">
                <a:solidFill>
                  <a:srgbClr val="009900"/>
                </a:solidFill>
              </a:rPr>
              <a:t> time series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009900"/>
                </a:solidFill>
              </a:rPr>
              <a:t>Kalman</a:t>
            </a:r>
            <a:r>
              <a:rPr lang="en-US" sz="2200" dirty="0" smtClean="0">
                <a:solidFill>
                  <a:srgbClr val="009900"/>
                </a:solidFill>
              </a:rPr>
              <a:t> filter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 smtClean="0">
                <a:solidFill>
                  <a:srgbClr val="009900"/>
                </a:solidFill>
              </a:rPr>
              <a:t>Infinite-state</a:t>
            </a:r>
            <a:r>
              <a:rPr lang="en-US" sz="2200" dirty="0" smtClean="0">
                <a:solidFill>
                  <a:srgbClr val="009900"/>
                </a:solidFill>
              </a:rPr>
              <a:t> HMM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200" dirty="0" smtClean="0">
              <a:solidFill>
                <a:srgbClr val="C34441"/>
              </a:solidFill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hangingPunct="1">
              <a:defRPr/>
            </a:pPr>
            <a:endParaRPr lang="en-US" altLang="zh-CN" sz="2200" dirty="0" smtClean="0"/>
          </a:p>
          <a:p>
            <a:pPr lvl="1" eaLnBrk="1" hangingPunct="1">
              <a:defRPr/>
            </a:pPr>
            <a:endParaRPr lang="en-US" altLang="zh-CN" sz="2200" dirty="0" smtClean="0"/>
          </a:p>
          <a:p>
            <a:pPr lvl="1" eaLnBrk="1" hangingPunct="1">
              <a:defRPr/>
            </a:pPr>
            <a:endParaRPr lang="en-US" sz="2200" dirty="0"/>
          </a:p>
        </p:txBody>
      </p:sp>
      <p:sp>
        <p:nvSpPr>
          <p:cNvPr id="1054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3BFA21-288D-E745-AF98-E0D253D699EE}" type="slidenum">
              <a:rPr lang="en-US" smtClean="0"/>
              <a:pPr/>
              <a:t>52</a:t>
            </a:fld>
            <a:endParaRPr 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1E6E61-F5B0-5B4F-AAA6-6BDD0BFF8361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90115" name="Rectangle 2"/>
          <p:cNvSpPr>
            <a:spLocks noChangeArrowheads="1"/>
          </p:cNvSpPr>
          <p:nvPr/>
        </p:nvSpPr>
        <p:spPr bwMode="auto">
          <a:xfrm>
            <a:off x="457200" y="8128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3333CC"/>
              </a:buClr>
              <a:buSzPct val="90000"/>
              <a:buFont typeface="Wingdings" pitchFamily="-1" charset="2"/>
              <a:buNone/>
            </a:pPr>
            <a:r>
              <a:rPr lang="en-US" sz="2000" b="1" dirty="0">
                <a:latin typeface="Courier New" pitchFamily="-1" charset="0"/>
              </a:rPr>
              <a:t>#Aircraft(</a:t>
            </a:r>
            <a:r>
              <a:rPr lang="en-US" sz="2000" b="1" dirty="0" err="1">
                <a:latin typeface="Courier New" pitchFamily="-1" charset="0"/>
              </a:rPr>
              <a:t>EntryTime</a:t>
            </a:r>
            <a:r>
              <a:rPr lang="en-US" sz="2000" b="1" dirty="0">
                <a:latin typeface="Courier New" pitchFamily="-1" charset="0"/>
              </a:rPr>
              <a:t> = t) ~ </a:t>
            </a:r>
            <a:r>
              <a:rPr lang="en-US" sz="2000" b="1" dirty="0" smtClean="0">
                <a:latin typeface="Courier New" pitchFamily="-1" charset="0"/>
              </a:rPr>
              <a:t>Poisson(</a:t>
            </a:r>
            <a:r>
              <a:rPr lang="en-US" sz="2000" b="1" dirty="0" err="1" smtClean="0">
                <a:latin typeface="Courier New" pitchFamily="-1" charset="0"/>
              </a:rPr>
              <a:t>λ</a:t>
            </a:r>
            <a:r>
              <a:rPr lang="en-US" b="1" baseline="-25000" dirty="0" err="1" smtClean="0">
                <a:latin typeface="Courier New" pitchFamily="-1" charset="0"/>
              </a:rPr>
              <a:t>a</a:t>
            </a:r>
            <a:r>
              <a:rPr lang="en-US" sz="2000" b="1" dirty="0" smtClean="0">
                <a:latin typeface="Courier New" pitchFamily="-1" charset="0"/>
              </a:rPr>
              <a:t>)</a:t>
            </a:r>
            <a:r>
              <a:rPr lang="en-US" sz="2000" b="1" dirty="0">
                <a:latin typeface="Courier New" pitchFamily="-1" charset="0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3333CC"/>
              </a:buClr>
              <a:buSzPct val="90000"/>
              <a:buFont typeface="Wingdings" pitchFamily="-1" charset="2"/>
              <a:buNone/>
            </a:pPr>
            <a:r>
              <a:rPr lang="en-US" sz="2000" b="1" dirty="0">
                <a:latin typeface="Courier New" pitchFamily="-1" charset="0"/>
              </a:rPr>
              <a:t>Exits(</a:t>
            </a:r>
            <a:r>
              <a:rPr lang="en-US" sz="2000" b="1" dirty="0" err="1">
                <a:latin typeface="Courier New" pitchFamily="-1" charset="0"/>
              </a:rPr>
              <a:t>a,t</a:t>
            </a:r>
            <a:r>
              <a:rPr lang="en-US" sz="2000" b="1" dirty="0">
                <a:latin typeface="Courier New" pitchFamily="-1" charset="0"/>
              </a:rPr>
              <a:t>) </a:t>
            </a:r>
            <a:r>
              <a:rPr lang="en-US" sz="2000" b="1" dirty="0" smtClean="0">
                <a:latin typeface="Courier New" pitchFamily="-1" charset="0"/>
              </a:rPr>
              <a:t>if </a:t>
            </a:r>
            <a:r>
              <a:rPr lang="en-US" sz="2000" b="1" dirty="0" err="1">
                <a:latin typeface="Courier New" pitchFamily="-1" charset="0"/>
              </a:rPr>
              <a:t>InFlight</a:t>
            </a:r>
            <a:r>
              <a:rPr lang="en-US" sz="2000" b="1" dirty="0">
                <a:latin typeface="Courier New" pitchFamily="-1" charset="0"/>
              </a:rPr>
              <a:t>(</a:t>
            </a:r>
            <a:r>
              <a:rPr lang="en-US" sz="2000" b="1" dirty="0" err="1">
                <a:latin typeface="Courier New" pitchFamily="-1" charset="0"/>
              </a:rPr>
              <a:t>a,t</a:t>
            </a:r>
            <a:r>
              <a:rPr lang="en-US" sz="2000" b="1" dirty="0">
                <a:latin typeface="Courier New" pitchFamily="-1" charset="0"/>
              </a:rPr>
              <a:t>) then ~ </a:t>
            </a:r>
            <a:r>
              <a:rPr lang="en-US" sz="2000" b="1" dirty="0" smtClean="0">
                <a:latin typeface="Courier New" pitchFamily="-1" charset="0"/>
              </a:rPr>
              <a:t>Boolean(α</a:t>
            </a:r>
            <a:r>
              <a:rPr lang="en-US" b="1" baseline="-25000" dirty="0" smtClean="0">
                <a:latin typeface="Courier New" pitchFamily="-1" charset="0"/>
              </a:rPr>
              <a:t>e</a:t>
            </a:r>
            <a:r>
              <a:rPr lang="en-US" sz="2000" b="1" dirty="0" smtClean="0">
                <a:latin typeface="Courier New" pitchFamily="-1" charset="0"/>
              </a:rPr>
              <a:t>)</a:t>
            </a:r>
            <a:r>
              <a:rPr lang="en-US" sz="2000" b="1" dirty="0">
                <a:latin typeface="Courier New" pitchFamily="-1" charset="0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3333CC"/>
              </a:buClr>
              <a:buSzPct val="90000"/>
              <a:buFont typeface="Wingdings" pitchFamily="-1" charset="2"/>
              <a:buNone/>
            </a:pPr>
            <a:r>
              <a:rPr lang="en-US" sz="2000" b="1" dirty="0" err="1">
                <a:latin typeface="Courier New" pitchFamily="-1" charset="0"/>
              </a:rPr>
              <a:t>InFlight</a:t>
            </a:r>
            <a:r>
              <a:rPr lang="en-US" sz="2000" b="1" dirty="0">
                <a:latin typeface="Courier New" pitchFamily="-1" charset="0"/>
              </a:rPr>
              <a:t>(</a:t>
            </a:r>
            <a:r>
              <a:rPr lang="en-US" sz="2000" b="1" dirty="0" err="1">
                <a:latin typeface="Courier New" pitchFamily="-1" charset="0"/>
              </a:rPr>
              <a:t>a,t</a:t>
            </a:r>
            <a:r>
              <a:rPr lang="en-US" sz="2000" b="1" dirty="0" smtClean="0">
                <a:latin typeface="Courier New" pitchFamily="-1" charset="0"/>
              </a:rPr>
              <a:t>) = (t == </a:t>
            </a:r>
            <a:r>
              <a:rPr lang="en-US" sz="2000" b="1" dirty="0" err="1" smtClean="0">
                <a:latin typeface="Courier New" pitchFamily="-1" charset="0"/>
              </a:rPr>
              <a:t>EntryTime</a:t>
            </a:r>
            <a:r>
              <a:rPr lang="en-US" sz="2000" b="1" dirty="0">
                <a:latin typeface="Courier New" pitchFamily="-1" charset="0"/>
              </a:rPr>
              <a:t>(a</a:t>
            </a:r>
            <a:r>
              <a:rPr lang="en-US" sz="2000" b="1" dirty="0" smtClean="0">
                <a:latin typeface="Courier New" pitchFamily="-1" charset="0"/>
              </a:rPr>
              <a:t>))</a:t>
            </a:r>
            <a:r>
              <a:rPr lang="en-US" sz="2000" b="1" dirty="0">
                <a:latin typeface="Courier New" pitchFamily="-1" charset="0"/>
              </a:rPr>
              <a:t/>
            </a:r>
            <a:br>
              <a:rPr lang="en-US" sz="2000" b="1" dirty="0">
                <a:latin typeface="Courier New" pitchFamily="-1" charset="0"/>
              </a:rPr>
            </a:br>
            <a:r>
              <a:rPr lang="en-US" sz="2000" b="1" dirty="0">
                <a:latin typeface="Courier New" pitchFamily="-1" charset="0"/>
              </a:rPr>
              <a:t> </a:t>
            </a:r>
            <a:r>
              <a:rPr lang="en-US" sz="2000" b="1" dirty="0" smtClean="0">
                <a:latin typeface="Courier New" pitchFamily="-1" charset="0"/>
              </a:rPr>
              <a:t>            |(</a:t>
            </a:r>
            <a:r>
              <a:rPr lang="en-US" sz="2000" b="1" dirty="0">
                <a:latin typeface="Courier New" pitchFamily="-1" charset="0"/>
              </a:rPr>
              <a:t>InFlight(a,t-1) &amp; !Exits(a,t-1));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3333CC"/>
              </a:buClr>
              <a:buSzPct val="90000"/>
              <a:buFont typeface="Wingdings" pitchFamily="-1" charset="2"/>
              <a:buNone/>
            </a:pPr>
            <a:r>
              <a:rPr lang="en-US" sz="2000" b="1" dirty="0">
                <a:latin typeface="Courier New" pitchFamily="-1" charset="0"/>
              </a:rPr>
              <a:t>X(</a:t>
            </a:r>
            <a:r>
              <a:rPr lang="en-US" sz="2000" b="1" dirty="0" err="1">
                <a:latin typeface="Courier New" pitchFamily="-1" charset="0"/>
              </a:rPr>
              <a:t>a,t</a:t>
            </a:r>
            <a:r>
              <a:rPr lang="en-US" sz="2000" b="1" dirty="0" smtClean="0">
                <a:latin typeface="Courier New" pitchFamily="-1" charset="0"/>
              </a:rPr>
              <a:t>) if </a:t>
            </a:r>
            <a:r>
              <a:rPr lang="en-US" sz="2000" b="1" dirty="0">
                <a:latin typeface="Courier New" pitchFamily="-1" charset="0"/>
              </a:rPr>
              <a:t>t = </a:t>
            </a:r>
            <a:r>
              <a:rPr lang="en-US" sz="2000" b="1" dirty="0" err="1">
                <a:latin typeface="Courier New" pitchFamily="-1" charset="0"/>
              </a:rPr>
              <a:t>EntryTime</a:t>
            </a:r>
            <a:r>
              <a:rPr lang="en-US" sz="2000" b="1" dirty="0">
                <a:latin typeface="Courier New" pitchFamily="-1" charset="0"/>
              </a:rPr>
              <a:t>(a) then ~ </a:t>
            </a:r>
            <a:r>
              <a:rPr lang="en-US" sz="2000" b="1" dirty="0" err="1">
                <a:latin typeface="Courier New" pitchFamily="-1" charset="0"/>
              </a:rPr>
              <a:t>InitState</a:t>
            </a:r>
            <a:r>
              <a:rPr lang="en-US" sz="2000" b="1" dirty="0">
                <a:latin typeface="Courier New" pitchFamily="-1" charset="0"/>
              </a:rPr>
              <a:t>()  </a:t>
            </a:r>
            <a:br>
              <a:rPr lang="en-US" sz="2000" b="1" dirty="0">
                <a:latin typeface="Courier New" pitchFamily="-1" charset="0"/>
              </a:rPr>
            </a:br>
            <a:r>
              <a:rPr lang="en-US" sz="2000" b="1" dirty="0" smtClean="0">
                <a:latin typeface="Courier New" pitchFamily="-1" charset="0"/>
              </a:rPr>
              <a:t>     </a:t>
            </a:r>
            <a:r>
              <a:rPr lang="en-US" sz="2000" b="1" dirty="0" err="1" smtClean="0">
                <a:latin typeface="Courier New" pitchFamily="-1" charset="0"/>
              </a:rPr>
              <a:t>elseif</a:t>
            </a:r>
            <a:r>
              <a:rPr lang="en-US" sz="2000" b="1" dirty="0" smtClean="0">
                <a:latin typeface="Courier New" pitchFamily="-1" charset="0"/>
              </a:rPr>
              <a:t> </a:t>
            </a:r>
            <a:r>
              <a:rPr lang="en-US" sz="2000" b="1" dirty="0" err="1">
                <a:latin typeface="Courier New" pitchFamily="-1" charset="0"/>
              </a:rPr>
              <a:t>InFlight</a:t>
            </a:r>
            <a:r>
              <a:rPr lang="en-US" sz="2000" b="1" dirty="0">
                <a:latin typeface="Courier New" pitchFamily="-1" charset="0"/>
              </a:rPr>
              <a:t>(</a:t>
            </a:r>
            <a:r>
              <a:rPr lang="en-US" sz="2000" b="1" dirty="0" err="1">
                <a:latin typeface="Courier New" pitchFamily="-1" charset="0"/>
              </a:rPr>
              <a:t>a,t</a:t>
            </a:r>
            <a:r>
              <a:rPr lang="en-US" sz="2000" b="1" dirty="0">
                <a:latin typeface="Courier New" pitchFamily="-1" charset="0"/>
              </a:rPr>
              <a:t>) then </a:t>
            </a:r>
            <a:br>
              <a:rPr lang="en-US" sz="2000" b="1" dirty="0">
                <a:latin typeface="Courier New" pitchFamily="-1" charset="0"/>
              </a:rPr>
            </a:br>
            <a:r>
              <a:rPr lang="en-US" sz="2000" b="1" dirty="0">
                <a:latin typeface="Courier New" pitchFamily="-1" charset="0"/>
              </a:rPr>
              <a:t>  	</a:t>
            </a:r>
            <a:r>
              <a:rPr lang="en-US" sz="2000" b="1" dirty="0" smtClean="0">
                <a:latin typeface="Courier New" pitchFamily="-1" charset="0"/>
              </a:rPr>
              <a:t>      ~ Normal(F</a:t>
            </a:r>
            <a:r>
              <a:rPr lang="en-US" sz="2000" b="1" dirty="0">
                <a:latin typeface="Courier New" pitchFamily="-1" charset="0"/>
              </a:rPr>
              <a:t>*X(a,t-1),</a:t>
            </a:r>
            <a:r>
              <a:rPr lang="en-US" sz="2000" b="1" dirty="0" err="1" smtClean="0">
                <a:latin typeface="Courier New" pitchFamily="-1" charset="0"/>
              </a:rPr>
              <a:t>Σ</a:t>
            </a:r>
            <a:r>
              <a:rPr lang="en-US" b="1" baseline="-25000" dirty="0" err="1" smtClean="0">
                <a:latin typeface="Courier New" pitchFamily="-1" charset="0"/>
              </a:rPr>
              <a:t>x</a:t>
            </a:r>
            <a:r>
              <a:rPr lang="en-US" sz="2000" b="1" dirty="0" smtClean="0">
                <a:latin typeface="Courier New" pitchFamily="-1" charset="0"/>
              </a:rPr>
              <a:t>)</a:t>
            </a:r>
            <a:r>
              <a:rPr lang="en-US" sz="2000" b="1" dirty="0">
                <a:latin typeface="Courier New" pitchFamily="-1" charset="0"/>
              </a:rPr>
              <a:t>;	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3333CC"/>
              </a:buClr>
              <a:buSzPct val="90000"/>
              <a:buFont typeface="Wingdings" pitchFamily="-1" charset="2"/>
              <a:buNone/>
            </a:pPr>
            <a:r>
              <a:rPr lang="en-US" sz="2000" b="1" dirty="0">
                <a:latin typeface="Courier New" pitchFamily="-1" charset="0"/>
              </a:rPr>
              <a:t>#</a:t>
            </a:r>
            <a:r>
              <a:rPr lang="en-US" sz="2000" b="1" dirty="0" err="1">
                <a:latin typeface="Courier New" pitchFamily="-1" charset="0"/>
              </a:rPr>
              <a:t>Blip(Source</a:t>
            </a:r>
            <a:r>
              <a:rPr lang="en-US" sz="2000" b="1" dirty="0">
                <a:latin typeface="Courier New" pitchFamily="-1" charset="0"/>
              </a:rPr>
              <a:t>=a, Time=</a:t>
            </a:r>
            <a:r>
              <a:rPr lang="en-US" sz="2000" b="1" dirty="0" err="1">
                <a:latin typeface="Courier New" pitchFamily="-1" charset="0"/>
              </a:rPr>
              <a:t>t</a:t>
            </a:r>
            <a:r>
              <a:rPr lang="en-US" sz="2000" b="1" dirty="0">
                <a:latin typeface="Courier New" pitchFamily="-1" charset="0"/>
              </a:rPr>
              <a:t>) </a:t>
            </a:r>
            <a:br>
              <a:rPr lang="en-US" sz="2000" b="1" dirty="0">
                <a:latin typeface="Courier New" pitchFamily="-1" charset="0"/>
              </a:rPr>
            </a:br>
            <a:r>
              <a:rPr lang="en-US" sz="2000" b="1" dirty="0">
                <a:latin typeface="Courier New" pitchFamily="-1" charset="0"/>
              </a:rPr>
              <a:t>if </a:t>
            </a:r>
            <a:r>
              <a:rPr lang="en-US" sz="2000" b="1" dirty="0" err="1">
                <a:latin typeface="Courier New" pitchFamily="-1" charset="0"/>
              </a:rPr>
              <a:t>InFlight(a,t</a:t>
            </a:r>
            <a:r>
              <a:rPr lang="en-US" sz="2000" b="1" dirty="0">
                <a:latin typeface="Courier New" pitchFamily="-1" charset="0"/>
              </a:rPr>
              <a:t>) then </a:t>
            </a:r>
          </a:p>
          <a:p>
            <a:pPr marL="342900" indent="-342900">
              <a:lnSpc>
                <a:spcPct val="80000"/>
              </a:lnSpc>
              <a:buClr>
                <a:srgbClr val="3333CC"/>
              </a:buClr>
              <a:buSzPct val="90000"/>
              <a:buFont typeface="Wingdings" pitchFamily="-1" charset="2"/>
              <a:buNone/>
            </a:pPr>
            <a:r>
              <a:rPr lang="en-US" sz="2000" b="1" dirty="0">
                <a:latin typeface="Courier New" pitchFamily="-1" charset="0"/>
              </a:rPr>
              <a:t>     ~ </a:t>
            </a:r>
            <a:r>
              <a:rPr lang="en-US" sz="2000" b="1" dirty="0" smtClean="0">
                <a:latin typeface="Courier New" pitchFamily="-1" charset="0"/>
              </a:rPr>
              <a:t>Bernoulli(</a:t>
            </a:r>
            <a:r>
              <a:rPr lang="en-US" sz="2000" b="1" dirty="0" err="1" smtClean="0">
                <a:latin typeface="Courier New" pitchFamily="-1" charset="0"/>
              </a:rPr>
              <a:t>DetectionProbability</a:t>
            </a:r>
            <a:r>
              <a:rPr lang="en-US" sz="2000" b="1" dirty="0">
                <a:latin typeface="Courier New" pitchFamily="-1" charset="0"/>
              </a:rPr>
              <a:t>(X(</a:t>
            </a:r>
            <a:r>
              <a:rPr lang="en-US" sz="2000" b="1" dirty="0" err="1">
                <a:latin typeface="Courier New" pitchFamily="-1" charset="0"/>
              </a:rPr>
              <a:t>a,t</a:t>
            </a:r>
            <a:r>
              <a:rPr lang="en-US" sz="2000" b="1" dirty="0">
                <a:latin typeface="Courier New" pitchFamily="-1" charset="0"/>
              </a:rPr>
              <a:t>)</a:t>
            </a:r>
            <a:r>
              <a:rPr lang="en-US" sz="2000" b="1" dirty="0" smtClean="0">
                <a:latin typeface="Courier New" pitchFamily="-1" charset="0"/>
              </a:rPr>
              <a:t>))</a:t>
            </a:r>
            <a:r>
              <a:rPr lang="en-US" sz="2000" b="1" dirty="0">
                <a:latin typeface="Courier New" pitchFamily="-1" charset="0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3333CC"/>
              </a:buClr>
              <a:buSzPct val="90000"/>
              <a:buFont typeface="Wingdings" pitchFamily="-1" charset="2"/>
              <a:buNone/>
            </a:pPr>
            <a:r>
              <a:rPr lang="en-US" sz="2000" b="1" dirty="0">
                <a:latin typeface="Courier New" pitchFamily="-1" charset="0"/>
              </a:rPr>
              <a:t>#Blip(Time=t) ~ </a:t>
            </a:r>
            <a:r>
              <a:rPr lang="en-US" sz="2000" b="1" dirty="0" smtClean="0">
                <a:latin typeface="Courier New" pitchFamily="-1" charset="0"/>
              </a:rPr>
              <a:t>Poisson(</a:t>
            </a:r>
            <a:r>
              <a:rPr lang="en-US" sz="2000" b="1" dirty="0" err="1" smtClean="0">
                <a:latin typeface="Courier New" pitchFamily="-1" charset="0"/>
              </a:rPr>
              <a:t>λ</a:t>
            </a:r>
            <a:r>
              <a:rPr lang="en-US" b="1" baseline="-25000" dirty="0" err="1" smtClean="0">
                <a:latin typeface="Courier New" pitchFamily="-1" charset="0"/>
              </a:rPr>
              <a:t>f</a:t>
            </a:r>
            <a:r>
              <a:rPr lang="en-US" sz="2000" b="1" dirty="0" smtClean="0">
                <a:latin typeface="Courier New" pitchFamily="-1" charset="0"/>
              </a:rPr>
              <a:t>)</a:t>
            </a:r>
            <a:r>
              <a:rPr lang="en-US" sz="2000" b="1" dirty="0">
                <a:latin typeface="Courier New" pitchFamily="-1" charset="0"/>
              </a:rPr>
              <a:t>;	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3333CC"/>
              </a:buClr>
              <a:buSzPct val="90000"/>
              <a:buFont typeface="Wingdings" pitchFamily="-1" charset="2"/>
              <a:buNone/>
            </a:pPr>
            <a:r>
              <a:rPr lang="en-US" sz="2000" b="1" dirty="0">
                <a:latin typeface="Courier New" pitchFamily="-1" charset="0"/>
              </a:rPr>
              <a:t>Z(b</a:t>
            </a:r>
            <a:r>
              <a:rPr lang="en-US" sz="2000" b="1" dirty="0" smtClean="0">
                <a:latin typeface="Courier New" pitchFamily="-1" charset="0"/>
              </a:rPr>
              <a:t>)</a:t>
            </a:r>
            <a:r>
              <a:rPr lang="en-US" sz="2000" b="1" dirty="0">
                <a:latin typeface="Courier New" pitchFamily="-1" charset="0"/>
              </a:rPr>
              <a:t> </a:t>
            </a:r>
            <a:r>
              <a:rPr lang="en-US" sz="2000" b="1" dirty="0" smtClean="0">
                <a:latin typeface="Courier New" pitchFamily="-1" charset="0"/>
              </a:rPr>
              <a:t>if </a:t>
            </a:r>
            <a:r>
              <a:rPr lang="en-US" sz="2000" b="1" dirty="0">
                <a:latin typeface="Courier New" pitchFamily="-1" charset="0"/>
              </a:rPr>
              <a:t>Source(b)=null then ~ </a:t>
            </a:r>
            <a:r>
              <a:rPr lang="en-US" sz="2000" b="1" dirty="0" smtClean="0">
                <a:latin typeface="Courier New" pitchFamily="-1" charset="0"/>
              </a:rPr>
              <a:t>Uniform(R)</a:t>
            </a:r>
            <a:r>
              <a:rPr lang="en-US" sz="2000" b="1" dirty="0">
                <a:latin typeface="Courier New" pitchFamily="-1" charset="0"/>
              </a:rPr>
              <a:t/>
            </a:r>
            <a:br>
              <a:rPr lang="en-US" sz="2000" b="1" dirty="0">
                <a:latin typeface="Courier New" pitchFamily="-1" charset="0"/>
              </a:rPr>
            </a:br>
            <a:r>
              <a:rPr lang="en-US" sz="2000" b="1" dirty="0" smtClean="0">
                <a:latin typeface="Courier New" pitchFamily="-1" charset="0"/>
              </a:rPr>
              <a:t>   else </a:t>
            </a:r>
            <a:r>
              <a:rPr lang="en-US" sz="2000" b="1" dirty="0">
                <a:latin typeface="Courier New" pitchFamily="-1" charset="0"/>
              </a:rPr>
              <a:t>~ </a:t>
            </a:r>
            <a:r>
              <a:rPr lang="en-US" sz="2000" b="1" dirty="0" smtClean="0">
                <a:latin typeface="Courier New" pitchFamily="-1" charset="0"/>
              </a:rPr>
              <a:t>Normal(H</a:t>
            </a:r>
            <a:r>
              <a:rPr lang="en-US" sz="2000" b="1" dirty="0">
                <a:latin typeface="Courier New" pitchFamily="-1" charset="0"/>
              </a:rPr>
              <a:t>*X(Source(b),Time(b)),</a:t>
            </a:r>
            <a:r>
              <a:rPr lang="en-US" sz="2000" b="1" dirty="0" err="1" smtClean="0">
                <a:latin typeface="Courier New" pitchFamily="-1" charset="0"/>
              </a:rPr>
              <a:t>Σ</a:t>
            </a:r>
            <a:r>
              <a:rPr lang="en-US" b="1" baseline="-25000" dirty="0" err="1" smtClean="0">
                <a:latin typeface="Courier New" pitchFamily="-1" charset="0"/>
              </a:rPr>
              <a:t>z</a:t>
            </a:r>
            <a:r>
              <a:rPr lang="en-US" sz="2000" b="1" dirty="0" smtClean="0">
                <a:latin typeface="Courier New" pitchFamily="-1" charset="0"/>
              </a:rPr>
              <a:t>)</a:t>
            </a:r>
            <a:r>
              <a:rPr lang="en-US" sz="2000" b="1" dirty="0">
                <a:latin typeface="Courier New" pitchFamily="-1" charset="0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srgbClr val="3333CC"/>
              </a:buClr>
              <a:buSzPct val="90000"/>
              <a:buFont typeface="Wingdings" pitchFamily="-1" charset="2"/>
              <a:buNone/>
            </a:pPr>
            <a:endParaRPr lang="en-US" sz="2000" b="1" dirty="0">
              <a:latin typeface="Courier New" pitchFamily="-1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Multi-target tracking + data association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824041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BLOG Example Library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224463"/>
          </a:xfrm>
        </p:spPr>
        <p:txBody>
          <a:bodyPr numCol="2">
            <a:noAutofit/>
          </a:bodyPr>
          <a:lstStyle/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PCFG </a:t>
            </a:r>
            <a:r>
              <a:rPr lang="en-US" sz="2200" dirty="0">
                <a:solidFill>
                  <a:srgbClr val="008000"/>
                </a:solidFill>
              </a:rPr>
              <a:t>for</a:t>
            </a:r>
            <a:r>
              <a:rPr lang="en-US" sz="2200" dirty="0" smtClean="0">
                <a:solidFill>
                  <a:srgbClr val="008000"/>
                </a:solidFill>
              </a:rPr>
              <a:t> simple English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800000"/>
                </a:solidFill>
              </a:rPr>
              <a:t>Simplified 3D vision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 smtClean="0">
                <a:solidFill>
                  <a:srgbClr val="008000"/>
                </a:solidFill>
              </a:rPr>
              <a:t>Hurricane prediction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 smtClean="0">
                <a:solidFill>
                  <a:srgbClr val="008000"/>
                </a:solidFill>
              </a:rPr>
              <a:t>Burglary</a:t>
            </a:r>
            <a:endParaRPr lang="en-US" altLang="zh-CN" sz="2200" dirty="0">
              <a:solidFill>
                <a:srgbClr val="008000"/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>
                <a:solidFill>
                  <a:srgbClr val="008000"/>
                </a:solidFill>
              </a:rPr>
              <a:t>Balls</a:t>
            </a:r>
            <a:r>
              <a:rPr lang="en-US" altLang="zh-CN" sz="2200" dirty="0" smtClean="0">
                <a:solidFill>
                  <a:srgbClr val="008000"/>
                </a:solidFill>
              </a:rPr>
              <a:t> and urns (counting)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8000"/>
                </a:solidFill>
              </a:rPr>
              <a:t>Sybil </a:t>
            </a:r>
            <a:r>
              <a:rPr lang="en-US" sz="2200" dirty="0" smtClean="0">
                <a:solidFill>
                  <a:srgbClr val="008000"/>
                </a:solidFill>
              </a:rPr>
              <a:t>attack (</a:t>
            </a:r>
            <a:r>
              <a:rPr lang="en-US" sz="2200" dirty="0" err="1" smtClean="0">
                <a:solidFill>
                  <a:srgbClr val="008000"/>
                </a:solidFill>
              </a:rPr>
              <a:t>cybersecurity</a:t>
            </a:r>
            <a:r>
              <a:rPr lang="en-US" sz="2200" dirty="0" smtClean="0">
                <a:solidFill>
                  <a:srgbClr val="008000"/>
                </a:solidFill>
              </a:rPr>
              <a:t>)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Students and grades 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Topic models (LDA)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Citation information extraction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Competing workshops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Galaxy model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Infinite mixture of Gaussians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Monopoly (invisible opponent)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Blackjack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9900"/>
                </a:solidFill>
              </a:rPr>
              <a:t>Multi-target </a:t>
            </a:r>
            <a:r>
              <a:rPr lang="en-US" sz="2200" dirty="0" smtClean="0">
                <a:solidFill>
                  <a:srgbClr val="009900"/>
                </a:solidFill>
              </a:rPr>
              <a:t>tracking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>
                <a:solidFill>
                  <a:srgbClr val="009900"/>
                </a:solidFill>
              </a:rPr>
              <a:t>HMM for genetic </a:t>
            </a:r>
            <a:r>
              <a:rPr lang="en-US" altLang="zh-CN" sz="2200" dirty="0" smtClean="0">
                <a:solidFill>
                  <a:srgbClr val="009900"/>
                </a:solidFill>
              </a:rPr>
              <a:t>sequences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>
                <a:solidFill>
                  <a:srgbClr val="009900"/>
                </a:solidFill>
              </a:rPr>
              <a:t>Weather </a:t>
            </a:r>
            <a:r>
              <a:rPr lang="en-US" altLang="zh-CN" sz="2200" dirty="0" smtClean="0">
                <a:solidFill>
                  <a:srgbClr val="009900"/>
                </a:solidFill>
              </a:rPr>
              <a:t>forecasting</a:t>
            </a:r>
            <a:endParaRPr lang="en-US" sz="2200" dirty="0" smtClean="0">
              <a:solidFill>
                <a:srgbClr val="009900"/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800000"/>
                </a:solidFill>
              </a:rPr>
              <a:t>Video background subtraction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9900"/>
                </a:solidFill>
              </a:rPr>
              <a:t>Financial volatility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009900"/>
                </a:solidFill>
              </a:rPr>
              <a:t>Autoregression</a:t>
            </a:r>
            <a:r>
              <a:rPr lang="en-US" sz="2200" dirty="0" smtClean="0">
                <a:solidFill>
                  <a:srgbClr val="009900"/>
                </a:solidFill>
              </a:rPr>
              <a:t> time series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009900"/>
                </a:solidFill>
              </a:rPr>
              <a:t>Kalman</a:t>
            </a:r>
            <a:r>
              <a:rPr lang="en-US" sz="2200" dirty="0" smtClean="0">
                <a:solidFill>
                  <a:srgbClr val="009900"/>
                </a:solidFill>
              </a:rPr>
              <a:t> filter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 smtClean="0">
                <a:solidFill>
                  <a:srgbClr val="009900"/>
                </a:solidFill>
              </a:rPr>
              <a:t>Infinite-state</a:t>
            </a:r>
            <a:r>
              <a:rPr lang="en-US" sz="2200" dirty="0" smtClean="0">
                <a:solidFill>
                  <a:srgbClr val="009900"/>
                </a:solidFill>
              </a:rPr>
              <a:t> HMM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200" dirty="0" smtClean="0">
              <a:solidFill>
                <a:srgbClr val="C34441"/>
              </a:solidFill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hangingPunct="1">
              <a:defRPr/>
            </a:pPr>
            <a:endParaRPr lang="en-US" altLang="zh-CN" sz="2200" dirty="0" smtClean="0"/>
          </a:p>
          <a:p>
            <a:pPr lvl="1" eaLnBrk="1" hangingPunct="1">
              <a:defRPr/>
            </a:pPr>
            <a:endParaRPr lang="en-US" altLang="zh-CN" sz="2200" dirty="0" smtClean="0"/>
          </a:p>
          <a:p>
            <a:pPr lvl="1" eaLnBrk="1" hangingPunct="1">
              <a:defRPr/>
            </a:pPr>
            <a:endParaRPr lang="en-US" sz="2200" dirty="0"/>
          </a:p>
        </p:txBody>
      </p:sp>
      <p:sp>
        <p:nvSpPr>
          <p:cNvPr id="1187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886B8F-E068-1A47-A10A-6E1CDD177BB7}" type="slidenum">
              <a:rPr lang="en-US" smtClean="0"/>
              <a:pPr/>
              <a:t>54</a:t>
            </a:fld>
            <a:endParaRPr 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BLOG Example Library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224463"/>
          </a:xfrm>
        </p:spPr>
        <p:txBody>
          <a:bodyPr numCol="2">
            <a:noAutofit/>
          </a:bodyPr>
          <a:lstStyle/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PCFG </a:t>
            </a:r>
            <a:r>
              <a:rPr lang="en-US" sz="2200" dirty="0">
                <a:solidFill>
                  <a:srgbClr val="008000"/>
                </a:solidFill>
              </a:rPr>
              <a:t>for</a:t>
            </a:r>
            <a:r>
              <a:rPr lang="en-US" sz="2200" dirty="0" smtClean="0">
                <a:solidFill>
                  <a:srgbClr val="008000"/>
                </a:solidFill>
              </a:rPr>
              <a:t> simple English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Simplified 3D vision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 smtClean="0">
                <a:solidFill>
                  <a:srgbClr val="008000"/>
                </a:solidFill>
              </a:rPr>
              <a:t>Hurricane prediction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 smtClean="0">
                <a:solidFill>
                  <a:srgbClr val="008000"/>
                </a:solidFill>
              </a:rPr>
              <a:t>Burglary</a:t>
            </a:r>
            <a:endParaRPr lang="en-US" altLang="zh-CN" sz="2200" dirty="0">
              <a:solidFill>
                <a:srgbClr val="008000"/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>
                <a:solidFill>
                  <a:srgbClr val="008000"/>
                </a:solidFill>
              </a:rPr>
              <a:t>Balls</a:t>
            </a:r>
            <a:r>
              <a:rPr lang="en-US" altLang="zh-CN" sz="2200" dirty="0" smtClean="0">
                <a:solidFill>
                  <a:srgbClr val="008000"/>
                </a:solidFill>
              </a:rPr>
              <a:t> and urns (counting)</a:t>
            </a:r>
            <a:endParaRPr lang="en-US" sz="2200" dirty="0" smtClean="0">
              <a:solidFill>
                <a:srgbClr val="008000"/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8000"/>
                </a:solidFill>
              </a:rPr>
              <a:t>Sybil </a:t>
            </a:r>
            <a:r>
              <a:rPr lang="en-US" sz="2200" dirty="0" smtClean="0">
                <a:solidFill>
                  <a:srgbClr val="008000"/>
                </a:solidFill>
              </a:rPr>
              <a:t>attack (</a:t>
            </a:r>
            <a:r>
              <a:rPr lang="en-US" sz="2200" dirty="0" err="1" smtClean="0">
                <a:solidFill>
                  <a:srgbClr val="008000"/>
                </a:solidFill>
              </a:rPr>
              <a:t>cybersecurity</a:t>
            </a:r>
            <a:r>
              <a:rPr lang="en-US" sz="2200" dirty="0" smtClean="0">
                <a:solidFill>
                  <a:srgbClr val="008000"/>
                </a:solidFill>
              </a:rPr>
              <a:t>)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Students and grades 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Topic models (LDA)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Citation information extraction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Competing workshops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Galaxy model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Infinite mixture of Gaussians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800000"/>
                </a:solidFill>
              </a:rPr>
              <a:t>Monopoly (invisible opponent)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800000"/>
                </a:solidFill>
              </a:rPr>
              <a:t>Blackjack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9900"/>
                </a:solidFill>
              </a:rPr>
              <a:t>Multi-target </a:t>
            </a:r>
            <a:r>
              <a:rPr lang="en-US" sz="2200" dirty="0" smtClean="0">
                <a:solidFill>
                  <a:srgbClr val="009900"/>
                </a:solidFill>
              </a:rPr>
              <a:t>tracking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>
                <a:solidFill>
                  <a:srgbClr val="009900"/>
                </a:solidFill>
              </a:rPr>
              <a:t>HMM for genetic </a:t>
            </a:r>
            <a:r>
              <a:rPr lang="en-US" altLang="zh-CN" sz="2200" dirty="0" smtClean="0">
                <a:solidFill>
                  <a:srgbClr val="009900"/>
                </a:solidFill>
              </a:rPr>
              <a:t>sequences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>
                <a:solidFill>
                  <a:srgbClr val="009900"/>
                </a:solidFill>
              </a:rPr>
              <a:t>Weather </a:t>
            </a:r>
            <a:r>
              <a:rPr lang="en-US" altLang="zh-CN" sz="2200" dirty="0" smtClean="0">
                <a:solidFill>
                  <a:srgbClr val="009900"/>
                </a:solidFill>
              </a:rPr>
              <a:t>forecasting</a:t>
            </a:r>
            <a:endParaRPr lang="en-US" sz="2200" dirty="0" smtClean="0">
              <a:solidFill>
                <a:srgbClr val="009900"/>
              </a:solidFill>
            </a:endParaRP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9900"/>
                </a:solidFill>
              </a:rPr>
              <a:t>Video background subtraction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9900"/>
                </a:solidFill>
              </a:rPr>
              <a:t>Financial volatility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009900"/>
                </a:solidFill>
              </a:rPr>
              <a:t>Autoregression</a:t>
            </a:r>
            <a:r>
              <a:rPr lang="en-US" sz="2200" dirty="0" smtClean="0">
                <a:solidFill>
                  <a:srgbClr val="009900"/>
                </a:solidFill>
              </a:rPr>
              <a:t> time series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sz="2200" dirty="0" err="1" smtClean="0">
                <a:solidFill>
                  <a:srgbClr val="009900"/>
                </a:solidFill>
              </a:rPr>
              <a:t>Kalman</a:t>
            </a:r>
            <a:r>
              <a:rPr lang="en-US" sz="2200" dirty="0" smtClean="0">
                <a:solidFill>
                  <a:srgbClr val="009900"/>
                </a:solidFill>
              </a:rPr>
              <a:t> filter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r>
              <a:rPr lang="en-US" altLang="zh-CN" sz="2200" dirty="0" smtClean="0">
                <a:solidFill>
                  <a:srgbClr val="009900"/>
                </a:solidFill>
              </a:rPr>
              <a:t>Infinite-state</a:t>
            </a:r>
            <a:r>
              <a:rPr lang="en-US" sz="2200" dirty="0" smtClean="0">
                <a:solidFill>
                  <a:srgbClr val="009900"/>
                </a:solidFill>
              </a:rPr>
              <a:t> HMM</a:t>
            </a:r>
          </a:p>
          <a:p>
            <a:pPr marL="571500" indent="-514350" eaLnBrk="1" hangingPunct="1">
              <a:buFont typeface="+mj-lt"/>
              <a:buAutoNum type="arabicPeriod"/>
              <a:defRPr/>
            </a:pPr>
            <a:endParaRPr lang="en-US" sz="2200" dirty="0" smtClean="0">
              <a:solidFill>
                <a:srgbClr val="C34441"/>
              </a:solidFill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hangingPunct="1">
              <a:defRPr/>
            </a:pPr>
            <a:endParaRPr lang="en-US" altLang="zh-CN" sz="2200" dirty="0" smtClean="0"/>
          </a:p>
          <a:p>
            <a:pPr lvl="1" eaLnBrk="1" hangingPunct="1">
              <a:defRPr/>
            </a:pPr>
            <a:endParaRPr lang="en-US" altLang="zh-CN" sz="2200" dirty="0" smtClean="0"/>
          </a:p>
          <a:p>
            <a:pPr lvl="1" eaLnBrk="1" hangingPunct="1">
              <a:defRPr/>
            </a:pPr>
            <a:endParaRPr lang="en-US" sz="2200" dirty="0"/>
          </a:p>
        </p:txBody>
      </p:sp>
      <p:sp>
        <p:nvSpPr>
          <p:cNvPr id="1208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10E519-B0E8-CC41-B567-A85E33B30393}" type="slidenum">
              <a:rPr lang="en-US" smtClean="0"/>
              <a:pPr/>
              <a:t>55</a:t>
            </a:fld>
            <a:endParaRPr 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B56C32-273C-9546-9BB1-F8BF3382640D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Inference</a:t>
            </a:r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" charset="2"/>
              <a:buNone/>
            </a:pPr>
            <a:r>
              <a:rPr lang="en-US" smtClean="0"/>
              <a:t>Theorem: BLOG inference algorithms (rejection sampling, importance sampling, MCMC) converge* to correct posteriors for any well-formed model, for any finitely evaluable first-order query</a:t>
            </a:r>
          </a:p>
          <a:p>
            <a:pPr eaLnBrk="1" hangingPunct="1">
              <a:buFont typeface="Wingdings" pitchFamily="-1" charset="2"/>
              <a:buNone/>
            </a:pPr>
            <a:endParaRPr lang="en-US" smtClean="0"/>
          </a:p>
          <a:p>
            <a:pPr eaLnBrk="1" hangingPunct="1">
              <a:buFont typeface="Wingdings" pitchFamily="-1" charset="2"/>
              <a:buNone/>
            </a:pPr>
            <a:r>
              <a:rPr lang="en-US" smtClean="0"/>
              <a:t>Algorithms dynamically construct finite partial worlds with ground-atom variables directly relevant to query and evidence</a:t>
            </a:r>
          </a:p>
        </p:txBody>
      </p:sp>
    </p:spTree>
    <p:extLst>
      <p:ext uri="{BB962C8B-B14F-4D97-AF65-F5344CB8AC3E}">
        <p14:creationId xmlns:p14="http://schemas.microsoft.com/office/powerpoint/2010/main" val="223107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MCMC?</a:t>
            </a:r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for any* model</a:t>
            </a:r>
          </a:p>
          <a:p>
            <a:r>
              <a:rPr lang="en-US" dirty="0" smtClean="0"/>
              <a:t>No model-specific mathematical work required</a:t>
            </a:r>
          </a:p>
          <a:p>
            <a:r>
              <a:rPr lang="en-US" dirty="0" smtClean="0"/>
              <a:t>Small space requirement</a:t>
            </a:r>
          </a:p>
          <a:p>
            <a:r>
              <a:rPr lang="en-US" dirty="0" smtClean="0"/>
              <a:t>Metropolis-Hastings step involves computing the acceptance ratio </a:t>
            </a:r>
            <a:r>
              <a:rPr lang="en-US" i="1" dirty="0" smtClean="0">
                <a:solidFill>
                  <a:srgbClr val="C147B2"/>
                </a:solidFill>
              </a:rPr>
              <a:t>π</a:t>
            </a:r>
            <a:r>
              <a:rPr lang="en-US" dirty="0" smtClean="0">
                <a:solidFill>
                  <a:srgbClr val="C147B2"/>
                </a:solidFill>
              </a:rPr>
              <a:t>(</a:t>
            </a:r>
            <a:r>
              <a:rPr lang="en-US" i="1" dirty="0">
                <a:solidFill>
                  <a:srgbClr val="C147B2"/>
                </a:solidFill>
              </a:rPr>
              <a:t>x</a:t>
            </a:r>
            <a:r>
              <a:rPr lang="en-US" dirty="0" smtClean="0">
                <a:solidFill>
                  <a:srgbClr val="C147B2"/>
                </a:solidFill>
              </a:rPr>
              <a:t>’)</a:t>
            </a:r>
            <a:r>
              <a:rPr lang="en-US" i="1" dirty="0" smtClean="0">
                <a:solidFill>
                  <a:srgbClr val="C147B2"/>
                </a:solidFill>
              </a:rPr>
              <a:t>q</a:t>
            </a:r>
            <a:r>
              <a:rPr lang="en-US" dirty="0" smtClean="0">
                <a:solidFill>
                  <a:srgbClr val="C147B2"/>
                </a:solidFill>
              </a:rPr>
              <a:t>(</a:t>
            </a:r>
            <a:r>
              <a:rPr lang="en-US" i="1" dirty="0" err="1" smtClean="0">
                <a:solidFill>
                  <a:srgbClr val="C147B2"/>
                </a:solidFill>
              </a:rPr>
              <a:t>x</a:t>
            </a:r>
            <a:r>
              <a:rPr lang="en-US" dirty="0" err="1" smtClean="0">
                <a:solidFill>
                  <a:srgbClr val="C147B2"/>
                </a:solidFill>
              </a:rPr>
              <a:t>|</a:t>
            </a:r>
            <a:r>
              <a:rPr lang="en-US" i="1" dirty="0" err="1" smtClean="0">
                <a:solidFill>
                  <a:srgbClr val="C147B2"/>
                </a:solidFill>
              </a:rPr>
              <a:t>x</a:t>
            </a:r>
            <a:r>
              <a:rPr lang="en-US" dirty="0" smtClean="0">
                <a:solidFill>
                  <a:srgbClr val="C147B2"/>
                </a:solidFill>
              </a:rPr>
              <a:t>’) </a:t>
            </a:r>
            <a:r>
              <a:rPr lang="en-US" dirty="0">
                <a:solidFill>
                  <a:srgbClr val="C147B2"/>
                </a:solidFill>
              </a:rPr>
              <a:t>/ </a:t>
            </a:r>
            <a:r>
              <a:rPr lang="en-US" i="1" dirty="0">
                <a:solidFill>
                  <a:srgbClr val="C147B2"/>
                </a:solidFill>
              </a:rPr>
              <a:t>π</a:t>
            </a:r>
            <a:r>
              <a:rPr lang="en-US" dirty="0">
                <a:solidFill>
                  <a:srgbClr val="C147B2"/>
                </a:solidFill>
              </a:rPr>
              <a:t>(</a:t>
            </a:r>
            <a:r>
              <a:rPr lang="en-US" i="1" dirty="0" smtClean="0">
                <a:solidFill>
                  <a:srgbClr val="C147B2"/>
                </a:solidFill>
              </a:rPr>
              <a:t>x</a:t>
            </a:r>
            <a:r>
              <a:rPr lang="en-US" dirty="0" smtClean="0">
                <a:solidFill>
                  <a:srgbClr val="C147B2"/>
                </a:solidFill>
              </a:rPr>
              <a:t>)</a:t>
            </a:r>
            <a:r>
              <a:rPr lang="en-US" i="1" dirty="0">
                <a:solidFill>
                  <a:srgbClr val="C147B2"/>
                </a:solidFill>
              </a:rPr>
              <a:t>q</a:t>
            </a:r>
            <a:r>
              <a:rPr lang="en-US" dirty="0">
                <a:solidFill>
                  <a:srgbClr val="C147B2"/>
                </a:solidFill>
              </a:rPr>
              <a:t>(</a:t>
            </a:r>
            <a:r>
              <a:rPr lang="en-US" i="1" dirty="0" err="1" smtClean="0">
                <a:solidFill>
                  <a:srgbClr val="C147B2"/>
                </a:solidFill>
              </a:rPr>
              <a:t>x</a:t>
            </a:r>
            <a:r>
              <a:rPr lang="en-US" dirty="0" err="1" smtClean="0">
                <a:solidFill>
                  <a:srgbClr val="C147B2"/>
                </a:solidFill>
              </a:rPr>
              <a:t>’|</a:t>
            </a:r>
            <a:r>
              <a:rPr lang="en-US" i="1" dirty="0" err="1" smtClean="0">
                <a:solidFill>
                  <a:srgbClr val="C147B2"/>
                </a:solidFill>
              </a:rPr>
              <a:t>x</a:t>
            </a:r>
            <a:r>
              <a:rPr lang="en-US" dirty="0" smtClean="0">
                <a:solidFill>
                  <a:srgbClr val="C147B2"/>
                </a:solidFill>
              </a:rPr>
              <a:t>)</a:t>
            </a:r>
            <a:r>
              <a:rPr lang="en-US" dirty="0" smtClean="0"/>
              <a:t>; everything cancels except local changes</a:t>
            </a:r>
            <a:endParaRPr lang="en-US" dirty="0"/>
          </a:p>
          <a:p>
            <a:r>
              <a:rPr lang="en-US" dirty="0" smtClean="0"/>
              <a:t>Query evaluation on states is also </a:t>
            </a:r>
            <a:r>
              <a:rPr lang="en-US" dirty="0" err="1" smtClean="0"/>
              <a:t>incrementalizable</a:t>
            </a:r>
            <a:r>
              <a:rPr lang="en-US" dirty="0" smtClean="0"/>
              <a:t> (</a:t>
            </a:r>
            <a:r>
              <a:rPr lang="en-US" dirty="0" err="1" smtClean="0"/>
              <a:t>cf</a:t>
            </a:r>
            <a:r>
              <a:rPr lang="en-US" dirty="0" smtClean="0"/>
              <a:t> DB systems)</a:t>
            </a:r>
          </a:p>
          <a:p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27E21F-174E-164B-B27D-BD704FED9291}" type="slidenum">
              <a:rPr lang="en-US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197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</a:t>
            </a:r>
            <a:r>
              <a:rPr lang="en-US" sz="4000" dirty="0" smtClean="0"/>
              <a:t>gression: Probabilistic programming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probabilistic program is an ordinary stochastic program that defines a probability over each possible execution trace given its inputs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Since programs can construct objects, different executions may generate different numbers of objects; hence PPLs are “open-universe”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Most PPLs require the user program to build data structures for possible worlds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35035-5824-1343-A7BC-4A3955D8218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</a:t>
            </a:r>
            <a:r>
              <a:rPr lang="en-US" sz="4000" dirty="0" smtClean="0"/>
              <a:t>gression: Probabilistic programming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(define </a:t>
            </a:r>
            <a:r>
              <a:rPr lang="en-US" sz="2000" dirty="0" err="1"/>
              <a:t>num</a:t>
            </a:r>
            <a:r>
              <a:rPr lang="en-US" sz="2000" dirty="0"/>
              <a:t>-regions (</a:t>
            </a:r>
            <a:r>
              <a:rPr lang="en-US" sz="2000" dirty="0" err="1"/>
              <a:t>mem</a:t>
            </a:r>
            <a:r>
              <a:rPr lang="en-US" sz="2000" dirty="0"/>
              <a:t> (lambda () (uniform 1 3))))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(define-record-type region (fields index))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(define regions (map (lambda (</a:t>
            </a:r>
            <a:r>
              <a:rPr lang="en-US" sz="2000" dirty="0" err="1"/>
              <a:t>i</a:t>
            </a:r>
            <a:r>
              <a:rPr lang="en-US" sz="2000" dirty="0"/>
              <a:t>) (make-region </a:t>
            </a:r>
            <a:r>
              <a:rPr lang="en-US" sz="2000" dirty="0" err="1"/>
              <a:t>i</a:t>
            </a:r>
            <a:r>
              <a:rPr lang="en-US" sz="2000" dirty="0"/>
              <a:t>))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                (iota (</a:t>
            </a:r>
            <a:r>
              <a:rPr lang="en-US" sz="2000" dirty="0" err="1"/>
              <a:t>num</a:t>
            </a:r>
            <a:r>
              <a:rPr lang="en-US" sz="2000" dirty="0"/>
              <a:t>-regions)))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(define </a:t>
            </a:r>
            <a:r>
              <a:rPr lang="en-US" sz="2000" dirty="0" err="1"/>
              <a:t>num</a:t>
            </a:r>
            <a:r>
              <a:rPr lang="en-US" sz="2000" dirty="0"/>
              <a:t>-houses (</a:t>
            </a:r>
            <a:r>
              <a:rPr lang="en-US" sz="2000" dirty="0" err="1"/>
              <a:t>mem</a:t>
            </a:r>
            <a:r>
              <a:rPr lang="en-US" sz="2000" dirty="0"/>
              <a:t> (lambda (r) (uniform 0 4))))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(define-record-type house (fields fault-region index))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(define houses (map (lambda (r)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                (map (lambda (</a:t>
            </a:r>
            <a:r>
              <a:rPr lang="en-US" sz="2000" dirty="0" err="1"/>
              <a:t>i</a:t>
            </a:r>
            <a:r>
              <a:rPr lang="en-US" sz="2000" dirty="0"/>
              <a:t>) (make-house r </a:t>
            </a:r>
            <a:r>
              <a:rPr lang="en-US" sz="2000" dirty="0" err="1"/>
              <a:t>i</a:t>
            </a:r>
            <a:r>
              <a:rPr lang="en-US" sz="2000" dirty="0"/>
              <a:t>))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                     (iota (</a:t>
            </a:r>
            <a:r>
              <a:rPr lang="en-US" sz="2000" dirty="0" err="1"/>
              <a:t>num</a:t>
            </a:r>
            <a:r>
              <a:rPr lang="en-US" sz="2000" dirty="0"/>
              <a:t>-houses r)))) regions)))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>
                <a:solidFill>
                  <a:srgbClr val="0000FF"/>
                </a:solidFill>
              </a:rPr>
              <a:t>(define earthquake (</a:t>
            </a:r>
            <a:r>
              <a:rPr lang="en-US" sz="2000" dirty="0" err="1">
                <a:solidFill>
                  <a:srgbClr val="0000FF"/>
                </a:solidFill>
              </a:rPr>
              <a:t>mem</a:t>
            </a:r>
            <a:r>
              <a:rPr lang="en-US" sz="2000" dirty="0">
                <a:solidFill>
                  <a:srgbClr val="0000FF"/>
                </a:solidFill>
              </a:rPr>
              <a:t> (lambda (r) (flip 0.002))))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>
                <a:solidFill>
                  <a:srgbClr val="0000FF"/>
                </a:solidFill>
              </a:rPr>
              <a:t>(define burglary (</a:t>
            </a:r>
            <a:r>
              <a:rPr lang="en-US" sz="2000" dirty="0" err="1">
                <a:solidFill>
                  <a:srgbClr val="0000FF"/>
                </a:solidFill>
              </a:rPr>
              <a:t>mem</a:t>
            </a:r>
            <a:r>
              <a:rPr lang="en-US" sz="2000" dirty="0">
                <a:solidFill>
                  <a:srgbClr val="0000FF"/>
                </a:solidFill>
              </a:rPr>
              <a:t> (lambda (h) (flip 0.003))))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>
                <a:solidFill>
                  <a:srgbClr val="0000FF"/>
                </a:solidFill>
              </a:rPr>
              <a:t>(define alarm (</a:t>
            </a:r>
            <a:r>
              <a:rPr lang="en-US" sz="2000" dirty="0" err="1">
                <a:solidFill>
                  <a:srgbClr val="0000FF"/>
                </a:solidFill>
              </a:rPr>
              <a:t>mem</a:t>
            </a:r>
            <a:r>
              <a:rPr lang="en-US" sz="2000" dirty="0">
                <a:solidFill>
                  <a:srgbClr val="0000FF"/>
                </a:solidFill>
              </a:rPr>
              <a:t> (lambda (h)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  (if (burglary h)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      (if (earthquake (house-fault-region h))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          (flip 0.9) (flip 0.8))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      (if (earthquake (house-fault-region h)</a:t>
            </a:r>
            <a:r>
              <a:rPr lang="en-US" sz="2000" dirty="0" smtClean="0"/>
              <a:t>)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 smtClean="0"/>
              <a:t>          (</a:t>
            </a:r>
            <a:r>
              <a:rPr lang="en-US" sz="2000" dirty="0"/>
              <a:t>flip 0.4) (flip 0.01))))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35035-5824-1343-A7BC-4A3955D8218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did AI choose first-order logic?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Provides a </a:t>
            </a:r>
            <a:r>
              <a:rPr lang="en-US" sz="2800" b="1" i="1" smtClean="0">
                <a:solidFill>
                  <a:srgbClr val="0000FF"/>
                </a:solidFill>
              </a:rPr>
              <a:t>declarative</a:t>
            </a:r>
            <a:r>
              <a:rPr lang="en-US" sz="2800" smtClean="0"/>
              <a:t> substrate</a:t>
            </a:r>
          </a:p>
          <a:p>
            <a:pPr lvl="2"/>
            <a:r>
              <a:rPr lang="en-US" smtClean="0"/>
              <a:t>Learn facts, rules from observation and communication</a:t>
            </a:r>
          </a:p>
          <a:p>
            <a:pPr lvl="2"/>
            <a:r>
              <a:rPr lang="en-US" smtClean="0"/>
              <a:t>Combine and reuse in arbitrary ways</a:t>
            </a:r>
          </a:p>
          <a:p>
            <a:r>
              <a:rPr lang="en-US" sz="2800" b="1" i="1" smtClean="0">
                <a:solidFill>
                  <a:srgbClr val="0000FF"/>
                </a:solidFill>
              </a:rPr>
              <a:t>Expressive</a:t>
            </a:r>
            <a:r>
              <a:rPr lang="en-US" sz="2800" smtClean="0"/>
              <a:t> enough for </a:t>
            </a:r>
            <a:r>
              <a:rPr lang="en-US" sz="2800" smtClean="0">
                <a:solidFill>
                  <a:srgbClr val="FF0000"/>
                </a:solidFill>
              </a:rPr>
              <a:t>general-purpose </a:t>
            </a:r>
            <a:r>
              <a:rPr lang="en-US" sz="2800" smtClean="0"/>
              <a:t>intelligence</a:t>
            </a:r>
          </a:p>
          <a:p>
            <a:pPr lvl="1"/>
            <a:r>
              <a:rPr lang="en-US" sz="2400" smtClean="0">
                <a:solidFill>
                  <a:srgbClr val="000000"/>
                </a:solidFill>
              </a:rPr>
              <a:t>It provides </a:t>
            </a:r>
            <a:r>
              <a:rPr lang="en-US" sz="2400" smtClean="0">
                <a:solidFill>
                  <a:srgbClr val="FF0000"/>
                </a:solidFill>
              </a:rPr>
              <a:t>concise models, </a:t>
            </a:r>
            <a:r>
              <a:rPr lang="en-US" sz="2400" smtClean="0">
                <a:solidFill>
                  <a:schemeClr val="tx2"/>
                </a:solidFill>
              </a:rPr>
              <a:t>essential for</a:t>
            </a:r>
            <a:r>
              <a:rPr lang="en-US" sz="2400" smtClean="0">
                <a:solidFill>
                  <a:srgbClr val="FF3300"/>
                </a:solidFill>
              </a:rPr>
              <a:t> learning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568C78-161B-2F4D-9FDC-B8F549745F0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</a:t>
            </a:r>
            <a:r>
              <a:rPr lang="en-US" sz="4000" dirty="0" smtClean="0"/>
              <a:t>gression: Probabilistic programming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2000"/>
              </a:lnSpc>
              <a:buNone/>
            </a:pPr>
            <a:r>
              <a:rPr lang="en-US" sz="2000" dirty="0">
                <a:solidFill>
                  <a:srgbClr val="0000FF"/>
                </a:solidFill>
              </a:rPr>
              <a:t>(define </a:t>
            </a:r>
            <a:r>
              <a:rPr lang="en-US" sz="2000" dirty="0" err="1">
                <a:solidFill>
                  <a:srgbClr val="0000FF"/>
                </a:solidFill>
              </a:rPr>
              <a:t>num</a:t>
            </a:r>
            <a:r>
              <a:rPr lang="en-US" sz="2000" dirty="0">
                <a:solidFill>
                  <a:srgbClr val="0000FF"/>
                </a:solidFill>
              </a:rPr>
              <a:t>-regions (</a:t>
            </a:r>
            <a:r>
              <a:rPr lang="en-US" sz="2000" dirty="0" err="1">
                <a:solidFill>
                  <a:srgbClr val="0000FF"/>
                </a:solidFill>
              </a:rPr>
              <a:t>mem</a:t>
            </a:r>
            <a:r>
              <a:rPr lang="en-US" sz="2000" dirty="0">
                <a:solidFill>
                  <a:srgbClr val="0000FF"/>
                </a:solidFill>
              </a:rPr>
              <a:t> (lambda () (uniform 1 3))))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>
                <a:solidFill>
                  <a:srgbClr val="0000FF"/>
                </a:solidFill>
              </a:rPr>
              <a:t>(define-record-type region (fields index))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>
                <a:solidFill>
                  <a:srgbClr val="0000FF"/>
                </a:solidFill>
              </a:rPr>
              <a:t>(define regions (map (lambda (</a:t>
            </a:r>
            <a:r>
              <a:rPr lang="en-US" sz="2000" dirty="0" err="1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) (make-region </a:t>
            </a:r>
            <a:r>
              <a:rPr lang="en-US" sz="2000" dirty="0" err="1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))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>
                <a:solidFill>
                  <a:srgbClr val="0000FF"/>
                </a:solidFill>
              </a:rPr>
              <a:t>                (iota (</a:t>
            </a:r>
            <a:r>
              <a:rPr lang="en-US" sz="2000" dirty="0" err="1">
                <a:solidFill>
                  <a:srgbClr val="0000FF"/>
                </a:solidFill>
              </a:rPr>
              <a:t>num</a:t>
            </a:r>
            <a:r>
              <a:rPr lang="en-US" sz="2000" dirty="0">
                <a:solidFill>
                  <a:srgbClr val="0000FF"/>
                </a:solidFill>
              </a:rPr>
              <a:t>-regions)))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>
                <a:solidFill>
                  <a:srgbClr val="0000FF"/>
                </a:solidFill>
              </a:rPr>
              <a:t>(define </a:t>
            </a:r>
            <a:r>
              <a:rPr lang="en-US" sz="2000" dirty="0" err="1">
                <a:solidFill>
                  <a:srgbClr val="0000FF"/>
                </a:solidFill>
              </a:rPr>
              <a:t>num</a:t>
            </a:r>
            <a:r>
              <a:rPr lang="en-US" sz="2000" dirty="0">
                <a:solidFill>
                  <a:srgbClr val="0000FF"/>
                </a:solidFill>
              </a:rPr>
              <a:t>-houses (</a:t>
            </a:r>
            <a:r>
              <a:rPr lang="en-US" sz="2000" dirty="0" err="1">
                <a:solidFill>
                  <a:srgbClr val="0000FF"/>
                </a:solidFill>
              </a:rPr>
              <a:t>mem</a:t>
            </a:r>
            <a:r>
              <a:rPr lang="en-US" sz="2000" dirty="0">
                <a:solidFill>
                  <a:srgbClr val="0000FF"/>
                </a:solidFill>
              </a:rPr>
              <a:t> (lambda (r) (uniform 0 4))))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>
                <a:solidFill>
                  <a:srgbClr val="0000FF"/>
                </a:solidFill>
              </a:rPr>
              <a:t>(define-record-type house (fields fault-region index))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>
                <a:solidFill>
                  <a:srgbClr val="0000FF"/>
                </a:solidFill>
              </a:rPr>
              <a:t>(define houses (map (lambda (r)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>
                <a:solidFill>
                  <a:srgbClr val="0000FF"/>
                </a:solidFill>
              </a:rPr>
              <a:t>                (map (lambda (</a:t>
            </a:r>
            <a:r>
              <a:rPr lang="en-US" sz="2000" dirty="0" err="1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) (make-house r </a:t>
            </a:r>
            <a:r>
              <a:rPr lang="en-US" sz="2000" dirty="0" err="1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))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>
                <a:solidFill>
                  <a:srgbClr val="0000FF"/>
                </a:solidFill>
              </a:rPr>
              <a:t>                     (iota (</a:t>
            </a:r>
            <a:r>
              <a:rPr lang="en-US" sz="2000" dirty="0" err="1">
                <a:solidFill>
                  <a:srgbClr val="0000FF"/>
                </a:solidFill>
              </a:rPr>
              <a:t>num</a:t>
            </a:r>
            <a:r>
              <a:rPr lang="en-US" sz="2000" dirty="0">
                <a:solidFill>
                  <a:srgbClr val="0000FF"/>
                </a:solidFill>
              </a:rPr>
              <a:t>-houses r)))) regions)))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(define earthquake (</a:t>
            </a:r>
            <a:r>
              <a:rPr lang="en-US" sz="2000" dirty="0" err="1"/>
              <a:t>mem</a:t>
            </a:r>
            <a:r>
              <a:rPr lang="en-US" sz="2000" dirty="0"/>
              <a:t> (lambda (r) (flip 0.002))))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(define burglary (</a:t>
            </a:r>
            <a:r>
              <a:rPr lang="en-US" sz="2000" dirty="0" err="1"/>
              <a:t>mem</a:t>
            </a:r>
            <a:r>
              <a:rPr lang="en-US" sz="2000" dirty="0"/>
              <a:t> (lambda (h) (flip 0.003))))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(define alarm (</a:t>
            </a:r>
            <a:r>
              <a:rPr lang="en-US" sz="2000" dirty="0" err="1"/>
              <a:t>mem</a:t>
            </a:r>
            <a:r>
              <a:rPr lang="en-US" sz="2000" dirty="0"/>
              <a:t> (lambda (h)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  (if (burglary h)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      (if (earthquake (house-fault-region h))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          (flip 0.9) (flip 0.8))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      (if (earthquake (house-fault-region h)</a:t>
            </a:r>
            <a:r>
              <a:rPr lang="en-US" sz="2000" dirty="0" smtClean="0"/>
              <a:t>)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000" dirty="0" smtClean="0"/>
              <a:t>          (</a:t>
            </a:r>
            <a:r>
              <a:rPr lang="en-US" sz="2000" dirty="0"/>
              <a:t>flip 0.4) (flip 0.01))))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35035-5824-1343-A7BC-4A3955D8218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MCMC on values</a:t>
            </a: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C57F64-A960-3C4B-B341-2E00DAF41125}" type="slidenum">
              <a:rPr lang="en-US" smtClean="0"/>
              <a:pPr/>
              <a:t>61</a:t>
            </a:fld>
            <a:endParaRPr lang="en-US" smtClean="0"/>
          </a:p>
        </p:txBody>
      </p:sp>
      <p:grpSp>
        <p:nvGrpSpPr>
          <p:cNvPr id="124932" name="Group 36"/>
          <p:cNvGrpSpPr>
            <a:grpSpLocks/>
          </p:cNvGrpSpPr>
          <p:nvPr/>
        </p:nvGrpSpPr>
        <p:grpSpPr bwMode="auto">
          <a:xfrm>
            <a:off x="0" y="3390900"/>
            <a:ext cx="4483100" cy="1651000"/>
            <a:chOff x="0" y="3390900"/>
            <a:chExt cx="4483100" cy="1651000"/>
          </a:xfrm>
        </p:grpSpPr>
        <p:sp>
          <p:nvSpPr>
            <p:cNvPr id="36" name="Oval 35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5021" name="Group 34"/>
            <p:cNvGrpSpPr>
              <a:grpSpLocks noChangeAspect="1"/>
            </p:cNvGrpSpPr>
            <p:nvPr/>
          </p:nvGrpSpPr>
          <p:grpSpPr bwMode="auto">
            <a:xfrm>
              <a:off x="387352" y="3530601"/>
              <a:ext cx="3689641" cy="1269988"/>
              <a:chOff x="387350" y="3530600"/>
              <a:chExt cx="7010400" cy="2412991"/>
            </a:xfrm>
          </p:grpSpPr>
          <p:cxnSp>
            <p:nvCxnSpPr>
              <p:cNvPr id="6" name="Straight Arrow Connector 5"/>
              <p:cNvCxnSpPr>
                <a:stCxn id="11" idx="4"/>
                <a:endCxn id="18" idx="0"/>
              </p:cNvCxnSpPr>
              <p:nvPr/>
            </p:nvCxnSpPr>
            <p:spPr>
              <a:xfrm rot="16200000" flipH="1">
                <a:off x="5706567" y="3848811"/>
                <a:ext cx="811375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>
                <a:stCxn id="11" idx="4"/>
                <a:endCxn id="15" idx="0"/>
              </p:cNvCxnSpPr>
              <p:nvPr/>
            </p:nvCxnSpPr>
            <p:spPr>
              <a:xfrm rot="16200000" flipH="1">
                <a:off x="5098786" y="4456592"/>
                <a:ext cx="835505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23" idx="4"/>
                <a:endCxn id="27" idx="0"/>
              </p:cNvCxnSpPr>
              <p:nvPr/>
            </p:nvCxnSpPr>
            <p:spPr bwMode="auto">
              <a:xfrm rot="16200000" flipH="1">
                <a:off x="1897002" y="4415870"/>
                <a:ext cx="901863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4"/>
              <p:cNvSpPr/>
              <p:nvPr/>
            </p:nvSpPr>
            <p:spPr bwMode="auto">
              <a:xfrm>
                <a:off x="387346" y="4519934"/>
                <a:ext cx="1028554" cy="687709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915197" y="5258920"/>
                <a:ext cx="1028552" cy="68469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743268" y="3657281"/>
                <a:ext cx="2458273" cy="684694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24" name="Straight Arrow Connector 23"/>
              <p:cNvCxnSpPr>
                <a:stCxn id="21" idx="5"/>
                <a:endCxn id="22" idx="0"/>
              </p:cNvCxnSpPr>
              <p:nvPr/>
            </p:nvCxnSpPr>
            <p:spPr bwMode="auto">
              <a:xfrm rot="16200000" flipH="1">
                <a:off x="1269611" y="5100565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3" idx="4"/>
                <a:endCxn id="22" idx="0"/>
              </p:cNvCxnSpPr>
              <p:nvPr/>
            </p:nvCxnSpPr>
            <p:spPr bwMode="auto">
              <a:xfrm rot="5400000">
                <a:off x="1240959" y="4528982"/>
                <a:ext cx="916945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 bwMode="auto">
              <a:xfrm>
                <a:off x="1554650" y="4519934"/>
                <a:ext cx="1028552" cy="684694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2209183" y="5243838"/>
                <a:ext cx="1028554" cy="684694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28" name="Straight Arrow Connector 27"/>
              <p:cNvCxnSpPr>
                <a:stCxn id="26" idx="5"/>
                <a:endCxn id="27" idx="0"/>
              </p:cNvCxnSpPr>
              <p:nvPr/>
            </p:nvCxnSpPr>
            <p:spPr bwMode="auto">
              <a:xfrm rot="16200000" flipH="1">
                <a:off x="2509303" y="5028174"/>
                <a:ext cx="138748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3382518" y="4354040"/>
                <a:ext cx="1025537" cy="681676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946563" y="5062862"/>
                <a:ext cx="1025537" cy="68469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15475" y="3530598"/>
                <a:ext cx="2449224" cy="684694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2" name="Straight Arrow Connector 11"/>
              <p:cNvCxnSpPr>
                <a:stCxn id="9" idx="5"/>
                <a:endCxn id="10" idx="0"/>
              </p:cNvCxnSpPr>
              <p:nvPr/>
            </p:nvCxnSpPr>
            <p:spPr>
              <a:xfrm rot="16200000" flipH="1">
                <a:off x="4294944" y="4898476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1" idx="4"/>
                <a:endCxn id="10" idx="0"/>
              </p:cNvCxnSpPr>
              <p:nvPr/>
            </p:nvCxnSpPr>
            <p:spPr>
              <a:xfrm rot="5400000">
                <a:off x="4475923" y="4198700"/>
                <a:ext cx="847570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4540772" y="4366105"/>
                <a:ext cx="1025537" cy="684692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180225" y="5050797"/>
                <a:ext cx="1025537" cy="681676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6" name="Straight Arrow Connector 15"/>
              <p:cNvCxnSpPr>
                <a:stCxn id="14" idx="5"/>
                <a:endCxn id="15" idx="0"/>
              </p:cNvCxnSpPr>
              <p:nvPr/>
            </p:nvCxnSpPr>
            <p:spPr>
              <a:xfrm rot="16200000" flipH="1">
                <a:off x="5502966" y="4860772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5762367" y="4360073"/>
                <a:ext cx="1025537" cy="684692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371656" y="5026667"/>
                <a:ext cx="1025537" cy="68167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9" name="Straight Arrow Connector 18"/>
              <p:cNvCxnSpPr>
                <a:stCxn id="17" idx="5"/>
                <a:endCxn id="18" idx="0"/>
              </p:cNvCxnSpPr>
              <p:nvPr/>
            </p:nvCxnSpPr>
            <p:spPr>
              <a:xfrm rot="16200000" flipH="1">
                <a:off x="6721548" y="4863787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4933" name="Group 37"/>
          <p:cNvGrpSpPr>
            <a:grpSpLocks/>
          </p:cNvGrpSpPr>
          <p:nvPr/>
        </p:nvGrpSpPr>
        <p:grpSpPr bwMode="auto">
          <a:xfrm>
            <a:off x="4457700" y="4597400"/>
            <a:ext cx="4483100" cy="1651000"/>
            <a:chOff x="0" y="3390900"/>
            <a:chExt cx="4483100" cy="1651000"/>
          </a:xfrm>
        </p:grpSpPr>
        <p:sp>
          <p:nvSpPr>
            <p:cNvPr id="39" name="Oval 38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4997" name="Group 34"/>
            <p:cNvGrpSpPr>
              <a:grpSpLocks noChangeAspect="1"/>
            </p:cNvGrpSpPr>
            <p:nvPr/>
          </p:nvGrpSpPr>
          <p:grpSpPr bwMode="auto">
            <a:xfrm>
              <a:off x="387352" y="3530598"/>
              <a:ext cx="3689642" cy="1269986"/>
              <a:chOff x="387350" y="3530600"/>
              <a:chExt cx="7010400" cy="2412991"/>
            </a:xfrm>
          </p:grpSpPr>
          <p:cxnSp>
            <p:nvCxnSpPr>
              <p:cNvPr id="41" name="Straight Arrow Connector 40"/>
              <p:cNvCxnSpPr>
                <a:stCxn id="54" idx="4"/>
                <a:endCxn id="61" idx="0"/>
              </p:cNvCxnSpPr>
              <p:nvPr/>
            </p:nvCxnSpPr>
            <p:spPr>
              <a:xfrm rot="16200000" flipH="1">
                <a:off x="5706565" y="3848819"/>
                <a:ext cx="811376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54" idx="4"/>
                <a:endCxn id="58" idx="0"/>
              </p:cNvCxnSpPr>
              <p:nvPr/>
            </p:nvCxnSpPr>
            <p:spPr>
              <a:xfrm rot="16200000" flipH="1">
                <a:off x="5098784" y="4456600"/>
                <a:ext cx="835506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46" idx="4"/>
                <a:endCxn id="50" idx="0"/>
              </p:cNvCxnSpPr>
              <p:nvPr/>
            </p:nvCxnSpPr>
            <p:spPr bwMode="auto">
              <a:xfrm rot="16200000" flipH="1">
                <a:off x="1897001" y="4415878"/>
                <a:ext cx="901864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"/>
              <p:cNvSpPr/>
              <p:nvPr/>
            </p:nvSpPr>
            <p:spPr bwMode="auto">
              <a:xfrm>
                <a:off x="387346" y="4519941"/>
                <a:ext cx="1028554" cy="687710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915197" y="5258929"/>
                <a:ext cx="1028552" cy="68469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743268" y="3657287"/>
                <a:ext cx="2458273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47" name="Straight Arrow Connector 46"/>
              <p:cNvCxnSpPr>
                <a:stCxn id="44" idx="5"/>
                <a:endCxn id="45" idx="0"/>
              </p:cNvCxnSpPr>
              <p:nvPr/>
            </p:nvCxnSpPr>
            <p:spPr bwMode="auto">
              <a:xfrm rot="16200000" flipH="1">
                <a:off x="1269610" y="5100574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4"/>
                <a:endCxn id="45" idx="0"/>
              </p:cNvCxnSpPr>
              <p:nvPr/>
            </p:nvCxnSpPr>
            <p:spPr bwMode="auto">
              <a:xfrm rot="5400000">
                <a:off x="1240958" y="4528990"/>
                <a:ext cx="916947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 bwMode="auto">
              <a:xfrm>
                <a:off x="1554649" y="4519941"/>
                <a:ext cx="1028552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2209182" y="5243846"/>
                <a:ext cx="1028554" cy="684695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51" name="Straight Arrow Connector 50"/>
              <p:cNvCxnSpPr>
                <a:stCxn id="49" idx="5"/>
                <a:endCxn id="50" idx="0"/>
              </p:cNvCxnSpPr>
              <p:nvPr/>
            </p:nvCxnSpPr>
            <p:spPr bwMode="auto">
              <a:xfrm rot="16200000" flipH="1">
                <a:off x="2509302" y="5028183"/>
                <a:ext cx="138749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3382518" y="4354047"/>
                <a:ext cx="1025537" cy="681677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946562" y="5062870"/>
                <a:ext cx="1025537" cy="6846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115474" y="3530604"/>
                <a:ext cx="244922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55" name="Straight Arrow Connector 54"/>
              <p:cNvCxnSpPr>
                <a:stCxn id="52" idx="5"/>
                <a:endCxn id="53" idx="0"/>
              </p:cNvCxnSpPr>
              <p:nvPr/>
            </p:nvCxnSpPr>
            <p:spPr>
              <a:xfrm rot="16200000" flipH="1">
                <a:off x="4294943" y="4898484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54" idx="4"/>
                <a:endCxn id="53" idx="0"/>
              </p:cNvCxnSpPr>
              <p:nvPr/>
            </p:nvCxnSpPr>
            <p:spPr>
              <a:xfrm rot="5400000">
                <a:off x="4475921" y="4198708"/>
                <a:ext cx="847571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4540771" y="4366112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180223" y="5050805"/>
                <a:ext cx="1025537" cy="681677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59" name="Straight Arrow Connector 58"/>
              <p:cNvCxnSpPr>
                <a:stCxn id="57" idx="5"/>
                <a:endCxn id="58" idx="0"/>
              </p:cNvCxnSpPr>
              <p:nvPr/>
            </p:nvCxnSpPr>
            <p:spPr>
              <a:xfrm rot="16200000" flipH="1">
                <a:off x="5502965" y="4860780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5762365" y="4360080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371655" y="5026675"/>
                <a:ext cx="1025537" cy="68167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62" name="Straight Arrow Connector 61"/>
              <p:cNvCxnSpPr>
                <a:stCxn id="60" idx="5"/>
                <a:endCxn id="61" idx="0"/>
              </p:cNvCxnSpPr>
              <p:nvPr/>
            </p:nvCxnSpPr>
            <p:spPr>
              <a:xfrm rot="16200000" flipH="1">
                <a:off x="6721546" y="4863796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4934" name="Group 62"/>
          <p:cNvGrpSpPr>
            <a:grpSpLocks/>
          </p:cNvGrpSpPr>
          <p:nvPr/>
        </p:nvGrpSpPr>
        <p:grpSpPr bwMode="auto">
          <a:xfrm>
            <a:off x="0" y="1054100"/>
            <a:ext cx="4483100" cy="1651000"/>
            <a:chOff x="0" y="3390900"/>
            <a:chExt cx="4483100" cy="1651000"/>
          </a:xfrm>
        </p:grpSpPr>
        <p:sp>
          <p:nvSpPr>
            <p:cNvPr id="64" name="Oval 63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rgbClr val="ECEFEF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4973" name="Group 34"/>
            <p:cNvGrpSpPr>
              <a:grpSpLocks noChangeAspect="1"/>
            </p:cNvGrpSpPr>
            <p:nvPr/>
          </p:nvGrpSpPr>
          <p:grpSpPr bwMode="auto">
            <a:xfrm>
              <a:off x="387352" y="3530598"/>
              <a:ext cx="3689642" cy="1269986"/>
              <a:chOff x="387350" y="3530600"/>
              <a:chExt cx="7010400" cy="2412991"/>
            </a:xfrm>
          </p:grpSpPr>
          <p:cxnSp>
            <p:nvCxnSpPr>
              <p:cNvPr id="66" name="Straight Arrow Connector 65"/>
              <p:cNvCxnSpPr>
                <a:stCxn id="79" idx="4"/>
                <a:endCxn id="86" idx="0"/>
              </p:cNvCxnSpPr>
              <p:nvPr/>
            </p:nvCxnSpPr>
            <p:spPr>
              <a:xfrm rot="16200000" flipH="1">
                <a:off x="5706565" y="3848819"/>
                <a:ext cx="811376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79" idx="4"/>
                <a:endCxn id="83" idx="0"/>
              </p:cNvCxnSpPr>
              <p:nvPr/>
            </p:nvCxnSpPr>
            <p:spPr>
              <a:xfrm rot="16200000" flipH="1">
                <a:off x="5098784" y="4456600"/>
                <a:ext cx="835506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71" idx="4"/>
                <a:endCxn id="75" idx="0"/>
              </p:cNvCxnSpPr>
              <p:nvPr/>
            </p:nvCxnSpPr>
            <p:spPr bwMode="auto">
              <a:xfrm rot="16200000" flipH="1">
                <a:off x="1897001" y="4415878"/>
                <a:ext cx="901864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4"/>
              <p:cNvSpPr/>
              <p:nvPr/>
            </p:nvSpPr>
            <p:spPr bwMode="auto">
              <a:xfrm>
                <a:off x="387346" y="4519941"/>
                <a:ext cx="1028554" cy="687710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915197" y="5258929"/>
                <a:ext cx="1028552" cy="68469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743268" y="3657287"/>
                <a:ext cx="245827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72" name="Straight Arrow Connector 71"/>
              <p:cNvCxnSpPr>
                <a:stCxn id="69" idx="5"/>
                <a:endCxn id="70" idx="0"/>
              </p:cNvCxnSpPr>
              <p:nvPr/>
            </p:nvCxnSpPr>
            <p:spPr bwMode="auto">
              <a:xfrm rot="16200000" flipH="1">
                <a:off x="1269610" y="5100574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71" idx="4"/>
                <a:endCxn id="70" idx="0"/>
              </p:cNvCxnSpPr>
              <p:nvPr/>
            </p:nvCxnSpPr>
            <p:spPr bwMode="auto">
              <a:xfrm rot="5400000">
                <a:off x="1240958" y="4528990"/>
                <a:ext cx="916947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 bwMode="auto">
              <a:xfrm>
                <a:off x="1554649" y="4519941"/>
                <a:ext cx="1028552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2209182" y="5243846"/>
                <a:ext cx="1028554" cy="684695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76" name="Straight Arrow Connector 75"/>
              <p:cNvCxnSpPr>
                <a:stCxn id="74" idx="5"/>
                <a:endCxn id="75" idx="0"/>
              </p:cNvCxnSpPr>
              <p:nvPr/>
            </p:nvCxnSpPr>
            <p:spPr bwMode="auto">
              <a:xfrm rot="16200000" flipH="1">
                <a:off x="2509302" y="5028183"/>
                <a:ext cx="138749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3382518" y="4354047"/>
                <a:ext cx="1025537" cy="681677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946562" y="5062870"/>
                <a:ext cx="1025537" cy="6846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115474" y="3530604"/>
                <a:ext cx="244922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80" name="Straight Arrow Connector 79"/>
              <p:cNvCxnSpPr>
                <a:stCxn id="77" idx="5"/>
                <a:endCxn id="78" idx="0"/>
              </p:cNvCxnSpPr>
              <p:nvPr/>
            </p:nvCxnSpPr>
            <p:spPr>
              <a:xfrm rot="16200000" flipH="1">
                <a:off x="4294943" y="4898484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9" idx="4"/>
                <a:endCxn id="78" idx="0"/>
              </p:cNvCxnSpPr>
              <p:nvPr/>
            </p:nvCxnSpPr>
            <p:spPr>
              <a:xfrm rot="5400000">
                <a:off x="4475921" y="4198708"/>
                <a:ext cx="847571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4540771" y="4366112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180223" y="5050805"/>
                <a:ext cx="1025537" cy="681677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84" name="Straight Arrow Connector 83"/>
              <p:cNvCxnSpPr>
                <a:stCxn id="82" idx="5"/>
                <a:endCxn id="83" idx="0"/>
              </p:cNvCxnSpPr>
              <p:nvPr/>
            </p:nvCxnSpPr>
            <p:spPr>
              <a:xfrm rot="16200000" flipH="1">
                <a:off x="5502965" y="4860780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/>
              <p:cNvSpPr/>
              <p:nvPr/>
            </p:nvSpPr>
            <p:spPr>
              <a:xfrm>
                <a:off x="5762365" y="4360080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371655" y="5026675"/>
                <a:ext cx="1025537" cy="68167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87" name="Straight Arrow Connector 86"/>
              <p:cNvCxnSpPr>
                <a:stCxn id="85" idx="5"/>
                <a:endCxn id="86" idx="0"/>
              </p:cNvCxnSpPr>
              <p:nvPr/>
            </p:nvCxnSpPr>
            <p:spPr>
              <a:xfrm rot="16200000" flipH="1">
                <a:off x="6721546" y="4863796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4935" name="Group 87"/>
          <p:cNvGrpSpPr>
            <a:grpSpLocks/>
          </p:cNvGrpSpPr>
          <p:nvPr/>
        </p:nvGrpSpPr>
        <p:grpSpPr bwMode="auto">
          <a:xfrm>
            <a:off x="4432300" y="2247900"/>
            <a:ext cx="4483100" cy="1651000"/>
            <a:chOff x="0" y="3390900"/>
            <a:chExt cx="4483100" cy="1651000"/>
          </a:xfrm>
        </p:grpSpPr>
        <p:sp>
          <p:nvSpPr>
            <p:cNvPr id="89" name="Oval 88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4949" name="Group 34"/>
            <p:cNvGrpSpPr>
              <a:grpSpLocks noChangeAspect="1"/>
            </p:cNvGrpSpPr>
            <p:nvPr/>
          </p:nvGrpSpPr>
          <p:grpSpPr bwMode="auto">
            <a:xfrm>
              <a:off x="387352" y="3530598"/>
              <a:ext cx="3689642" cy="1269986"/>
              <a:chOff x="387350" y="3530600"/>
              <a:chExt cx="7010400" cy="2412991"/>
            </a:xfrm>
          </p:grpSpPr>
          <p:cxnSp>
            <p:nvCxnSpPr>
              <p:cNvPr id="91" name="Straight Arrow Connector 90"/>
              <p:cNvCxnSpPr>
                <a:stCxn id="104" idx="4"/>
                <a:endCxn id="111" idx="0"/>
              </p:cNvCxnSpPr>
              <p:nvPr/>
            </p:nvCxnSpPr>
            <p:spPr>
              <a:xfrm rot="16200000" flipH="1">
                <a:off x="5706565" y="3848819"/>
                <a:ext cx="811376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104" idx="4"/>
                <a:endCxn id="108" idx="0"/>
              </p:cNvCxnSpPr>
              <p:nvPr/>
            </p:nvCxnSpPr>
            <p:spPr>
              <a:xfrm rot="16200000" flipH="1">
                <a:off x="5098784" y="4456600"/>
                <a:ext cx="835506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96" idx="4"/>
                <a:endCxn id="100" idx="0"/>
              </p:cNvCxnSpPr>
              <p:nvPr/>
            </p:nvCxnSpPr>
            <p:spPr bwMode="auto">
              <a:xfrm rot="16200000" flipH="1">
                <a:off x="1897001" y="4415878"/>
                <a:ext cx="901864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4"/>
              <p:cNvSpPr/>
              <p:nvPr/>
            </p:nvSpPr>
            <p:spPr bwMode="auto">
              <a:xfrm>
                <a:off x="387346" y="4519941"/>
                <a:ext cx="1028554" cy="687710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915197" y="5258929"/>
                <a:ext cx="1028552" cy="68469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743268" y="3657287"/>
                <a:ext cx="245827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97" name="Straight Arrow Connector 96"/>
              <p:cNvCxnSpPr>
                <a:stCxn id="94" idx="5"/>
                <a:endCxn id="95" idx="0"/>
              </p:cNvCxnSpPr>
              <p:nvPr/>
            </p:nvCxnSpPr>
            <p:spPr bwMode="auto">
              <a:xfrm rot="16200000" flipH="1">
                <a:off x="1269610" y="5100574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96" idx="4"/>
                <a:endCxn id="95" idx="0"/>
              </p:cNvCxnSpPr>
              <p:nvPr/>
            </p:nvCxnSpPr>
            <p:spPr bwMode="auto">
              <a:xfrm rot="5400000">
                <a:off x="1240958" y="4528990"/>
                <a:ext cx="916947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 bwMode="auto">
              <a:xfrm>
                <a:off x="1554649" y="4519941"/>
                <a:ext cx="1028552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2209182" y="5243846"/>
                <a:ext cx="1028554" cy="684695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01" name="Straight Arrow Connector 100"/>
              <p:cNvCxnSpPr>
                <a:stCxn id="99" idx="5"/>
                <a:endCxn id="100" idx="0"/>
              </p:cNvCxnSpPr>
              <p:nvPr/>
            </p:nvCxnSpPr>
            <p:spPr bwMode="auto">
              <a:xfrm rot="16200000" flipH="1">
                <a:off x="2509302" y="5028183"/>
                <a:ext cx="138749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/>
              <p:cNvSpPr/>
              <p:nvPr/>
            </p:nvSpPr>
            <p:spPr>
              <a:xfrm>
                <a:off x="3382518" y="4354047"/>
                <a:ext cx="1025537" cy="681677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946562" y="5062870"/>
                <a:ext cx="1025537" cy="6846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115474" y="3530604"/>
                <a:ext cx="244922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05" name="Straight Arrow Connector 104"/>
              <p:cNvCxnSpPr>
                <a:stCxn id="102" idx="5"/>
                <a:endCxn id="103" idx="0"/>
              </p:cNvCxnSpPr>
              <p:nvPr/>
            </p:nvCxnSpPr>
            <p:spPr>
              <a:xfrm rot="16200000" flipH="1">
                <a:off x="4294943" y="4898484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04" idx="4"/>
                <a:endCxn id="103" idx="0"/>
              </p:cNvCxnSpPr>
              <p:nvPr/>
            </p:nvCxnSpPr>
            <p:spPr>
              <a:xfrm rot="5400000">
                <a:off x="4475921" y="4198708"/>
                <a:ext cx="847571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4540771" y="4366112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180223" y="5050805"/>
                <a:ext cx="1025537" cy="681677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09" name="Straight Arrow Connector 108"/>
              <p:cNvCxnSpPr>
                <a:stCxn id="107" idx="5"/>
                <a:endCxn id="108" idx="0"/>
              </p:cNvCxnSpPr>
              <p:nvPr/>
            </p:nvCxnSpPr>
            <p:spPr>
              <a:xfrm rot="16200000" flipH="1">
                <a:off x="5502965" y="4860780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5762365" y="4360080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371655" y="5026675"/>
                <a:ext cx="1025537" cy="68167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12" name="Straight Arrow Connector 111"/>
              <p:cNvCxnSpPr>
                <a:stCxn id="110" idx="5"/>
                <a:endCxn id="111" idx="0"/>
              </p:cNvCxnSpPr>
              <p:nvPr/>
            </p:nvCxnSpPr>
            <p:spPr>
              <a:xfrm rot="16200000" flipH="1">
                <a:off x="6721546" y="4863796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Up-Down Arrow 113"/>
          <p:cNvSpPr/>
          <p:nvPr/>
        </p:nvSpPr>
        <p:spPr>
          <a:xfrm>
            <a:off x="6565900" y="39116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Up-Down Arrow 114"/>
          <p:cNvSpPr/>
          <p:nvPr/>
        </p:nvSpPr>
        <p:spPr>
          <a:xfrm>
            <a:off x="2095500" y="3810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Up-Down Arrow 115"/>
          <p:cNvSpPr/>
          <p:nvPr/>
        </p:nvSpPr>
        <p:spPr>
          <a:xfrm>
            <a:off x="2070100" y="50292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Up-Down Arrow 116"/>
          <p:cNvSpPr/>
          <p:nvPr/>
        </p:nvSpPr>
        <p:spPr>
          <a:xfrm>
            <a:off x="2095500" y="27178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Up-Down Arrow 117"/>
          <p:cNvSpPr/>
          <p:nvPr/>
        </p:nvSpPr>
        <p:spPr>
          <a:xfrm>
            <a:off x="6553200" y="15621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Up-Down Arrow 118"/>
          <p:cNvSpPr/>
          <p:nvPr/>
        </p:nvSpPr>
        <p:spPr>
          <a:xfrm>
            <a:off x="6604000" y="62611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Up-Down Arrow 119"/>
          <p:cNvSpPr/>
          <p:nvPr/>
        </p:nvSpPr>
        <p:spPr>
          <a:xfrm rot="18826925">
            <a:off x="4299744" y="21851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Up-Down Arrow 120"/>
          <p:cNvSpPr/>
          <p:nvPr/>
        </p:nvSpPr>
        <p:spPr>
          <a:xfrm rot="18826925">
            <a:off x="4350544" y="45092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Up-Down Arrow 121"/>
          <p:cNvSpPr/>
          <p:nvPr/>
        </p:nvSpPr>
        <p:spPr>
          <a:xfrm rot="18826925">
            <a:off x="8744744" y="33535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Up-Down Arrow 122"/>
          <p:cNvSpPr/>
          <p:nvPr/>
        </p:nvSpPr>
        <p:spPr>
          <a:xfrm rot="18826925">
            <a:off x="8795544" y="56776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Up-Down Arrow 123"/>
          <p:cNvSpPr/>
          <p:nvPr/>
        </p:nvSpPr>
        <p:spPr>
          <a:xfrm rot="18826925">
            <a:off x="19844" y="915193"/>
            <a:ext cx="342900" cy="588963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Up-Down Arrow 124"/>
          <p:cNvSpPr/>
          <p:nvPr/>
        </p:nvSpPr>
        <p:spPr>
          <a:xfrm rot="18826925">
            <a:off x="70644" y="3239293"/>
            <a:ext cx="342900" cy="588963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MCMC on values</a:t>
            </a: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AA6077-97BC-654F-A71C-445EDE00675B}" type="slidenum">
              <a:rPr lang="en-US" smtClean="0"/>
              <a:pPr/>
              <a:t>62</a:t>
            </a:fld>
            <a:endParaRPr lang="en-US" smtClean="0"/>
          </a:p>
        </p:txBody>
      </p:sp>
      <p:grpSp>
        <p:nvGrpSpPr>
          <p:cNvPr id="126980" name="Group 36"/>
          <p:cNvGrpSpPr>
            <a:grpSpLocks/>
          </p:cNvGrpSpPr>
          <p:nvPr/>
        </p:nvGrpSpPr>
        <p:grpSpPr bwMode="auto">
          <a:xfrm>
            <a:off x="0" y="3390900"/>
            <a:ext cx="4483100" cy="1651000"/>
            <a:chOff x="0" y="3390900"/>
            <a:chExt cx="4483100" cy="1651000"/>
          </a:xfrm>
        </p:grpSpPr>
        <p:sp>
          <p:nvSpPr>
            <p:cNvPr id="36" name="Oval 35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7071" name="Group 34"/>
            <p:cNvGrpSpPr>
              <a:grpSpLocks noChangeAspect="1"/>
            </p:cNvGrpSpPr>
            <p:nvPr/>
          </p:nvGrpSpPr>
          <p:grpSpPr bwMode="auto">
            <a:xfrm>
              <a:off x="387352" y="3530601"/>
              <a:ext cx="3689641" cy="1269988"/>
              <a:chOff x="387350" y="3530600"/>
              <a:chExt cx="7010400" cy="2412991"/>
            </a:xfrm>
          </p:grpSpPr>
          <p:cxnSp>
            <p:nvCxnSpPr>
              <p:cNvPr id="6" name="Straight Arrow Connector 5"/>
              <p:cNvCxnSpPr>
                <a:stCxn id="11" idx="4"/>
                <a:endCxn id="18" idx="0"/>
              </p:cNvCxnSpPr>
              <p:nvPr/>
            </p:nvCxnSpPr>
            <p:spPr>
              <a:xfrm rot="16200000" flipH="1">
                <a:off x="5706567" y="3848811"/>
                <a:ext cx="811375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>
                <a:stCxn id="11" idx="4"/>
                <a:endCxn id="15" idx="0"/>
              </p:cNvCxnSpPr>
              <p:nvPr/>
            </p:nvCxnSpPr>
            <p:spPr>
              <a:xfrm rot="16200000" flipH="1">
                <a:off x="5098786" y="4456592"/>
                <a:ext cx="835505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23" idx="4"/>
                <a:endCxn id="27" idx="0"/>
              </p:cNvCxnSpPr>
              <p:nvPr/>
            </p:nvCxnSpPr>
            <p:spPr bwMode="auto">
              <a:xfrm rot="16200000" flipH="1">
                <a:off x="1897002" y="4415870"/>
                <a:ext cx="901863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4"/>
              <p:cNvSpPr/>
              <p:nvPr/>
            </p:nvSpPr>
            <p:spPr bwMode="auto">
              <a:xfrm>
                <a:off x="387346" y="4519934"/>
                <a:ext cx="1028554" cy="687709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915197" y="5258920"/>
                <a:ext cx="1028552" cy="68469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743268" y="3657281"/>
                <a:ext cx="2458273" cy="684694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24" name="Straight Arrow Connector 23"/>
              <p:cNvCxnSpPr>
                <a:stCxn id="21" idx="5"/>
                <a:endCxn id="22" idx="0"/>
              </p:cNvCxnSpPr>
              <p:nvPr/>
            </p:nvCxnSpPr>
            <p:spPr bwMode="auto">
              <a:xfrm rot="16200000" flipH="1">
                <a:off x="1269611" y="5100565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3" idx="4"/>
                <a:endCxn id="22" idx="0"/>
              </p:cNvCxnSpPr>
              <p:nvPr/>
            </p:nvCxnSpPr>
            <p:spPr bwMode="auto">
              <a:xfrm rot="5400000">
                <a:off x="1240959" y="4528982"/>
                <a:ext cx="916945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 bwMode="auto">
              <a:xfrm>
                <a:off x="1554650" y="4519934"/>
                <a:ext cx="1028552" cy="684694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2209183" y="5243838"/>
                <a:ext cx="1028554" cy="684694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28" name="Straight Arrow Connector 27"/>
              <p:cNvCxnSpPr>
                <a:stCxn id="26" idx="5"/>
                <a:endCxn id="27" idx="0"/>
              </p:cNvCxnSpPr>
              <p:nvPr/>
            </p:nvCxnSpPr>
            <p:spPr bwMode="auto">
              <a:xfrm rot="16200000" flipH="1">
                <a:off x="2509303" y="5028174"/>
                <a:ext cx="138748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3382518" y="4354040"/>
                <a:ext cx="1025537" cy="681676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946563" y="5062862"/>
                <a:ext cx="1025537" cy="68469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15475" y="3530598"/>
                <a:ext cx="2449224" cy="684694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2" name="Straight Arrow Connector 11"/>
              <p:cNvCxnSpPr>
                <a:stCxn id="9" idx="5"/>
                <a:endCxn id="10" idx="0"/>
              </p:cNvCxnSpPr>
              <p:nvPr/>
            </p:nvCxnSpPr>
            <p:spPr>
              <a:xfrm rot="16200000" flipH="1">
                <a:off x="4294944" y="4898476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1" idx="4"/>
                <a:endCxn id="10" idx="0"/>
              </p:cNvCxnSpPr>
              <p:nvPr/>
            </p:nvCxnSpPr>
            <p:spPr>
              <a:xfrm rot="5400000">
                <a:off x="4475923" y="4198700"/>
                <a:ext cx="847570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4540772" y="4366105"/>
                <a:ext cx="1025537" cy="684692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180225" y="5050797"/>
                <a:ext cx="1025537" cy="681676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6" name="Straight Arrow Connector 15"/>
              <p:cNvCxnSpPr>
                <a:stCxn id="14" idx="5"/>
                <a:endCxn id="15" idx="0"/>
              </p:cNvCxnSpPr>
              <p:nvPr/>
            </p:nvCxnSpPr>
            <p:spPr>
              <a:xfrm rot="16200000" flipH="1">
                <a:off x="5502966" y="4860772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5762367" y="4360073"/>
                <a:ext cx="1025537" cy="684692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371656" y="5026667"/>
                <a:ext cx="1025537" cy="68167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9" name="Straight Arrow Connector 18"/>
              <p:cNvCxnSpPr>
                <a:stCxn id="17" idx="5"/>
                <a:endCxn id="18" idx="0"/>
              </p:cNvCxnSpPr>
              <p:nvPr/>
            </p:nvCxnSpPr>
            <p:spPr>
              <a:xfrm rot="16200000" flipH="1">
                <a:off x="6721548" y="4863787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981" name="Group 37"/>
          <p:cNvGrpSpPr>
            <a:grpSpLocks/>
          </p:cNvGrpSpPr>
          <p:nvPr/>
        </p:nvGrpSpPr>
        <p:grpSpPr bwMode="auto">
          <a:xfrm>
            <a:off x="4457700" y="4597400"/>
            <a:ext cx="4483100" cy="1651000"/>
            <a:chOff x="0" y="3390900"/>
            <a:chExt cx="4483100" cy="1651000"/>
          </a:xfrm>
        </p:grpSpPr>
        <p:sp>
          <p:nvSpPr>
            <p:cNvPr id="39" name="Oval 38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7047" name="Group 34"/>
            <p:cNvGrpSpPr>
              <a:grpSpLocks noChangeAspect="1"/>
            </p:cNvGrpSpPr>
            <p:nvPr/>
          </p:nvGrpSpPr>
          <p:grpSpPr bwMode="auto">
            <a:xfrm>
              <a:off x="387352" y="3530598"/>
              <a:ext cx="3689642" cy="1269986"/>
              <a:chOff x="387350" y="3530600"/>
              <a:chExt cx="7010400" cy="2412991"/>
            </a:xfrm>
          </p:grpSpPr>
          <p:cxnSp>
            <p:nvCxnSpPr>
              <p:cNvPr id="41" name="Straight Arrow Connector 40"/>
              <p:cNvCxnSpPr>
                <a:stCxn id="54" idx="4"/>
                <a:endCxn id="61" idx="0"/>
              </p:cNvCxnSpPr>
              <p:nvPr/>
            </p:nvCxnSpPr>
            <p:spPr>
              <a:xfrm rot="16200000" flipH="1">
                <a:off x="5706565" y="3848819"/>
                <a:ext cx="811376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54" idx="4"/>
                <a:endCxn id="58" idx="0"/>
              </p:cNvCxnSpPr>
              <p:nvPr/>
            </p:nvCxnSpPr>
            <p:spPr>
              <a:xfrm rot="16200000" flipH="1">
                <a:off x="5098784" y="4456600"/>
                <a:ext cx="835506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46" idx="4"/>
                <a:endCxn id="50" idx="0"/>
              </p:cNvCxnSpPr>
              <p:nvPr/>
            </p:nvCxnSpPr>
            <p:spPr bwMode="auto">
              <a:xfrm rot="16200000" flipH="1">
                <a:off x="1897001" y="4415878"/>
                <a:ext cx="901864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"/>
              <p:cNvSpPr/>
              <p:nvPr/>
            </p:nvSpPr>
            <p:spPr bwMode="auto">
              <a:xfrm>
                <a:off x="387346" y="4519941"/>
                <a:ext cx="1028554" cy="687710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915197" y="5258929"/>
                <a:ext cx="1028552" cy="68469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743268" y="3657287"/>
                <a:ext cx="2458273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47" name="Straight Arrow Connector 46"/>
              <p:cNvCxnSpPr>
                <a:stCxn id="44" idx="5"/>
                <a:endCxn id="45" idx="0"/>
              </p:cNvCxnSpPr>
              <p:nvPr/>
            </p:nvCxnSpPr>
            <p:spPr bwMode="auto">
              <a:xfrm rot="16200000" flipH="1">
                <a:off x="1269610" y="5100574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4"/>
                <a:endCxn id="45" idx="0"/>
              </p:cNvCxnSpPr>
              <p:nvPr/>
            </p:nvCxnSpPr>
            <p:spPr bwMode="auto">
              <a:xfrm rot="5400000">
                <a:off x="1240958" y="4528990"/>
                <a:ext cx="916947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 bwMode="auto">
              <a:xfrm>
                <a:off x="1554649" y="4519941"/>
                <a:ext cx="1028552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2209182" y="5243846"/>
                <a:ext cx="1028554" cy="684695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51" name="Straight Arrow Connector 50"/>
              <p:cNvCxnSpPr>
                <a:stCxn id="49" idx="5"/>
                <a:endCxn id="50" idx="0"/>
              </p:cNvCxnSpPr>
              <p:nvPr/>
            </p:nvCxnSpPr>
            <p:spPr bwMode="auto">
              <a:xfrm rot="16200000" flipH="1">
                <a:off x="2509302" y="5028183"/>
                <a:ext cx="138749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3382518" y="4354047"/>
                <a:ext cx="1025537" cy="681677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946562" y="5062870"/>
                <a:ext cx="1025537" cy="6846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115474" y="3530604"/>
                <a:ext cx="244922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55" name="Straight Arrow Connector 54"/>
              <p:cNvCxnSpPr>
                <a:stCxn id="52" idx="5"/>
                <a:endCxn id="53" idx="0"/>
              </p:cNvCxnSpPr>
              <p:nvPr/>
            </p:nvCxnSpPr>
            <p:spPr>
              <a:xfrm rot="16200000" flipH="1">
                <a:off x="4294943" y="4898484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54" idx="4"/>
                <a:endCxn id="53" idx="0"/>
              </p:cNvCxnSpPr>
              <p:nvPr/>
            </p:nvCxnSpPr>
            <p:spPr>
              <a:xfrm rot="5400000">
                <a:off x="4475921" y="4198708"/>
                <a:ext cx="847571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4540771" y="4366112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180223" y="5050805"/>
                <a:ext cx="1025537" cy="681677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59" name="Straight Arrow Connector 58"/>
              <p:cNvCxnSpPr>
                <a:stCxn id="57" idx="5"/>
                <a:endCxn id="58" idx="0"/>
              </p:cNvCxnSpPr>
              <p:nvPr/>
            </p:nvCxnSpPr>
            <p:spPr>
              <a:xfrm rot="16200000" flipH="1">
                <a:off x="5502965" y="4860780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5762365" y="4360080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371655" y="5026675"/>
                <a:ext cx="1025537" cy="68167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62" name="Straight Arrow Connector 61"/>
              <p:cNvCxnSpPr>
                <a:stCxn id="60" idx="5"/>
                <a:endCxn id="61" idx="0"/>
              </p:cNvCxnSpPr>
              <p:nvPr/>
            </p:nvCxnSpPr>
            <p:spPr>
              <a:xfrm rot="16200000" flipH="1">
                <a:off x="6721546" y="4863796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982" name="Group 62"/>
          <p:cNvGrpSpPr>
            <a:grpSpLocks/>
          </p:cNvGrpSpPr>
          <p:nvPr/>
        </p:nvGrpSpPr>
        <p:grpSpPr bwMode="auto">
          <a:xfrm>
            <a:off x="0" y="1054100"/>
            <a:ext cx="4483100" cy="1651000"/>
            <a:chOff x="0" y="3390900"/>
            <a:chExt cx="4483100" cy="1651000"/>
          </a:xfrm>
        </p:grpSpPr>
        <p:sp>
          <p:nvSpPr>
            <p:cNvPr id="64" name="Oval 63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rgbClr val="ECEFEF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7021" name="Group 34"/>
            <p:cNvGrpSpPr>
              <a:grpSpLocks noChangeAspect="1"/>
            </p:cNvGrpSpPr>
            <p:nvPr/>
          </p:nvGrpSpPr>
          <p:grpSpPr bwMode="auto">
            <a:xfrm>
              <a:off x="387352" y="3530598"/>
              <a:ext cx="3689642" cy="1269986"/>
              <a:chOff x="387350" y="3530600"/>
              <a:chExt cx="7010400" cy="2412991"/>
            </a:xfrm>
          </p:grpSpPr>
          <p:cxnSp>
            <p:nvCxnSpPr>
              <p:cNvPr id="66" name="Straight Arrow Connector 65"/>
              <p:cNvCxnSpPr>
                <a:stCxn id="79" idx="4"/>
                <a:endCxn id="86" idx="0"/>
              </p:cNvCxnSpPr>
              <p:nvPr/>
            </p:nvCxnSpPr>
            <p:spPr>
              <a:xfrm rot="16200000" flipH="1">
                <a:off x="5706565" y="3848819"/>
                <a:ext cx="811376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79" idx="4"/>
                <a:endCxn id="83" idx="0"/>
              </p:cNvCxnSpPr>
              <p:nvPr/>
            </p:nvCxnSpPr>
            <p:spPr>
              <a:xfrm rot="16200000" flipH="1">
                <a:off x="5098784" y="4456600"/>
                <a:ext cx="835506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71" idx="4"/>
                <a:endCxn id="75" idx="0"/>
              </p:cNvCxnSpPr>
              <p:nvPr/>
            </p:nvCxnSpPr>
            <p:spPr bwMode="auto">
              <a:xfrm rot="16200000" flipH="1">
                <a:off x="1897001" y="4415878"/>
                <a:ext cx="901864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4"/>
              <p:cNvSpPr/>
              <p:nvPr/>
            </p:nvSpPr>
            <p:spPr bwMode="auto">
              <a:xfrm>
                <a:off x="387346" y="4519941"/>
                <a:ext cx="1028554" cy="687710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915197" y="5258929"/>
                <a:ext cx="1028552" cy="68469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742950" y="3657595"/>
                <a:ext cx="2457450" cy="685799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90500">
                  <a:srgbClr val="FF0000">
                    <a:alpha val="75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72" name="Straight Arrow Connector 71"/>
              <p:cNvCxnSpPr>
                <a:stCxn id="69" idx="5"/>
                <a:endCxn id="70" idx="0"/>
              </p:cNvCxnSpPr>
              <p:nvPr/>
            </p:nvCxnSpPr>
            <p:spPr bwMode="auto">
              <a:xfrm rot="16200000" flipH="1">
                <a:off x="1269610" y="5100574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71" idx="4"/>
                <a:endCxn id="70" idx="0"/>
              </p:cNvCxnSpPr>
              <p:nvPr/>
            </p:nvCxnSpPr>
            <p:spPr bwMode="auto">
              <a:xfrm rot="5400000">
                <a:off x="1240958" y="4528990"/>
                <a:ext cx="916947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 bwMode="auto">
              <a:xfrm>
                <a:off x="1554649" y="4519941"/>
                <a:ext cx="1028552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2209182" y="5243846"/>
                <a:ext cx="1028554" cy="684695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76" name="Straight Arrow Connector 75"/>
              <p:cNvCxnSpPr>
                <a:stCxn id="74" idx="5"/>
                <a:endCxn id="75" idx="0"/>
              </p:cNvCxnSpPr>
              <p:nvPr/>
            </p:nvCxnSpPr>
            <p:spPr bwMode="auto">
              <a:xfrm rot="16200000" flipH="1">
                <a:off x="2509302" y="5028183"/>
                <a:ext cx="138749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3382518" y="4354047"/>
                <a:ext cx="1025537" cy="681677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946562" y="5062870"/>
                <a:ext cx="1025537" cy="6846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115474" y="3530604"/>
                <a:ext cx="244922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80" name="Straight Arrow Connector 79"/>
              <p:cNvCxnSpPr>
                <a:stCxn id="77" idx="5"/>
                <a:endCxn id="78" idx="0"/>
              </p:cNvCxnSpPr>
              <p:nvPr/>
            </p:nvCxnSpPr>
            <p:spPr>
              <a:xfrm rot="16200000" flipH="1">
                <a:off x="4294943" y="4898484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9" idx="4"/>
                <a:endCxn id="78" idx="0"/>
              </p:cNvCxnSpPr>
              <p:nvPr/>
            </p:nvCxnSpPr>
            <p:spPr>
              <a:xfrm rot="5400000">
                <a:off x="4475921" y="4198708"/>
                <a:ext cx="847571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4540771" y="4366112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180223" y="5050805"/>
                <a:ext cx="1025537" cy="681677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84" name="Straight Arrow Connector 83"/>
              <p:cNvCxnSpPr>
                <a:stCxn id="82" idx="5"/>
                <a:endCxn id="83" idx="0"/>
              </p:cNvCxnSpPr>
              <p:nvPr/>
            </p:nvCxnSpPr>
            <p:spPr>
              <a:xfrm rot="16200000" flipH="1">
                <a:off x="5502965" y="4860780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/>
              <p:cNvSpPr/>
              <p:nvPr/>
            </p:nvSpPr>
            <p:spPr>
              <a:xfrm>
                <a:off x="5762365" y="4360080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371655" y="5026675"/>
                <a:ext cx="1025537" cy="68167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87" name="Straight Arrow Connector 86"/>
              <p:cNvCxnSpPr>
                <a:stCxn id="85" idx="5"/>
                <a:endCxn id="86" idx="0"/>
              </p:cNvCxnSpPr>
              <p:nvPr/>
            </p:nvCxnSpPr>
            <p:spPr>
              <a:xfrm rot="16200000" flipH="1">
                <a:off x="6721546" y="4863796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983" name="Group 87"/>
          <p:cNvGrpSpPr>
            <a:grpSpLocks/>
          </p:cNvGrpSpPr>
          <p:nvPr/>
        </p:nvGrpSpPr>
        <p:grpSpPr bwMode="auto">
          <a:xfrm>
            <a:off x="4432300" y="2247900"/>
            <a:ext cx="4483100" cy="1651000"/>
            <a:chOff x="0" y="3390900"/>
            <a:chExt cx="4483100" cy="1651000"/>
          </a:xfrm>
        </p:grpSpPr>
        <p:sp>
          <p:nvSpPr>
            <p:cNvPr id="89" name="Oval 88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6997" name="Group 34"/>
            <p:cNvGrpSpPr>
              <a:grpSpLocks noChangeAspect="1"/>
            </p:cNvGrpSpPr>
            <p:nvPr/>
          </p:nvGrpSpPr>
          <p:grpSpPr bwMode="auto">
            <a:xfrm>
              <a:off x="387352" y="3530598"/>
              <a:ext cx="3689642" cy="1269986"/>
              <a:chOff x="387350" y="3530600"/>
              <a:chExt cx="7010400" cy="2412991"/>
            </a:xfrm>
          </p:grpSpPr>
          <p:cxnSp>
            <p:nvCxnSpPr>
              <p:cNvPr id="91" name="Straight Arrow Connector 90"/>
              <p:cNvCxnSpPr>
                <a:stCxn id="104" idx="4"/>
                <a:endCxn id="111" idx="0"/>
              </p:cNvCxnSpPr>
              <p:nvPr/>
            </p:nvCxnSpPr>
            <p:spPr>
              <a:xfrm rot="16200000" flipH="1">
                <a:off x="5706565" y="3848819"/>
                <a:ext cx="811376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104" idx="4"/>
                <a:endCxn id="108" idx="0"/>
              </p:cNvCxnSpPr>
              <p:nvPr/>
            </p:nvCxnSpPr>
            <p:spPr>
              <a:xfrm rot="16200000" flipH="1">
                <a:off x="5098784" y="4456600"/>
                <a:ext cx="835506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96" idx="4"/>
                <a:endCxn id="100" idx="0"/>
              </p:cNvCxnSpPr>
              <p:nvPr/>
            </p:nvCxnSpPr>
            <p:spPr bwMode="auto">
              <a:xfrm rot="16200000" flipH="1">
                <a:off x="1897001" y="4415878"/>
                <a:ext cx="901864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4"/>
              <p:cNvSpPr/>
              <p:nvPr/>
            </p:nvSpPr>
            <p:spPr bwMode="auto">
              <a:xfrm>
                <a:off x="387346" y="4519941"/>
                <a:ext cx="1028554" cy="687710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915197" y="5258929"/>
                <a:ext cx="1028552" cy="68469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743268" y="3657287"/>
                <a:ext cx="245827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97" name="Straight Arrow Connector 96"/>
              <p:cNvCxnSpPr>
                <a:stCxn id="94" idx="5"/>
                <a:endCxn id="95" idx="0"/>
              </p:cNvCxnSpPr>
              <p:nvPr/>
            </p:nvCxnSpPr>
            <p:spPr bwMode="auto">
              <a:xfrm rot="16200000" flipH="1">
                <a:off x="1269610" y="5100574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96" idx="4"/>
                <a:endCxn id="95" idx="0"/>
              </p:cNvCxnSpPr>
              <p:nvPr/>
            </p:nvCxnSpPr>
            <p:spPr bwMode="auto">
              <a:xfrm rot="5400000">
                <a:off x="1240958" y="4528990"/>
                <a:ext cx="916947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 bwMode="auto">
              <a:xfrm>
                <a:off x="1554649" y="4519941"/>
                <a:ext cx="1028552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2209182" y="5243846"/>
                <a:ext cx="1028554" cy="684695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01" name="Straight Arrow Connector 100"/>
              <p:cNvCxnSpPr>
                <a:stCxn id="99" idx="5"/>
                <a:endCxn id="100" idx="0"/>
              </p:cNvCxnSpPr>
              <p:nvPr/>
            </p:nvCxnSpPr>
            <p:spPr bwMode="auto">
              <a:xfrm rot="16200000" flipH="1">
                <a:off x="2509302" y="5028183"/>
                <a:ext cx="138749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/>
              <p:cNvSpPr/>
              <p:nvPr/>
            </p:nvSpPr>
            <p:spPr>
              <a:xfrm>
                <a:off x="3382518" y="4354047"/>
                <a:ext cx="1025537" cy="681677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946562" y="5062870"/>
                <a:ext cx="1025537" cy="6846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115474" y="3530604"/>
                <a:ext cx="244922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05" name="Straight Arrow Connector 104"/>
              <p:cNvCxnSpPr>
                <a:stCxn id="102" idx="5"/>
                <a:endCxn id="103" idx="0"/>
              </p:cNvCxnSpPr>
              <p:nvPr/>
            </p:nvCxnSpPr>
            <p:spPr>
              <a:xfrm rot="16200000" flipH="1">
                <a:off x="4294943" y="4898484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04" idx="4"/>
                <a:endCxn id="103" idx="0"/>
              </p:cNvCxnSpPr>
              <p:nvPr/>
            </p:nvCxnSpPr>
            <p:spPr>
              <a:xfrm rot="5400000">
                <a:off x="4475921" y="4198708"/>
                <a:ext cx="847571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4540771" y="4366112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180223" y="5050805"/>
                <a:ext cx="1025537" cy="681677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09" name="Straight Arrow Connector 108"/>
              <p:cNvCxnSpPr>
                <a:stCxn id="107" idx="5"/>
                <a:endCxn id="108" idx="0"/>
              </p:cNvCxnSpPr>
              <p:nvPr/>
            </p:nvCxnSpPr>
            <p:spPr>
              <a:xfrm rot="16200000" flipH="1">
                <a:off x="5502965" y="4860780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5762365" y="4360080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371655" y="5026675"/>
                <a:ext cx="1025537" cy="68167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12" name="Straight Arrow Connector 111"/>
              <p:cNvCxnSpPr>
                <a:stCxn id="110" idx="5"/>
                <a:endCxn id="111" idx="0"/>
              </p:cNvCxnSpPr>
              <p:nvPr/>
            </p:nvCxnSpPr>
            <p:spPr>
              <a:xfrm rot="16200000" flipH="1">
                <a:off x="6721546" y="4863796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Up-Down Arrow 113"/>
          <p:cNvSpPr/>
          <p:nvPr/>
        </p:nvSpPr>
        <p:spPr>
          <a:xfrm>
            <a:off x="6565900" y="39116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Up-Down Arrow 114"/>
          <p:cNvSpPr/>
          <p:nvPr/>
        </p:nvSpPr>
        <p:spPr>
          <a:xfrm>
            <a:off x="2095500" y="3810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Up-Down Arrow 115"/>
          <p:cNvSpPr/>
          <p:nvPr/>
        </p:nvSpPr>
        <p:spPr>
          <a:xfrm>
            <a:off x="2070100" y="50292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Up-Down Arrow 116"/>
          <p:cNvSpPr/>
          <p:nvPr/>
        </p:nvSpPr>
        <p:spPr>
          <a:xfrm>
            <a:off x="2095500" y="27178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Up-Down Arrow 117"/>
          <p:cNvSpPr/>
          <p:nvPr/>
        </p:nvSpPr>
        <p:spPr>
          <a:xfrm>
            <a:off x="6553200" y="15621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Up-Down Arrow 118"/>
          <p:cNvSpPr/>
          <p:nvPr/>
        </p:nvSpPr>
        <p:spPr>
          <a:xfrm>
            <a:off x="6604000" y="62611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Up-Down Arrow 119"/>
          <p:cNvSpPr/>
          <p:nvPr/>
        </p:nvSpPr>
        <p:spPr>
          <a:xfrm rot="18826925">
            <a:off x="4299744" y="21851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Up-Down Arrow 120"/>
          <p:cNvSpPr/>
          <p:nvPr/>
        </p:nvSpPr>
        <p:spPr>
          <a:xfrm rot="18826925">
            <a:off x="4350544" y="45092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Up-Down Arrow 121"/>
          <p:cNvSpPr/>
          <p:nvPr/>
        </p:nvSpPr>
        <p:spPr>
          <a:xfrm rot="18826925">
            <a:off x="8744744" y="33535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Up-Down Arrow 122"/>
          <p:cNvSpPr/>
          <p:nvPr/>
        </p:nvSpPr>
        <p:spPr>
          <a:xfrm rot="18826925">
            <a:off x="8795544" y="56776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Up-Down Arrow 123"/>
          <p:cNvSpPr/>
          <p:nvPr/>
        </p:nvSpPr>
        <p:spPr>
          <a:xfrm rot="18826925">
            <a:off x="19844" y="915193"/>
            <a:ext cx="342900" cy="588963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Up-Down Arrow 124"/>
          <p:cNvSpPr/>
          <p:nvPr/>
        </p:nvSpPr>
        <p:spPr>
          <a:xfrm rot="18826925">
            <a:off x="70644" y="3239293"/>
            <a:ext cx="342900" cy="588963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4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MCMC on values</a:t>
            </a: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72DA9B-F2CE-DD4F-B651-7B5B0E2380D6}" type="slidenum">
              <a:rPr lang="en-US" smtClean="0"/>
              <a:pPr/>
              <a:t>63</a:t>
            </a:fld>
            <a:endParaRPr lang="en-US" smtClean="0"/>
          </a:p>
        </p:txBody>
      </p:sp>
      <p:grpSp>
        <p:nvGrpSpPr>
          <p:cNvPr id="129028" name="Group 36"/>
          <p:cNvGrpSpPr>
            <a:grpSpLocks/>
          </p:cNvGrpSpPr>
          <p:nvPr/>
        </p:nvGrpSpPr>
        <p:grpSpPr bwMode="auto">
          <a:xfrm>
            <a:off x="0" y="3390900"/>
            <a:ext cx="4483100" cy="1651000"/>
            <a:chOff x="0" y="3390900"/>
            <a:chExt cx="4483100" cy="1651000"/>
          </a:xfrm>
        </p:grpSpPr>
        <p:sp>
          <p:nvSpPr>
            <p:cNvPr id="36" name="Oval 35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rgbClr val="ECEFEF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9117" name="Group 34"/>
            <p:cNvGrpSpPr>
              <a:grpSpLocks noChangeAspect="1"/>
            </p:cNvGrpSpPr>
            <p:nvPr/>
          </p:nvGrpSpPr>
          <p:grpSpPr bwMode="auto">
            <a:xfrm>
              <a:off x="387352" y="3530601"/>
              <a:ext cx="3689641" cy="1269988"/>
              <a:chOff x="387350" y="3530600"/>
              <a:chExt cx="7010400" cy="2412991"/>
            </a:xfrm>
          </p:grpSpPr>
          <p:cxnSp>
            <p:nvCxnSpPr>
              <p:cNvPr id="6" name="Straight Arrow Connector 5"/>
              <p:cNvCxnSpPr>
                <a:stCxn id="11" idx="4"/>
                <a:endCxn id="18" idx="0"/>
              </p:cNvCxnSpPr>
              <p:nvPr/>
            </p:nvCxnSpPr>
            <p:spPr>
              <a:xfrm rot="16200000" flipH="1">
                <a:off x="5706567" y="3848811"/>
                <a:ext cx="811375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>
                <a:stCxn id="11" idx="4"/>
                <a:endCxn id="15" idx="0"/>
              </p:cNvCxnSpPr>
              <p:nvPr/>
            </p:nvCxnSpPr>
            <p:spPr>
              <a:xfrm rot="16200000" flipH="1">
                <a:off x="5098786" y="4456592"/>
                <a:ext cx="835505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23" idx="4"/>
                <a:endCxn id="27" idx="0"/>
              </p:cNvCxnSpPr>
              <p:nvPr/>
            </p:nvCxnSpPr>
            <p:spPr bwMode="auto">
              <a:xfrm rot="16200000" flipH="1">
                <a:off x="1897002" y="4415870"/>
                <a:ext cx="901863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4"/>
              <p:cNvSpPr/>
              <p:nvPr/>
            </p:nvSpPr>
            <p:spPr bwMode="auto">
              <a:xfrm>
                <a:off x="387346" y="4519934"/>
                <a:ext cx="1028554" cy="687709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915197" y="5258920"/>
                <a:ext cx="1028552" cy="68469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742950" y="3657595"/>
                <a:ext cx="2457450" cy="685799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90500">
                  <a:srgbClr val="FF0000">
                    <a:alpha val="75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24" name="Straight Arrow Connector 23"/>
              <p:cNvCxnSpPr>
                <a:stCxn id="21" idx="5"/>
                <a:endCxn id="22" idx="0"/>
              </p:cNvCxnSpPr>
              <p:nvPr/>
            </p:nvCxnSpPr>
            <p:spPr bwMode="auto">
              <a:xfrm rot="16200000" flipH="1">
                <a:off x="1269611" y="5100565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3" idx="4"/>
                <a:endCxn id="22" idx="0"/>
              </p:cNvCxnSpPr>
              <p:nvPr/>
            </p:nvCxnSpPr>
            <p:spPr bwMode="auto">
              <a:xfrm rot="5400000">
                <a:off x="1240959" y="4528982"/>
                <a:ext cx="916945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 bwMode="auto">
              <a:xfrm>
                <a:off x="1554650" y="4519934"/>
                <a:ext cx="1028552" cy="684694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2209183" y="5243838"/>
                <a:ext cx="1028554" cy="684694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28" name="Straight Arrow Connector 27"/>
              <p:cNvCxnSpPr>
                <a:stCxn id="26" idx="5"/>
                <a:endCxn id="27" idx="0"/>
              </p:cNvCxnSpPr>
              <p:nvPr/>
            </p:nvCxnSpPr>
            <p:spPr bwMode="auto">
              <a:xfrm rot="16200000" flipH="1">
                <a:off x="2509303" y="5028174"/>
                <a:ext cx="138748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3382518" y="4354040"/>
                <a:ext cx="1025537" cy="681676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946563" y="5062862"/>
                <a:ext cx="1025537" cy="68469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15475" y="3530598"/>
                <a:ext cx="2449224" cy="684694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2" name="Straight Arrow Connector 11"/>
              <p:cNvCxnSpPr>
                <a:stCxn id="9" idx="5"/>
                <a:endCxn id="10" idx="0"/>
              </p:cNvCxnSpPr>
              <p:nvPr/>
            </p:nvCxnSpPr>
            <p:spPr>
              <a:xfrm rot="16200000" flipH="1">
                <a:off x="4294944" y="4898476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1" idx="4"/>
                <a:endCxn id="10" idx="0"/>
              </p:cNvCxnSpPr>
              <p:nvPr/>
            </p:nvCxnSpPr>
            <p:spPr>
              <a:xfrm rot="5400000">
                <a:off x="4475923" y="4198700"/>
                <a:ext cx="847570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4540772" y="4366105"/>
                <a:ext cx="1025537" cy="684692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180225" y="5050797"/>
                <a:ext cx="1025537" cy="681676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6" name="Straight Arrow Connector 15"/>
              <p:cNvCxnSpPr>
                <a:stCxn id="14" idx="5"/>
                <a:endCxn id="15" idx="0"/>
              </p:cNvCxnSpPr>
              <p:nvPr/>
            </p:nvCxnSpPr>
            <p:spPr>
              <a:xfrm rot="16200000" flipH="1">
                <a:off x="5502966" y="4860772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5762367" y="4360073"/>
                <a:ext cx="1025537" cy="684692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371656" y="5026667"/>
                <a:ext cx="1025537" cy="68167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9" name="Straight Arrow Connector 18"/>
              <p:cNvCxnSpPr>
                <a:stCxn id="17" idx="5"/>
                <a:endCxn id="18" idx="0"/>
              </p:cNvCxnSpPr>
              <p:nvPr/>
            </p:nvCxnSpPr>
            <p:spPr>
              <a:xfrm rot="16200000" flipH="1">
                <a:off x="6721548" y="4863787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029" name="Group 37"/>
          <p:cNvGrpSpPr>
            <a:grpSpLocks/>
          </p:cNvGrpSpPr>
          <p:nvPr/>
        </p:nvGrpSpPr>
        <p:grpSpPr bwMode="auto">
          <a:xfrm>
            <a:off x="4457700" y="4597400"/>
            <a:ext cx="4483100" cy="1651000"/>
            <a:chOff x="0" y="3390900"/>
            <a:chExt cx="4483100" cy="1651000"/>
          </a:xfrm>
        </p:grpSpPr>
        <p:sp>
          <p:nvSpPr>
            <p:cNvPr id="39" name="Oval 38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9093" name="Group 34"/>
            <p:cNvGrpSpPr>
              <a:grpSpLocks noChangeAspect="1"/>
            </p:cNvGrpSpPr>
            <p:nvPr/>
          </p:nvGrpSpPr>
          <p:grpSpPr bwMode="auto">
            <a:xfrm>
              <a:off x="387352" y="3530598"/>
              <a:ext cx="3689642" cy="1269986"/>
              <a:chOff x="387350" y="3530600"/>
              <a:chExt cx="7010400" cy="2412991"/>
            </a:xfrm>
          </p:grpSpPr>
          <p:cxnSp>
            <p:nvCxnSpPr>
              <p:cNvPr id="41" name="Straight Arrow Connector 40"/>
              <p:cNvCxnSpPr>
                <a:stCxn id="54" idx="4"/>
                <a:endCxn id="61" idx="0"/>
              </p:cNvCxnSpPr>
              <p:nvPr/>
            </p:nvCxnSpPr>
            <p:spPr>
              <a:xfrm rot="16200000" flipH="1">
                <a:off x="5706565" y="3848819"/>
                <a:ext cx="811376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54" idx="4"/>
                <a:endCxn id="58" idx="0"/>
              </p:cNvCxnSpPr>
              <p:nvPr/>
            </p:nvCxnSpPr>
            <p:spPr>
              <a:xfrm rot="16200000" flipH="1">
                <a:off x="5098784" y="4456600"/>
                <a:ext cx="835506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46" idx="4"/>
                <a:endCxn id="50" idx="0"/>
              </p:cNvCxnSpPr>
              <p:nvPr/>
            </p:nvCxnSpPr>
            <p:spPr bwMode="auto">
              <a:xfrm rot="16200000" flipH="1">
                <a:off x="1897001" y="4415878"/>
                <a:ext cx="901864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"/>
              <p:cNvSpPr/>
              <p:nvPr/>
            </p:nvSpPr>
            <p:spPr bwMode="auto">
              <a:xfrm>
                <a:off x="387346" y="4519941"/>
                <a:ext cx="1028554" cy="687710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915197" y="5258929"/>
                <a:ext cx="1028552" cy="68469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743268" y="3657287"/>
                <a:ext cx="2458273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47" name="Straight Arrow Connector 46"/>
              <p:cNvCxnSpPr>
                <a:stCxn id="44" idx="5"/>
                <a:endCxn id="45" idx="0"/>
              </p:cNvCxnSpPr>
              <p:nvPr/>
            </p:nvCxnSpPr>
            <p:spPr bwMode="auto">
              <a:xfrm rot="16200000" flipH="1">
                <a:off x="1269610" y="5100574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4"/>
                <a:endCxn id="45" idx="0"/>
              </p:cNvCxnSpPr>
              <p:nvPr/>
            </p:nvCxnSpPr>
            <p:spPr bwMode="auto">
              <a:xfrm rot="5400000">
                <a:off x="1240958" y="4528990"/>
                <a:ext cx="916947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 bwMode="auto">
              <a:xfrm>
                <a:off x="1554649" y="4519941"/>
                <a:ext cx="1028552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2209182" y="5243846"/>
                <a:ext cx="1028554" cy="684695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51" name="Straight Arrow Connector 50"/>
              <p:cNvCxnSpPr>
                <a:stCxn id="49" idx="5"/>
                <a:endCxn id="50" idx="0"/>
              </p:cNvCxnSpPr>
              <p:nvPr/>
            </p:nvCxnSpPr>
            <p:spPr bwMode="auto">
              <a:xfrm rot="16200000" flipH="1">
                <a:off x="2509302" y="5028183"/>
                <a:ext cx="138749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3382518" y="4354047"/>
                <a:ext cx="1025537" cy="681677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946562" y="5062870"/>
                <a:ext cx="1025537" cy="6846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115474" y="3530604"/>
                <a:ext cx="244922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55" name="Straight Arrow Connector 54"/>
              <p:cNvCxnSpPr>
                <a:stCxn id="52" idx="5"/>
                <a:endCxn id="53" idx="0"/>
              </p:cNvCxnSpPr>
              <p:nvPr/>
            </p:nvCxnSpPr>
            <p:spPr>
              <a:xfrm rot="16200000" flipH="1">
                <a:off x="4294943" y="4898484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54" idx="4"/>
                <a:endCxn id="53" idx="0"/>
              </p:cNvCxnSpPr>
              <p:nvPr/>
            </p:nvCxnSpPr>
            <p:spPr>
              <a:xfrm rot="5400000">
                <a:off x="4475921" y="4198708"/>
                <a:ext cx="847571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4540771" y="4366112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180223" y="5050805"/>
                <a:ext cx="1025537" cy="681677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59" name="Straight Arrow Connector 58"/>
              <p:cNvCxnSpPr>
                <a:stCxn id="57" idx="5"/>
                <a:endCxn id="58" idx="0"/>
              </p:cNvCxnSpPr>
              <p:nvPr/>
            </p:nvCxnSpPr>
            <p:spPr>
              <a:xfrm rot="16200000" flipH="1">
                <a:off x="5502965" y="4860780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5762365" y="4360080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371655" y="5026675"/>
                <a:ext cx="1025537" cy="68167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62" name="Straight Arrow Connector 61"/>
              <p:cNvCxnSpPr>
                <a:stCxn id="60" idx="5"/>
                <a:endCxn id="61" idx="0"/>
              </p:cNvCxnSpPr>
              <p:nvPr/>
            </p:nvCxnSpPr>
            <p:spPr>
              <a:xfrm rot="16200000" flipH="1">
                <a:off x="6721546" y="4863796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030" name="Group 62"/>
          <p:cNvGrpSpPr>
            <a:grpSpLocks/>
          </p:cNvGrpSpPr>
          <p:nvPr/>
        </p:nvGrpSpPr>
        <p:grpSpPr bwMode="auto">
          <a:xfrm>
            <a:off x="0" y="1054100"/>
            <a:ext cx="4483100" cy="1651000"/>
            <a:chOff x="0" y="3390900"/>
            <a:chExt cx="4483100" cy="1651000"/>
          </a:xfrm>
        </p:grpSpPr>
        <p:sp>
          <p:nvSpPr>
            <p:cNvPr id="64" name="Oval 63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9069" name="Group 34"/>
            <p:cNvGrpSpPr>
              <a:grpSpLocks noChangeAspect="1"/>
            </p:cNvGrpSpPr>
            <p:nvPr/>
          </p:nvGrpSpPr>
          <p:grpSpPr bwMode="auto">
            <a:xfrm>
              <a:off x="387352" y="3530598"/>
              <a:ext cx="3689642" cy="1269986"/>
              <a:chOff x="387350" y="3530600"/>
              <a:chExt cx="7010400" cy="2412991"/>
            </a:xfrm>
          </p:grpSpPr>
          <p:cxnSp>
            <p:nvCxnSpPr>
              <p:cNvPr id="66" name="Straight Arrow Connector 65"/>
              <p:cNvCxnSpPr>
                <a:stCxn id="79" idx="4"/>
                <a:endCxn id="86" idx="0"/>
              </p:cNvCxnSpPr>
              <p:nvPr/>
            </p:nvCxnSpPr>
            <p:spPr>
              <a:xfrm rot="16200000" flipH="1">
                <a:off x="5706565" y="3848819"/>
                <a:ext cx="811376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79" idx="4"/>
                <a:endCxn id="83" idx="0"/>
              </p:cNvCxnSpPr>
              <p:nvPr/>
            </p:nvCxnSpPr>
            <p:spPr>
              <a:xfrm rot="16200000" flipH="1">
                <a:off x="5098784" y="4456600"/>
                <a:ext cx="835506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71" idx="4"/>
                <a:endCxn id="75" idx="0"/>
              </p:cNvCxnSpPr>
              <p:nvPr/>
            </p:nvCxnSpPr>
            <p:spPr bwMode="auto">
              <a:xfrm rot="16200000" flipH="1">
                <a:off x="1897001" y="4415878"/>
                <a:ext cx="901864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4"/>
              <p:cNvSpPr/>
              <p:nvPr/>
            </p:nvSpPr>
            <p:spPr bwMode="auto">
              <a:xfrm>
                <a:off x="387346" y="4519941"/>
                <a:ext cx="1028554" cy="687710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915197" y="5258929"/>
                <a:ext cx="1028552" cy="68469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743268" y="3657287"/>
                <a:ext cx="245827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72" name="Straight Arrow Connector 71"/>
              <p:cNvCxnSpPr>
                <a:stCxn id="69" idx="5"/>
                <a:endCxn id="70" idx="0"/>
              </p:cNvCxnSpPr>
              <p:nvPr/>
            </p:nvCxnSpPr>
            <p:spPr bwMode="auto">
              <a:xfrm rot="16200000" flipH="1">
                <a:off x="1269610" y="5100574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71" idx="4"/>
                <a:endCxn id="70" idx="0"/>
              </p:cNvCxnSpPr>
              <p:nvPr/>
            </p:nvCxnSpPr>
            <p:spPr bwMode="auto">
              <a:xfrm rot="5400000">
                <a:off x="1240958" y="4528990"/>
                <a:ext cx="916947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 bwMode="auto">
              <a:xfrm>
                <a:off x="1554649" y="4519941"/>
                <a:ext cx="1028552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2209182" y="5243846"/>
                <a:ext cx="1028554" cy="684695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76" name="Straight Arrow Connector 75"/>
              <p:cNvCxnSpPr>
                <a:stCxn id="74" idx="5"/>
                <a:endCxn id="75" idx="0"/>
              </p:cNvCxnSpPr>
              <p:nvPr/>
            </p:nvCxnSpPr>
            <p:spPr bwMode="auto">
              <a:xfrm rot="16200000" flipH="1">
                <a:off x="2509302" y="5028183"/>
                <a:ext cx="138749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3382518" y="4354047"/>
                <a:ext cx="1025537" cy="681677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946562" y="5062870"/>
                <a:ext cx="1025537" cy="6846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115474" y="3530604"/>
                <a:ext cx="244922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80" name="Straight Arrow Connector 79"/>
              <p:cNvCxnSpPr>
                <a:stCxn id="77" idx="5"/>
                <a:endCxn id="78" idx="0"/>
              </p:cNvCxnSpPr>
              <p:nvPr/>
            </p:nvCxnSpPr>
            <p:spPr>
              <a:xfrm rot="16200000" flipH="1">
                <a:off x="4294943" y="4898484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9" idx="4"/>
                <a:endCxn id="78" idx="0"/>
              </p:cNvCxnSpPr>
              <p:nvPr/>
            </p:nvCxnSpPr>
            <p:spPr>
              <a:xfrm rot="5400000">
                <a:off x="4475921" y="4198708"/>
                <a:ext cx="847571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4540771" y="4366112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180223" y="5050805"/>
                <a:ext cx="1025537" cy="681677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84" name="Straight Arrow Connector 83"/>
              <p:cNvCxnSpPr>
                <a:stCxn id="82" idx="5"/>
                <a:endCxn id="83" idx="0"/>
              </p:cNvCxnSpPr>
              <p:nvPr/>
            </p:nvCxnSpPr>
            <p:spPr>
              <a:xfrm rot="16200000" flipH="1">
                <a:off x="5502965" y="4860780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/>
              <p:cNvSpPr/>
              <p:nvPr/>
            </p:nvSpPr>
            <p:spPr>
              <a:xfrm>
                <a:off x="5762365" y="4360080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371655" y="5026675"/>
                <a:ext cx="1025537" cy="68167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87" name="Straight Arrow Connector 86"/>
              <p:cNvCxnSpPr>
                <a:stCxn id="85" idx="5"/>
                <a:endCxn id="86" idx="0"/>
              </p:cNvCxnSpPr>
              <p:nvPr/>
            </p:nvCxnSpPr>
            <p:spPr>
              <a:xfrm rot="16200000" flipH="1">
                <a:off x="6721546" y="4863796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031" name="Group 87"/>
          <p:cNvGrpSpPr>
            <a:grpSpLocks/>
          </p:cNvGrpSpPr>
          <p:nvPr/>
        </p:nvGrpSpPr>
        <p:grpSpPr bwMode="auto">
          <a:xfrm>
            <a:off x="4432300" y="2247900"/>
            <a:ext cx="4483100" cy="1651000"/>
            <a:chOff x="0" y="3390900"/>
            <a:chExt cx="4483100" cy="1651000"/>
          </a:xfrm>
        </p:grpSpPr>
        <p:sp>
          <p:nvSpPr>
            <p:cNvPr id="89" name="Oval 88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9045" name="Group 34"/>
            <p:cNvGrpSpPr>
              <a:grpSpLocks noChangeAspect="1"/>
            </p:cNvGrpSpPr>
            <p:nvPr/>
          </p:nvGrpSpPr>
          <p:grpSpPr bwMode="auto">
            <a:xfrm>
              <a:off x="387352" y="3530598"/>
              <a:ext cx="3689642" cy="1269986"/>
              <a:chOff x="387350" y="3530600"/>
              <a:chExt cx="7010400" cy="2412991"/>
            </a:xfrm>
          </p:grpSpPr>
          <p:cxnSp>
            <p:nvCxnSpPr>
              <p:cNvPr id="91" name="Straight Arrow Connector 90"/>
              <p:cNvCxnSpPr>
                <a:stCxn id="104" idx="4"/>
                <a:endCxn id="111" idx="0"/>
              </p:cNvCxnSpPr>
              <p:nvPr/>
            </p:nvCxnSpPr>
            <p:spPr>
              <a:xfrm rot="16200000" flipH="1">
                <a:off x="5706565" y="3848819"/>
                <a:ext cx="811376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104" idx="4"/>
                <a:endCxn id="108" idx="0"/>
              </p:cNvCxnSpPr>
              <p:nvPr/>
            </p:nvCxnSpPr>
            <p:spPr>
              <a:xfrm rot="16200000" flipH="1">
                <a:off x="5098784" y="4456600"/>
                <a:ext cx="835506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96" idx="4"/>
                <a:endCxn id="100" idx="0"/>
              </p:cNvCxnSpPr>
              <p:nvPr/>
            </p:nvCxnSpPr>
            <p:spPr bwMode="auto">
              <a:xfrm rot="16200000" flipH="1">
                <a:off x="1897001" y="4415878"/>
                <a:ext cx="901864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4"/>
              <p:cNvSpPr/>
              <p:nvPr/>
            </p:nvSpPr>
            <p:spPr bwMode="auto">
              <a:xfrm>
                <a:off x="387346" y="4519941"/>
                <a:ext cx="1028554" cy="687710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915197" y="5258929"/>
                <a:ext cx="1028552" cy="68469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743268" y="3657287"/>
                <a:ext cx="245827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97" name="Straight Arrow Connector 96"/>
              <p:cNvCxnSpPr>
                <a:stCxn id="94" idx="5"/>
                <a:endCxn id="95" idx="0"/>
              </p:cNvCxnSpPr>
              <p:nvPr/>
            </p:nvCxnSpPr>
            <p:spPr bwMode="auto">
              <a:xfrm rot="16200000" flipH="1">
                <a:off x="1269610" y="5100574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96" idx="4"/>
                <a:endCxn id="95" idx="0"/>
              </p:cNvCxnSpPr>
              <p:nvPr/>
            </p:nvCxnSpPr>
            <p:spPr bwMode="auto">
              <a:xfrm rot="5400000">
                <a:off x="1240958" y="4528990"/>
                <a:ext cx="916947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 bwMode="auto">
              <a:xfrm>
                <a:off x="1554649" y="4519941"/>
                <a:ext cx="1028552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2209182" y="5243846"/>
                <a:ext cx="1028554" cy="684695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01" name="Straight Arrow Connector 100"/>
              <p:cNvCxnSpPr>
                <a:stCxn id="99" idx="5"/>
                <a:endCxn id="100" idx="0"/>
              </p:cNvCxnSpPr>
              <p:nvPr/>
            </p:nvCxnSpPr>
            <p:spPr bwMode="auto">
              <a:xfrm rot="16200000" flipH="1">
                <a:off x="2509302" y="5028183"/>
                <a:ext cx="138749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/>
              <p:cNvSpPr/>
              <p:nvPr/>
            </p:nvSpPr>
            <p:spPr>
              <a:xfrm>
                <a:off x="3382518" y="4354047"/>
                <a:ext cx="1025537" cy="681677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946562" y="5062870"/>
                <a:ext cx="1025537" cy="6846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115474" y="3530604"/>
                <a:ext cx="244922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05" name="Straight Arrow Connector 104"/>
              <p:cNvCxnSpPr>
                <a:stCxn id="102" idx="5"/>
                <a:endCxn id="103" idx="0"/>
              </p:cNvCxnSpPr>
              <p:nvPr/>
            </p:nvCxnSpPr>
            <p:spPr>
              <a:xfrm rot="16200000" flipH="1">
                <a:off x="4294943" y="4898484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04" idx="4"/>
                <a:endCxn id="103" idx="0"/>
              </p:cNvCxnSpPr>
              <p:nvPr/>
            </p:nvCxnSpPr>
            <p:spPr>
              <a:xfrm rot="5400000">
                <a:off x="4475921" y="4198708"/>
                <a:ext cx="847571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4540771" y="4366112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180223" y="5050805"/>
                <a:ext cx="1025537" cy="681677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09" name="Straight Arrow Connector 108"/>
              <p:cNvCxnSpPr>
                <a:stCxn id="107" idx="5"/>
                <a:endCxn id="108" idx="0"/>
              </p:cNvCxnSpPr>
              <p:nvPr/>
            </p:nvCxnSpPr>
            <p:spPr>
              <a:xfrm rot="16200000" flipH="1">
                <a:off x="5502965" y="4860780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5762365" y="4360080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371655" y="5026675"/>
                <a:ext cx="1025537" cy="68167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12" name="Straight Arrow Connector 111"/>
              <p:cNvCxnSpPr>
                <a:stCxn id="110" idx="5"/>
                <a:endCxn id="111" idx="0"/>
              </p:cNvCxnSpPr>
              <p:nvPr/>
            </p:nvCxnSpPr>
            <p:spPr>
              <a:xfrm rot="16200000" flipH="1">
                <a:off x="6721546" y="4863796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Up-Down Arrow 113"/>
          <p:cNvSpPr/>
          <p:nvPr/>
        </p:nvSpPr>
        <p:spPr>
          <a:xfrm>
            <a:off x="6565900" y="39116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Up-Down Arrow 114"/>
          <p:cNvSpPr/>
          <p:nvPr/>
        </p:nvSpPr>
        <p:spPr>
          <a:xfrm>
            <a:off x="2095500" y="3810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Up-Down Arrow 115"/>
          <p:cNvSpPr/>
          <p:nvPr/>
        </p:nvSpPr>
        <p:spPr>
          <a:xfrm>
            <a:off x="2070100" y="50292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Up-Down Arrow 116"/>
          <p:cNvSpPr/>
          <p:nvPr/>
        </p:nvSpPr>
        <p:spPr>
          <a:xfrm>
            <a:off x="2095500" y="27178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Up-Down Arrow 117"/>
          <p:cNvSpPr/>
          <p:nvPr/>
        </p:nvSpPr>
        <p:spPr>
          <a:xfrm>
            <a:off x="6553200" y="15621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Up-Down Arrow 118"/>
          <p:cNvSpPr/>
          <p:nvPr/>
        </p:nvSpPr>
        <p:spPr>
          <a:xfrm>
            <a:off x="6604000" y="62611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Up-Down Arrow 119"/>
          <p:cNvSpPr/>
          <p:nvPr/>
        </p:nvSpPr>
        <p:spPr>
          <a:xfrm rot="18826925">
            <a:off x="4299744" y="21851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Up-Down Arrow 120"/>
          <p:cNvSpPr/>
          <p:nvPr/>
        </p:nvSpPr>
        <p:spPr>
          <a:xfrm rot="18826925">
            <a:off x="4350544" y="45092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Up-Down Arrow 121"/>
          <p:cNvSpPr/>
          <p:nvPr/>
        </p:nvSpPr>
        <p:spPr>
          <a:xfrm rot="18826925">
            <a:off x="8744744" y="33535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Up-Down Arrow 122"/>
          <p:cNvSpPr/>
          <p:nvPr/>
        </p:nvSpPr>
        <p:spPr>
          <a:xfrm rot="18826925">
            <a:off x="8795544" y="56776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Up-Down Arrow 123"/>
          <p:cNvSpPr/>
          <p:nvPr/>
        </p:nvSpPr>
        <p:spPr>
          <a:xfrm rot="18826925">
            <a:off x="19844" y="915193"/>
            <a:ext cx="342900" cy="588963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Up-Down Arrow 124"/>
          <p:cNvSpPr/>
          <p:nvPr/>
        </p:nvSpPr>
        <p:spPr>
          <a:xfrm rot="18826925">
            <a:off x="70644" y="3239293"/>
            <a:ext cx="342900" cy="588963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MCMC on values</a:t>
            </a: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F222A3-023D-5341-B161-53E741891A9F}" type="slidenum">
              <a:rPr lang="en-US" smtClean="0"/>
              <a:pPr/>
              <a:t>64</a:t>
            </a:fld>
            <a:endParaRPr lang="en-US" smtClean="0"/>
          </a:p>
        </p:txBody>
      </p:sp>
      <p:grpSp>
        <p:nvGrpSpPr>
          <p:cNvPr id="131076" name="Group 36"/>
          <p:cNvGrpSpPr>
            <a:grpSpLocks/>
          </p:cNvGrpSpPr>
          <p:nvPr/>
        </p:nvGrpSpPr>
        <p:grpSpPr bwMode="auto">
          <a:xfrm>
            <a:off x="0" y="3390900"/>
            <a:ext cx="4483100" cy="1651000"/>
            <a:chOff x="0" y="3390900"/>
            <a:chExt cx="4483100" cy="1651000"/>
          </a:xfrm>
        </p:grpSpPr>
        <p:sp>
          <p:nvSpPr>
            <p:cNvPr id="36" name="Oval 35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rgbClr val="ECEFEF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1165" name="Group 34"/>
            <p:cNvGrpSpPr>
              <a:grpSpLocks noChangeAspect="1"/>
            </p:cNvGrpSpPr>
            <p:nvPr/>
          </p:nvGrpSpPr>
          <p:grpSpPr bwMode="auto">
            <a:xfrm>
              <a:off x="387352" y="3530601"/>
              <a:ext cx="3689641" cy="1269988"/>
              <a:chOff x="387350" y="3530600"/>
              <a:chExt cx="7010400" cy="2412991"/>
            </a:xfrm>
          </p:grpSpPr>
          <p:cxnSp>
            <p:nvCxnSpPr>
              <p:cNvPr id="6" name="Straight Arrow Connector 5"/>
              <p:cNvCxnSpPr>
                <a:stCxn id="11" idx="4"/>
                <a:endCxn id="18" idx="0"/>
              </p:cNvCxnSpPr>
              <p:nvPr/>
            </p:nvCxnSpPr>
            <p:spPr>
              <a:xfrm rot="16200000" flipH="1">
                <a:off x="5706567" y="3848811"/>
                <a:ext cx="811375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>
                <a:stCxn id="11" idx="4"/>
                <a:endCxn id="15" idx="0"/>
              </p:cNvCxnSpPr>
              <p:nvPr/>
            </p:nvCxnSpPr>
            <p:spPr>
              <a:xfrm rot="16200000" flipH="1">
                <a:off x="5098786" y="4456592"/>
                <a:ext cx="835505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23" idx="4"/>
                <a:endCxn id="27" idx="0"/>
              </p:cNvCxnSpPr>
              <p:nvPr/>
            </p:nvCxnSpPr>
            <p:spPr bwMode="auto">
              <a:xfrm rot="16200000" flipH="1">
                <a:off x="1897002" y="4415870"/>
                <a:ext cx="901863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4"/>
              <p:cNvSpPr/>
              <p:nvPr/>
            </p:nvSpPr>
            <p:spPr bwMode="auto">
              <a:xfrm>
                <a:off x="387350" y="4521193"/>
                <a:ext cx="1028700" cy="685799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90500">
                  <a:srgbClr val="FF0000">
                    <a:alpha val="75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915197" y="5258920"/>
                <a:ext cx="1028552" cy="68469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743268" y="3657281"/>
                <a:ext cx="2458273" cy="684694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24" name="Straight Arrow Connector 23"/>
              <p:cNvCxnSpPr>
                <a:stCxn id="21" idx="5"/>
                <a:endCxn id="22" idx="0"/>
              </p:cNvCxnSpPr>
              <p:nvPr/>
            </p:nvCxnSpPr>
            <p:spPr bwMode="auto">
              <a:xfrm rot="16200000" flipH="1">
                <a:off x="1269611" y="5100565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3" idx="4"/>
                <a:endCxn id="22" idx="0"/>
              </p:cNvCxnSpPr>
              <p:nvPr/>
            </p:nvCxnSpPr>
            <p:spPr bwMode="auto">
              <a:xfrm rot="5400000">
                <a:off x="1240959" y="4528982"/>
                <a:ext cx="916945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 bwMode="auto">
              <a:xfrm>
                <a:off x="1554650" y="4519934"/>
                <a:ext cx="1028552" cy="684694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2209183" y="5243838"/>
                <a:ext cx="1028554" cy="684694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28" name="Straight Arrow Connector 27"/>
              <p:cNvCxnSpPr>
                <a:stCxn id="26" idx="5"/>
                <a:endCxn id="27" idx="0"/>
              </p:cNvCxnSpPr>
              <p:nvPr/>
            </p:nvCxnSpPr>
            <p:spPr bwMode="auto">
              <a:xfrm rot="16200000" flipH="1">
                <a:off x="2509303" y="5028174"/>
                <a:ext cx="138748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3382518" y="4354040"/>
                <a:ext cx="1025537" cy="681676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946563" y="5062862"/>
                <a:ext cx="1025537" cy="68469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15475" y="3530598"/>
                <a:ext cx="2449224" cy="684694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2" name="Straight Arrow Connector 11"/>
              <p:cNvCxnSpPr>
                <a:stCxn id="9" idx="5"/>
                <a:endCxn id="10" idx="0"/>
              </p:cNvCxnSpPr>
              <p:nvPr/>
            </p:nvCxnSpPr>
            <p:spPr>
              <a:xfrm rot="16200000" flipH="1">
                <a:off x="4294944" y="4898476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1" idx="4"/>
                <a:endCxn id="10" idx="0"/>
              </p:cNvCxnSpPr>
              <p:nvPr/>
            </p:nvCxnSpPr>
            <p:spPr>
              <a:xfrm rot="5400000">
                <a:off x="4475923" y="4198700"/>
                <a:ext cx="847570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4540772" y="4366105"/>
                <a:ext cx="1025537" cy="684692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180225" y="5050797"/>
                <a:ext cx="1025537" cy="681676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6" name="Straight Arrow Connector 15"/>
              <p:cNvCxnSpPr>
                <a:stCxn id="14" idx="5"/>
                <a:endCxn id="15" idx="0"/>
              </p:cNvCxnSpPr>
              <p:nvPr/>
            </p:nvCxnSpPr>
            <p:spPr>
              <a:xfrm rot="16200000" flipH="1">
                <a:off x="5502966" y="4860772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5762367" y="4360073"/>
                <a:ext cx="1025537" cy="684692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371656" y="5026667"/>
                <a:ext cx="1025537" cy="68167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9" name="Straight Arrow Connector 18"/>
              <p:cNvCxnSpPr>
                <a:stCxn id="17" idx="5"/>
                <a:endCxn id="18" idx="0"/>
              </p:cNvCxnSpPr>
              <p:nvPr/>
            </p:nvCxnSpPr>
            <p:spPr>
              <a:xfrm rot="16200000" flipH="1">
                <a:off x="6721548" y="4863787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077" name="Group 37"/>
          <p:cNvGrpSpPr>
            <a:grpSpLocks/>
          </p:cNvGrpSpPr>
          <p:nvPr/>
        </p:nvGrpSpPr>
        <p:grpSpPr bwMode="auto">
          <a:xfrm>
            <a:off x="4457700" y="4597400"/>
            <a:ext cx="4483100" cy="1651000"/>
            <a:chOff x="0" y="3390900"/>
            <a:chExt cx="4483100" cy="1651000"/>
          </a:xfrm>
        </p:grpSpPr>
        <p:sp>
          <p:nvSpPr>
            <p:cNvPr id="39" name="Oval 38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1141" name="Group 34"/>
            <p:cNvGrpSpPr>
              <a:grpSpLocks noChangeAspect="1"/>
            </p:cNvGrpSpPr>
            <p:nvPr/>
          </p:nvGrpSpPr>
          <p:grpSpPr bwMode="auto">
            <a:xfrm>
              <a:off x="387352" y="3530598"/>
              <a:ext cx="3689642" cy="1269986"/>
              <a:chOff x="387350" y="3530600"/>
              <a:chExt cx="7010400" cy="2412991"/>
            </a:xfrm>
          </p:grpSpPr>
          <p:cxnSp>
            <p:nvCxnSpPr>
              <p:cNvPr id="41" name="Straight Arrow Connector 40"/>
              <p:cNvCxnSpPr>
                <a:stCxn id="54" idx="4"/>
                <a:endCxn id="61" idx="0"/>
              </p:cNvCxnSpPr>
              <p:nvPr/>
            </p:nvCxnSpPr>
            <p:spPr>
              <a:xfrm rot="16200000" flipH="1">
                <a:off x="5706565" y="3848819"/>
                <a:ext cx="811376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54" idx="4"/>
                <a:endCxn id="58" idx="0"/>
              </p:cNvCxnSpPr>
              <p:nvPr/>
            </p:nvCxnSpPr>
            <p:spPr>
              <a:xfrm rot="16200000" flipH="1">
                <a:off x="5098784" y="4456600"/>
                <a:ext cx="835506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46" idx="4"/>
                <a:endCxn id="50" idx="0"/>
              </p:cNvCxnSpPr>
              <p:nvPr/>
            </p:nvCxnSpPr>
            <p:spPr bwMode="auto">
              <a:xfrm rot="16200000" flipH="1">
                <a:off x="1897001" y="4415878"/>
                <a:ext cx="901864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"/>
              <p:cNvSpPr/>
              <p:nvPr/>
            </p:nvSpPr>
            <p:spPr bwMode="auto">
              <a:xfrm>
                <a:off x="387346" y="4519941"/>
                <a:ext cx="1028554" cy="687710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915197" y="5258929"/>
                <a:ext cx="1028552" cy="68469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743268" y="3657287"/>
                <a:ext cx="2458273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47" name="Straight Arrow Connector 46"/>
              <p:cNvCxnSpPr>
                <a:stCxn id="44" idx="5"/>
                <a:endCxn id="45" idx="0"/>
              </p:cNvCxnSpPr>
              <p:nvPr/>
            </p:nvCxnSpPr>
            <p:spPr bwMode="auto">
              <a:xfrm rot="16200000" flipH="1">
                <a:off x="1269610" y="5100574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4"/>
                <a:endCxn id="45" idx="0"/>
              </p:cNvCxnSpPr>
              <p:nvPr/>
            </p:nvCxnSpPr>
            <p:spPr bwMode="auto">
              <a:xfrm rot="5400000">
                <a:off x="1240958" y="4528990"/>
                <a:ext cx="916947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 bwMode="auto">
              <a:xfrm>
                <a:off x="1554649" y="4519941"/>
                <a:ext cx="1028552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2209182" y="5243846"/>
                <a:ext cx="1028554" cy="684695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51" name="Straight Arrow Connector 50"/>
              <p:cNvCxnSpPr>
                <a:stCxn id="49" idx="5"/>
                <a:endCxn id="50" idx="0"/>
              </p:cNvCxnSpPr>
              <p:nvPr/>
            </p:nvCxnSpPr>
            <p:spPr bwMode="auto">
              <a:xfrm rot="16200000" flipH="1">
                <a:off x="2509302" y="5028183"/>
                <a:ext cx="138749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3382518" y="4354047"/>
                <a:ext cx="1025537" cy="681677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946562" y="5062870"/>
                <a:ext cx="1025537" cy="6846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115474" y="3530604"/>
                <a:ext cx="244922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55" name="Straight Arrow Connector 54"/>
              <p:cNvCxnSpPr>
                <a:stCxn id="52" idx="5"/>
                <a:endCxn id="53" idx="0"/>
              </p:cNvCxnSpPr>
              <p:nvPr/>
            </p:nvCxnSpPr>
            <p:spPr>
              <a:xfrm rot="16200000" flipH="1">
                <a:off x="4294943" y="4898484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54" idx="4"/>
                <a:endCxn id="53" idx="0"/>
              </p:cNvCxnSpPr>
              <p:nvPr/>
            </p:nvCxnSpPr>
            <p:spPr>
              <a:xfrm rot="5400000">
                <a:off x="4475921" y="4198708"/>
                <a:ext cx="847571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4540771" y="4366112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180223" y="5050805"/>
                <a:ext cx="1025537" cy="681677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59" name="Straight Arrow Connector 58"/>
              <p:cNvCxnSpPr>
                <a:stCxn id="57" idx="5"/>
                <a:endCxn id="58" idx="0"/>
              </p:cNvCxnSpPr>
              <p:nvPr/>
            </p:nvCxnSpPr>
            <p:spPr>
              <a:xfrm rot="16200000" flipH="1">
                <a:off x="5502965" y="4860780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5762365" y="4360080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371655" y="5026675"/>
                <a:ext cx="1025537" cy="68167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62" name="Straight Arrow Connector 61"/>
              <p:cNvCxnSpPr>
                <a:stCxn id="60" idx="5"/>
                <a:endCxn id="61" idx="0"/>
              </p:cNvCxnSpPr>
              <p:nvPr/>
            </p:nvCxnSpPr>
            <p:spPr>
              <a:xfrm rot="16200000" flipH="1">
                <a:off x="6721546" y="4863796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078" name="Group 62"/>
          <p:cNvGrpSpPr>
            <a:grpSpLocks/>
          </p:cNvGrpSpPr>
          <p:nvPr/>
        </p:nvGrpSpPr>
        <p:grpSpPr bwMode="auto">
          <a:xfrm>
            <a:off x="0" y="1054100"/>
            <a:ext cx="4483100" cy="1651000"/>
            <a:chOff x="0" y="3390900"/>
            <a:chExt cx="4483100" cy="1651000"/>
          </a:xfrm>
        </p:grpSpPr>
        <p:sp>
          <p:nvSpPr>
            <p:cNvPr id="64" name="Oval 63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1117" name="Group 34"/>
            <p:cNvGrpSpPr>
              <a:grpSpLocks noChangeAspect="1"/>
            </p:cNvGrpSpPr>
            <p:nvPr/>
          </p:nvGrpSpPr>
          <p:grpSpPr bwMode="auto">
            <a:xfrm>
              <a:off x="387352" y="3530598"/>
              <a:ext cx="3689642" cy="1269986"/>
              <a:chOff x="387350" y="3530600"/>
              <a:chExt cx="7010400" cy="2412991"/>
            </a:xfrm>
          </p:grpSpPr>
          <p:cxnSp>
            <p:nvCxnSpPr>
              <p:cNvPr id="66" name="Straight Arrow Connector 65"/>
              <p:cNvCxnSpPr>
                <a:stCxn id="79" idx="4"/>
                <a:endCxn id="86" idx="0"/>
              </p:cNvCxnSpPr>
              <p:nvPr/>
            </p:nvCxnSpPr>
            <p:spPr>
              <a:xfrm rot="16200000" flipH="1">
                <a:off x="5706565" y="3848819"/>
                <a:ext cx="811376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79" idx="4"/>
                <a:endCxn id="83" idx="0"/>
              </p:cNvCxnSpPr>
              <p:nvPr/>
            </p:nvCxnSpPr>
            <p:spPr>
              <a:xfrm rot="16200000" flipH="1">
                <a:off x="5098784" y="4456600"/>
                <a:ext cx="835506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71" idx="4"/>
                <a:endCxn id="75" idx="0"/>
              </p:cNvCxnSpPr>
              <p:nvPr/>
            </p:nvCxnSpPr>
            <p:spPr bwMode="auto">
              <a:xfrm rot="16200000" flipH="1">
                <a:off x="1897001" y="4415878"/>
                <a:ext cx="901864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4"/>
              <p:cNvSpPr/>
              <p:nvPr/>
            </p:nvSpPr>
            <p:spPr bwMode="auto">
              <a:xfrm>
                <a:off x="387346" y="4519941"/>
                <a:ext cx="1028554" cy="687710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915197" y="5258929"/>
                <a:ext cx="1028552" cy="68469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743268" y="3657287"/>
                <a:ext cx="245827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72" name="Straight Arrow Connector 71"/>
              <p:cNvCxnSpPr>
                <a:stCxn id="69" idx="5"/>
                <a:endCxn id="70" idx="0"/>
              </p:cNvCxnSpPr>
              <p:nvPr/>
            </p:nvCxnSpPr>
            <p:spPr bwMode="auto">
              <a:xfrm rot="16200000" flipH="1">
                <a:off x="1269610" y="5100574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71" idx="4"/>
                <a:endCxn id="70" idx="0"/>
              </p:cNvCxnSpPr>
              <p:nvPr/>
            </p:nvCxnSpPr>
            <p:spPr bwMode="auto">
              <a:xfrm rot="5400000">
                <a:off x="1240958" y="4528990"/>
                <a:ext cx="916947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 bwMode="auto">
              <a:xfrm>
                <a:off x="1554649" y="4519941"/>
                <a:ext cx="1028552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2209182" y="5243846"/>
                <a:ext cx="1028554" cy="684695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76" name="Straight Arrow Connector 75"/>
              <p:cNvCxnSpPr>
                <a:stCxn id="74" idx="5"/>
                <a:endCxn id="75" idx="0"/>
              </p:cNvCxnSpPr>
              <p:nvPr/>
            </p:nvCxnSpPr>
            <p:spPr bwMode="auto">
              <a:xfrm rot="16200000" flipH="1">
                <a:off x="2509302" y="5028183"/>
                <a:ext cx="138749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3382518" y="4354047"/>
                <a:ext cx="1025537" cy="681677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946562" y="5062870"/>
                <a:ext cx="1025537" cy="6846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115474" y="3530604"/>
                <a:ext cx="244922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80" name="Straight Arrow Connector 79"/>
              <p:cNvCxnSpPr>
                <a:stCxn id="77" idx="5"/>
                <a:endCxn id="78" idx="0"/>
              </p:cNvCxnSpPr>
              <p:nvPr/>
            </p:nvCxnSpPr>
            <p:spPr>
              <a:xfrm rot="16200000" flipH="1">
                <a:off x="4294943" y="4898484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9" idx="4"/>
                <a:endCxn id="78" idx="0"/>
              </p:cNvCxnSpPr>
              <p:nvPr/>
            </p:nvCxnSpPr>
            <p:spPr>
              <a:xfrm rot="5400000">
                <a:off x="4475921" y="4198708"/>
                <a:ext cx="847571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4540771" y="4366112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180223" y="5050805"/>
                <a:ext cx="1025537" cy="681677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84" name="Straight Arrow Connector 83"/>
              <p:cNvCxnSpPr>
                <a:stCxn id="82" idx="5"/>
                <a:endCxn id="83" idx="0"/>
              </p:cNvCxnSpPr>
              <p:nvPr/>
            </p:nvCxnSpPr>
            <p:spPr>
              <a:xfrm rot="16200000" flipH="1">
                <a:off x="5502965" y="4860780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/>
              <p:cNvSpPr/>
              <p:nvPr/>
            </p:nvSpPr>
            <p:spPr>
              <a:xfrm>
                <a:off x="5762365" y="4360080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371655" y="5026675"/>
                <a:ext cx="1025537" cy="68167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87" name="Straight Arrow Connector 86"/>
              <p:cNvCxnSpPr>
                <a:stCxn id="85" idx="5"/>
                <a:endCxn id="86" idx="0"/>
              </p:cNvCxnSpPr>
              <p:nvPr/>
            </p:nvCxnSpPr>
            <p:spPr>
              <a:xfrm rot="16200000" flipH="1">
                <a:off x="6721546" y="4863796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079" name="Group 87"/>
          <p:cNvGrpSpPr>
            <a:grpSpLocks/>
          </p:cNvGrpSpPr>
          <p:nvPr/>
        </p:nvGrpSpPr>
        <p:grpSpPr bwMode="auto">
          <a:xfrm>
            <a:off x="4432300" y="2247900"/>
            <a:ext cx="4483100" cy="1651000"/>
            <a:chOff x="0" y="3390900"/>
            <a:chExt cx="4483100" cy="1651000"/>
          </a:xfrm>
        </p:grpSpPr>
        <p:sp>
          <p:nvSpPr>
            <p:cNvPr id="89" name="Oval 88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1093" name="Group 34"/>
            <p:cNvGrpSpPr>
              <a:grpSpLocks noChangeAspect="1"/>
            </p:cNvGrpSpPr>
            <p:nvPr/>
          </p:nvGrpSpPr>
          <p:grpSpPr bwMode="auto">
            <a:xfrm>
              <a:off x="387352" y="3530598"/>
              <a:ext cx="3689642" cy="1269986"/>
              <a:chOff x="387350" y="3530600"/>
              <a:chExt cx="7010400" cy="2412991"/>
            </a:xfrm>
          </p:grpSpPr>
          <p:cxnSp>
            <p:nvCxnSpPr>
              <p:cNvPr id="91" name="Straight Arrow Connector 90"/>
              <p:cNvCxnSpPr>
                <a:stCxn id="104" idx="4"/>
                <a:endCxn id="111" idx="0"/>
              </p:cNvCxnSpPr>
              <p:nvPr/>
            </p:nvCxnSpPr>
            <p:spPr>
              <a:xfrm rot="16200000" flipH="1">
                <a:off x="5706565" y="3848819"/>
                <a:ext cx="811376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104" idx="4"/>
                <a:endCxn id="108" idx="0"/>
              </p:cNvCxnSpPr>
              <p:nvPr/>
            </p:nvCxnSpPr>
            <p:spPr>
              <a:xfrm rot="16200000" flipH="1">
                <a:off x="5098784" y="4456600"/>
                <a:ext cx="835506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96" idx="4"/>
                <a:endCxn id="100" idx="0"/>
              </p:cNvCxnSpPr>
              <p:nvPr/>
            </p:nvCxnSpPr>
            <p:spPr bwMode="auto">
              <a:xfrm rot="16200000" flipH="1">
                <a:off x="1897001" y="4415878"/>
                <a:ext cx="901864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4"/>
              <p:cNvSpPr/>
              <p:nvPr/>
            </p:nvSpPr>
            <p:spPr bwMode="auto">
              <a:xfrm>
                <a:off x="387346" y="4519941"/>
                <a:ext cx="1028554" cy="687710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915197" y="5258929"/>
                <a:ext cx="1028552" cy="68469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743268" y="3657287"/>
                <a:ext cx="245827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97" name="Straight Arrow Connector 96"/>
              <p:cNvCxnSpPr>
                <a:stCxn id="94" idx="5"/>
                <a:endCxn id="95" idx="0"/>
              </p:cNvCxnSpPr>
              <p:nvPr/>
            </p:nvCxnSpPr>
            <p:spPr bwMode="auto">
              <a:xfrm rot="16200000" flipH="1">
                <a:off x="1269610" y="5100574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96" idx="4"/>
                <a:endCxn id="95" idx="0"/>
              </p:cNvCxnSpPr>
              <p:nvPr/>
            </p:nvCxnSpPr>
            <p:spPr bwMode="auto">
              <a:xfrm rot="5400000">
                <a:off x="1240958" y="4528990"/>
                <a:ext cx="916947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 bwMode="auto">
              <a:xfrm>
                <a:off x="1554649" y="4519941"/>
                <a:ext cx="1028552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2209182" y="5243846"/>
                <a:ext cx="1028554" cy="684695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01" name="Straight Arrow Connector 100"/>
              <p:cNvCxnSpPr>
                <a:stCxn id="99" idx="5"/>
                <a:endCxn id="100" idx="0"/>
              </p:cNvCxnSpPr>
              <p:nvPr/>
            </p:nvCxnSpPr>
            <p:spPr bwMode="auto">
              <a:xfrm rot="16200000" flipH="1">
                <a:off x="2509302" y="5028183"/>
                <a:ext cx="138749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/>
              <p:cNvSpPr/>
              <p:nvPr/>
            </p:nvSpPr>
            <p:spPr>
              <a:xfrm>
                <a:off x="3382518" y="4354047"/>
                <a:ext cx="1025537" cy="681677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946562" y="5062870"/>
                <a:ext cx="1025537" cy="6846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115474" y="3530604"/>
                <a:ext cx="244922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05" name="Straight Arrow Connector 104"/>
              <p:cNvCxnSpPr>
                <a:stCxn id="102" idx="5"/>
                <a:endCxn id="103" idx="0"/>
              </p:cNvCxnSpPr>
              <p:nvPr/>
            </p:nvCxnSpPr>
            <p:spPr>
              <a:xfrm rot="16200000" flipH="1">
                <a:off x="4294943" y="4898484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04" idx="4"/>
                <a:endCxn id="103" idx="0"/>
              </p:cNvCxnSpPr>
              <p:nvPr/>
            </p:nvCxnSpPr>
            <p:spPr>
              <a:xfrm rot="5400000">
                <a:off x="4475921" y="4198708"/>
                <a:ext cx="847571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4540771" y="4366112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180223" y="5050805"/>
                <a:ext cx="1025537" cy="681677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09" name="Straight Arrow Connector 108"/>
              <p:cNvCxnSpPr>
                <a:stCxn id="107" idx="5"/>
                <a:endCxn id="108" idx="0"/>
              </p:cNvCxnSpPr>
              <p:nvPr/>
            </p:nvCxnSpPr>
            <p:spPr>
              <a:xfrm rot="16200000" flipH="1">
                <a:off x="5502965" y="4860780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5762365" y="4360080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371655" y="5026675"/>
                <a:ext cx="1025537" cy="68167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12" name="Straight Arrow Connector 111"/>
              <p:cNvCxnSpPr>
                <a:stCxn id="110" idx="5"/>
                <a:endCxn id="111" idx="0"/>
              </p:cNvCxnSpPr>
              <p:nvPr/>
            </p:nvCxnSpPr>
            <p:spPr>
              <a:xfrm rot="16200000" flipH="1">
                <a:off x="6721546" y="4863796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Up-Down Arrow 113"/>
          <p:cNvSpPr/>
          <p:nvPr/>
        </p:nvSpPr>
        <p:spPr>
          <a:xfrm>
            <a:off x="6565900" y="39116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Up-Down Arrow 114"/>
          <p:cNvSpPr/>
          <p:nvPr/>
        </p:nvSpPr>
        <p:spPr>
          <a:xfrm>
            <a:off x="2095500" y="3810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Up-Down Arrow 115"/>
          <p:cNvSpPr/>
          <p:nvPr/>
        </p:nvSpPr>
        <p:spPr>
          <a:xfrm>
            <a:off x="2070100" y="50292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Up-Down Arrow 116"/>
          <p:cNvSpPr/>
          <p:nvPr/>
        </p:nvSpPr>
        <p:spPr>
          <a:xfrm>
            <a:off x="2095500" y="27178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Up-Down Arrow 117"/>
          <p:cNvSpPr/>
          <p:nvPr/>
        </p:nvSpPr>
        <p:spPr>
          <a:xfrm>
            <a:off x="6553200" y="15621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Up-Down Arrow 118"/>
          <p:cNvSpPr/>
          <p:nvPr/>
        </p:nvSpPr>
        <p:spPr>
          <a:xfrm>
            <a:off x="6604000" y="62611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Up-Down Arrow 119"/>
          <p:cNvSpPr/>
          <p:nvPr/>
        </p:nvSpPr>
        <p:spPr>
          <a:xfrm rot="18826925">
            <a:off x="4299744" y="21851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Up-Down Arrow 120"/>
          <p:cNvSpPr/>
          <p:nvPr/>
        </p:nvSpPr>
        <p:spPr>
          <a:xfrm rot="18826925">
            <a:off x="4350544" y="45092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Up-Down Arrow 121"/>
          <p:cNvSpPr/>
          <p:nvPr/>
        </p:nvSpPr>
        <p:spPr>
          <a:xfrm rot="18826925">
            <a:off x="8744744" y="33535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Up-Down Arrow 122"/>
          <p:cNvSpPr/>
          <p:nvPr/>
        </p:nvSpPr>
        <p:spPr>
          <a:xfrm rot="18826925">
            <a:off x="8795544" y="56776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Up-Down Arrow 123"/>
          <p:cNvSpPr/>
          <p:nvPr/>
        </p:nvSpPr>
        <p:spPr>
          <a:xfrm rot="18826925">
            <a:off x="19844" y="915193"/>
            <a:ext cx="342900" cy="588963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Up-Down Arrow 124"/>
          <p:cNvSpPr/>
          <p:nvPr/>
        </p:nvSpPr>
        <p:spPr>
          <a:xfrm rot="18826925">
            <a:off x="70644" y="3239293"/>
            <a:ext cx="342900" cy="588963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7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MCMC on values</a:t>
            </a: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FC3333-05E2-B646-B3B9-C854145FCC6C}" type="slidenum">
              <a:rPr lang="en-US" smtClean="0"/>
              <a:pPr/>
              <a:t>65</a:t>
            </a:fld>
            <a:endParaRPr lang="en-US" smtClean="0"/>
          </a:p>
        </p:txBody>
      </p:sp>
      <p:grpSp>
        <p:nvGrpSpPr>
          <p:cNvPr id="132100" name="Group 36"/>
          <p:cNvGrpSpPr>
            <a:grpSpLocks/>
          </p:cNvGrpSpPr>
          <p:nvPr/>
        </p:nvGrpSpPr>
        <p:grpSpPr bwMode="auto">
          <a:xfrm>
            <a:off x="0" y="3390900"/>
            <a:ext cx="4483100" cy="1651000"/>
            <a:chOff x="0" y="3390900"/>
            <a:chExt cx="4483100" cy="1651000"/>
          </a:xfrm>
        </p:grpSpPr>
        <p:sp>
          <p:nvSpPr>
            <p:cNvPr id="36" name="Oval 35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2191" name="Group 34"/>
            <p:cNvGrpSpPr>
              <a:grpSpLocks noChangeAspect="1"/>
            </p:cNvGrpSpPr>
            <p:nvPr/>
          </p:nvGrpSpPr>
          <p:grpSpPr bwMode="auto">
            <a:xfrm>
              <a:off x="387352" y="3530601"/>
              <a:ext cx="3689641" cy="1269988"/>
              <a:chOff x="387350" y="3530600"/>
              <a:chExt cx="7010400" cy="2412991"/>
            </a:xfrm>
          </p:grpSpPr>
          <p:cxnSp>
            <p:nvCxnSpPr>
              <p:cNvPr id="6" name="Straight Arrow Connector 5"/>
              <p:cNvCxnSpPr>
                <a:stCxn id="11" idx="4"/>
                <a:endCxn id="18" idx="0"/>
              </p:cNvCxnSpPr>
              <p:nvPr/>
            </p:nvCxnSpPr>
            <p:spPr>
              <a:xfrm rot="16200000" flipH="1">
                <a:off x="5706567" y="3848811"/>
                <a:ext cx="811375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>
                <a:stCxn id="11" idx="4"/>
                <a:endCxn id="15" idx="0"/>
              </p:cNvCxnSpPr>
              <p:nvPr/>
            </p:nvCxnSpPr>
            <p:spPr>
              <a:xfrm rot="16200000" flipH="1">
                <a:off x="5098786" y="4456592"/>
                <a:ext cx="835505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23" idx="4"/>
                <a:endCxn id="27" idx="0"/>
              </p:cNvCxnSpPr>
              <p:nvPr/>
            </p:nvCxnSpPr>
            <p:spPr bwMode="auto">
              <a:xfrm rot="16200000" flipH="1">
                <a:off x="1897002" y="4415870"/>
                <a:ext cx="901863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4"/>
              <p:cNvSpPr/>
              <p:nvPr/>
            </p:nvSpPr>
            <p:spPr bwMode="auto">
              <a:xfrm>
                <a:off x="387346" y="4519934"/>
                <a:ext cx="1028554" cy="687709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915197" y="5258920"/>
                <a:ext cx="1028552" cy="68469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743268" y="3657281"/>
                <a:ext cx="2458273" cy="684694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24" name="Straight Arrow Connector 23"/>
              <p:cNvCxnSpPr>
                <a:stCxn id="21" idx="5"/>
                <a:endCxn id="22" idx="0"/>
              </p:cNvCxnSpPr>
              <p:nvPr/>
            </p:nvCxnSpPr>
            <p:spPr bwMode="auto">
              <a:xfrm rot="16200000" flipH="1">
                <a:off x="1269611" y="5100565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3" idx="4"/>
                <a:endCxn id="22" idx="0"/>
              </p:cNvCxnSpPr>
              <p:nvPr/>
            </p:nvCxnSpPr>
            <p:spPr bwMode="auto">
              <a:xfrm rot="5400000">
                <a:off x="1240959" y="4528982"/>
                <a:ext cx="916945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 bwMode="auto">
              <a:xfrm>
                <a:off x="1554650" y="4519934"/>
                <a:ext cx="1028552" cy="684694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2209183" y="5243838"/>
                <a:ext cx="1028554" cy="684694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28" name="Straight Arrow Connector 27"/>
              <p:cNvCxnSpPr>
                <a:stCxn id="26" idx="5"/>
                <a:endCxn id="27" idx="0"/>
              </p:cNvCxnSpPr>
              <p:nvPr/>
            </p:nvCxnSpPr>
            <p:spPr bwMode="auto">
              <a:xfrm rot="16200000" flipH="1">
                <a:off x="2509303" y="5028174"/>
                <a:ext cx="138748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3382518" y="4354040"/>
                <a:ext cx="1025537" cy="681676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946563" y="5062862"/>
                <a:ext cx="1025537" cy="68469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15475" y="3530598"/>
                <a:ext cx="2449224" cy="684694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2" name="Straight Arrow Connector 11"/>
              <p:cNvCxnSpPr>
                <a:stCxn id="9" idx="5"/>
                <a:endCxn id="10" idx="0"/>
              </p:cNvCxnSpPr>
              <p:nvPr/>
            </p:nvCxnSpPr>
            <p:spPr>
              <a:xfrm rot="16200000" flipH="1">
                <a:off x="4294944" y="4898476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1" idx="4"/>
                <a:endCxn id="10" idx="0"/>
              </p:cNvCxnSpPr>
              <p:nvPr/>
            </p:nvCxnSpPr>
            <p:spPr>
              <a:xfrm rot="5400000">
                <a:off x="4475923" y="4198700"/>
                <a:ext cx="847570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4540772" y="4366105"/>
                <a:ext cx="1025537" cy="684692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180225" y="5050797"/>
                <a:ext cx="1025537" cy="681676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6" name="Straight Arrow Connector 15"/>
              <p:cNvCxnSpPr>
                <a:stCxn id="14" idx="5"/>
                <a:endCxn id="15" idx="0"/>
              </p:cNvCxnSpPr>
              <p:nvPr/>
            </p:nvCxnSpPr>
            <p:spPr>
              <a:xfrm rot="16200000" flipH="1">
                <a:off x="5502966" y="4860772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5762367" y="4360073"/>
                <a:ext cx="1025537" cy="684692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371656" y="5026667"/>
                <a:ext cx="1025537" cy="68167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9" name="Straight Arrow Connector 18"/>
              <p:cNvCxnSpPr>
                <a:stCxn id="17" idx="5"/>
                <a:endCxn id="18" idx="0"/>
              </p:cNvCxnSpPr>
              <p:nvPr/>
            </p:nvCxnSpPr>
            <p:spPr>
              <a:xfrm rot="16200000" flipH="1">
                <a:off x="6721548" y="4863787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101" name="Group 37"/>
          <p:cNvGrpSpPr>
            <a:grpSpLocks/>
          </p:cNvGrpSpPr>
          <p:nvPr/>
        </p:nvGrpSpPr>
        <p:grpSpPr bwMode="auto">
          <a:xfrm>
            <a:off x="4457700" y="4597400"/>
            <a:ext cx="4483100" cy="1651000"/>
            <a:chOff x="0" y="3390900"/>
            <a:chExt cx="4483100" cy="1651000"/>
          </a:xfrm>
        </p:grpSpPr>
        <p:sp>
          <p:nvSpPr>
            <p:cNvPr id="39" name="Oval 38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rgbClr val="ECEFEF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2165" name="Group 34"/>
            <p:cNvGrpSpPr>
              <a:grpSpLocks noChangeAspect="1"/>
            </p:cNvGrpSpPr>
            <p:nvPr/>
          </p:nvGrpSpPr>
          <p:grpSpPr bwMode="auto">
            <a:xfrm>
              <a:off x="387352" y="3530598"/>
              <a:ext cx="3689642" cy="1269986"/>
              <a:chOff x="387350" y="3530600"/>
              <a:chExt cx="7010400" cy="2412991"/>
            </a:xfrm>
          </p:grpSpPr>
          <p:cxnSp>
            <p:nvCxnSpPr>
              <p:cNvPr id="41" name="Straight Arrow Connector 40"/>
              <p:cNvCxnSpPr>
                <a:stCxn id="54" idx="4"/>
                <a:endCxn id="61" idx="0"/>
              </p:cNvCxnSpPr>
              <p:nvPr/>
            </p:nvCxnSpPr>
            <p:spPr>
              <a:xfrm rot="16200000" flipH="1">
                <a:off x="5706565" y="3848819"/>
                <a:ext cx="811376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54" idx="4"/>
                <a:endCxn id="58" idx="0"/>
              </p:cNvCxnSpPr>
              <p:nvPr/>
            </p:nvCxnSpPr>
            <p:spPr>
              <a:xfrm rot="16200000" flipH="1">
                <a:off x="5098784" y="4456600"/>
                <a:ext cx="835506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46" idx="4"/>
                <a:endCxn id="50" idx="0"/>
              </p:cNvCxnSpPr>
              <p:nvPr/>
            </p:nvCxnSpPr>
            <p:spPr bwMode="auto">
              <a:xfrm rot="16200000" flipH="1">
                <a:off x="1897001" y="4415878"/>
                <a:ext cx="901864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"/>
              <p:cNvSpPr/>
              <p:nvPr/>
            </p:nvSpPr>
            <p:spPr bwMode="auto">
              <a:xfrm>
                <a:off x="387350" y="4521193"/>
                <a:ext cx="1028700" cy="685799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90500">
                  <a:srgbClr val="FF0000">
                    <a:alpha val="75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915197" y="5258929"/>
                <a:ext cx="1028552" cy="68469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743268" y="3657287"/>
                <a:ext cx="2458273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47" name="Straight Arrow Connector 46"/>
              <p:cNvCxnSpPr>
                <a:stCxn id="44" idx="5"/>
                <a:endCxn id="45" idx="0"/>
              </p:cNvCxnSpPr>
              <p:nvPr/>
            </p:nvCxnSpPr>
            <p:spPr bwMode="auto">
              <a:xfrm rot="16200000" flipH="1">
                <a:off x="1269610" y="5100574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4"/>
                <a:endCxn id="45" idx="0"/>
              </p:cNvCxnSpPr>
              <p:nvPr/>
            </p:nvCxnSpPr>
            <p:spPr bwMode="auto">
              <a:xfrm rot="5400000">
                <a:off x="1240958" y="4528990"/>
                <a:ext cx="916947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 bwMode="auto">
              <a:xfrm>
                <a:off x="1554649" y="4519941"/>
                <a:ext cx="1028552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2209182" y="5243846"/>
                <a:ext cx="1028554" cy="684695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51" name="Straight Arrow Connector 50"/>
              <p:cNvCxnSpPr>
                <a:stCxn id="49" idx="5"/>
                <a:endCxn id="50" idx="0"/>
              </p:cNvCxnSpPr>
              <p:nvPr/>
            </p:nvCxnSpPr>
            <p:spPr bwMode="auto">
              <a:xfrm rot="16200000" flipH="1">
                <a:off x="2509302" y="5028183"/>
                <a:ext cx="138749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3382518" y="4354047"/>
                <a:ext cx="1025537" cy="681677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946562" y="5062870"/>
                <a:ext cx="1025537" cy="6846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115474" y="3530604"/>
                <a:ext cx="244922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55" name="Straight Arrow Connector 54"/>
              <p:cNvCxnSpPr>
                <a:stCxn id="52" idx="5"/>
                <a:endCxn id="53" idx="0"/>
              </p:cNvCxnSpPr>
              <p:nvPr/>
            </p:nvCxnSpPr>
            <p:spPr>
              <a:xfrm rot="16200000" flipH="1">
                <a:off x="4294943" y="4898484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54" idx="4"/>
                <a:endCxn id="53" idx="0"/>
              </p:cNvCxnSpPr>
              <p:nvPr/>
            </p:nvCxnSpPr>
            <p:spPr>
              <a:xfrm rot="5400000">
                <a:off x="4475921" y="4198708"/>
                <a:ext cx="847571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4540771" y="4366112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180223" y="5050805"/>
                <a:ext cx="1025537" cy="681677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59" name="Straight Arrow Connector 58"/>
              <p:cNvCxnSpPr>
                <a:stCxn id="57" idx="5"/>
                <a:endCxn id="58" idx="0"/>
              </p:cNvCxnSpPr>
              <p:nvPr/>
            </p:nvCxnSpPr>
            <p:spPr>
              <a:xfrm rot="16200000" flipH="1">
                <a:off x="5502965" y="4860780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5762365" y="4360080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371655" y="5026675"/>
                <a:ext cx="1025537" cy="68167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62" name="Straight Arrow Connector 61"/>
              <p:cNvCxnSpPr>
                <a:stCxn id="60" idx="5"/>
                <a:endCxn id="61" idx="0"/>
              </p:cNvCxnSpPr>
              <p:nvPr/>
            </p:nvCxnSpPr>
            <p:spPr>
              <a:xfrm rot="16200000" flipH="1">
                <a:off x="6721546" y="4863796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102" name="Group 62"/>
          <p:cNvGrpSpPr>
            <a:grpSpLocks/>
          </p:cNvGrpSpPr>
          <p:nvPr/>
        </p:nvGrpSpPr>
        <p:grpSpPr bwMode="auto">
          <a:xfrm>
            <a:off x="0" y="1054100"/>
            <a:ext cx="4483100" cy="1651000"/>
            <a:chOff x="0" y="3390900"/>
            <a:chExt cx="4483100" cy="1651000"/>
          </a:xfrm>
        </p:grpSpPr>
        <p:sp>
          <p:nvSpPr>
            <p:cNvPr id="64" name="Oval 63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2141" name="Group 34"/>
            <p:cNvGrpSpPr>
              <a:grpSpLocks noChangeAspect="1"/>
            </p:cNvGrpSpPr>
            <p:nvPr/>
          </p:nvGrpSpPr>
          <p:grpSpPr bwMode="auto">
            <a:xfrm>
              <a:off x="387352" y="3530598"/>
              <a:ext cx="3689642" cy="1269986"/>
              <a:chOff x="387350" y="3530600"/>
              <a:chExt cx="7010400" cy="2412991"/>
            </a:xfrm>
          </p:grpSpPr>
          <p:cxnSp>
            <p:nvCxnSpPr>
              <p:cNvPr id="66" name="Straight Arrow Connector 65"/>
              <p:cNvCxnSpPr>
                <a:stCxn id="79" idx="4"/>
                <a:endCxn id="86" idx="0"/>
              </p:cNvCxnSpPr>
              <p:nvPr/>
            </p:nvCxnSpPr>
            <p:spPr>
              <a:xfrm rot="16200000" flipH="1">
                <a:off x="5706565" y="3848819"/>
                <a:ext cx="811376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79" idx="4"/>
                <a:endCxn id="83" idx="0"/>
              </p:cNvCxnSpPr>
              <p:nvPr/>
            </p:nvCxnSpPr>
            <p:spPr>
              <a:xfrm rot="16200000" flipH="1">
                <a:off x="5098784" y="4456600"/>
                <a:ext cx="835506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71" idx="4"/>
                <a:endCxn id="75" idx="0"/>
              </p:cNvCxnSpPr>
              <p:nvPr/>
            </p:nvCxnSpPr>
            <p:spPr bwMode="auto">
              <a:xfrm rot="16200000" flipH="1">
                <a:off x="1897001" y="4415878"/>
                <a:ext cx="901864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4"/>
              <p:cNvSpPr/>
              <p:nvPr/>
            </p:nvSpPr>
            <p:spPr bwMode="auto">
              <a:xfrm>
                <a:off x="387346" y="4519941"/>
                <a:ext cx="1028554" cy="687710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915197" y="5258929"/>
                <a:ext cx="1028552" cy="68469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743268" y="3657287"/>
                <a:ext cx="245827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72" name="Straight Arrow Connector 71"/>
              <p:cNvCxnSpPr>
                <a:stCxn id="69" idx="5"/>
                <a:endCxn id="70" idx="0"/>
              </p:cNvCxnSpPr>
              <p:nvPr/>
            </p:nvCxnSpPr>
            <p:spPr bwMode="auto">
              <a:xfrm rot="16200000" flipH="1">
                <a:off x="1269610" y="5100574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71" idx="4"/>
                <a:endCxn id="70" idx="0"/>
              </p:cNvCxnSpPr>
              <p:nvPr/>
            </p:nvCxnSpPr>
            <p:spPr bwMode="auto">
              <a:xfrm rot="5400000">
                <a:off x="1240958" y="4528990"/>
                <a:ext cx="916947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 bwMode="auto">
              <a:xfrm>
                <a:off x="1554649" y="4519941"/>
                <a:ext cx="1028552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2209182" y="5243846"/>
                <a:ext cx="1028554" cy="684695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76" name="Straight Arrow Connector 75"/>
              <p:cNvCxnSpPr>
                <a:stCxn id="74" idx="5"/>
                <a:endCxn id="75" idx="0"/>
              </p:cNvCxnSpPr>
              <p:nvPr/>
            </p:nvCxnSpPr>
            <p:spPr bwMode="auto">
              <a:xfrm rot="16200000" flipH="1">
                <a:off x="2509302" y="5028183"/>
                <a:ext cx="138749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3382518" y="4354047"/>
                <a:ext cx="1025537" cy="681677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946562" y="5062870"/>
                <a:ext cx="1025537" cy="6846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115474" y="3530604"/>
                <a:ext cx="244922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80" name="Straight Arrow Connector 79"/>
              <p:cNvCxnSpPr>
                <a:stCxn id="77" idx="5"/>
                <a:endCxn id="78" idx="0"/>
              </p:cNvCxnSpPr>
              <p:nvPr/>
            </p:nvCxnSpPr>
            <p:spPr>
              <a:xfrm rot="16200000" flipH="1">
                <a:off x="4294943" y="4898484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9" idx="4"/>
                <a:endCxn id="78" idx="0"/>
              </p:cNvCxnSpPr>
              <p:nvPr/>
            </p:nvCxnSpPr>
            <p:spPr>
              <a:xfrm rot="5400000">
                <a:off x="4475921" y="4198708"/>
                <a:ext cx="847571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4540771" y="4366112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180223" y="5050805"/>
                <a:ext cx="1025537" cy="681677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84" name="Straight Arrow Connector 83"/>
              <p:cNvCxnSpPr>
                <a:stCxn id="82" idx="5"/>
                <a:endCxn id="83" idx="0"/>
              </p:cNvCxnSpPr>
              <p:nvPr/>
            </p:nvCxnSpPr>
            <p:spPr>
              <a:xfrm rot="16200000" flipH="1">
                <a:off x="5502965" y="4860780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/>
              <p:cNvSpPr/>
              <p:nvPr/>
            </p:nvSpPr>
            <p:spPr>
              <a:xfrm>
                <a:off x="5762365" y="4360080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371655" y="5026675"/>
                <a:ext cx="1025537" cy="68167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87" name="Straight Arrow Connector 86"/>
              <p:cNvCxnSpPr>
                <a:stCxn id="85" idx="5"/>
                <a:endCxn id="86" idx="0"/>
              </p:cNvCxnSpPr>
              <p:nvPr/>
            </p:nvCxnSpPr>
            <p:spPr>
              <a:xfrm rot="16200000" flipH="1">
                <a:off x="6721546" y="4863796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103" name="Group 87"/>
          <p:cNvGrpSpPr>
            <a:grpSpLocks/>
          </p:cNvGrpSpPr>
          <p:nvPr/>
        </p:nvGrpSpPr>
        <p:grpSpPr bwMode="auto">
          <a:xfrm>
            <a:off x="4432300" y="2247900"/>
            <a:ext cx="4483100" cy="1651000"/>
            <a:chOff x="0" y="3390900"/>
            <a:chExt cx="4483100" cy="1651000"/>
          </a:xfrm>
        </p:grpSpPr>
        <p:sp>
          <p:nvSpPr>
            <p:cNvPr id="89" name="Oval 88"/>
            <p:cNvSpPr/>
            <p:nvPr/>
          </p:nvSpPr>
          <p:spPr>
            <a:xfrm>
              <a:off x="0" y="3390900"/>
              <a:ext cx="4483100" cy="165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2117" name="Group 34"/>
            <p:cNvGrpSpPr>
              <a:grpSpLocks noChangeAspect="1"/>
            </p:cNvGrpSpPr>
            <p:nvPr/>
          </p:nvGrpSpPr>
          <p:grpSpPr bwMode="auto">
            <a:xfrm>
              <a:off x="387352" y="3530598"/>
              <a:ext cx="3689642" cy="1269986"/>
              <a:chOff x="387350" y="3530600"/>
              <a:chExt cx="7010400" cy="2412991"/>
            </a:xfrm>
          </p:grpSpPr>
          <p:cxnSp>
            <p:nvCxnSpPr>
              <p:cNvPr id="91" name="Straight Arrow Connector 90"/>
              <p:cNvCxnSpPr>
                <a:stCxn id="104" idx="4"/>
                <a:endCxn id="111" idx="0"/>
              </p:cNvCxnSpPr>
              <p:nvPr/>
            </p:nvCxnSpPr>
            <p:spPr>
              <a:xfrm rot="16200000" flipH="1">
                <a:off x="5706565" y="3848819"/>
                <a:ext cx="811376" cy="1544338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104" idx="4"/>
                <a:endCxn id="108" idx="0"/>
              </p:cNvCxnSpPr>
              <p:nvPr/>
            </p:nvCxnSpPr>
            <p:spPr>
              <a:xfrm rot="16200000" flipH="1">
                <a:off x="5098784" y="4456600"/>
                <a:ext cx="835506" cy="352906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96" idx="4"/>
                <a:endCxn id="100" idx="0"/>
              </p:cNvCxnSpPr>
              <p:nvPr/>
            </p:nvCxnSpPr>
            <p:spPr bwMode="auto">
              <a:xfrm rot="16200000" flipH="1">
                <a:off x="1897001" y="4415878"/>
                <a:ext cx="901864" cy="75407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4"/>
              <p:cNvSpPr/>
              <p:nvPr/>
            </p:nvSpPr>
            <p:spPr bwMode="auto">
              <a:xfrm>
                <a:off x="387346" y="4519941"/>
                <a:ext cx="1028554" cy="687710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915197" y="5258929"/>
                <a:ext cx="1028552" cy="68469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1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743268" y="3657287"/>
                <a:ext cx="245827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a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97" name="Straight Arrow Connector 96"/>
              <p:cNvCxnSpPr>
                <a:stCxn id="94" idx="5"/>
                <a:endCxn id="95" idx="0"/>
              </p:cNvCxnSpPr>
              <p:nvPr/>
            </p:nvCxnSpPr>
            <p:spPr bwMode="auto">
              <a:xfrm rot="16200000" flipH="1">
                <a:off x="1269610" y="5100574"/>
                <a:ext cx="153831" cy="16287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96" idx="4"/>
                <a:endCxn id="95" idx="0"/>
              </p:cNvCxnSpPr>
              <p:nvPr/>
            </p:nvCxnSpPr>
            <p:spPr bwMode="auto">
              <a:xfrm rot="5400000">
                <a:off x="1240958" y="4528990"/>
                <a:ext cx="916947" cy="542931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 bwMode="auto">
              <a:xfrm>
                <a:off x="1554649" y="4519941"/>
                <a:ext cx="1028552" cy="684695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2209182" y="5243846"/>
                <a:ext cx="1028554" cy="684695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2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01" name="Straight Arrow Connector 100"/>
              <p:cNvCxnSpPr>
                <a:stCxn id="99" idx="5"/>
                <a:endCxn id="100" idx="0"/>
              </p:cNvCxnSpPr>
              <p:nvPr/>
            </p:nvCxnSpPr>
            <p:spPr bwMode="auto">
              <a:xfrm rot="16200000" flipH="1">
                <a:off x="2509302" y="5028183"/>
                <a:ext cx="138749" cy="29258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/>
              <p:cNvSpPr/>
              <p:nvPr/>
            </p:nvSpPr>
            <p:spPr>
              <a:xfrm>
                <a:off x="3382518" y="4354047"/>
                <a:ext cx="1025537" cy="681677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946562" y="5062870"/>
                <a:ext cx="1025537" cy="68469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3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115474" y="3530604"/>
                <a:ext cx="2449223" cy="684695"/>
              </a:xfrm>
              <a:prstGeom prst="ellipse">
                <a:avLst/>
              </a:prstGeom>
              <a:solidFill>
                <a:srgbClr val="66FF66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Earthquake(R</a:t>
                </a:r>
                <a:r>
                  <a:rPr lang="en-US" sz="800" baseline="-25000" dirty="0" err="1">
                    <a:solidFill>
                      <a:srgbClr val="000000"/>
                    </a:solidFill>
                    <a:latin typeface="Arial Narrow"/>
                    <a:cs typeface="Arial Narrow"/>
                  </a:rPr>
                  <a:t>b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05" name="Straight Arrow Connector 104"/>
              <p:cNvCxnSpPr>
                <a:stCxn id="102" idx="5"/>
                <a:endCxn id="103" idx="0"/>
              </p:cNvCxnSpPr>
              <p:nvPr/>
            </p:nvCxnSpPr>
            <p:spPr>
              <a:xfrm rot="16200000" flipH="1">
                <a:off x="4294943" y="4898484"/>
                <a:ext cx="126683" cy="20209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04" idx="4"/>
                <a:endCxn id="103" idx="0"/>
              </p:cNvCxnSpPr>
              <p:nvPr/>
            </p:nvCxnSpPr>
            <p:spPr>
              <a:xfrm rot="5400000">
                <a:off x="4475921" y="4198708"/>
                <a:ext cx="847571" cy="880755"/>
              </a:xfrm>
              <a:prstGeom prst="straightConnector1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4540771" y="4366112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180223" y="5050805"/>
                <a:ext cx="1025537" cy="681677"/>
              </a:xfrm>
              <a:prstGeom prst="ellipse">
                <a:avLst/>
              </a:prstGeom>
              <a:solidFill>
                <a:srgbClr val="FF6600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4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09" name="Straight Arrow Connector 108"/>
              <p:cNvCxnSpPr>
                <a:stCxn id="107" idx="5"/>
                <a:endCxn id="108" idx="0"/>
              </p:cNvCxnSpPr>
              <p:nvPr/>
            </p:nvCxnSpPr>
            <p:spPr>
              <a:xfrm rot="16200000" flipH="1">
                <a:off x="5502965" y="4860780"/>
                <a:ext cx="102553" cy="2774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5762365" y="4360080"/>
                <a:ext cx="1025537" cy="684693"/>
              </a:xfrm>
              <a:prstGeom prst="ellipse">
                <a:avLst/>
              </a:prstGeom>
              <a:solidFill>
                <a:srgbClr val="FFC70E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B(H</a:t>
                </a:r>
                <a:r>
                  <a:rPr lang="en-US" sz="800" baseline="-250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chemeClr val="tx2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371655" y="5026675"/>
                <a:ext cx="1025537" cy="68167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A(H</a:t>
                </a:r>
                <a:r>
                  <a:rPr lang="en-US" sz="800" baseline="-250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5</a:t>
                </a:r>
                <a:r>
                  <a: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rPr>
                  <a:t>)</a:t>
                </a:r>
              </a:p>
            </p:txBody>
          </p:sp>
          <p:cxnSp>
            <p:nvCxnSpPr>
              <p:cNvPr id="112" name="Straight Arrow Connector 111"/>
              <p:cNvCxnSpPr>
                <a:stCxn id="110" idx="5"/>
                <a:endCxn id="111" idx="0"/>
              </p:cNvCxnSpPr>
              <p:nvPr/>
            </p:nvCxnSpPr>
            <p:spPr>
              <a:xfrm rot="16200000" flipH="1">
                <a:off x="6721546" y="4863796"/>
                <a:ext cx="81438" cy="24431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Up-Down Arrow 113"/>
          <p:cNvSpPr/>
          <p:nvPr/>
        </p:nvSpPr>
        <p:spPr>
          <a:xfrm>
            <a:off x="6565900" y="39116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Up-Down Arrow 114"/>
          <p:cNvSpPr/>
          <p:nvPr/>
        </p:nvSpPr>
        <p:spPr>
          <a:xfrm>
            <a:off x="2095500" y="3810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Up-Down Arrow 115"/>
          <p:cNvSpPr/>
          <p:nvPr/>
        </p:nvSpPr>
        <p:spPr>
          <a:xfrm>
            <a:off x="2070100" y="50292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Up-Down Arrow 116"/>
          <p:cNvSpPr/>
          <p:nvPr/>
        </p:nvSpPr>
        <p:spPr>
          <a:xfrm>
            <a:off x="2095500" y="27178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Up-Down Arrow 117"/>
          <p:cNvSpPr/>
          <p:nvPr/>
        </p:nvSpPr>
        <p:spPr>
          <a:xfrm>
            <a:off x="6553200" y="15621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Up-Down Arrow 118"/>
          <p:cNvSpPr/>
          <p:nvPr/>
        </p:nvSpPr>
        <p:spPr>
          <a:xfrm>
            <a:off x="6604000" y="6261100"/>
            <a:ext cx="342900" cy="6731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Up-Down Arrow 119"/>
          <p:cNvSpPr/>
          <p:nvPr/>
        </p:nvSpPr>
        <p:spPr>
          <a:xfrm rot="18826925">
            <a:off x="4299744" y="21851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Up-Down Arrow 120"/>
          <p:cNvSpPr/>
          <p:nvPr/>
        </p:nvSpPr>
        <p:spPr>
          <a:xfrm rot="18826925">
            <a:off x="4350544" y="45092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Up-Down Arrow 121"/>
          <p:cNvSpPr/>
          <p:nvPr/>
        </p:nvSpPr>
        <p:spPr>
          <a:xfrm rot="18826925">
            <a:off x="8744744" y="33535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Up-Down Arrow 122"/>
          <p:cNvSpPr/>
          <p:nvPr/>
        </p:nvSpPr>
        <p:spPr>
          <a:xfrm rot="18826925">
            <a:off x="8795544" y="5677694"/>
            <a:ext cx="342900" cy="588962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Up-Down Arrow 123"/>
          <p:cNvSpPr/>
          <p:nvPr/>
        </p:nvSpPr>
        <p:spPr>
          <a:xfrm rot="18826925">
            <a:off x="19844" y="915193"/>
            <a:ext cx="342900" cy="588963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Up-Down Arrow 124"/>
          <p:cNvSpPr/>
          <p:nvPr/>
        </p:nvSpPr>
        <p:spPr>
          <a:xfrm rot="18826925">
            <a:off x="70644" y="3239293"/>
            <a:ext cx="342900" cy="588963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356"/>
          <p:cNvGrpSpPr>
            <a:grpSpLocks/>
          </p:cNvGrpSpPr>
          <p:nvPr/>
        </p:nvGrpSpPr>
        <p:grpSpPr bwMode="auto">
          <a:xfrm>
            <a:off x="4965700" y="1333500"/>
            <a:ext cx="4178300" cy="2959100"/>
            <a:chOff x="4762500" y="1993900"/>
            <a:chExt cx="4178300" cy="2959100"/>
          </a:xfrm>
        </p:grpSpPr>
        <p:sp>
          <p:nvSpPr>
            <p:cNvPr id="353" name="Rounded Rectangle 352"/>
            <p:cNvSpPr/>
            <p:nvPr/>
          </p:nvSpPr>
          <p:spPr>
            <a:xfrm>
              <a:off x="4762500" y="1993900"/>
              <a:ext cx="4178300" cy="2959100"/>
            </a:xfrm>
            <a:prstGeom prst="roundRect">
              <a:avLst>
                <a:gd name="adj" fmla="val 2653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3360" name="Group 126"/>
            <p:cNvGrpSpPr>
              <a:grpSpLocks noChangeAspect="1"/>
            </p:cNvGrpSpPr>
            <p:nvPr/>
          </p:nvGrpSpPr>
          <p:grpSpPr bwMode="auto">
            <a:xfrm>
              <a:off x="4926336" y="2120900"/>
              <a:ext cx="3908425" cy="2735072"/>
              <a:chOff x="-102883" y="381000"/>
              <a:chExt cx="9364556" cy="6553200"/>
            </a:xfrm>
          </p:grpSpPr>
          <p:grpSp>
            <p:nvGrpSpPr>
              <p:cNvPr id="133361" name="Group 36"/>
              <p:cNvGrpSpPr>
                <a:grpSpLocks/>
              </p:cNvGrpSpPr>
              <p:nvPr/>
            </p:nvGrpSpPr>
            <p:grpSpPr bwMode="auto">
              <a:xfrm>
                <a:off x="0" y="3390900"/>
                <a:ext cx="4483100" cy="1651000"/>
                <a:chOff x="0" y="3390900"/>
                <a:chExt cx="4483100" cy="1651000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-961" y="3389673"/>
                  <a:ext cx="4484490" cy="165077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3450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218" name="Straight Arrow Connector 5"/>
                  <p:cNvCxnSpPr>
                    <a:stCxn id="230" idx="4"/>
                    <a:endCxn id="237" idx="0"/>
                  </p:cNvCxnSpPr>
                  <p:nvPr/>
                </p:nvCxnSpPr>
                <p:spPr>
                  <a:xfrm rot="16200000" flipH="1">
                    <a:off x="5705775" y="3848217"/>
                    <a:ext cx="809418" cy="154657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Arrow Connector 6"/>
                  <p:cNvCxnSpPr>
                    <a:stCxn id="230" idx="4"/>
                    <a:endCxn id="234" idx="0"/>
                  </p:cNvCxnSpPr>
                  <p:nvPr/>
                </p:nvCxnSpPr>
                <p:spPr>
                  <a:xfrm rot="16200000" flipH="1">
                    <a:off x="5098708" y="4455284"/>
                    <a:ext cx="831097" cy="3541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Arrow Connector 19"/>
                  <p:cNvCxnSpPr>
                    <a:stCxn id="223" idx="4"/>
                    <a:endCxn id="227" idx="0"/>
                  </p:cNvCxnSpPr>
                  <p:nvPr/>
                </p:nvCxnSpPr>
                <p:spPr bwMode="auto">
                  <a:xfrm rot="16200000" flipH="1">
                    <a:off x="1897146" y="4419151"/>
                    <a:ext cx="896142" cy="75160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1" name="Oval 4"/>
                  <p:cNvSpPr/>
                  <p:nvPr/>
                </p:nvSpPr>
                <p:spPr bwMode="auto">
                  <a:xfrm>
                    <a:off x="386699" y="4520330"/>
                    <a:ext cx="1026233" cy="686558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 bwMode="auto">
                  <a:xfrm>
                    <a:off x="914272" y="5257479"/>
                    <a:ext cx="1026233" cy="68655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23" name="Oval 222"/>
                  <p:cNvSpPr/>
                  <p:nvPr/>
                </p:nvSpPr>
                <p:spPr bwMode="auto">
                  <a:xfrm>
                    <a:off x="740824" y="3660321"/>
                    <a:ext cx="2457179" cy="68656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24" name="Straight Arrow Connector 223"/>
                  <p:cNvCxnSpPr>
                    <a:stCxn id="221" idx="5"/>
                    <a:endCxn id="222" idx="0"/>
                  </p:cNvCxnSpPr>
                  <p:nvPr/>
                </p:nvCxnSpPr>
                <p:spPr bwMode="auto">
                  <a:xfrm rot="16200000" flipH="1">
                    <a:off x="1268393" y="5098486"/>
                    <a:ext cx="151768" cy="1662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Arrow Connector 224"/>
                  <p:cNvCxnSpPr>
                    <a:stCxn id="223" idx="4"/>
                    <a:endCxn id="222" idx="0"/>
                  </p:cNvCxnSpPr>
                  <p:nvPr/>
                </p:nvCxnSpPr>
                <p:spPr bwMode="auto">
                  <a:xfrm rot="5400000">
                    <a:off x="1243102" y="4531168"/>
                    <a:ext cx="910596" cy="54202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6" name="Oval 225"/>
                  <p:cNvSpPr/>
                  <p:nvPr/>
                </p:nvSpPr>
                <p:spPr bwMode="auto">
                  <a:xfrm>
                    <a:off x="1557472" y="4520330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 bwMode="auto">
                  <a:xfrm>
                    <a:off x="2207902" y="5243025"/>
                    <a:ext cx="1033463" cy="68655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28" name="Straight Arrow Connector 227"/>
                  <p:cNvCxnSpPr>
                    <a:stCxn id="226" idx="5"/>
                    <a:endCxn id="227" idx="0"/>
                  </p:cNvCxnSpPr>
                  <p:nvPr/>
                </p:nvCxnSpPr>
                <p:spPr bwMode="auto">
                  <a:xfrm rot="16200000" flipH="1">
                    <a:off x="2507822" y="5029830"/>
                    <a:ext cx="137314" cy="28908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9" name="Oval 228"/>
                  <p:cNvSpPr/>
                  <p:nvPr/>
                </p:nvSpPr>
                <p:spPr>
                  <a:xfrm>
                    <a:off x="3414813" y="5206888"/>
                    <a:ext cx="1026233" cy="68656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4115829" y="3530236"/>
                    <a:ext cx="2449954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31" name="Straight Arrow Connector 230"/>
                  <p:cNvCxnSpPr>
                    <a:stCxn id="220" idx="5"/>
                    <a:endCxn id="229" idx="0"/>
                  </p:cNvCxnSpPr>
                  <p:nvPr/>
                </p:nvCxnSpPr>
                <p:spPr>
                  <a:xfrm rot="16200000" flipH="1">
                    <a:off x="3765319" y="5044285"/>
                    <a:ext cx="122856" cy="20235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Arrow Connector 231"/>
                  <p:cNvCxnSpPr>
                    <a:stCxn id="223" idx="4"/>
                    <a:endCxn id="229" idx="0"/>
                  </p:cNvCxnSpPr>
                  <p:nvPr/>
                </p:nvCxnSpPr>
                <p:spPr>
                  <a:xfrm rot="16200000" flipH="1">
                    <a:off x="2518668" y="3797629"/>
                    <a:ext cx="860005" cy="195851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3" name="Oval 232"/>
                  <p:cNvSpPr/>
                  <p:nvPr/>
                </p:nvSpPr>
                <p:spPr>
                  <a:xfrm>
                    <a:off x="4542224" y="4368562"/>
                    <a:ext cx="1026233" cy="6793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>
                  <a:xfrm>
                    <a:off x="5178200" y="5047895"/>
                    <a:ext cx="1026233" cy="686563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35" name="Straight Arrow Connector 234"/>
                  <p:cNvCxnSpPr>
                    <a:stCxn id="233" idx="5"/>
                    <a:endCxn id="234" idx="0"/>
                  </p:cNvCxnSpPr>
                  <p:nvPr/>
                </p:nvCxnSpPr>
                <p:spPr>
                  <a:xfrm rot="16200000" flipH="1">
                    <a:off x="5503412" y="4859994"/>
                    <a:ext cx="101177" cy="27462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6" name="Oval 235"/>
                  <p:cNvSpPr/>
                  <p:nvPr/>
                </p:nvSpPr>
                <p:spPr>
                  <a:xfrm>
                    <a:off x="5763584" y="4361337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37" name="Oval 236"/>
                  <p:cNvSpPr/>
                  <p:nvPr/>
                </p:nvSpPr>
                <p:spPr>
                  <a:xfrm>
                    <a:off x="6370652" y="5026217"/>
                    <a:ext cx="1026233" cy="6793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38" name="Straight Arrow Connector 237"/>
                  <p:cNvCxnSpPr>
                    <a:stCxn id="236" idx="5"/>
                    <a:endCxn id="237" idx="0"/>
                  </p:cNvCxnSpPr>
                  <p:nvPr/>
                </p:nvCxnSpPr>
                <p:spPr>
                  <a:xfrm rot="16200000" flipH="1">
                    <a:off x="6721162" y="4863608"/>
                    <a:ext cx="79499" cy="2457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9" name="Oval 8"/>
                  <p:cNvSpPr/>
                  <p:nvPr/>
                </p:nvSpPr>
                <p:spPr>
                  <a:xfrm>
                    <a:off x="2851107" y="4498647"/>
                    <a:ext cx="1026233" cy="68656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3362" name="Group 37"/>
              <p:cNvGrpSpPr>
                <a:grpSpLocks/>
              </p:cNvGrpSpPr>
              <p:nvPr/>
            </p:nvGrpSpPr>
            <p:grpSpPr bwMode="auto">
              <a:xfrm>
                <a:off x="4457700" y="4597400"/>
                <a:ext cx="4483100" cy="1651000"/>
                <a:chOff x="0" y="3390900"/>
                <a:chExt cx="4483100" cy="1651000"/>
              </a:xfrm>
            </p:grpSpPr>
            <p:sp>
              <p:nvSpPr>
                <p:cNvPr id="192" name="Oval 191"/>
                <p:cNvSpPr/>
                <p:nvPr/>
              </p:nvSpPr>
              <p:spPr>
                <a:xfrm>
                  <a:off x="-795" y="3392728"/>
                  <a:ext cx="4484490" cy="165077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3426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194" name="Straight Arrow Connector 193"/>
                  <p:cNvCxnSpPr>
                    <a:stCxn id="206" idx="4"/>
                    <a:endCxn id="213" idx="0"/>
                  </p:cNvCxnSpPr>
                  <p:nvPr/>
                </p:nvCxnSpPr>
                <p:spPr>
                  <a:xfrm rot="16200000" flipH="1">
                    <a:off x="5706089" y="3854021"/>
                    <a:ext cx="809418" cy="154657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Arrow Connector 194"/>
                  <p:cNvCxnSpPr>
                    <a:stCxn id="206" idx="4"/>
                    <a:endCxn id="210" idx="0"/>
                  </p:cNvCxnSpPr>
                  <p:nvPr/>
                </p:nvCxnSpPr>
                <p:spPr>
                  <a:xfrm rot="16200000" flipH="1">
                    <a:off x="5099022" y="4461089"/>
                    <a:ext cx="831097" cy="3541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Arrow Connector 195"/>
                  <p:cNvCxnSpPr>
                    <a:stCxn id="199" idx="4"/>
                    <a:endCxn id="203" idx="0"/>
                  </p:cNvCxnSpPr>
                  <p:nvPr/>
                </p:nvCxnSpPr>
                <p:spPr bwMode="auto">
                  <a:xfrm rot="16200000" flipH="1">
                    <a:off x="1897460" y="4424955"/>
                    <a:ext cx="896142" cy="75160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7" name="Oval 4"/>
                  <p:cNvSpPr/>
                  <p:nvPr/>
                </p:nvSpPr>
                <p:spPr bwMode="auto">
                  <a:xfrm>
                    <a:off x="387013" y="4526135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98" name="Oval 197"/>
                  <p:cNvSpPr/>
                  <p:nvPr/>
                </p:nvSpPr>
                <p:spPr bwMode="auto">
                  <a:xfrm>
                    <a:off x="914586" y="5263283"/>
                    <a:ext cx="1026233" cy="68655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99" name="Oval 198"/>
                  <p:cNvSpPr/>
                  <p:nvPr/>
                </p:nvSpPr>
                <p:spPr bwMode="auto">
                  <a:xfrm>
                    <a:off x="741138" y="3666125"/>
                    <a:ext cx="2457179" cy="68656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00" name="Straight Arrow Connector 199"/>
                  <p:cNvCxnSpPr>
                    <a:endCxn id="198" idx="0"/>
                  </p:cNvCxnSpPr>
                  <p:nvPr/>
                </p:nvCxnSpPr>
                <p:spPr bwMode="auto">
                  <a:xfrm rot="16200000" flipH="1">
                    <a:off x="1268707" y="5104290"/>
                    <a:ext cx="151768" cy="1662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Arrow Connector 200"/>
                  <p:cNvCxnSpPr>
                    <a:stCxn id="199" idx="4"/>
                    <a:endCxn id="198" idx="0"/>
                  </p:cNvCxnSpPr>
                  <p:nvPr/>
                </p:nvCxnSpPr>
                <p:spPr bwMode="auto">
                  <a:xfrm rot="5400000">
                    <a:off x="1243416" y="4536972"/>
                    <a:ext cx="910596" cy="54202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2" name="Oval 201"/>
                  <p:cNvSpPr/>
                  <p:nvPr/>
                </p:nvSpPr>
                <p:spPr bwMode="auto">
                  <a:xfrm>
                    <a:off x="1557786" y="4526135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 bwMode="auto">
                  <a:xfrm>
                    <a:off x="2208216" y="5248830"/>
                    <a:ext cx="1033463" cy="68655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04" name="Straight Arrow Connector 203"/>
                  <p:cNvCxnSpPr>
                    <a:stCxn id="202" idx="5"/>
                    <a:endCxn id="203" idx="0"/>
                  </p:cNvCxnSpPr>
                  <p:nvPr/>
                </p:nvCxnSpPr>
                <p:spPr bwMode="auto">
                  <a:xfrm rot="16200000" flipH="1">
                    <a:off x="2508136" y="5035635"/>
                    <a:ext cx="137314" cy="28908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5" name="Oval 204"/>
                  <p:cNvSpPr/>
                  <p:nvPr/>
                </p:nvSpPr>
                <p:spPr>
                  <a:xfrm>
                    <a:off x="3393443" y="5212693"/>
                    <a:ext cx="1026233" cy="68656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4116143" y="3536040"/>
                    <a:ext cx="2449954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07" name="Straight Arrow Connector 206"/>
                  <p:cNvCxnSpPr>
                    <a:stCxn id="215" idx="5"/>
                    <a:endCxn id="205" idx="0"/>
                  </p:cNvCxnSpPr>
                  <p:nvPr/>
                </p:nvCxnSpPr>
                <p:spPr>
                  <a:xfrm rot="16200000" flipH="1">
                    <a:off x="3743954" y="5050089"/>
                    <a:ext cx="122856" cy="20235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Arrow Connector 207"/>
                  <p:cNvCxnSpPr>
                    <a:stCxn id="199" idx="4"/>
                    <a:endCxn id="205" idx="0"/>
                  </p:cNvCxnSpPr>
                  <p:nvPr/>
                </p:nvCxnSpPr>
                <p:spPr>
                  <a:xfrm rot="16200000" flipH="1">
                    <a:off x="2508143" y="3814273"/>
                    <a:ext cx="860005" cy="193683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9" name="Oval 208"/>
                  <p:cNvSpPr/>
                  <p:nvPr/>
                </p:nvSpPr>
                <p:spPr>
                  <a:xfrm>
                    <a:off x="4542538" y="4374366"/>
                    <a:ext cx="1026233" cy="6793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10" name="Oval 209"/>
                  <p:cNvSpPr/>
                  <p:nvPr/>
                </p:nvSpPr>
                <p:spPr>
                  <a:xfrm>
                    <a:off x="5178514" y="5053700"/>
                    <a:ext cx="1026233" cy="686563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11" name="Straight Arrow Connector 210"/>
                  <p:cNvCxnSpPr>
                    <a:stCxn id="209" idx="5"/>
                    <a:endCxn id="210" idx="0"/>
                  </p:cNvCxnSpPr>
                  <p:nvPr/>
                </p:nvCxnSpPr>
                <p:spPr>
                  <a:xfrm rot="16200000" flipH="1">
                    <a:off x="5503727" y="4865798"/>
                    <a:ext cx="101177" cy="27462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2" name="Oval 211"/>
                  <p:cNvSpPr/>
                  <p:nvPr/>
                </p:nvSpPr>
                <p:spPr>
                  <a:xfrm>
                    <a:off x="5763898" y="4367142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6370966" y="5032021"/>
                    <a:ext cx="1026233" cy="6793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14" name="Straight Arrow Connector 213"/>
                  <p:cNvCxnSpPr>
                    <a:stCxn id="212" idx="5"/>
                    <a:endCxn id="213" idx="0"/>
                  </p:cNvCxnSpPr>
                  <p:nvPr/>
                </p:nvCxnSpPr>
                <p:spPr>
                  <a:xfrm rot="16200000" flipH="1">
                    <a:off x="6721476" y="4869413"/>
                    <a:ext cx="79499" cy="2457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5" name="Oval 214"/>
                  <p:cNvSpPr/>
                  <p:nvPr/>
                </p:nvSpPr>
                <p:spPr>
                  <a:xfrm>
                    <a:off x="2829738" y="4504451"/>
                    <a:ext cx="1026233" cy="68656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3363" name="Group 62"/>
              <p:cNvGrpSpPr>
                <a:grpSpLocks/>
              </p:cNvGrpSpPr>
              <p:nvPr/>
            </p:nvGrpSpPr>
            <p:grpSpPr bwMode="auto">
              <a:xfrm>
                <a:off x="0" y="1054100"/>
                <a:ext cx="4483100" cy="1651000"/>
                <a:chOff x="0" y="3390900"/>
                <a:chExt cx="4483100" cy="1651000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-961" y="3391044"/>
                  <a:ext cx="4484490" cy="165077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3402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170" name="Straight Arrow Connector 169"/>
                  <p:cNvCxnSpPr>
                    <a:stCxn id="182" idx="4"/>
                    <a:endCxn id="189" idx="0"/>
                  </p:cNvCxnSpPr>
                  <p:nvPr/>
                </p:nvCxnSpPr>
                <p:spPr>
                  <a:xfrm rot="16200000" flipH="1">
                    <a:off x="5705775" y="3850821"/>
                    <a:ext cx="809418" cy="154657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Arrow Connector 170"/>
                  <p:cNvCxnSpPr>
                    <a:stCxn id="182" idx="4"/>
                    <a:endCxn id="186" idx="0"/>
                  </p:cNvCxnSpPr>
                  <p:nvPr/>
                </p:nvCxnSpPr>
                <p:spPr>
                  <a:xfrm rot="16200000" flipH="1">
                    <a:off x="5098708" y="4457888"/>
                    <a:ext cx="831097" cy="3541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Arrow Connector 171"/>
                  <p:cNvCxnSpPr>
                    <a:stCxn id="175" idx="4"/>
                    <a:endCxn id="179" idx="0"/>
                  </p:cNvCxnSpPr>
                  <p:nvPr/>
                </p:nvCxnSpPr>
                <p:spPr bwMode="auto">
                  <a:xfrm rot="16200000" flipH="1">
                    <a:off x="1897146" y="4421755"/>
                    <a:ext cx="896142" cy="75160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3" name="Oval 4"/>
                  <p:cNvSpPr/>
                  <p:nvPr/>
                </p:nvSpPr>
                <p:spPr bwMode="auto">
                  <a:xfrm>
                    <a:off x="386699" y="4522934"/>
                    <a:ext cx="1026233" cy="686558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 bwMode="auto">
                  <a:xfrm>
                    <a:off x="914272" y="5260083"/>
                    <a:ext cx="1026233" cy="68655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40824" y="3662925"/>
                    <a:ext cx="2457179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76" name="Straight Arrow Connector 175"/>
                  <p:cNvCxnSpPr>
                    <a:stCxn id="173" idx="5"/>
                    <a:endCxn id="174" idx="0"/>
                  </p:cNvCxnSpPr>
                  <p:nvPr/>
                </p:nvCxnSpPr>
                <p:spPr bwMode="auto">
                  <a:xfrm rot="16200000" flipH="1">
                    <a:off x="1268393" y="5101090"/>
                    <a:ext cx="151768" cy="1662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Arrow Connector 176"/>
                  <p:cNvCxnSpPr>
                    <a:stCxn id="175" idx="4"/>
                    <a:endCxn id="174" idx="0"/>
                  </p:cNvCxnSpPr>
                  <p:nvPr/>
                </p:nvCxnSpPr>
                <p:spPr bwMode="auto">
                  <a:xfrm rot="5400000">
                    <a:off x="1243102" y="4533772"/>
                    <a:ext cx="910596" cy="54202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1557472" y="4522934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>
                    <a:off x="2207902" y="5245629"/>
                    <a:ext cx="1033463" cy="68655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80" name="Straight Arrow Connector 179"/>
                  <p:cNvCxnSpPr>
                    <a:stCxn id="178" idx="5"/>
                    <a:endCxn id="179" idx="0"/>
                  </p:cNvCxnSpPr>
                  <p:nvPr/>
                </p:nvCxnSpPr>
                <p:spPr bwMode="auto">
                  <a:xfrm rot="16200000" flipH="1">
                    <a:off x="2507822" y="5032434"/>
                    <a:ext cx="137314" cy="28908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1" name="Oval 180"/>
                  <p:cNvSpPr/>
                  <p:nvPr/>
                </p:nvSpPr>
                <p:spPr>
                  <a:xfrm>
                    <a:off x="3436491" y="5209492"/>
                    <a:ext cx="1026233" cy="68656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4115829" y="3532840"/>
                    <a:ext cx="2449954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83" name="Straight Arrow Connector 182"/>
                  <p:cNvCxnSpPr>
                    <a:stCxn id="191" idx="5"/>
                    <a:endCxn id="181" idx="0"/>
                  </p:cNvCxnSpPr>
                  <p:nvPr/>
                </p:nvCxnSpPr>
                <p:spPr>
                  <a:xfrm rot="16200000" flipH="1">
                    <a:off x="3765323" y="5025205"/>
                    <a:ext cx="122856" cy="2457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Arrow Connector 183"/>
                  <p:cNvCxnSpPr>
                    <a:stCxn id="175" idx="4"/>
                    <a:endCxn id="181" idx="0"/>
                  </p:cNvCxnSpPr>
                  <p:nvPr/>
                </p:nvCxnSpPr>
                <p:spPr>
                  <a:xfrm rot="16200000" flipH="1">
                    <a:off x="2529512" y="3789389"/>
                    <a:ext cx="860005" cy="198019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5" name="Oval 184"/>
                  <p:cNvSpPr/>
                  <p:nvPr/>
                </p:nvSpPr>
                <p:spPr>
                  <a:xfrm>
                    <a:off x="4542224" y="4371166"/>
                    <a:ext cx="1026233" cy="6793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>
                    <a:off x="5178200" y="5050499"/>
                    <a:ext cx="1026233" cy="686563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87" name="Straight Arrow Connector 186"/>
                  <p:cNvCxnSpPr>
                    <a:stCxn id="185" idx="5"/>
                    <a:endCxn id="186" idx="0"/>
                  </p:cNvCxnSpPr>
                  <p:nvPr/>
                </p:nvCxnSpPr>
                <p:spPr>
                  <a:xfrm rot="16200000" flipH="1">
                    <a:off x="5503412" y="4862598"/>
                    <a:ext cx="101177" cy="27462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8" name="Oval 187"/>
                  <p:cNvSpPr/>
                  <p:nvPr/>
                </p:nvSpPr>
                <p:spPr>
                  <a:xfrm>
                    <a:off x="5763584" y="4363941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6370652" y="5028821"/>
                    <a:ext cx="1026233" cy="6793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90" name="Straight Arrow Connector 189"/>
                  <p:cNvCxnSpPr>
                    <a:stCxn id="188" idx="5"/>
                    <a:endCxn id="189" idx="0"/>
                  </p:cNvCxnSpPr>
                  <p:nvPr/>
                </p:nvCxnSpPr>
                <p:spPr>
                  <a:xfrm rot="16200000" flipH="1">
                    <a:off x="6721162" y="4866212"/>
                    <a:ext cx="79499" cy="2457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1" name="Oval 190"/>
                  <p:cNvSpPr/>
                  <p:nvPr/>
                </p:nvSpPr>
                <p:spPr>
                  <a:xfrm>
                    <a:off x="2829424" y="4501251"/>
                    <a:ext cx="1026233" cy="68656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3364" name="Group 87"/>
              <p:cNvGrpSpPr>
                <a:grpSpLocks/>
              </p:cNvGrpSpPr>
              <p:nvPr/>
            </p:nvGrpSpPr>
            <p:grpSpPr bwMode="auto">
              <a:xfrm>
                <a:off x="4432300" y="2247900"/>
                <a:ext cx="4483100" cy="1651000"/>
                <a:chOff x="0" y="3390900"/>
                <a:chExt cx="4483100" cy="1651000"/>
              </a:xfrm>
            </p:grpSpPr>
            <p:sp>
              <p:nvSpPr>
                <p:cNvPr id="144" name="Oval 143"/>
                <p:cNvSpPr/>
                <p:nvPr/>
              </p:nvSpPr>
              <p:spPr>
                <a:xfrm>
                  <a:off x="-2020" y="3391585"/>
                  <a:ext cx="4484487" cy="165077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3378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146" name="Straight Arrow Connector 145"/>
                  <p:cNvCxnSpPr>
                    <a:stCxn id="158" idx="4"/>
                    <a:endCxn id="165" idx="0"/>
                  </p:cNvCxnSpPr>
                  <p:nvPr/>
                </p:nvCxnSpPr>
                <p:spPr>
                  <a:xfrm rot="16200000" flipH="1">
                    <a:off x="5703758" y="3851850"/>
                    <a:ext cx="809418" cy="154657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Arrow Connector 146"/>
                  <p:cNvCxnSpPr>
                    <a:stCxn id="158" idx="4"/>
                    <a:endCxn id="162" idx="0"/>
                  </p:cNvCxnSpPr>
                  <p:nvPr/>
                </p:nvCxnSpPr>
                <p:spPr>
                  <a:xfrm rot="16200000" flipH="1">
                    <a:off x="5096691" y="4458917"/>
                    <a:ext cx="831097" cy="35412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Arrow Connector 147"/>
                  <p:cNvCxnSpPr>
                    <a:stCxn id="151" idx="4"/>
                    <a:endCxn id="155" idx="0"/>
                  </p:cNvCxnSpPr>
                  <p:nvPr/>
                </p:nvCxnSpPr>
                <p:spPr bwMode="auto">
                  <a:xfrm rot="16200000" flipH="1">
                    <a:off x="1895130" y="4422783"/>
                    <a:ext cx="896142" cy="75160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9" name="Oval 4"/>
                  <p:cNvSpPr/>
                  <p:nvPr/>
                </p:nvSpPr>
                <p:spPr bwMode="auto">
                  <a:xfrm>
                    <a:off x="384687" y="4523963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 bwMode="auto">
                  <a:xfrm>
                    <a:off x="912255" y="5261112"/>
                    <a:ext cx="1026233" cy="68655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>
                    <a:off x="738807" y="3663954"/>
                    <a:ext cx="2457179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52" name="Straight Arrow Connector 151"/>
                  <p:cNvCxnSpPr>
                    <a:stCxn id="149" idx="5"/>
                    <a:endCxn id="150" idx="0"/>
                  </p:cNvCxnSpPr>
                  <p:nvPr/>
                </p:nvCxnSpPr>
                <p:spPr bwMode="auto">
                  <a:xfrm rot="16200000" flipH="1">
                    <a:off x="1266381" y="5102114"/>
                    <a:ext cx="151768" cy="166223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Arrow Connector 152"/>
                  <p:cNvCxnSpPr>
                    <a:stCxn id="151" idx="4"/>
                    <a:endCxn id="150" idx="0"/>
                  </p:cNvCxnSpPr>
                  <p:nvPr/>
                </p:nvCxnSpPr>
                <p:spPr bwMode="auto">
                  <a:xfrm rot="5400000">
                    <a:off x="1241085" y="4534805"/>
                    <a:ext cx="910596" cy="54202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Oval 153"/>
                  <p:cNvSpPr/>
                  <p:nvPr/>
                </p:nvSpPr>
                <p:spPr bwMode="auto">
                  <a:xfrm>
                    <a:off x="1555460" y="4523963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 bwMode="auto">
                  <a:xfrm>
                    <a:off x="2205890" y="5246658"/>
                    <a:ext cx="1033458" cy="68655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56" name="Straight Arrow Connector 155"/>
                  <p:cNvCxnSpPr>
                    <a:stCxn id="154" idx="5"/>
                    <a:endCxn id="155" idx="0"/>
                  </p:cNvCxnSpPr>
                  <p:nvPr/>
                </p:nvCxnSpPr>
                <p:spPr bwMode="auto">
                  <a:xfrm rot="16200000" flipH="1">
                    <a:off x="2505805" y="5033463"/>
                    <a:ext cx="137314" cy="28908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7" name="Oval 156"/>
                  <p:cNvSpPr/>
                  <p:nvPr/>
                </p:nvSpPr>
                <p:spPr>
                  <a:xfrm>
                    <a:off x="3412796" y="5232204"/>
                    <a:ext cx="1026233" cy="68655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4113817" y="3533869"/>
                    <a:ext cx="2449949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59" name="Straight Arrow Connector 158"/>
                  <p:cNvCxnSpPr>
                    <a:stCxn id="167" idx="5"/>
                    <a:endCxn id="157" idx="0"/>
                  </p:cNvCxnSpPr>
                  <p:nvPr/>
                </p:nvCxnSpPr>
                <p:spPr>
                  <a:xfrm rot="16200000" flipH="1">
                    <a:off x="3763307" y="5069596"/>
                    <a:ext cx="122860" cy="20235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Arrow Connector 159"/>
                  <p:cNvCxnSpPr>
                    <a:stCxn id="151" idx="4"/>
                    <a:endCxn id="157" idx="0"/>
                  </p:cNvCxnSpPr>
                  <p:nvPr/>
                </p:nvCxnSpPr>
                <p:spPr>
                  <a:xfrm rot="16200000" flipH="1">
                    <a:off x="2505812" y="3812101"/>
                    <a:ext cx="881688" cy="19585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1" name="Oval 160"/>
                  <p:cNvSpPr/>
                  <p:nvPr/>
                </p:nvSpPr>
                <p:spPr>
                  <a:xfrm>
                    <a:off x="4540207" y="4372195"/>
                    <a:ext cx="1026233" cy="6793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5176183" y="5051528"/>
                    <a:ext cx="1026233" cy="686563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63" name="Straight Arrow Connector 162"/>
                  <p:cNvCxnSpPr>
                    <a:stCxn id="161" idx="5"/>
                    <a:endCxn id="162" idx="0"/>
                  </p:cNvCxnSpPr>
                  <p:nvPr/>
                </p:nvCxnSpPr>
                <p:spPr>
                  <a:xfrm rot="16200000" flipH="1">
                    <a:off x="5501400" y="4863627"/>
                    <a:ext cx="101177" cy="27462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4" name="Oval 163"/>
                  <p:cNvSpPr/>
                  <p:nvPr/>
                </p:nvSpPr>
                <p:spPr>
                  <a:xfrm>
                    <a:off x="5761572" y="4364970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6368639" y="5029850"/>
                    <a:ext cx="1026233" cy="6793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66" name="Straight Arrow Connector 165"/>
                  <p:cNvCxnSpPr>
                    <a:stCxn id="164" idx="5"/>
                    <a:endCxn id="165" idx="0"/>
                  </p:cNvCxnSpPr>
                  <p:nvPr/>
                </p:nvCxnSpPr>
                <p:spPr>
                  <a:xfrm rot="16200000" flipH="1">
                    <a:off x="6719146" y="4867241"/>
                    <a:ext cx="79499" cy="2457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Oval 166"/>
                  <p:cNvSpPr/>
                  <p:nvPr/>
                </p:nvSpPr>
                <p:spPr>
                  <a:xfrm>
                    <a:off x="2849090" y="4523963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sp>
            <p:nvSpPr>
              <p:cNvPr id="132" name="Up-Down Arrow 131"/>
              <p:cNvSpPr/>
              <p:nvPr/>
            </p:nvSpPr>
            <p:spPr>
              <a:xfrm>
                <a:off x="6564119" y="3910770"/>
                <a:ext cx="342327" cy="673244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" name="Up-Down Arrow 132"/>
              <p:cNvSpPr/>
              <p:nvPr/>
            </p:nvSpPr>
            <p:spPr>
              <a:xfrm>
                <a:off x="2094846" y="381000"/>
                <a:ext cx="342327" cy="673244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Up-Down Arrow 133"/>
              <p:cNvSpPr/>
              <p:nvPr/>
            </p:nvSpPr>
            <p:spPr>
              <a:xfrm>
                <a:off x="2068219" y="5029037"/>
                <a:ext cx="342327" cy="673244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" name="Up-Down Arrow 134"/>
              <p:cNvSpPr/>
              <p:nvPr/>
            </p:nvSpPr>
            <p:spPr>
              <a:xfrm>
                <a:off x="2094846" y="2716430"/>
                <a:ext cx="342327" cy="673244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" name="Up-Down Arrow 135"/>
              <p:cNvSpPr/>
              <p:nvPr/>
            </p:nvSpPr>
            <p:spPr>
              <a:xfrm>
                <a:off x="6552709" y="1563930"/>
                <a:ext cx="342327" cy="673242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" name="Up-Down Arrow 136"/>
              <p:cNvSpPr/>
              <p:nvPr/>
            </p:nvSpPr>
            <p:spPr>
              <a:xfrm>
                <a:off x="6602155" y="6261414"/>
                <a:ext cx="342327" cy="673244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Up-Down Arrow 137"/>
              <p:cNvSpPr/>
              <p:nvPr/>
            </p:nvSpPr>
            <p:spPr>
              <a:xfrm rot="18826925">
                <a:off x="4299053" y="2185823"/>
                <a:ext cx="342327" cy="5895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9" name="Up-Down Arrow 138"/>
              <p:cNvSpPr/>
              <p:nvPr/>
            </p:nvSpPr>
            <p:spPr>
              <a:xfrm rot="18826925">
                <a:off x="4350402" y="4511743"/>
                <a:ext cx="342327" cy="585760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0" name="Up-Down Arrow 139"/>
              <p:cNvSpPr/>
              <p:nvPr/>
            </p:nvSpPr>
            <p:spPr>
              <a:xfrm rot="18826925">
                <a:off x="8745505" y="3353539"/>
                <a:ext cx="342327" cy="589563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1" name="Up-Down Arrow 140"/>
              <p:cNvSpPr/>
              <p:nvPr/>
            </p:nvSpPr>
            <p:spPr>
              <a:xfrm rot="18826925">
                <a:off x="8794953" y="5677556"/>
                <a:ext cx="342327" cy="5895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Up-Down Arrow 141"/>
              <p:cNvSpPr/>
              <p:nvPr/>
            </p:nvSpPr>
            <p:spPr>
              <a:xfrm rot="18826925">
                <a:off x="19960" y="915413"/>
                <a:ext cx="342327" cy="589563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3" name="Up-Down Arrow 142"/>
              <p:cNvSpPr/>
              <p:nvPr/>
            </p:nvSpPr>
            <p:spPr>
              <a:xfrm rot="18826925">
                <a:off x="69408" y="3239428"/>
                <a:ext cx="342327" cy="5895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33123" name="Group 357"/>
          <p:cNvGrpSpPr>
            <a:grpSpLocks/>
          </p:cNvGrpSpPr>
          <p:nvPr/>
        </p:nvGrpSpPr>
        <p:grpSpPr bwMode="auto">
          <a:xfrm>
            <a:off x="469900" y="3898900"/>
            <a:ext cx="4178300" cy="2959100"/>
            <a:chOff x="1054100" y="3683000"/>
            <a:chExt cx="4178300" cy="2959100"/>
          </a:xfrm>
        </p:grpSpPr>
        <p:sp>
          <p:nvSpPr>
            <p:cNvPr id="355" name="Rounded Rectangle 354"/>
            <p:cNvSpPr/>
            <p:nvPr/>
          </p:nvSpPr>
          <p:spPr>
            <a:xfrm>
              <a:off x="1054100" y="3683000"/>
              <a:ext cx="4178300" cy="2959100"/>
            </a:xfrm>
            <a:prstGeom prst="roundRect">
              <a:avLst>
                <a:gd name="adj" fmla="val 2653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3246" name="Group 239"/>
            <p:cNvGrpSpPr>
              <a:grpSpLocks noChangeAspect="1"/>
            </p:cNvGrpSpPr>
            <p:nvPr/>
          </p:nvGrpSpPr>
          <p:grpSpPr bwMode="auto">
            <a:xfrm>
              <a:off x="1230621" y="3797300"/>
              <a:ext cx="3909580" cy="2735877"/>
              <a:chOff x="-102883" y="381000"/>
              <a:chExt cx="9364556" cy="6553200"/>
            </a:xfrm>
          </p:grpSpPr>
          <p:grpSp>
            <p:nvGrpSpPr>
              <p:cNvPr id="133247" name="Group 36"/>
              <p:cNvGrpSpPr>
                <a:grpSpLocks/>
              </p:cNvGrpSpPr>
              <p:nvPr/>
            </p:nvGrpSpPr>
            <p:grpSpPr bwMode="auto">
              <a:xfrm>
                <a:off x="0" y="3390900"/>
                <a:ext cx="4483100" cy="1651000"/>
                <a:chOff x="0" y="3390900"/>
                <a:chExt cx="4483100" cy="1651000"/>
              </a:xfrm>
            </p:grpSpPr>
            <p:sp>
              <p:nvSpPr>
                <p:cNvPr id="329" name="Oval 328"/>
                <p:cNvSpPr/>
                <p:nvPr/>
              </p:nvSpPr>
              <p:spPr>
                <a:xfrm>
                  <a:off x="-953" y="3388787"/>
                  <a:ext cx="4483165" cy="1650291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3336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601"/>
                  <a:ext cx="3689643" cy="1269988"/>
                  <a:chOff x="387350" y="3530600"/>
                  <a:chExt cx="7010400" cy="2412991"/>
                </a:xfrm>
              </p:grpSpPr>
              <p:cxnSp>
                <p:nvCxnSpPr>
                  <p:cNvPr id="331" name="Straight Arrow Connector 5"/>
                  <p:cNvCxnSpPr>
                    <a:stCxn id="343" idx="4"/>
                    <a:endCxn id="350" idx="0"/>
                  </p:cNvCxnSpPr>
                  <p:nvPr/>
                </p:nvCxnSpPr>
                <p:spPr>
                  <a:xfrm rot="16200000" flipH="1">
                    <a:off x="5704000" y="3846359"/>
                    <a:ext cx="809180" cy="15461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Arrow Connector 6"/>
                  <p:cNvCxnSpPr>
                    <a:stCxn id="336" idx="4"/>
                    <a:endCxn id="347" idx="0"/>
                  </p:cNvCxnSpPr>
                  <p:nvPr/>
                </p:nvCxnSpPr>
                <p:spPr>
                  <a:xfrm rot="16200000" flipH="1">
                    <a:off x="3153623" y="3159999"/>
                    <a:ext cx="845302" cy="321505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Straight Arrow Connector 19"/>
                  <p:cNvCxnSpPr>
                    <a:stCxn id="336" idx="4"/>
                    <a:endCxn id="340" idx="0"/>
                  </p:cNvCxnSpPr>
                  <p:nvPr/>
                </p:nvCxnSpPr>
                <p:spPr bwMode="auto">
                  <a:xfrm rot="16200000" flipH="1">
                    <a:off x="1896498" y="4417124"/>
                    <a:ext cx="895878" cy="75138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4" name="Oval 4"/>
                  <p:cNvSpPr/>
                  <p:nvPr/>
                </p:nvSpPr>
                <p:spPr bwMode="auto">
                  <a:xfrm>
                    <a:off x="386499" y="4518273"/>
                    <a:ext cx="1025930" cy="68635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 bwMode="auto">
                  <a:xfrm>
                    <a:off x="913916" y="5255205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 bwMode="auto">
                  <a:xfrm>
                    <a:off x="740519" y="3658517"/>
                    <a:ext cx="2456451" cy="686361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37" name="Straight Arrow Connector 336"/>
                  <p:cNvCxnSpPr>
                    <a:stCxn id="334" idx="5"/>
                    <a:endCxn id="335" idx="0"/>
                  </p:cNvCxnSpPr>
                  <p:nvPr/>
                </p:nvCxnSpPr>
                <p:spPr bwMode="auto">
                  <a:xfrm rot="16200000" flipH="1">
                    <a:off x="1267932" y="5096259"/>
                    <a:ext cx="151724" cy="16616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Arrow Connector 337"/>
                  <p:cNvCxnSpPr>
                    <a:stCxn id="336" idx="4"/>
                    <a:endCxn id="335" idx="0"/>
                  </p:cNvCxnSpPr>
                  <p:nvPr/>
                </p:nvCxnSpPr>
                <p:spPr bwMode="auto">
                  <a:xfrm rot="5400000">
                    <a:off x="1242648" y="4529108"/>
                    <a:ext cx="910328" cy="54186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9" name="Oval 338"/>
                  <p:cNvSpPr/>
                  <p:nvPr/>
                </p:nvSpPr>
                <p:spPr bwMode="auto">
                  <a:xfrm>
                    <a:off x="1556926" y="4518273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40" name="Oval 339"/>
                  <p:cNvSpPr/>
                  <p:nvPr/>
                </p:nvSpPr>
                <p:spPr bwMode="auto">
                  <a:xfrm>
                    <a:off x="2207163" y="5240756"/>
                    <a:ext cx="1033157" cy="686356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41" name="Straight Arrow Connector 340"/>
                  <p:cNvCxnSpPr>
                    <a:stCxn id="339" idx="5"/>
                    <a:endCxn id="340" idx="0"/>
                  </p:cNvCxnSpPr>
                  <p:nvPr/>
                </p:nvCxnSpPr>
                <p:spPr bwMode="auto">
                  <a:xfrm rot="16200000" flipH="1">
                    <a:off x="2506994" y="5027624"/>
                    <a:ext cx="137274" cy="28899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2" name="Oval 341"/>
                  <p:cNvSpPr/>
                  <p:nvPr/>
                </p:nvSpPr>
                <p:spPr>
                  <a:xfrm>
                    <a:off x="3413716" y="5226306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43" name="Oval 342"/>
                  <p:cNvSpPr/>
                  <p:nvPr/>
                </p:nvSpPr>
                <p:spPr>
                  <a:xfrm>
                    <a:off x="4114525" y="3528470"/>
                    <a:ext cx="2449229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44" name="Straight Arrow Connector 343"/>
                  <p:cNvCxnSpPr>
                    <a:stCxn id="333" idx="5"/>
                    <a:endCxn id="342" idx="0"/>
                  </p:cNvCxnSpPr>
                  <p:nvPr/>
                </p:nvCxnSpPr>
                <p:spPr>
                  <a:xfrm rot="16200000" flipH="1">
                    <a:off x="3764118" y="5063746"/>
                    <a:ext cx="122824" cy="20229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Arrow Connector 344"/>
                  <p:cNvCxnSpPr>
                    <a:stCxn id="336" idx="4"/>
                    <a:endCxn id="342" idx="0"/>
                  </p:cNvCxnSpPr>
                  <p:nvPr/>
                </p:nvCxnSpPr>
                <p:spPr>
                  <a:xfrm rot="16200000" flipH="1">
                    <a:off x="2506995" y="3806627"/>
                    <a:ext cx="881428" cy="195793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6" name="Oval 345"/>
                  <p:cNvSpPr/>
                  <p:nvPr/>
                </p:nvSpPr>
                <p:spPr>
                  <a:xfrm>
                    <a:off x="4035054" y="4511046"/>
                    <a:ext cx="1025930" cy="6791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47" name="Oval 346"/>
                  <p:cNvSpPr/>
                  <p:nvPr/>
                </p:nvSpPr>
                <p:spPr>
                  <a:xfrm>
                    <a:off x="4670841" y="5190180"/>
                    <a:ext cx="1025930" cy="68636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48" name="Straight Arrow Connector 347"/>
                  <p:cNvCxnSpPr>
                    <a:stCxn id="346" idx="5"/>
                    <a:endCxn id="347" idx="0"/>
                  </p:cNvCxnSpPr>
                  <p:nvPr/>
                </p:nvCxnSpPr>
                <p:spPr>
                  <a:xfrm rot="16200000" flipH="1">
                    <a:off x="4995958" y="5002334"/>
                    <a:ext cx="101148" cy="2745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9" name="Oval 348"/>
                  <p:cNvSpPr/>
                  <p:nvPr/>
                </p:nvSpPr>
                <p:spPr>
                  <a:xfrm>
                    <a:off x="5761792" y="4359327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50" name="Oval 349"/>
                  <p:cNvSpPr/>
                  <p:nvPr/>
                </p:nvSpPr>
                <p:spPr>
                  <a:xfrm>
                    <a:off x="6368680" y="5024011"/>
                    <a:ext cx="1025930" cy="6791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51" name="Straight Arrow Connector 350"/>
                  <p:cNvCxnSpPr>
                    <a:stCxn id="349" idx="5"/>
                    <a:endCxn id="350" idx="0"/>
                  </p:cNvCxnSpPr>
                  <p:nvPr/>
                </p:nvCxnSpPr>
                <p:spPr>
                  <a:xfrm rot="16200000" flipH="1">
                    <a:off x="6719087" y="4861451"/>
                    <a:ext cx="79475" cy="2456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2" name="Oval 8"/>
                  <p:cNvSpPr/>
                  <p:nvPr/>
                </p:nvSpPr>
                <p:spPr>
                  <a:xfrm>
                    <a:off x="2850177" y="4518273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3248" name="Group 37"/>
              <p:cNvGrpSpPr>
                <a:grpSpLocks/>
              </p:cNvGrpSpPr>
              <p:nvPr/>
            </p:nvGrpSpPr>
            <p:grpSpPr bwMode="auto">
              <a:xfrm>
                <a:off x="4457700" y="4597400"/>
                <a:ext cx="4483100" cy="1651000"/>
                <a:chOff x="0" y="3390900"/>
                <a:chExt cx="4483100" cy="1651000"/>
              </a:xfrm>
            </p:grpSpPr>
            <p:sp>
              <p:nvSpPr>
                <p:cNvPr id="305" name="Oval 304"/>
                <p:cNvSpPr/>
                <p:nvPr/>
              </p:nvSpPr>
              <p:spPr>
                <a:xfrm>
                  <a:off x="-2108" y="3391487"/>
                  <a:ext cx="4486966" cy="1650291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3312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603"/>
                  <a:ext cx="3689642" cy="1269988"/>
                  <a:chOff x="387350" y="3530600"/>
                  <a:chExt cx="7010400" cy="2412991"/>
                </a:xfrm>
              </p:grpSpPr>
              <p:cxnSp>
                <p:nvCxnSpPr>
                  <p:cNvPr id="307" name="Straight Arrow Connector 306"/>
                  <p:cNvCxnSpPr>
                    <a:stCxn id="319" idx="4"/>
                    <a:endCxn id="326" idx="0"/>
                  </p:cNvCxnSpPr>
                  <p:nvPr/>
                </p:nvCxnSpPr>
                <p:spPr>
                  <a:xfrm rot="16200000" flipH="1">
                    <a:off x="5709029" y="3851483"/>
                    <a:ext cx="809180" cy="15461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Arrow Connector 307"/>
                  <p:cNvCxnSpPr>
                    <a:stCxn id="312" idx="4"/>
                    <a:endCxn id="323" idx="0"/>
                  </p:cNvCxnSpPr>
                  <p:nvPr/>
                </p:nvCxnSpPr>
                <p:spPr>
                  <a:xfrm rot="16200000" flipH="1">
                    <a:off x="3129753" y="3186800"/>
                    <a:ext cx="845302" cy="317171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Arrow Connector 308"/>
                  <p:cNvCxnSpPr>
                    <a:stCxn id="312" idx="4"/>
                    <a:endCxn id="316" idx="0"/>
                  </p:cNvCxnSpPr>
                  <p:nvPr/>
                </p:nvCxnSpPr>
                <p:spPr bwMode="auto">
                  <a:xfrm rot="16200000" flipH="1">
                    <a:off x="1897918" y="4418635"/>
                    <a:ext cx="895878" cy="75860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0" name="Oval 4"/>
                  <p:cNvSpPr/>
                  <p:nvPr/>
                </p:nvSpPr>
                <p:spPr bwMode="auto">
                  <a:xfrm>
                    <a:off x="384305" y="452339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11" name="Oval 310"/>
                  <p:cNvSpPr/>
                  <p:nvPr/>
                </p:nvSpPr>
                <p:spPr bwMode="auto">
                  <a:xfrm>
                    <a:off x="911722" y="5260330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12" name="Oval 311"/>
                  <p:cNvSpPr/>
                  <p:nvPr/>
                </p:nvSpPr>
                <p:spPr bwMode="auto">
                  <a:xfrm>
                    <a:off x="738326" y="3663641"/>
                    <a:ext cx="2463674" cy="686361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13" name="Straight Arrow Connector 312"/>
                  <p:cNvCxnSpPr>
                    <a:endCxn id="311" idx="0"/>
                  </p:cNvCxnSpPr>
                  <p:nvPr/>
                </p:nvCxnSpPr>
                <p:spPr bwMode="auto">
                  <a:xfrm rot="16200000" flipH="1">
                    <a:off x="1269352" y="5104992"/>
                    <a:ext cx="151724" cy="15894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Arrow Connector 313"/>
                  <p:cNvCxnSpPr>
                    <a:stCxn id="312" idx="4"/>
                    <a:endCxn id="311" idx="0"/>
                  </p:cNvCxnSpPr>
                  <p:nvPr/>
                </p:nvCxnSpPr>
                <p:spPr bwMode="auto">
                  <a:xfrm rot="5400000">
                    <a:off x="1240454" y="4534233"/>
                    <a:ext cx="910328" cy="54186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5" name="Oval 314"/>
                  <p:cNvSpPr/>
                  <p:nvPr/>
                </p:nvSpPr>
                <p:spPr bwMode="auto">
                  <a:xfrm>
                    <a:off x="1554732" y="452339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16" name="Oval 315"/>
                  <p:cNvSpPr/>
                  <p:nvPr/>
                </p:nvSpPr>
                <p:spPr bwMode="auto">
                  <a:xfrm>
                    <a:off x="2204969" y="5245880"/>
                    <a:ext cx="1033157" cy="686356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17" name="Straight Arrow Connector 316"/>
                  <p:cNvCxnSpPr>
                    <a:stCxn id="315" idx="5"/>
                    <a:endCxn id="316" idx="0"/>
                  </p:cNvCxnSpPr>
                  <p:nvPr/>
                </p:nvCxnSpPr>
                <p:spPr bwMode="auto">
                  <a:xfrm rot="16200000" flipH="1">
                    <a:off x="2508413" y="5029135"/>
                    <a:ext cx="137274" cy="29621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8" name="Oval 317"/>
                  <p:cNvSpPr/>
                  <p:nvPr/>
                </p:nvSpPr>
                <p:spPr>
                  <a:xfrm>
                    <a:off x="3389846" y="5231430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>
                    <a:off x="4112331" y="3533595"/>
                    <a:ext cx="2456451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20" name="Straight Arrow Connector 319"/>
                  <p:cNvCxnSpPr>
                    <a:stCxn id="328" idx="5"/>
                    <a:endCxn id="318" idx="0"/>
                  </p:cNvCxnSpPr>
                  <p:nvPr/>
                </p:nvCxnSpPr>
                <p:spPr>
                  <a:xfrm rot="16200000" flipH="1">
                    <a:off x="3740253" y="5068870"/>
                    <a:ext cx="122824" cy="20229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Arrow Connector 320"/>
                  <p:cNvCxnSpPr>
                    <a:stCxn id="312" idx="4"/>
                    <a:endCxn id="318" idx="0"/>
                  </p:cNvCxnSpPr>
                  <p:nvPr/>
                </p:nvCxnSpPr>
                <p:spPr>
                  <a:xfrm rot="16200000" flipH="1">
                    <a:off x="2493965" y="3822588"/>
                    <a:ext cx="881428" cy="193626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2" name="Oval 321"/>
                  <p:cNvSpPr/>
                  <p:nvPr/>
                </p:nvSpPr>
                <p:spPr>
                  <a:xfrm>
                    <a:off x="3989511" y="4516171"/>
                    <a:ext cx="1025930" cy="6791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23" name="Oval 322"/>
                  <p:cNvSpPr/>
                  <p:nvPr/>
                </p:nvSpPr>
                <p:spPr>
                  <a:xfrm>
                    <a:off x="4625298" y="5195304"/>
                    <a:ext cx="1025930" cy="68636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24" name="Straight Arrow Connector 323"/>
                  <p:cNvCxnSpPr>
                    <a:stCxn id="322" idx="5"/>
                    <a:endCxn id="323" idx="0"/>
                  </p:cNvCxnSpPr>
                  <p:nvPr/>
                </p:nvCxnSpPr>
                <p:spPr>
                  <a:xfrm rot="16200000" flipH="1">
                    <a:off x="4950415" y="5007458"/>
                    <a:ext cx="101148" cy="2745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5" name="Oval 324"/>
                  <p:cNvSpPr/>
                  <p:nvPr/>
                </p:nvSpPr>
                <p:spPr>
                  <a:xfrm>
                    <a:off x="5766826" y="4364452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26" name="Oval 325"/>
                  <p:cNvSpPr/>
                  <p:nvPr/>
                </p:nvSpPr>
                <p:spPr>
                  <a:xfrm>
                    <a:off x="6373714" y="5029135"/>
                    <a:ext cx="1025930" cy="6791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27" name="Straight Arrow Connector 326"/>
                  <p:cNvCxnSpPr>
                    <a:stCxn id="325" idx="5"/>
                    <a:endCxn id="326" idx="0"/>
                  </p:cNvCxnSpPr>
                  <p:nvPr/>
                </p:nvCxnSpPr>
                <p:spPr>
                  <a:xfrm rot="16200000" flipH="1">
                    <a:off x="6724116" y="4866575"/>
                    <a:ext cx="79475" cy="2456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8" name="Oval 327"/>
                  <p:cNvSpPr/>
                  <p:nvPr/>
                </p:nvSpPr>
                <p:spPr>
                  <a:xfrm>
                    <a:off x="2826307" y="452339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3249" name="Group 62"/>
              <p:cNvGrpSpPr>
                <a:grpSpLocks/>
              </p:cNvGrpSpPr>
              <p:nvPr/>
            </p:nvGrpSpPr>
            <p:grpSpPr bwMode="auto">
              <a:xfrm>
                <a:off x="0" y="1054100"/>
                <a:ext cx="4483100" cy="1651000"/>
                <a:chOff x="0" y="3390900"/>
                <a:chExt cx="4483100" cy="1651000"/>
              </a:xfrm>
            </p:grpSpPr>
            <p:sp>
              <p:nvSpPr>
                <p:cNvPr id="281" name="Oval 280"/>
                <p:cNvSpPr/>
                <p:nvPr/>
              </p:nvSpPr>
              <p:spPr>
                <a:xfrm>
                  <a:off x="-953" y="3390845"/>
                  <a:ext cx="4483165" cy="1650291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3288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603"/>
                  <a:ext cx="3689642" cy="1269988"/>
                  <a:chOff x="387350" y="3530600"/>
                  <a:chExt cx="7010400" cy="2412991"/>
                </a:xfrm>
              </p:grpSpPr>
              <p:cxnSp>
                <p:nvCxnSpPr>
                  <p:cNvPr id="283" name="Straight Arrow Connector 282"/>
                  <p:cNvCxnSpPr>
                    <a:stCxn id="295" idx="4"/>
                    <a:endCxn id="302" idx="0"/>
                  </p:cNvCxnSpPr>
                  <p:nvPr/>
                </p:nvCxnSpPr>
                <p:spPr>
                  <a:xfrm rot="16200000" flipH="1">
                    <a:off x="5704000" y="3850264"/>
                    <a:ext cx="809180" cy="15461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Arrow Connector 283"/>
                  <p:cNvCxnSpPr>
                    <a:stCxn id="288" idx="4"/>
                    <a:endCxn id="299" idx="0"/>
                  </p:cNvCxnSpPr>
                  <p:nvPr/>
                </p:nvCxnSpPr>
                <p:spPr>
                  <a:xfrm rot="16200000" flipH="1">
                    <a:off x="3168073" y="3149454"/>
                    <a:ext cx="845302" cy="324395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Arrow Connector 284"/>
                  <p:cNvCxnSpPr>
                    <a:stCxn id="288" idx="4"/>
                    <a:endCxn id="292" idx="0"/>
                  </p:cNvCxnSpPr>
                  <p:nvPr/>
                </p:nvCxnSpPr>
                <p:spPr bwMode="auto">
                  <a:xfrm rot="16200000" flipH="1">
                    <a:off x="1896498" y="4421029"/>
                    <a:ext cx="895878" cy="75138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6" name="Oval 4"/>
                  <p:cNvSpPr/>
                  <p:nvPr/>
                </p:nvSpPr>
                <p:spPr bwMode="auto">
                  <a:xfrm>
                    <a:off x="386499" y="4522178"/>
                    <a:ext cx="1025930" cy="68635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87" name="Oval 286"/>
                  <p:cNvSpPr/>
                  <p:nvPr/>
                </p:nvSpPr>
                <p:spPr bwMode="auto">
                  <a:xfrm>
                    <a:off x="913916" y="5259110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40519" y="3662422"/>
                    <a:ext cx="2456451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89" name="Straight Arrow Connector 288"/>
                  <p:cNvCxnSpPr>
                    <a:stCxn id="286" idx="5"/>
                    <a:endCxn id="287" idx="0"/>
                  </p:cNvCxnSpPr>
                  <p:nvPr/>
                </p:nvCxnSpPr>
                <p:spPr bwMode="auto">
                  <a:xfrm rot="16200000" flipH="1">
                    <a:off x="1267932" y="5100164"/>
                    <a:ext cx="151724" cy="16616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Arrow Connector 289"/>
                  <p:cNvCxnSpPr>
                    <a:stCxn id="288" idx="4"/>
                    <a:endCxn id="287" idx="0"/>
                  </p:cNvCxnSpPr>
                  <p:nvPr/>
                </p:nvCxnSpPr>
                <p:spPr bwMode="auto">
                  <a:xfrm rot="5400000">
                    <a:off x="1242648" y="4533013"/>
                    <a:ext cx="910328" cy="54186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1" name="Oval 290"/>
                  <p:cNvSpPr/>
                  <p:nvPr/>
                </p:nvSpPr>
                <p:spPr bwMode="auto">
                  <a:xfrm>
                    <a:off x="1556926" y="452217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>
                    <a:off x="2207163" y="5244660"/>
                    <a:ext cx="1033157" cy="686356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93" name="Straight Arrow Connector 292"/>
                  <p:cNvCxnSpPr>
                    <a:stCxn id="291" idx="5"/>
                    <a:endCxn id="292" idx="0"/>
                  </p:cNvCxnSpPr>
                  <p:nvPr/>
                </p:nvCxnSpPr>
                <p:spPr bwMode="auto">
                  <a:xfrm rot="16200000" flipH="1">
                    <a:off x="2506994" y="5031529"/>
                    <a:ext cx="137274" cy="28899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4" name="Oval 293"/>
                  <p:cNvSpPr/>
                  <p:nvPr/>
                </p:nvSpPr>
                <p:spPr>
                  <a:xfrm>
                    <a:off x="3435388" y="5230211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95" name="Oval 294"/>
                  <p:cNvSpPr/>
                  <p:nvPr/>
                </p:nvSpPr>
                <p:spPr>
                  <a:xfrm>
                    <a:off x="4114525" y="3532375"/>
                    <a:ext cx="2449229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96" name="Straight Arrow Connector 295"/>
                  <p:cNvCxnSpPr>
                    <a:stCxn id="304" idx="5"/>
                    <a:endCxn id="294" idx="0"/>
                  </p:cNvCxnSpPr>
                  <p:nvPr/>
                </p:nvCxnSpPr>
                <p:spPr>
                  <a:xfrm rot="16200000" flipH="1">
                    <a:off x="3764123" y="5045974"/>
                    <a:ext cx="122824" cy="2456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Arrow Connector 296"/>
                  <p:cNvCxnSpPr>
                    <a:stCxn id="288" idx="4"/>
                    <a:endCxn id="294" idx="0"/>
                  </p:cNvCxnSpPr>
                  <p:nvPr/>
                </p:nvCxnSpPr>
                <p:spPr>
                  <a:xfrm rot="16200000" flipH="1">
                    <a:off x="2517836" y="3799691"/>
                    <a:ext cx="881428" cy="197961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8" name="Oval 297"/>
                  <p:cNvSpPr/>
                  <p:nvPr/>
                </p:nvSpPr>
                <p:spPr>
                  <a:xfrm>
                    <a:off x="4056726" y="4514951"/>
                    <a:ext cx="1025930" cy="6791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99" name="Oval 298"/>
                  <p:cNvSpPr/>
                  <p:nvPr/>
                </p:nvSpPr>
                <p:spPr>
                  <a:xfrm>
                    <a:off x="4699741" y="5194084"/>
                    <a:ext cx="1018702" cy="68636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00" name="Straight Arrow Connector 299"/>
                  <p:cNvCxnSpPr>
                    <a:stCxn id="298" idx="5"/>
                    <a:endCxn id="299" idx="0"/>
                  </p:cNvCxnSpPr>
                  <p:nvPr/>
                </p:nvCxnSpPr>
                <p:spPr>
                  <a:xfrm rot="16200000" flipH="1">
                    <a:off x="5021243" y="5002629"/>
                    <a:ext cx="101148" cy="28176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1" name="Oval 300"/>
                  <p:cNvSpPr/>
                  <p:nvPr/>
                </p:nvSpPr>
                <p:spPr>
                  <a:xfrm>
                    <a:off x="5761792" y="4363232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02" name="Oval 301"/>
                  <p:cNvSpPr/>
                  <p:nvPr/>
                </p:nvSpPr>
                <p:spPr>
                  <a:xfrm>
                    <a:off x="6368680" y="5027916"/>
                    <a:ext cx="1025930" cy="6791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03" name="Straight Arrow Connector 302"/>
                  <p:cNvCxnSpPr>
                    <a:stCxn id="301" idx="5"/>
                    <a:endCxn id="302" idx="0"/>
                  </p:cNvCxnSpPr>
                  <p:nvPr/>
                </p:nvCxnSpPr>
                <p:spPr>
                  <a:xfrm rot="16200000" flipH="1">
                    <a:off x="6719087" y="4865355"/>
                    <a:ext cx="79475" cy="2456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4" name="Oval 303"/>
                  <p:cNvSpPr/>
                  <p:nvPr/>
                </p:nvSpPr>
                <p:spPr>
                  <a:xfrm>
                    <a:off x="2828500" y="452217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3250" name="Group 87"/>
              <p:cNvGrpSpPr>
                <a:grpSpLocks/>
              </p:cNvGrpSpPr>
              <p:nvPr/>
            </p:nvGrpSpPr>
            <p:grpSpPr bwMode="auto">
              <a:xfrm>
                <a:off x="4432300" y="2247900"/>
                <a:ext cx="4483100" cy="1651000"/>
                <a:chOff x="0" y="3390900"/>
                <a:chExt cx="4483100" cy="1651000"/>
              </a:xfrm>
            </p:grpSpPr>
            <p:sp>
              <p:nvSpPr>
                <p:cNvPr id="257" name="Oval 256"/>
                <p:cNvSpPr/>
                <p:nvPr/>
              </p:nvSpPr>
              <p:spPr>
                <a:xfrm>
                  <a:off x="477" y="3391034"/>
                  <a:ext cx="4483165" cy="1650291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3264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603"/>
                  <a:ext cx="3689642" cy="1269988"/>
                  <a:chOff x="387350" y="3530600"/>
                  <a:chExt cx="7010400" cy="2412991"/>
                </a:xfrm>
              </p:grpSpPr>
              <p:cxnSp>
                <p:nvCxnSpPr>
                  <p:cNvPr id="259" name="Straight Arrow Connector 258"/>
                  <p:cNvCxnSpPr>
                    <a:stCxn id="271" idx="4"/>
                    <a:endCxn id="278" idx="0"/>
                  </p:cNvCxnSpPr>
                  <p:nvPr/>
                </p:nvCxnSpPr>
                <p:spPr>
                  <a:xfrm rot="16200000" flipH="1">
                    <a:off x="5706717" y="3850623"/>
                    <a:ext cx="809180" cy="15461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Arrow Connector 259"/>
                  <p:cNvCxnSpPr>
                    <a:stCxn id="264" idx="4"/>
                    <a:endCxn id="275" idx="0"/>
                  </p:cNvCxnSpPr>
                  <p:nvPr/>
                </p:nvCxnSpPr>
                <p:spPr>
                  <a:xfrm rot="16200000" flipH="1">
                    <a:off x="3156340" y="3164263"/>
                    <a:ext cx="845302" cy="321505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Arrow Connector 260"/>
                  <p:cNvCxnSpPr>
                    <a:stCxn id="264" idx="4"/>
                    <a:endCxn id="268" idx="0"/>
                  </p:cNvCxnSpPr>
                  <p:nvPr/>
                </p:nvCxnSpPr>
                <p:spPr bwMode="auto">
                  <a:xfrm rot="16200000" flipH="1">
                    <a:off x="1899215" y="4421388"/>
                    <a:ext cx="895878" cy="75138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2" name="Oval 4"/>
                  <p:cNvSpPr/>
                  <p:nvPr/>
                </p:nvSpPr>
                <p:spPr bwMode="auto">
                  <a:xfrm>
                    <a:off x="389216" y="452253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 bwMode="auto">
                  <a:xfrm>
                    <a:off x="916633" y="5259470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 bwMode="auto">
                  <a:xfrm>
                    <a:off x="743236" y="3662781"/>
                    <a:ext cx="2456451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65" name="Straight Arrow Connector 264"/>
                  <p:cNvCxnSpPr>
                    <a:stCxn id="262" idx="5"/>
                    <a:endCxn id="263" idx="0"/>
                  </p:cNvCxnSpPr>
                  <p:nvPr/>
                </p:nvCxnSpPr>
                <p:spPr bwMode="auto">
                  <a:xfrm rot="16200000" flipH="1">
                    <a:off x="1270649" y="5100523"/>
                    <a:ext cx="151724" cy="16616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Arrow Connector 265"/>
                  <p:cNvCxnSpPr>
                    <a:stCxn id="264" idx="4"/>
                    <a:endCxn id="263" idx="0"/>
                  </p:cNvCxnSpPr>
                  <p:nvPr/>
                </p:nvCxnSpPr>
                <p:spPr bwMode="auto">
                  <a:xfrm rot="5400000">
                    <a:off x="1245365" y="4533372"/>
                    <a:ext cx="910328" cy="54186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7" name="Oval 266"/>
                  <p:cNvSpPr/>
                  <p:nvPr/>
                </p:nvSpPr>
                <p:spPr bwMode="auto">
                  <a:xfrm>
                    <a:off x="1559643" y="452253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68" name="Oval 267"/>
                  <p:cNvSpPr/>
                  <p:nvPr/>
                </p:nvSpPr>
                <p:spPr bwMode="auto">
                  <a:xfrm>
                    <a:off x="2209880" y="5245020"/>
                    <a:ext cx="1033157" cy="686356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69" name="Straight Arrow Connector 268"/>
                  <p:cNvCxnSpPr>
                    <a:stCxn id="267" idx="5"/>
                    <a:endCxn id="268" idx="0"/>
                  </p:cNvCxnSpPr>
                  <p:nvPr/>
                </p:nvCxnSpPr>
                <p:spPr bwMode="auto">
                  <a:xfrm rot="16200000" flipH="1">
                    <a:off x="2509711" y="5031888"/>
                    <a:ext cx="137274" cy="28899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0" name="Oval 269"/>
                  <p:cNvSpPr/>
                  <p:nvPr/>
                </p:nvSpPr>
                <p:spPr>
                  <a:xfrm>
                    <a:off x="3416433" y="5230570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4117242" y="3532734"/>
                    <a:ext cx="2449229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72" name="Straight Arrow Connector 271"/>
                  <p:cNvCxnSpPr>
                    <a:stCxn id="280" idx="5"/>
                    <a:endCxn id="270" idx="0"/>
                  </p:cNvCxnSpPr>
                  <p:nvPr/>
                </p:nvCxnSpPr>
                <p:spPr>
                  <a:xfrm rot="16200000" flipH="1">
                    <a:off x="3766835" y="5068010"/>
                    <a:ext cx="122824" cy="20229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Arrow Connector 272"/>
                  <p:cNvCxnSpPr>
                    <a:stCxn id="264" idx="4"/>
                    <a:endCxn id="270" idx="0"/>
                  </p:cNvCxnSpPr>
                  <p:nvPr/>
                </p:nvCxnSpPr>
                <p:spPr>
                  <a:xfrm rot="16200000" flipH="1">
                    <a:off x="2509712" y="3810891"/>
                    <a:ext cx="881428" cy="195793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4" name="Oval 273"/>
                  <p:cNvSpPr/>
                  <p:nvPr/>
                </p:nvSpPr>
                <p:spPr>
                  <a:xfrm>
                    <a:off x="4037771" y="4515310"/>
                    <a:ext cx="1025930" cy="6791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4673558" y="5194444"/>
                    <a:ext cx="1025930" cy="68636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76" name="Straight Arrow Connector 275"/>
                  <p:cNvCxnSpPr>
                    <a:stCxn id="274" idx="5"/>
                    <a:endCxn id="275" idx="0"/>
                  </p:cNvCxnSpPr>
                  <p:nvPr/>
                </p:nvCxnSpPr>
                <p:spPr>
                  <a:xfrm rot="16200000" flipH="1">
                    <a:off x="4998675" y="5006598"/>
                    <a:ext cx="101148" cy="2745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7" name="Oval 276"/>
                  <p:cNvSpPr/>
                  <p:nvPr/>
                </p:nvSpPr>
                <p:spPr>
                  <a:xfrm>
                    <a:off x="5764509" y="4363591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78" name="Oval 277"/>
                  <p:cNvSpPr/>
                  <p:nvPr/>
                </p:nvSpPr>
                <p:spPr>
                  <a:xfrm>
                    <a:off x="6371397" y="5028275"/>
                    <a:ext cx="1025930" cy="6791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79" name="Straight Arrow Connector 278"/>
                  <p:cNvCxnSpPr>
                    <a:stCxn id="277" idx="5"/>
                    <a:endCxn id="278" idx="0"/>
                  </p:cNvCxnSpPr>
                  <p:nvPr/>
                </p:nvCxnSpPr>
                <p:spPr>
                  <a:xfrm rot="16200000" flipH="1">
                    <a:off x="6721804" y="4865715"/>
                    <a:ext cx="79475" cy="2456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0" name="Oval 279"/>
                  <p:cNvSpPr/>
                  <p:nvPr/>
                </p:nvSpPr>
                <p:spPr>
                  <a:xfrm>
                    <a:off x="2852894" y="452253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sp>
            <p:nvSpPr>
              <p:cNvPr id="245" name="Up-Down Arrow 244"/>
              <p:cNvSpPr/>
              <p:nvPr/>
            </p:nvSpPr>
            <p:spPr>
              <a:xfrm>
                <a:off x="6565989" y="3909731"/>
                <a:ext cx="342226" cy="673046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6" name="Up-Down Arrow 245"/>
              <p:cNvSpPr/>
              <p:nvPr/>
            </p:nvSpPr>
            <p:spPr>
              <a:xfrm>
                <a:off x="2094232" y="381000"/>
                <a:ext cx="342226" cy="673046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7" name="Up-Down Arrow 246"/>
              <p:cNvSpPr/>
              <p:nvPr/>
            </p:nvSpPr>
            <p:spPr>
              <a:xfrm>
                <a:off x="2071417" y="5027670"/>
                <a:ext cx="342226" cy="673046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8" name="Up-Down Arrow 247"/>
              <p:cNvSpPr/>
              <p:nvPr/>
            </p:nvSpPr>
            <p:spPr>
              <a:xfrm>
                <a:off x="2094232" y="2715742"/>
                <a:ext cx="342226" cy="673046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9" name="Up-Down Arrow 248"/>
              <p:cNvSpPr/>
              <p:nvPr/>
            </p:nvSpPr>
            <p:spPr>
              <a:xfrm>
                <a:off x="6554580" y="1563582"/>
                <a:ext cx="342226" cy="673043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0" name="Up-Down Arrow 249"/>
              <p:cNvSpPr/>
              <p:nvPr/>
            </p:nvSpPr>
            <p:spPr>
              <a:xfrm>
                <a:off x="6604014" y="6259683"/>
                <a:ext cx="342226" cy="673046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1" name="Up-Down Arrow 250"/>
              <p:cNvSpPr/>
              <p:nvPr/>
            </p:nvSpPr>
            <p:spPr>
              <a:xfrm rot="18826925">
                <a:off x="4301590" y="2185295"/>
                <a:ext cx="342226" cy="589388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2" name="Up-Down Arrow 251"/>
              <p:cNvSpPr/>
              <p:nvPr/>
            </p:nvSpPr>
            <p:spPr>
              <a:xfrm rot="18826925">
                <a:off x="4351024" y="4508626"/>
                <a:ext cx="342226" cy="589391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3" name="Up-Down Arrow 252"/>
              <p:cNvSpPr/>
              <p:nvPr/>
            </p:nvSpPr>
            <p:spPr>
              <a:xfrm rot="18826925">
                <a:off x="8746730" y="3352662"/>
                <a:ext cx="342226" cy="589391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4" name="Up-Down Arrow 253"/>
              <p:cNvSpPr/>
              <p:nvPr/>
            </p:nvSpPr>
            <p:spPr>
              <a:xfrm rot="18826925">
                <a:off x="8796162" y="5676001"/>
                <a:ext cx="342226" cy="589388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5" name="Up-Down Arrow 254"/>
              <p:cNvSpPr/>
              <p:nvPr/>
            </p:nvSpPr>
            <p:spPr>
              <a:xfrm rot="18826925">
                <a:off x="19959" y="915256"/>
                <a:ext cx="342226" cy="589388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" name="Up-Down Arrow 255"/>
              <p:cNvSpPr/>
              <p:nvPr/>
            </p:nvSpPr>
            <p:spPr>
              <a:xfrm rot="18826925">
                <a:off x="69393" y="3238587"/>
                <a:ext cx="342226" cy="589391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33124" name="Group 355"/>
          <p:cNvGrpSpPr>
            <a:grpSpLocks/>
          </p:cNvGrpSpPr>
          <p:nvPr/>
        </p:nvGrpSpPr>
        <p:grpSpPr bwMode="auto">
          <a:xfrm>
            <a:off x="190500" y="190500"/>
            <a:ext cx="4178300" cy="2959100"/>
            <a:chOff x="342900" y="292100"/>
            <a:chExt cx="4178300" cy="2959100"/>
          </a:xfrm>
        </p:grpSpPr>
        <p:sp>
          <p:nvSpPr>
            <p:cNvPr id="354" name="Rounded Rectangle 353"/>
            <p:cNvSpPr/>
            <p:nvPr/>
          </p:nvSpPr>
          <p:spPr>
            <a:xfrm>
              <a:off x="342900" y="292100"/>
              <a:ext cx="4178300" cy="2959100"/>
            </a:xfrm>
            <a:prstGeom prst="roundRect">
              <a:avLst>
                <a:gd name="adj" fmla="val 26538"/>
              </a:avLst>
            </a:prstGeom>
            <a:solidFill>
              <a:srgbClr val="ECEFEF"/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3132" name="Group 125"/>
            <p:cNvGrpSpPr>
              <a:grpSpLocks noChangeAspect="1"/>
            </p:cNvGrpSpPr>
            <p:nvPr/>
          </p:nvGrpSpPr>
          <p:grpSpPr bwMode="auto">
            <a:xfrm>
              <a:off x="506718" y="406400"/>
              <a:ext cx="3911782" cy="2737417"/>
              <a:chOff x="-102883" y="381000"/>
              <a:chExt cx="9364556" cy="6553200"/>
            </a:xfrm>
          </p:grpSpPr>
          <p:grpSp>
            <p:nvGrpSpPr>
              <p:cNvPr id="133133" name="Group 36"/>
              <p:cNvGrpSpPr>
                <a:grpSpLocks/>
              </p:cNvGrpSpPr>
              <p:nvPr/>
            </p:nvGrpSpPr>
            <p:grpSpPr bwMode="auto">
              <a:xfrm>
                <a:off x="0" y="3390900"/>
                <a:ext cx="4483100" cy="1651000"/>
                <a:chOff x="0" y="3390900"/>
                <a:chExt cx="4483100" cy="16510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-1005" y="3390895"/>
                  <a:ext cx="4484441" cy="1649363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grpSp>
              <p:nvGrpSpPr>
                <p:cNvPr id="133222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601"/>
                  <a:ext cx="3689641" cy="1269988"/>
                  <a:chOff x="387350" y="3530600"/>
                  <a:chExt cx="7010400" cy="2412991"/>
                </a:xfrm>
              </p:grpSpPr>
              <p:cxnSp>
                <p:nvCxnSpPr>
                  <p:cNvPr id="6" name="Straight Arrow Connector 5"/>
                  <p:cNvCxnSpPr>
                    <a:stCxn id="11" idx="4"/>
                    <a:endCxn id="18" idx="0"/>
                  </p:cNvCxnSpPr>
                  <p:nvPr/>
                </p:nvCxnSpPr>
                <p:spPr>
                  <a:xfrm rot="16200000" flipH="1">
                    <a:off x="5707714" y="3850033"/>
                    <a:ext cx="808724" cy="15452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Arrow Connector 6"/>
                  <p:cNvCxnSpPr>
                    <a:stCxn id="11" idx="4"/>
                    <a:endCxn id="15" idx="0"/>
                  </p:cNvCxnSpPr>
                  <p:nvPr/>
                </p:nvCxnSpPr>
                <p:spPr>
                  <a:xfrm rot="16200000" flipH="1">
                    <a:off x="5101163" y="4456584"/>
                    <a:ext cx="830389" cy="3538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>
                    <a:stCxn id="23" idx="4"/>
                    <a:endCxn id="27" idx="0"/>
                  </p:cNvCxnSpPr>
                  <p:nvPr/>
                </p:nvCxnSpPr>
                <p:spPr bwMode="auto">
                  <a:xfrm rot="16200000" flipH="1">
                    <a:off x="1898747" y="4416865"/>
                    <a:ext cx="895373" cy="75818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Oval 4"/>
                  <p:cNvSpPr/>
                  <p:nvPr/>
                </p:nvSpPr>
                <p:spPr bwMode="auto">
                  <a:xfrm>
                    <a:off x="385985" y="4521569"/>
                    <a:ext cx="1025353" cy="685974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 bwMode="auto">
                  <a:xfrm>
                    <a:off x="913106" y="5258086"/>
                    <a:ext cx="1025353" cy="685974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39807" y="3662302"/>
                    <a:ext cx="2462288" cy="685969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4" name="Straight Arrow Connector 23"/>
                  <p:cNvCxnSpPr>
                    <a:stCxn id="21" idx="5"/>
                    <a:endCxn id="22" idx="0"/>
                  </p:cNvCxnSpPr>
                  <p:nvPr/>
                </p:nvCxnSpPr>
                <p:spPr bwMode="auto">
                  <a:xfrm rot="16200000" flipH="1">
                    <a:off x="1270534" y="5102840"/>
                    <a:ext cx="151634" cy="15885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24"/>
                  <p:cNvCxnSpPr>
                    <a:stCxn id="23" idx="4"/>
                    <a:endCxn id="22" idx="0"/>
                  </p:cNvCxnSpPr>
                  <p:nvPr/>
                </p:nvCxnSpPr>
                <p:spPr bwMode="auto">
                  <a:xfrm rot="5400000">
                    <a:off x="1241653" y="4532398"/>
                    <a:ext cx="909815" cy="54156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Oval 25"/>
                  <p:cNvSpPr/>
                  <p:nvPr/>
                </p:nvSpPr>
                <p:spPr bwMode="auto">
                  <a:xfrm>
                    <a:off x="1555754" y="4521569"/>
                    <a:ext cx="1025353" cy="685974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 bwMode="auto">
                  <a:xfrm>
                    <a:off x="2205625" y="5243644"/>
                    <a:ext cx="1032576" cy="685974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8" name="Straight Arrow Connector 27"/>
                  <p:cNvCxnSpPr>
                    <a:stCxn id="26" idx="5"/>
                    <a:endCxn id="27" idx="0"/>
                  </p:cNvCxnSpPr>
                  <p:nvPr/>
                </p:nvCxnSpPr>
                <p:spPr bwMode="auto">
                  <a:xfrm rot="16200000" flipH="1">
                    <a:off x="2508903" y="5027021"/>
                    <a:ext cx="137192" cy="2960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Oval 8"/>
                  <p:cNvSpPr/>
                  <p:nvPr/>
                </p:nvSpPr>
                <p:spPr>
                  <a:xfrm>
                    <a:off x="3382617" y="4355494"/>
                    <a:ext cx="1025353" cy="685969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3945838" y="5063128"/>
                    <a:ext cx="1025353" cy="68596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4111914" y="3532328"/>
                    <a:ext cx="2455069" cy="685969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2" name="Straight Arrow Connector 11"/>
                  <p:cNvCxnSpPr>
                    <a:stCxn id="9" idx="5"/>
                    <a:endCxn id="10" idx="0"/>
                  </p:cNvCxnSpPr>
                  <p:nvPr/>
                </p:nvCxnSpPr>
                <p:spPr>
                  <a:xfrm rot="16200000" flipH="1">
                    <a:off x="4296044" y="4900659"/>
                    <a:ext cx="122755" cy="20218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>
                    <a:stCxn id="11" idx="4"/>
                    <a:endCxn id="10" idx="0"/>
                  </p:cNvCxnSpPr>
                  <p:nvPr/>
                </p:nvCxnSpPr>
                <p:spPr>
                  <a:xfrm rot="5400000">
                    <a:off x="4476568" y="4200242"/>
                    <a:ext cx="844830" cy="88093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Oval 13"/>
                  <p:cNvSpPr/>
                  <p:nvPr/>
                </p:nvSpPr>
                <p:spPr>
                  <a:xfrm>
                    <a:off x="4537943" y="4369936"/>
                    <a:ext cx="1025353" cy="678751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5180592" y="5048686"/>
                    <a:ext cx="1025353" cy="685969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6" name="Straight Arrow Connector 15"/>
                  <p:cNvCxnSpPr>
                    <a:stCxn id="14" idx="5"/>
                    <a:endCxn id="15" idx="0"/>
                  </p:cNvCxnSpPr>
                  <p:nvPr/>
                </p:nvCxnSpPr>
                <p:spPr>
                  <a:xfrm rot="16200000" flipH="1">
                    <a:off x="5505530" y="4860946"/>
                    <a:ext cx="101091" cy="27439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Oval 16"/>
                  <p:cNvSpPr/>
                  <p:nvPr/>
                </p:nvSpPr>
                <p:spPr>
                  <a:xfrm>
                    <a:off x="5765478" y="4362713"/>
                    <a:ext cx="1025353" cy="685974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6372025" y="5027022"/>
                    <a:ext cx="1025353" cy="678751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9" name="Straight Arrow Connector 18"/>
                  <p:cNvCxnSpPr>
                    <a:stCxn id="17" idx="5"/>
                    <a:endCxn id="18" idx="0"/>
                  </p:cNvCxnSpPr>
                  <p:nvPr/>
                </p:nvCxnSpPr>
                <p:spPr>
                  <a:xfrm rot="16200000" flipH="1">
                    <a:off x="6722234" y="4864553"/>
                    <a:ext cx="79426" cy="24550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3134" name="Group 37"/>
              <p:cNvGrpSpPr>
                <a:grpSpLocks/>
              </p:cNvGrpSpPr>
              <p:nvPr/>
            </p:nvGrpSpPr>
            <p:grpSpPr bwMode="auto">
              <a:xfrm>
                <a:off x="4457700" y="4597400"/>
                <a:ext cx="4483100" cy="1651000"/>
                <a:chOff x="0" y="3390900"/>
                <a:chExt cx="4483100" cy="16510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-864" y="3389114"/>
                  <a:ext cx="4484441" cy="16531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grpSp>
              <p:nvGrpSpPr>
                <p:cNvPr id="133198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41" name="Straight Arrow Connector 40"/>
                  <p:cNvCxnSpPr>
                    <a:stCxn id="54" idx="4"/>
                    <a:endCxn id="61" idx="0"/>
                  </p:cNvCxnSpPr>
                  <p:nvPr/>
                </p:nvCxnSpPr>
                <p:spPr>
                  <a:xfrm rot="16200000" flipH="1">
                    <a:off x="5707982" y="3846655"/>
                    <a:ext cx="808726" cy="15452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/>
                  <p:cNvCxnSpPr>
                    <a:stCxn id="54" idx="4"/>
                    <a:endCxn id="58" idx="0"/>
                  </p:cNvCxnSpPr>
                  <p:nvPr/>
                </p:nvCxnSpPr>
                <p:spPr>
                  <a:xfrm rot="16200000" flipH="1">
                    <a:off x="5101435" y="4453202"/>
                    <a:ext cx="830386" cy="35381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/>
                  <p:cNvCxnSpPr>
                    <a:stCxn id="46" idx="4"/>
                    <a:endCxn id="50" idx="0"/>
                  </p:cNvCxnSpPr>
                  <p:nvPr/>
                </p:nvCxnSpPr>
                <p:spPr bwMode="auto">
                  <a:xfrm rot="16200000" flipH="1">
                    <a:off x="1899010" y="4413488"/>
                    <a:ext cx="895375" cy="75818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Oval 4"/>
                  <p:cNvSpPr/>
                  <p:nvPr/>
                </p:nvSpPr>
                <p:spPr bwMode="auto">
                  <a:xfrm>
                    <a:off x="386254" y="4518191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 bwMode="auto">
                  <a:xfrm>
                    <a:off x="913369" y="5254710"/>
                    <a:ext cx="1025353" cy="68597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 bwMode="auto">
                  <a:xfrm>
                    <a:off x="740070" y="3658918"/>
                    <a:ext cx="2462292" cy="685975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47" name="Straight Arrow Connector 46"/>
                  <p:cNvCxnSpPr>
                    <a:stCxn id="44" idx="5"/>
                    <a:endCxn id="45" idx="0"/>
                  </p:cNvCxnSpPr>
                  <p:nvPr/>
                </p:nvCxnSpPr>
                <p:spPr bwMode="auto">
                  <a:xfrm rot="16200000" flipH="1">
                    <a:off x="1270802" y="5099459"/>
                    <a:ext cx="151638" cy="15885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>
                    <a:stCxn id="46" idx="4"/>
                    <a:endCxn id="45" idx="0"/>
                  </p:cNvCxnSpPr>
                  <p:nvPr/>
                </p:nvCxnSpPr>
                <p:spPr bwMode="auto">
                  <a:xfrm rot="5400000">
                    <a:off x="1241916" y="4529025"/>
                    <a:ext cx="909816" cy="54155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Oval 48"/>
                  <p:cNvSpPr/>
                  <p:nvPr/>
                </p:nvSpPr>
                <p:spPr bwMode="auto">
                  <a:xfrm>
                    <a:off x="1556022" y="4518191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 bwMode="auto">
                  <a:xfrm>
                    <a:off x="2205893" y="5240268"/>
                    <a:ext cx="1032571" cy="68597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51" name="Straight Arrow Connector 50"/>
                  <p:cNvCxnSpPr>
                    <a:stCxn id="49" idx="5"/>
                    <a:endCxn id="50" idx="0"/>
                  </p:cNvCxnSpPr>
                  <p:nvPr/>
                </p:nvCxnSpPr>
                <p:spPr bwMode="auto">
                  <a:xfrm rot="16200000" flipH="1">
                    <a:off x="2509162" y="5023644"/>
                    <a:ext cx="137197" cy="29605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Oval 51"/>
                  <p:cNvSpPr/>
                  <p:nvPr/>
                </p:nvSpPr>
                <p:spPr>
                  <a:xfrm>
                    <a:off x="3382880" y="4352112"/>
                    <a:ext cx="1025353" cy="685975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946102" y="5059747"/>
                    <a:ext cx="1025353" cy="685975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4112183" y="3528944"/>
                    <a:ext cx="2455069" cy="685975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55" name="Straight Arrow Connector 54"/>
                  <p:cNvCxnSpPr>
                    <a:stCxn id="52" idx="5"/>
                    <a:endCxn id="53" idx="0"/>
                  </p:cNvCxnSpPr>
                  <p:nvPr/>
                </p:nvCxnSpPr>
                <p:spPr>
                  <a:xfrm rot="16200000" flipH="1">
                    <a:off x="4296312" y="4897282"/>
                    <a:ext cx="122751" cy="20218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>
                    <a:stCxn id="54" idx="4"/>
                    <a:endCxn id="53" idx="0"/>
                  </p:cNvCxnSpPr>
                  <p:nvPr/>
                </p:nvCxnSpPr>
                <p:spPr>
                  <a:xfrm rot="5400000">
                    <a:off x="4476835" y="4196865"/>
                    <a:ext cx="844827" cy="88093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Oval 56"/>
                  <p:cNvSpPr/>
                  <p:nvPr/>
                </p:nvSpPr>
                <p:spPr>
                  <a:xfrm>
                    <a:off x="4538207" y="4366553"/>
                    <a:ext cx="1025353" cy="678752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5180860" y="5045305"/>
                    <a:ext cx="1025353" cy="685975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59" name="Straight Arrow Connector 58"/>
                  <p:cNvCxnSpPr>
                    <a:stCxn id="57" idx="5"/>
                    <a:endCxn id="58" idx="0"/>
                  </p:cNvCxnSpPr>
                  <p:nvPr/>
                </p:nvCxnSpPr>
                <p:spPr>
                  <a:xfrm rot="16200000" flipH="1">
                    <a:off x="5505793" y="4857565"/>
                    <a:ext cx="101091" cy="27439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Oval 59"/>
                  <p:cNvSpPr/>
                  <p:nvPr/>
                </p:nvSpPr>
                <p:spPr>
                  <a:xfrm>
                    <a:off x="5765742" y="4359335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6372288" y="5023645"/>
                    <a:ext cx="1025353" cy="67875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62" name="Straight Arrow Connector 61"/>
                  <p:cNvCxnSpPr>
                    <a:stCxn id="60" idx="5"/>
                    <a:endCxn id="61" idx="0"/>
                  </p:cNvCxnSpPr>
                  <p:nvPr/>
                </p:nvCxnSpPr>
                <p:spPr>
                  <a:xfrm rot="16200000" flipH="1">
                    <a:off x="6722498" y="4861176"/>
                    <a:ext cx="79431" cy="24550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3135" name="Group 62"/>
              <p:cNvGrpSpPr>
                <a:grpSpLocks/>
              </p:cNvGrpSpPr>
              <p:nvPr/>
            </p:nvGrpSpPr>
            <p:grpSpPr bwMode="auto">
              <a:xfrm>
                <a:off x="0" y="1054100"/>
                <a:ext cx="4483100" cy="1651000"/>
                <a:chOff x="0" y="3390900"/>
                <a:chExt cx="4483100" cy="1651000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-1005" y="3390467"/>
                  <a:ext cx="4484441" cy="1649363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grpSp>
              <p:nvGrpSpPr>
                <p:cNvPr id="133174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66" name="Straight Arrow Connector 65"/>
                  <p:cNvCxnSpPr>
                    <a:stCxn id="79" idx="4"/>
                    <a:endCxn id="86" idx="0"/>
                  </p:cNvCxnSpPr>
                  <p:nvPr/>
                </p:nvCxnSpPr>
                <p:spPr>
                  <a:xfrm rot="16200000" flipH="1">
                    <a:off x="5707713" y="3849225"/>
                    <a:ext cx="808726" cy="15452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/>
                  <p:cNvCxnSpPr>
                    <a:stCxn id="79" idx="4"/>
                    <a:endCxn id="83" idx="0"/>
                  </p:cNvCxnSpPr>
                  <p:nvPr/>
                </p:nvCxnSpPr>
                <p:spPr>
                  <a:xfrm rot="16200000" flipH="1">
                    <a:off x="5101167" y="4455772"/>
                    <a:ext cx="830386" cy="3538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>
                    <a:stCxn id="71" idx="4"/>
                    <a:endCxn id="75" idx="0"/>
                  </p:cNvCxnSpPr>
                  <p:nvPr/>
                </p:nvCxnSpPr>
                <p:spPr bwMode="auto">
                  <a:xfrm rot="16200000" flipH="1">
                    <a:off x="1898747" y="4416058"/>
                    <a:ext cx="895375" cy="75818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Oval 4"/>
                  <p:cNvSpPr/>
                  <p:nvPr/>
                </p:nvSpPr>
                <p:spPr bwMode="auto">
                  <a:xfrm>
                    <a:off x="385985" y="4520761"/>
                    <a:ext cx="1025353" cy="68597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 bwMode="auto">
                  <a:xfrm>
                    <a:off x="913106" y="5257279"/>
                    <a:ext cx="1025353" cy="68597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 bwMode="auto">
                  <a:xfrm>
                    <a:off x="739807" y="3661488"/>
                    <a:ext cx="2462288" cy="685975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72" name="Straight Arrow Connector 71"/>
                  <p:cNvCxnSpPr>
                    <a:stCxn id="69" idx="5"/>
                    <a:endCxn id="70" idx="0"/>
                  </p:cNvCxnSpPr>
                  <p:nvPr/>
                </p:nvCxnSpPr>
                <p:spPr bwMode="auto">
                  <a:xfrm rot="16200000" flipH="1">
                    <a:off x="1270534" y="5102029"/>
                    <a:ext cx="151638" cy="15885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>
                    <a:stCxn id="71" idx="4"/>
                    <a:endCxn id="70" idx="0"/>
                  </p:cNvCxnSpPr>
                  <p:nvPr/>
                </p:nvCxnSpPr>
                <p:spPr bwMode="auto">
                  <a:xfrm rot="5400000">
                    <a:off x="1241652" y="4531590"/>
                    <a:ext cx="909816" cy="54156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1555754" y="4520761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2205625" y="5242838"/>
                    <a:ext cx="1032576" cy="68597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76" name="Straight Arrow Connector 75"/>
                  <p:cNvCxnSpPr>
                    <a:stCxn id="74" idx="5"/>
                    <a:endCxn id="75" idx="0"/>
                  </p:cNvCxnSpPr>
                  <p:nvPr/>
                </p:nvCxnSpPr>
                <p:spPr bwMode="auto">
                  <a:xfrm rot="16200000" flipH="1">
                    <a:off x="2508899" y="5026214"/>
                    <a:ext cx="137197" cy="2960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Oval 76"/>
                  <p:cNvSpPr/>
                  <p:nvPr/>
                </p:nvSpPr>
                <p:spPr>
                  <a:xfrm>
                    <a:off x="3382617" y="4354681"/>
                    <a:ext cx="1025353" cy="685975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3945838" y="5062316"/>
                    <a:ext cx="1025353" cy="685975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4111914" y="3531514"/>
                    <a:ext cx="2455069" cy="685975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80" name="Straight Arrow Connector 79"/>
                  <p:cNvCxnSpPr>
                    <a:stCxn id="77" idx="5"/>
                    <a:endCxn id="78" idx="0"/>
                  </p:cNvCxnSpPr>
                  <p:nvPr/>
                </p:nvCxnSpPr>
                <p:spPr>
                  <a:xfrm rot="16200000" flipH="1">
                    <a:off x="4296044" y="4899852"/>
                    <a:ext cx="122751" cy="20218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>
                    <a:stCxn id="79" idx="4"/>
                    <a:endCxn id="78" idx="0"/>
                  </p:cNvCxnSpPr>
                  <p:nvPr/>
                </p:nvCxnSpPr>
                <p:spPr>
                  <a:xfrm rot="5400000">
                    <a:off x="4476567" y="4199435"/>
                    <a:ext cx="844827" cy="88093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Oval 81"/>
                  <p:cNvSpPr/>
                  <p:nvPr/>
                </p:nvSpPr>
                <p:spPr>
                  <a:xfrm>
                    <a:off x="4537943" y="4369123"/>
                    <a:ext cx="1025353" cy="678752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5180592" y="5047875"/>
                    <a:ext cx="1025353" cy="685975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84" name="Straight Arrow Connector 83"/>
                  <p:cNvCxnSpPr>
                    <a:stCxn id="82" idx="5"/>
                    <a:endCxn id="83" idx="0"/>
                  </p:cNvCxnSpPr>
                  <p:nvPr/>
                </p:nvCxnSpPr>
                <p:spPr>
                  <a:xfrm rot="16200000" flipH="1">
                    <a:off x="5505530" y="4860135"/>
                    <a:ext cx="101091" cy="27439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Oval 84"/>
                  <p:cNvSpPr/>
                  <p:nvPr/>
                </p:nvSpPr>
                <p:spPr>
                  <a:xfrm>
                    <a:off x="5765478" y="4361905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6372025" y="5026215"/>
                    <a:ext cx="1025353" cy="67875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87" name="Straight Arrow Connector 86"/>
                  <p:cNvCxnSpPr>
                    <a:stCxn id="85" idx="5"/>
                    <a:endCxn id="86" idx="0"/>
                  </p:cNvCxnSpPr>
                  <p:nvPr/>
                </p:nvCxnSpPr>
                <p:spPr>
                  <a:xfrm rot="16200000" flipH="1">
                    <a:off x="6722230" y="4863746"/>
                    <a:ext cx="79431" cy="24550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3136" name="Group 87"/>
              <p:cNvGrpSpPr>
                <a:grpSpLocks/>
              </p:cNvGrpSpPr>
              <p:nvPr/>
            </p:nvGrpSpPr>
            <p:grpSpPr bwMode="auto">
              <a:xfrm>
                <a:off x="4432300" y="2247900"/>
                <a:ext cx="4483100" cy="1651000"/>
                <a:chOff x="0" y="3390900"/>
                <a:chExt cx="4483100" cy="1651000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-2068" y="3389983"/>
                  <a:ext cx="4484441" cy="1649363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grpSp>
              <p:nvGrpSpPr>
                <p:cNvPr id="133150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91" name="Straight Arrow Connector 90"/>
                  <p:cNvCxnSpPr>
                    <a:stCxn id="104" idx="4"/>
                    <a:endCxn id="111" idx="0"/>
                  </p:cNvCxnSpPr>
                  <p:nvPr/>
                </p:nvCxnSpPr>
                <p:spPr>
                  <a:xfrm rot="16200000" flipH="1">
                    <a:off x="5705694" y="3848306"/>
                    <a:ext cx="808726" cy="15452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Arrow Connector 91"/>
                  <p:cNvCxnSpPr>
                    <a:stCxn id="104" idx="4"/>
                    <a:endCxn id="108" idx="0"/>
                  </p:cNvCxnSpPr>
                  <p:nvPr/>
                </p:nvCxnSpPr>
                <p:spPr>
                  <a:xfrm rot="16200000" flipH="1">
                    <a:off x="5099147" y="4454853"/>
                    <a:ext cx="830386" cy="3538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Arrow Connector 92"/>
                  <p:cNvCxnSpPr>
                    <a:stCxn id="96" idx="4"/>
                    <a:endCxn id="100" idx="0"/>
                  </p:cNvCxnSpPr>
                  <p:nvPr/>
                </p:nvCxnSpPr>
                <p:spPr bwMode="auto">
                  <a:xfrm rot="16200000" flipH="1">
                    <a:off x="1896727" y="4415139"/>
                    <a:ext cx="895375" cy="75818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Oval 4"/>
                  <p:cNvSpPr/>
                  <p:nvPr/>
                </p:nvSpPr>
                <p:spPr bwMode="auto">
                  <a:xfrm>
                    <a:off x="383966" y="4519843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 bwMode="auto">
                  <a:xfrm>
                    <a:off x="911086" y="5256361"/>
                    <a:ext cx="1025353" cy="68597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 bwMode="auto">
                  <a:xfrm>
                    <a:off x="737787" y="3660569"/>
                    <a:ext cx="2462288" cy="685975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97" name="Straight Arrow Connector 96"/>
                  <p:cNvCxnSpPr>
                    <a:stCxn id="94" idx="5"/>
                    <a:endCxn id="95" idx="0"/>
                  </p:cNvCxnSpPr>
                  <p:nvPr/>
                </p:nvCxnSpPr>
                <p:spPr bwMode="auto">
                  <a:xfrm rot="16200000" flipH="1">
                    <a:off x="1268514" y="5101110"/>
                    <a:ext cx="151638" cy="15885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Arrow Connector 97"/>
                  <p:cNvCxnSpPr>
                    <a:stCxn id="96" idx="4"/>
                    <a:endCxn id="95" idx="0"/>
                  </p:cNvCxnSpPr>
                  <p:nvPr/>
                </p:nvCxnSpPr>
                <p:spPr bwMode="auto">
                  <a:xfrm rot="5400000">
                    <a:off x="1239633" y="4530672"/>
                    <a:ext cx="909816" cy="54156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Oval 98"/>
                  <p:cNvSpPr/>
                  <p:nvPr/>
                </p:nvSpPr>
                <p:spPr bwMode="auto">
                  <a:xfrm>
                    <a:off x="1553734" y="4519843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 bwMode="auto">
                  <a:xfrm>
                    <a:off x="2203606" y="5241919"/>
                    <a:ext cx="1032576" cy="68597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01" name="Straight Arrow Connector 100"/>
                  <p:cNvCxnSpPr>
                    <a:stCxn id="99" idx="5"/>
                    <a:endCxn id="100" idx="0"/>
                  </p:cNvCxnSpPr>
                  <p:nvPr/>
                </p:nvCxnSpPr>
                <p:spPr bwMode="auto">
                  <a:xfrm rot="16200000" flipH="1">
                    <a:off x="2506879" y="5025296"/>
                    <a:ext cx="137197" cy="2960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Oval 101"/>
                  <p:cNvSpPr/>
                  <p:nvPr/>
                </p:nvSpPr>
                <p:spPr>
                  <a:xfrm>
                    <a:off x="3380597" y="4353763"/>
                    <a:ext cx="1025353" cy="685975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3943819" y="5061398"/>
                    <a:ext cx="1025353" cy="685975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4109895" y="3530595"/>
                    <a:ext cx="2455069" cy="685975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05" name="Straight Arrow Connector 104"/>
                  <p:cNvCxnSpPr>
                    <a:stCxn id="102" idx="5"/>
                    <a:endCxn id="103" idx="0"/>
                  </p:cNvCxnSpPr>
                  <p:nvPr/>
                </p:nvCxnSpPr>
                <p:spPr>
                  <a:xfrm rot="16200000" flipH="1">
                    <a:off x="4294024" y="4898934"/>
                    <a:ext cx="122751" cy="20218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Arrow Connector 105"/>
                  <p:cNvCxnSpPr>
                    <a:stCxn id="104" idx="4"/>
                    <a:endCxn id="103" idx="0"/>
                  </p:cNvCxnSpPr>
                  <p:nvPr/>
                </p:nvCxnSpPr>
                <p:spPr>
                  <a:xfrm rot="5400000">
                    <a:off x="4474547" y="4198516"/>
                    <a:ext cx="844827" cy="88093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Oval 106"/>
                  <p:cNvSpPr/>
                  <p:nvPr/>
                </p:nvSpPr>
                <p:spPr>
                  <a:xfrm>
                    <a:off x="4535924" y="4368204"/>
                    <a:ext cx="1025353" cy="678752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5178572" y="5046956"/>
                    <a:ext cx="1025353" cy="685975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09" name="Straight Arrow Connector 108"/>
                  <p:cNvCxnSpPr>
                    <a:stCxn id="107" idx="5"/>
                    <a:endCxn id="108" idx="0"/>
                  </p:cNvCxnSpPr>
                  <p:nvPr/>
                </p:nvCxnSpPr>
                <p:spPr>
                  <a:xfrm rot="16200000" flipH="1">
                    <a:off x="5503510" y="4859216"/>
                    <a:ext cx="101091" cy="27439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0" name="Oval 109"/>
                  <p:cNvSpPr/>
                  <p:nvPr/>
                </p:nvSpPr>
                <p:spPr>
                  <a:xfrm>
                    <a:off x="5763458" y="4360986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6370005" y="5025296"/>
                    <a:ext cx="1025353" cy="67875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12" name="Straight Arrow Connector 111"/>
                  <p:cNvCxnSpPr>
                    <a:stCxn id="110" idx="5"/>
                    <a:endCxn id="111" idx="0"/>
                  </p:cNvCxnSpPr>
                  <p:nvPr/>
                </p:nvCxnSpPr>
                <p:spPr>
                  <a:xfrm rot="16200000" flipH="1">
                    <a:off x="6720210" y="4862827"/>
                    <a:ext cx="79431" cy="24550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4" name="Up-Down Arrow 113"/>
              <p:cNvSpPr/>
              <p:nvPr/>
            </p:nvSpPr>
            <p:spPr>
              <a:xfrm>
                <a:off x="6566041" y="3911547"/>
                <a:ext cx="342034" cy="6726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15" name="Up-Down Arrow 114"/>
              <p:cNvSpPr/>
              <p:nvPr/>
            </p:nvSpPr>
            <p:spPr>
              <a:xfrm>
                <a:off x="2093003" y="381000"/>
                <a:ext cx="345833" cy="672667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16" name="Up-Down Arrow 115"/>
              <p:cNvSpPr/>
              <p:nvPr/>
            </p:nvSpPr>
            <p:spPr>
              <a:xfrm>
                <a:off x="2070200" y="5028857"/>
                <a:ext cx="342034" cy="6726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17" name="Up-Down Arrow 116"/>
              <p:cNvSpPr/>
              <p:nvPr/>
            </p:nvSpPr>
            <p:spPr>
              <a:xfrm>
                <a:off x="2093003" y="2718230"/>
                <a:ext cx="345833" cy="6726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18" name="Up-Down Arrow 117"/>
              <p:cNvSpPr/>
              <p:nvPr/>
            </p:nvSpPr>
            <p:spPr>
              <a:xfrm>
                <a:off x="6550840" y="1562917"/>
                <a:ext cx="345835" cy="6726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19" name="Up-Down Arrow 118"/>
              <p:cNvSpPr/>
              <p:nvPr/>
            </p:nvSpPr>
            <p:spPr>
              <a:xfrm>
                <a:off x="6604045" y="6260178"/>
                <a:ext cx="342034" cy="6726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0" name="Up-Down Arrow 119"/>
              <p:cNvSpPr/>
              <p:nvPr/>
            </p:nvSpPr>
            <p:spPr>
              <a:xfrm rot="18826925">
                <a:off x="4299118" y="2184280"/>
                <a:ext cx="342034" cy="589057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1" name="Up-Down Arrow 120"/>
              <p:cNvSpPr/>
              <p:nvPr/>
            </p:nvSpPr>
            <p:spPr>
              <a:xfrm rot="18826925">
                <a:off x="4350425" y="4508205"/>
                <a:ext cx="342034" cy="585258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2" name="Up-Down Arrow 121"/>
              <p:cNvSpPr/>
              <p:nvPr/>
            </p:nvSpPr>
            <p:spPr>
              <a:xfrm rot="18826925">
                <a:off x="8745555" y="3350993"/>
                <a:ext cx="342034" cy="589057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3" name="Up-Down Arrow 122"/>
              <p:cNvSpPr/>
              <p:nvPr/>
            </p:nvSpPr>
            <p:spPr>
              <a:xfrm rot="18826925">
                <a:off x="8794961" y="5676819"/>
                <a:ext cx="342034" cy="589059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4" name="Up-Down Arrow 123"/>
              <p:cNvSpPr/>
              <p:nvPr/>
            </p:nvSpPr>
            <p:spPr>
              <a:xfrm rot="18826925">
                <a:off x="19897" y="914955"/>
                <a:ext cx="342034" cy="589057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5" name="Up-Down Arrow 124"/>
              <p:cNvSpPr/>
              <p:nvPr/>
            </p:nvSpPr>
            <p:spPr>
              <a:xfrm rot="18826925">
                <a:off x="69303" y="3236979"/>
                <a:ext cx="342034" cy="589059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</p:grpSp>
      </p:grpSp>
      <p:sp>
        <p:nvSpPr>
          <p:cNvPr id="360" name="Up-Down Arrow 359"/>
          <p:cNvSpPr/>
          <p:nvPr/>
        </p:nvSpPr>
        <p:spPr>
          <a:xfrm>
            <a:off x="6997700" y="4318000"/>
            <a:ext cx="254000" cy="7493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1" name="Up-Down Arrow 360"/>
          <p:cNvSpPr/>
          <p:nvPr/>
        </p:nvSpPr>
        <p:spPr>
          <a:xfrm>
            <a:off x="6946900" y="596900"/>
            <a:ext cx="254000" cy="7493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3" name="Up-Down Arrow 362"/>
          <p:cNvSpPr/>
          <p:nvPr/>
        </p:nvSpPr>
        <p:spPr>
          <a:xfrm rot="18826925">
            <a:off x="4560888" y="2220913"/>
            <a:ext cx="225425" cy="803275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sp>
        <p:nvSpPr>
          <p:cNvPr id="364" name="Up-Down Arrow 363"/>
          <p:cNvSpPr/>
          <p:nvPr/>
        </p:nvSpPr>
        <p:spPr>
          <a:xfrm rot="13426925">
            <a:off x="4814888" y="3986213"/>
            <a:ext cx="225425" cy="803275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sp>
        <p:nvSpPr>
          <p:cNvPr id="365" name="Up-Down Arrow 364"/>
          <p:cNvSpPr/>
          <p:nvPr/>
        </p:nvSpPr>
        <p:spPr>
          <a:xfrm rot="13426925">
            <a:off x="158750" y="2944813"/>
            <a:ext cx="225425" cy="803275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sp>
        <p:nvSpPr>
          <p:cNvPr id="366" name="Up-Down Arrow 365"/>
          <p:cNvSpPr/>
          <p:nvPr/>
        </p:nvSpPr>
        <p:spPr>
          <a:xfrm rot="13426925">
            <a:off x="4522788" y="150813"/>
            <a:ext cx="225425" cy="803275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67447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356"/>
          <p:cNvGrpSpPr>
            <a:grpSpLocks/>
          </p:cNvGrpSpPr>
          <p:nvPr/>
        </p:nvGrpSpPr>
        <p:grpSpPr bwMode="auto">
          <a:xfrm>
            <a:off x="4965700" y="1333500"/>
            <a:ext cx="4178300" cy="2959100"/>
            <a:chOff x="4762500" y="1993900"/>
            <a:chExt cx="4178300" cy="2959100"/>
          </a:xfrm>
        </p:grpSpPr>
        <p:sp>
          <p:nvSpPr>
            <p:cNvPr id="353" name="Rounded Rectangle 352"/>
            <p:cNvSpPr/>
            <p:nvPr/>
          </p:nvSpPr>
          <p:spPr>
            <a:xfrm>
              <a:off x="4762500" y="1993900"/>
              <a:ext cx="4178300" cy="2959100"/>
            </a:xfrm>
            <a:prstGeom prst="roundRect">
              <a:avLst>
                <a:gd name="adj" fmla="val 26538"/>
              </a:avLst>
            </a:prstGeom>
            <a:solidFill>
              <a:srgbClr val="ECEFEF"/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5408" name="Group 126"/>
            <p:cNvGrpSpPr>
              <a:grpSpLocks noChangeAspect="1"/>
            </p:cNvGrpSpPr>
            <p:nvPr/>
          </p:nvGrpSpPr>
          <p:grpSpPr bwMode="auto">
            <a:xfrm>
              <a:off x="4926336" y="2120900"/>
              <a:ext cx="3908425" cy="2735072"/>
              <a:chOff x="-102883" y="381000"/>
              <a:chExt cx="9364556" cy="6553200"/>
            </a:xfrm>
          </p:grpSpPr>
          <p:grpSp>
            <p:nvGrpSpPr>
              <p:cNvPr id="135409" name="Group 36"/>
              <p:cNvGrpSpPr>
                <a:grpSpLocks/>
              </p:cNvGrpSpPr>
              <p:nvPr/>
            </p:nvGrpSpPr>
            <p:grpSpPr bwMode="auto">
              <a:xfrm>
                <a:off x="0" y="3390900"/>
                <a:ext cx="4483100" cy="1651000"/>
                <a:chOff x="0" y="3390900"/>
                <a:chExt cx="4483100" cy="1651000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-961" y="3389673"/>
                  <a:ext cx="4484490" cy="165077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5498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218" name="Straight Arrow Connector 5"/>
                  <p:cNvCxnSpPr>
                    <a:stCxn id="230" idx="4"/>
                    <a:endCxn id="237" idx="0"/>
                  </p:cNvCxnSpPr>
                  <p:nvPr/>
                </p:nvCxnSpPr>
                <p:spPr>
                  <a:xfrm rot="16200000" flipH="1">
                    <a:off x="5705775" y="3848217"/>
                    <a:ext cx="809418" cy="154657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Arrow Connector 6"/>
                  <p:cNvCxnSpPr>
                    <a:stCxn id="230" idx="4"/>
                    <a:endCxn id="234" idx="0"/>
                  </p:cNvCxnSpPr>
                  <p:nvPr/>
                </p:nvCxnSpPr>
                <p:spPr>
                  <a:xfrm rot="16200000" flipH="1">
                    <a:off x="5098708" y="4455284"/>
                    <a:ext cx="831097" cy="3541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Arrow Connector 19"/>
                  <p:cNvCxnSpPr>
                    <a:stCxn id="223" idx="4"/>
                    <a:endCxn id="227" idx="0"/>
                  </p:cNvCxnSpPr>
                  <p:nvPr/>
                </p:nvCxnSpPr>
                <p:spPr bwMode="auto">
                  <a:xfrm rot="16200000" flipH="1">
                    <a:off x="1897146" y="4419151"/>
                    <a:ext cx="896142" cy="75160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1" name="Oval 4"/>
                  <p:cNvSpPr/>
                  <p:nvPr/>
                </p:nvSpPr>
                <p:spPr bwMode="auto">
                  <a:xfrm>
                    <a:off x="386699" y="4520330"/>
                    <a:ext cx="1026233" cy="686558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 bwMode="auto">
                  <a:xfrm>
                    <a:off x="914272" y="5257479"/>
                    <a:ext cx="1026233" cy="68655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23" name="Oval 222"/>
                  <p:cNvSpPr/>
                  <p:nvPr/>
                </p:nvSpPr>
                <p:spPr bwMode="auto">
                  <a:xfrm>
                    <a:off x="740824" y="3660321"/>
                    <a:ext cx="2457179" cy="68656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24" name="Straight Arrow Connector 223"/>
                  <p:cNvCxnSpPr>
                    <a:stCxn id="221" idx="5"/>
                    <a:endCxn id="222" idx="0"/>
                  </p:cNvCxnSpPr>
                  <p:nvPr/>
                </p:nvCxnSpPr>
                <p:spPr bwMode="auto">
                  <a:xfrm rot="16200000" flipH="1">
                    <a:off x="1268393" y="5098486"/>
                    <a:ext cx="151768" cy="1662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Arrow Connector 224"/>
                  <p:cNvCxnSpPr>
                    <a:stCxn id="223" idx="4"/>
                    <a:endCxn id="222" idx="0"/>
                  </p:cNvCxnSpPr>
                  <p:nvPr/>
                </p:nvCxnSpPr>
                <p:spPr bwMode="auto">
                  <a:xfrm rot="5400000">
                    <a:off x="1243102" y="4531168"/>
                    <a:ext cx="910596" cy="54202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6" name="Oval 225"/>
                  <p:cNvSpPr/>
                  <p:nvPr/>
                </p:nvSpPr>
                <p:spPr bwMode="auto">
                  <a:xfrm>
                    <a:off x="1557472" y="4520330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 bwMode="auto">
                  <a:xfrm>
                    <a:off x="2207902" y="5243025"/>
                    <a:ext cx="1033463" cy="68655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28" name="Straight Arrow Connector 227"/>
                  <p:cNvCxnSpPr>
                    <a:stCxn id="226" idx="5"/>
                    <a:endCxn id="227" idx="0"/>
                  </p:cNvCxnSpPr>
                  <p:nvPr/>
                </p:nvCxnSpPr>
                <p:spPr bwMode="auto">
                  <a:xfrm rot="16200000" flipH="1">
                    <a:off x="2507822" y="5029830"/>
                    <a:ext cx="137314" cy="28908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9" name="Oval 228"/>
                  <p:cNvSpPr/>
                  <p:nvPr/>
                </p:nvSpPr>
                <p:spPr>
                  <a:xfrm>
                    <a:off x="3414813" y="5206888"/>
                    <a:ext cx="1026233" cy="68656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4115829" y="3530236"/>
                    <a:ext cx="2449954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31" name="Straight Arrow Connector 230"/>
                  <p:cNvCxnSpPr>
                    <a:stCxn id="220" idx="5"/>
                    <a:endCxn id="229" idx="0"/>
                  </p:cNvCxnSpPr>
                  <p:nvPr/>
                </p:nvCxnSpPr>
                <p:spPr>
                  <a:xfrm rot="16200000" flipH="1">
                    <a:off x="3765319" y="5044285"/>
                    <a:ext cx="122856" cy="20235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Arrow Connector 231"/>
                  <p:cNvCxnSpPr>
                    <a:stCxn id="223" idx="4"/>
                    <a:endCxn id="229" idx="0"/>
                  </p:cNvCxnSpPr>
                  <p:nvPr/>
                </p:nvCxnSpPr>
                <p:spPr>
                  <a:xfrm rot="16200000" flipH="1">
                    <a:off x="2518668" y="3797629"/>
                    <a:ext cx="860005" cy="195851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3" name="Oval 232"/>
                  <p:cNvSpPr/>
                  <p:nvPr/>
                </p:nvSpPr>
                <p:spPr>
                  <a:xfrm>
                    <a:off x="4542224" y="4368562"/>
                    <a:ext cx="1026233" cy="6793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>
                  <a:xfrm>
                    <a:off x="5178200" y="5047895"/>
                    <a:ext cx="1026233" cy="686563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35" name="Straight Arrow Connector 234"/>
                  <p:cNvCxnSpPr>
                    <a:stCxn id="233" idx="5"/>
                    <a:endCxn id="234" idx="0"/>
                  </p:cNvCxnSpPr>
                  <p:nvPr/>
                </p:nvCxnSpPr>
                <p:spPr>
                  <a:xfrm rot="16200000" flipH="1">
                    <a:off x="5503412" y="4859994"/>
                    <a:ext cx="101177" cy="27462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6" name="Oval 235"/>
                  <p:cNvSpPr/>
                  <p:nvPr/>
                </p:nvSpPr>
                <p:spPr>
                  <a:xfrm>
                    <a:off x="5763584" y="4361337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37" name="Oval 236"/>
                  <p:cNvSpPr/>
                  <p:nvPr/>
                </p:nvSpPr>
                <p:spPr>
                  <a:xfrm>
                    <a:off x="6370652" y="5026217"/>
                    <a:ext cx="1026233" cy="6793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38" name="Straight Arrow Connector 237"/>
                  <p:cNvCxnSpPr>
                    <a:stCxn id="236" idx="5"/>
                    <a:endCxn id="237" idx="0"/>
                  </p:cNvCxnSpPr>
                  <p:nvPr/>
                </p:nvCxnSpPr>
                <p:spPr>
                  <a:xfrm rot="16200000" flipH="1">
                    <a:off x="6721162" y="4863608"/>
                    <a:ext cx="79499" cy="2457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9" name="Oval 8"/>
                  <p:cNvSpPr/>
                  <p:nvPr/>
                </p:nvSpPr>
                <p:spPr>
                  <a:xfrm>
                    <a:off x="2851107" y="4498647"/>
                    <a:ext cx="1026233" cy="68656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5410" name="Group 37"/>
              <p:cNvGrpSpPr>
                <a:grpSpLocks/>
              </p:cNvGrpSpPr>
              <p:nvPr/>
            </p:nvGrpSpPr>
            <p:grpSpPr bwMode="auto">
              <a:xfrm>
                <a:off x="4457700" y="4597400"/>
                <a:ext cx="4483100" cy="1651000"/>
                <a:chOff x="0" y="3390900"/>
                <a:chExt cx="4483100" cy="1651000"/>
              </a:xfrm>
            </p:grpSpPr>
            <p:sp>
              <p:nvSpPr>
                <p:cNvPr id="192" name="Oval 191"/>
                <p:cNvSpPr/>
                <p:nvPr/>
              </p:nvSpPr>
              <p:spPr>
                <a:xfrm>
                  <a:off x="-795" y="3392728"/>
                  <a:ext cx="4484490" cy="165077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5474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194" name="Straight Arrow Connector 193"/>
                  <p:cNvCxnSpPr>
                    <a:stCxn id="206" idx="4"/>
                    <a:endCxn id="213" idx="0"/>
                  </p:cNvCxnSpPr>
                  <p:nvPr/>
                </p:nvCxnSpPr>
                <p:spPr>
                  <a:xfrm rot="16200000" flipH="1">
                    <a:off x="5706089" y="3854021"/>
                    <a:ext cx="809418" cy="154657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Arrow Connector 194"/>
                  <p:cNvCxnSpPr>
                    <a:stCxn id="206" idx="4"/>
                    <a:endCxn id="210" idx="0"/>
                  </p:cNvCxnSpPr>
                  <p:nvPr/>
                </p:nvCxnSpPr>
                <p:spPr>
                  <a:xfrm rot="16200000" flipH="1">
                    <a:off x="5099022" y="4461089"/>
                    <a:ext cx="831097" cy="3541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Arrow Connector 195"/>
                  <p:cNvCxnSpPr>
                    <a:stCxn id="199" idx="4"/>
                    <a:endCxn id="203" idx="0"/>
                  </p:cNvCxnSpPr>
                  <p:nvPr/>
                </p:nvCxnSpPr>
                <p:spPr bwMode="auto">
                  <a:xfrm rot="16200000" flipH="1">
                    <a:off x="1897460" y="4424955"/>
                    <a:ext cx="896142" cy="75160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7" name="Oval 4"/>
                  <p:cNvSpPr/>
                  <p:nvPr/>
                </p:nvSpPr>
                <p:spPr bwMode="auto">
                  <a:xfrm>
                    <a:off x="387013" y="4526135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98" name="Oval 197"/>
                  <p:cNvSpPr/>
                  <p:nvPr/>
                </p:nvSpPr>
                <p:spPr bwMode="auto">
                  <a:xfrm>
                    <a:off x="914586" y="5263283"/>
                    <a:ext cx="1026233" cy="68655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99" name="Oval 198"/>
                  <p:cNvSpPr/>
                  <p:nvPr/>
                </p:nvSpPr>
                <p:spPr bwMode="auto">
                  <a:xfrm>
                    <a:off x="741138" y="3666125"/>
                    <a:ext cx="2457179" cy="68656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00" name="Straight Arrow Connector 199"/>
                  <p:cNvCxnSpPr>
                    <a:endCxn id="198" idx="0"/>
                  </p:cNvCxnSpPr>
                  <p:nvPr/>
                </p:nvCxnSpPr>
                <p:spPr bwMode="auto">
                  <a:xfrm rot="16200000" flipH="1">
                    <a:off x="1268707" y="5104290"/>
                    <a:ext cx="151768" cy="1662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Arrow Connector 200"/>
                  <p:cNvCxnSpPr>
                    <a:stCxn id="199" idx="4"/>
                    <a:endCxn id="198" idx="0"/>
                  </p:cNvCxnSpPr>
                  <p:nvPr/>
                </p:nvCxnSpPr>
                <p:spPr bwMode="auto">
                  <a:xfrm rot="5400000">
                    <a:off x="1243416" y="4536972"/>
                    <a:ext cx="910596" cy="54202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2" name="Oval 201"/>
                  <p:cNvSpPr/>
                  <p:nvPr/>
                </p:nvSpPr>
                <p:spPr bwMode="auto">
                  <a:xfrm>
                    <a:off x="1557786" y="4526135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 bwMode="auto">
                  <a:xfrm>
                    <a:off x="2208216" y="5248830"/>
                    <a:ext cx="1033463" cy="68655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04" name="Straight Arrow Connector 203"/>
                  <p:cNvCxnSpPr>
                    <a:stCxn id="202" idx="5"/>
                    <a:endCxn id="203" idx="0"/>
                  </p:cNvCxnSpPr>
                  <p:nvPr/>
                </p:nvCxnSpPr>
                <p:spPr bwMode="auto">
                  <a:xfrm rot="16200000" flipH="1">
                    <a:off x="2508136" y="5035635"/>
                    <a:ext cx="137314" cy="28908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5" name="Oval 204"/>
                  <p:cNvSpPr/>
                  <p:nvPr/>
                </p:nvSpPr>
                <p:spPr>
                  <a:xfrm>
                    <a:off x="3393443" y="5212693"/>
                    <a:ext cx="1026233" cy="68656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4116143" y="3536040"/>
                    <a:ext cx="2449954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07" name="Straight Arrow Connector 206"/>
                  <p:cNvCxnSpPr>
                    <a:stCxn id="215" idx="5"/>
                    <a:endCxn id="205" idx="0"/>
                  </p:cNvCxnSpPr>
                  <p:nvPr/>
                </p:nvCxnSpPr>
                <p:spPr>
                  <a:xfrm rot="16200000" flipH="1">
                    <a:off x="3743954" y="5050089"/>
                    <a:ext cx="122856" cy="20235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Arrow Connector 207"/>
                  <p:cNvCxnSpPr>
                    <a:stCxn id="199" idx="4"/>
                    <a:endCxn id="205" idx="0"/>
                  </p:cNvCxnSpPr>
                  <p:nvPr/>
                </p:nvCxnSpPr>
                <p:spPr>
                  <a:xfrm rot="16200000" flipH="1">
                    <a:off x="2508143" y="3814273"/>
                    <a:ext cx="860005" cy="193683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9" name="Oval 208"/>
                  <p:cNvSpPr/>
                  <p:nvPr/>
                </p:nvSpPr>
                <p:spPr>
                  <a:xfrm>
                    <a:off x="4542538" y="4374366"/>
                    <a:ext cx="1026233" cy="6793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10" name="Oval 209"/>
                  <p:cNvSpPr/>
                  <p:nvPr/>
                </p:nvSpPr>
                <p:spPr>
                  <a:xfrm>
                    <a:off x="5178514" y="5053700"/>
                    <a:ext cx="1026233" cy="686563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11" name="Straight Arrow Connector 210"/>
                  <p:cNvCxnSpPr>
                    <a:stCxn id="209" idx="5"/>
                    <a:endCxn id="210" idx="0"/>
                  </p:cNvCxnSpPr>
                  <p:nvPr/>
                </p:nvCxnSpPr>
                <p:spPr>
                  <a:xfrm rot="16200000" flipH="1">
                    <a:off x="5503727" y="4865798"/>
                    <a:ext cx="101177" cy="27462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2" name="Oval 211"/>
                  <p:cNvSpPr/>
                  <p:nvPr/>
                </p:nvSpPr>
                <p:spPr>
                  <a:xfrm>
                    <a:off x="5763898" y="4367142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6370966" y="5032021"/>
                    <a:ext cx="1026233" cy="6793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14" name="Straight Arrow Connector 213"/>
                  <p:cNvCxnSpPr>
                    <a:stCxn id="212" idx="5"/>
                    <a:endCxn id="213" idx="0"/>
                  </p:cNvCxnSpPr>
                  <p:nvPr/>
                </p:nvCxnSpPr>
                <p:spPr>
                  <a:xfrm rot="16200000" flipH="1">
                    <a:off x="6721476" y="4869413"/>
                    <a:ext cx="79499" cy="2457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5" name="Oval 214"/>
                  <p:cNvSpPr/>
                  <p:nvPr/>
                </p:nvSpPr>
                <p:spPr>
                  <a:xfrm>
                    <a:off x="2829738" y="4504451"/>
                    <a:ext cx="1026233" cy="68656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5411" name="Group 62"/>
              <p:cNvGrpSpPr>
                <a:grpSpLocks/>
              </p:cNvGrpSpPr>
              <p:nvPr/>
            </p:nvGrpSpPr>
            <p:grpSpPr bwMode="auto">
              <a:xfrm>
                <a:off x="0" y="1054100"/>
                <a:ext cx="4483100" cy="1651000"/>
                <a:chOff x="0" y="3390900"/>
                <a:chExt cx="4483100" cy="1651000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-961" y="3391044"/>
                  <a:ext cx="4484490" cy="165077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5450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170" name="Straight Arrow Connector 169"/>
                  <p:cNvCxnSpPr>
                    <a:stCxn id="182" idx="4"/>
                    <a:endCxn id="189" idx="0"/>
                  </p:cNvCxnSpPr>
                  <p:nvPr/>
                </p:nvCxnSpPr>
                <p:spPr>
                  <a:xfrm rot="16200000" flipH="1">
                    <a:off x="5705775" y="3850821"/>
                    <a:ext cx="809418" cy="154657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Arrow Connector 170"/>
                  <p:cNvCxnSpPr>
                    <a:stCxn id="182" idx="4"/>
                    <a:endCxn id="186" idx="0"/>
                  </p:cNvCxnSpPr>
                  <p:nvPr/>
                </p:nvCxnSpPr>
                <p:spPr>
                  <a:xfrm rot="16200000" flipH="1">
                    <a:off x="5098708" y="4457888"/>
                    <a:ext cx="831097" cy="3541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Arrow Connector 171"/>
                  <p:cNvCxnSpPr>
                    <a:stCxn id="175" idx="4"/>
                    <a:endCxn id="179" idx="0"/>
                  </p:cNvCxnSpPr>
                  <p:nvPr/>
                </p:nvCxnSpPr>
                <p:spPr bwMode="auto">
                  <a:xfrm rot="16200000" flipH="1">
                    <a:off x="1897146" y="4421755"/>
                    <a:ext cx="896142" cy="75160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3" name="Oval 4"/>
                  <p:cNvSpPr/>
                  <p:nvPr/>
                </p:nvSpPr>
                <p:spPr bwMode="auto">
                  <a:xfrm>
                    <a:off x="386699" y="4522934"/>
                    <a:ext cx="1026233" cy="686558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 bwMode="auto">
                  <a:xfrm>
                    <a:off x="914272" y="5260083"/>
                    <a:ext cx="1026233" cy="68655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40824" y="3662925"/>
                    <a:ext cx="2457179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76" name="Straight Arrow Connector 175"/>
                  <p:cNvCxnSpPr>
                    <a:stCxn id="173" idx="5"/>
                    <a:endCxn id="174" idx="0"/>
                  </p:cNvCxnSpPr>
                  <p:nvPr/>
                </p:nvCxnSpPr>
                <p:spPr bwMode="auto">
                  <a:xfrm rot="16200000" flipH="1">
                    <a:off x="1268393" y="5101090"/>
                    <a:ext cx="151768" cy="1662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Arrow Connector 176"/>
                  <p:cNvCxnSpPr>
                    <a:stCxn id="175" idx="4"/>
                    <a:endCxn id="174" idx="0"/>
                  </p:cNvCxnSpPr>
                  <p:nvPr/>
                </p:nvCxnSpPr>
                <p:spPr bwMode="auto">
                  <a:xfrm rot="5400000">
                    <a:off x="1243102" y="4533772"/>
                    <a:ext cx="910596" cy="54202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1557472" y="4522934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>
                    <a:off x="2207902" y="5245629"/>
                    <a:ext cx="1033463" cy="68655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80" name="Straight Arrow Connector 179"/>
                  <p:cNvCxnSpPr>
                    <a:stCxn id="178" idx="5"/>
                    <a:endCxn id="179" idx="0"/>
                  </p:cNvCxnSpPr>
                  <p:nvPr/>
                </p:nvCxnSpPr>
                <p:spPr bwMode="auto">
                  <a:xfrm rot="16200000" flipH="1">
                    <a:off x="2507822" y="5032434"/>
                    <a:ext cx="137314" cy="28908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1" name="Oval 180"/>
                  <p:cNvSpPr/>
                  <p:nvPr/>
                </p:nvSpPr>
                <p:spPr>
                  <a:xfrm>
                    <a:off x="3436491" y="5209492"/>
                    <a:ext cx="1026233" cy="68656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4115829" y="3532840"/>
                    <a:ext cx="2449954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83" name="Straight Arrow Connector 182"/>
                  <p:cNvCxnSpPr>
                    <a:stCxn id="191" idx="5"/>
                    <a:endCxn id="181" idx="0"/>
                  </p:cNvCxnSpPr>
                  <p:nvPr/>
                </p:nvCxnSpPr>
                <p:spPr>
                  <a:xfrm rot="16200000" flipH="1">
                    <a:off x="3765323" y="5025205"/>
                    <a:ext cx="122856" cy="2457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Arrow Connector 183"/>
                  <p:cNvCxnSpPr>
                    <a:stCxn id="175" idx="4"/>
                    <a:endCxn id="181" idx="0"/>
                  </p:cNvCxnSpPr>
                  <p:nvPr/>
                </p:nvCxnSpPr>
                <p:spPr>
                  <a:xfrm rot="16200000" flipH="1">
                    <a:off x="2529512" y="3789389"/>
                    <a:ext cx="860005" cy="198019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5" name="Oval 184"/>
                  <p:cNvSpPr/>
                  <p:nvPr/>
                </p:nvSpPr>
                <p:spPr>
                  <a:xfrm>
                    <a:off x="4542224" y="4371166"/>
                    <a:ext cx="1026233" cy="6793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>
                    <a:off x="5178200" y="5050499"/>
                    <a:ext cx="1026233" cy="686563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87" name="Straight Arrow Connector 186"/>
                  <p:cNvCxnSpPr>
                    <a:stCxn id="185" idx="5"/>
                    <a:endCxn id="186" idx="0"/>
                  </p:cNvCxnSpPr>
                  <p:nvPr/>
                </p:nvCxnSpPr>
                <p:spPr>
                  <a:xfrm rot="16200000" flipH="1">
                    <a:off x="5503412" y="4862598"/>
                    <a:ext cx="101177" cy="27462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8" name="Oval 187"/>
                  <p:cNvSpPr/>
                  <p:nvPr/>
                </p:nvSpPr>
                <p:spPr>
                  <a:xfrm>
                    <a:off x="5763584" y="4363941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6370652" y="5028821"/>
                    <a:ext cx="1026233" cy="6793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90" name="Straight Arrow Connector 189"/>
                  <p:cNvCxnSpPr>
                    <a:stCxn id="188" idx="5"/>
                    <a:endCxn id="189" idx="0"/>
                  </p:cNvCxnSpPr>
                  <p:nvPr/>
                </p:nvCxnSpPr>
                <p:spPr>
                  <a:xfrm rot="16200000" flipH="1">
                    <a:off x="6721162" y="4866212"/>
                    <a:ext cx="79499" cy="2457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1" name="Oval 190"/>
                  <p:cNvSpPr/>
                  <p:nvPr/>
                </p:nvSpPr>
                <p:spPr>
                  <a:xfrm>
                    <a:off x="2829424" y="4501251"/>
                    <a:ext cx="1026233" cy="68656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5412" name="Group 87"/>
              <p:cNvGrpSpPr>
                <a:grpSpLocks/>
              </p:cNvGrpSpPr>
              <p:nvPr/>
            </p:nvGrpSpPr>
            <p:grpSpPr bwMode="auto">
              <a:xfrm>
                <a:off x="4432300" y="2247900"/>
                <a:ext cx="4483100" cy="1651000"/>
                <a:chOff x="0" y="3390900"/>
                <a:chExt cx="4483100" cy="1651000"/>
              </a:xfrm>
            </p:grpSpPr>
            <p:sp>
              <p:nvSpPr>
                <p:cNvPr id="144" name="Oval 143"/>
                <p:cNvSpPr/>
                <p:nvPr/>
              </p:nvSpPr>
              <p:spPr>
                <a:xfrm>
                  <a:off x="-2020" y="3391585"/>
                  <a:ext cx="4484487" cy="165077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5426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146" name="Straight Arrow Connector 145"/>
                  <p:cNvCxnSpPr>
                    <a:stCxn id="158" idx="4"/>
                    <a:endCxn id="165" idx="0"/>
                  </p:cNvCxnSpPr>
                  <p:nvPr/>
                </p:nvCxnSpPr>
                <p:spPr>
                  <a:xfrm rot="16200000" flipH="1">
                    <a:off x="5703758" y="3851850"/>
                    <a:ext cx="809418" cy="154657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Arrow Connector 146"/>
                  <p:cNvCxnSpPr>
                    <a:stCxn id="158" idx="4"/>
                    <a:endCxn id="162" idx="0"/>
                  </p:cNvCxnSpPr>
                  <p:nvPr/>
                </p:nvCxnSpPr>
                <p:spPr>
                  <a:xfrm rot="16200000" flipH="1">
                    <a:off x="5096691" y="4458917"/>
                    <a:ext cx="831097" cy="35412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Arrow Connector 147"/>
                  <p:cNvCxnSpPr>
                    <a:stCxn id="151" idx="4"/>
                    <a:endCxn id="155" idx="0"/>
                  </p:cNvCxnSpPr>
                  <p:nvPr/>
                </p:nvCxnSpPr>
                <p:spPr bwMode="auto">
                  <a:xfrm rot="16200000" flipH="1">
                    <a:off x="1895130" y="4422783"/>
                    <a:ext cx="896142" cy="75160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9" name="Oval 4"/>
                  <p:cNvSpPr/>
                  <p:nvPr/>
                </p:nvSpPr>
                <p:spPr bwMode="auto">
                  <a:xfrm>
                    <a:off x="384687" y="4523963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 bwMode="auto">
                  <a:xfrm>
                    <a:off x="912255" y="5261112"/>
                    <a:ext cx="1026233" cy="68655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>
                    <a:off x="738807" y="3663954"/>
                    <a:ext cx="2457179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52" name="Straight Arrow Connector 151"/>
                  <p:cNvCxnSpPr>
                    <a:stCxn id="149" idx="5"/>
                    <a:endCxn id="150" idx="0"/>
                  </p:cNvCxnSpPr>
                  <p:nvPr/>
                </p:nvCxnSpPr>
                <p:spPr bwMode="auto">
                  <a:xfrm rot="16200000" flipH="1">
                    <a:off x="1266381" y="5102114"/>
                    <a:ext cx="151768" cy="166223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Arrow Connector 152"/>
                  <p:cNvCxnSpPr>
                    <a:stCxn id="151" idx="4"/>
                    <a:endCxn id="150" idx="0"/>
                  </p:cNvCxnSpPr>
                  <p:nvPr/>
                </p:nvCxnSpPr>
                <p:spPr bwMode="auto">
                  <a:xfrm rot="5400000">
                    <a:off x="1241085" y="4534805"/>
                    <a:ext cx="910596" cy="54202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Oval 153"/>
                  <p:cNvSpPr/>
                  <p:nvPr/>
                </p:nvSpPr>
                <p:spPr bwMode="auto">
                  <a:xfrm>
                    <a:off x="1555460" y="4523963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 bwMode="auto">
                  <a:xfrm>
                    <a:off x="2205890" y="5246658"/>
                    <a:ext cx="1033458" cy="68655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56" name="Straight Arrow Connector 155"/>
                  <p:cNvCxnSpPr>
                    <a:stCxn id="154" idx="5"/>
                    <a:endCxn id="155" idx="0"/>
                  </p:cNvCxnSpPr>
                  <p:nvPr/>
                </p:nvCxnSpPr>
                <p:spPr bwMode="auto">
                  <a:xfrm rot="16200000" flipH="1">
                    <a:off x="2505805" y="5033463"/>
                    <a:ext cx="137314" cy="28908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7" name="Oval 156"/>
                  <p:cNvSpPr/>
                  <p:nvPr/>
                </p:nvSpPr>
                <p:spPr>
                  <a:xfrm>
                    <a:off x="3412796" y="5232204"/>
                    <a:ext cx="1026233" cy="68655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4113817" y="3533869"/>
                    <a:ext cx="2449949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59" name="Straight Arrow Connector 158"/>
                  <p:cNvCxnSpPr>
                    <a:stCxn id="167" idx="5"/>
                    <a:endCxn id="157" idx="0"/>
                  </p:cNvCxnSpPr>
                  <p:nvPr/>
                </p:nvCxnSpPr>
                <p:spPr>
                  <a:xfrm rot="16200000" flipH="1">
                    <a:off x="3763307" y="5069596"/>
                    <a:ext cx="122860" cy="20235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Arrow Connector 159"/>
                  <p:cNvCxnSpPr>
                    <a:stCxn id="151" idx="4"/>
                    <a:endCxn id="157" idx="0"/>
                  </p:cNvCxnSpPr>
                  <p:nvPr/>
                </p:nvCxnSpPr>
                <p:spPr>
                  <a:xfrm rot="16200000" flipH="1">
                    <a:off x="2505812" y="3812101"/>
                    <a:ext cx="881688" cy="19585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1" name="Oval 160"/>
                  <p:cNvSpPr/>
                  <p:nvPr/>
                </p:nvSpPr>
                <p:spPr>
                  <a:xfrm>
                    <a:off x="4540207" y="4372195"/>
                    <a:ext cx="1026233" cy="6793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5176183" y="5051528"/>
                    <a:ext cx="1026233" cy="686563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63" name="Straight Arrow Connector 162"/>
                  <p:cNvCxnSpPr>
                    <a:stCxn id="161" idx="5"/>
                    <a:endCxn id="162" idx="0"/>
                  </p:cNvCxnSpPr>
                  <p:nvPr/>
                </p:nvCxnSpPr>
                <p:spPr>
                  <a:xfrm rot="16200000" flipH="1">
                    <a:off x="5501400" y="4863627"/>
                    <a:ext cx="101177" cy="27462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4" name="Oval 163"/>
                  <p:cNvSpPr/>
                  <p:nvPr/>
                </p:nvSpPr>
                <p:spPr>
                  <a:xfrm>
                    <a:off x="5761572" y="4364970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6368639" y="5029850"/>
                    <a:ext cx="1026233" cy="6793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66" name="Straight Arrow Connector 165"/>
                  <p:cNvCxnSpPr>
                    <a:stCxn id="164" idx="5"/>
                    <a:endCxn id="165" idx="0"/>
                  </p:cNvCxnSpPr>
                  <p:nvPr/>
                </p:nvCxnSpPr>
                <p:spPr>
                  <a:xfrm rot="16200000" flipH="1">
                    <a:off x="6719146" y="4867241"/>
                    <a:ext cx="79499" cy="2457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Oval 166"/>
                  <p:cNvSpPr/>
                  <p:nvPr/>
                </p:nvSpPr>
                <p:spPr>
                  <a:xfrm>
                    <a:off x="2849090" y="4523963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sp>
            <p:nvSpPr>
              <p:cNvPr id="132" name="Up-Down Arrow 131"/>
              <p:cNvSpPr/>
              <p:nvPr/>
            </p:nvSpPr>
            <p:spPr>
              <a:xfrm>
                <a:off x="6564119" y="3910770"/>
                <a:ext cx="342327" cy="673244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" name="Up-Down Arrow 132"/>
              <p:cNvSpPr/>
              <p:nvPr/>
            </p:nvSpPr>
            <p:spPr>
              <a:xfrm>
                <a:off x="2094846" y="381000"/>
                <a:ext cx="342327" cy="673244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Up-Down Arrow 133"/>
              <p:cNvSpPr/>
              <p:nvPr/>
            </p:nvSpPr>
            <p:spPr>
              <a:xfrm>
                <a:off x="2068219" y="5029037"/>
                <a:ext cx="342327" cy="673244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" name="Up-Down Arrow 134"/>
              <p:cNvSpPr/>
              <p:nvPr/>
            </p:nvSpPr>
            <p:spPr>
              <a:xfrm>
                <a:off x="2094846" y="2716430"/>
                <a:ext cx="342327" cy="673244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" name="Up-Down Arrow 135"/>
              <p:cNvSpPr/>
              <p:nvPr/>
            </p:nvSpPr>
            <p:spPr>
              <a:xfrm>
                <a:off x="6552709" y="1563930"/>
                <a:ext cx="342327" cy="673242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" name="Up-Down Arrow 136"/>
              <p:cNvSpPr/>
              <p:nvPr/>
            </p:nvSpPr>
            <p:spPr>
              <a:xfrm>
                <a:off x="6602155" y="6261414"/>
                <a:ext cx="342327" cy="673244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Up-Down Arrow 137"/>
              <p:cNvSpPr/>
              <p:nvPr/>
            </p:nvSpPr>
            <p:spPr>
              <a:xfrm rot="18826925">
                <a:off x="4299053" y="2185823"/>
                <a:ext cx="342327" cy="5895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9" name="Up-Down Arrow 138"/>
              <p:cNvSpPr/>
              <p:nvPr/>
            </p:nvSpPr>
            <p:spPr>
              <a:xfrm rot="18826925">
                <a:off x="4350402" y="4511743"/>
                <a:ext cx="342327" cy="585760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0" name="Up-Down Arrow 139"/>
              <p:cNvSpPr/>
              <p:nvPr/>
            </p:nvSpPr>
            <p:spPr>
              <a:xfrm rot="18826925">
                <a:off x="8745505" y="3353539"/>
                <a:ext cx="342327" cy="589563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1" name="Up-Down Arrow 140"/>
              <p:cNvSpPr/>
              <p:nvPr/>
            </p:nvSpPr>
            <p:spPr>
              <a:xfrm rot="18826925">
                <a:off x="8794953" y="5677556"/>
                <a:ext cx="342327" cy="5895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Up-Down Arrow 141"/>
              <p:cNvSpPr/>
              <p:nvPr/>
            </p:nvSpPr>
            <p:spPr>
              <a:xfrm rot="18826925">
                <a:off x="19960" y="915413"/>
                <a:ext cx="342327" cy="589563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3" name="Up-Down Arrow 142"/>
              <p:cNvSpPr/>
              <p:nvPr/>
            </p:nvSpPr>
            <p:spPr>
              <a:xfrm rot="18826925">
                <a:off x="69408" y="3239428"/>
                <a:ext cx="342327" cy="5895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35171" name="Group 357"/>
          <p:cNvGrpSpPr>
            <a:grpSpLocks/>
          </p:cNvGrpSpPr>
          <p:nvPr/>
        </p:nvGrpSpPr>
        <p:grpSpPr bwMode="auto">
          <a:xfrm>
            <a:off x="469900" y="3898900"/>
            <a:ext cx="4178300" cy="2959100"/>
            <a:chOff x="1054100" y="3683000"/>
            <a:chExt cx="4178300" cy="2959100"/>
          </a:xfrm>
        </p:grpSpPr>
        <p:sp>
          <p:nvSpPr>
            <p:cNvPr id="355" name="Rounded Rectangle 354"/>
            <p:cNvSpPr/>
            <p:nvPr/>
          </p:nvSpPr>
          <p:spPr>
            <a:xfrm>
              <a:off x="1054100" y="3683000"/>
              <a:ext cx="4178300" cy="2959100"/>
            </a:xfrm>
            <a:prstGeom prst="roundRect">
              <a:avLst>
                <a:gd name="adj" fmla="val 2653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5294" name="Group 239"/>
            <p:cNvGrpSpPr>
              <a:grpSpLocks noChangeAspect="1"/>
            </p:cNvGrpSpPr>
            <p:nvPr/>
          </p:nvGrpSpPr>
          <p:grpSpPr bwMode="auto">
            <a:xfrm>
              <a:off x="1230621" y="3797300"/>
              <a:ext cx="3909580" cy="2735877"/>
              <a:chOff x="-102883" y="381000"/>
              <a:chExt cx="9364556" cy="6553200"/>
            </a:xfrm>
          </p:grpSpPr>
          <p:grpSp>
            <p:nvGrpSpPr>
              <p:cNvPr id="135295" name="Group 36"/>
              <p:cNvGrpSpPr>
                <a:grpSpLocks/>
              </p:cNvGrpSpPr>
              <p:nvPr/>
            </p:nvGrpSpPr>
            <p:grpSpPr bwMode="auto">
              <a:xfrm>
                <a:off x="0" y="3390900"/>
                <a:ext cx="4483100" cy="1651000"/>
                <a:chOff x="0" y="3390900"/>
                <a:chExt cx="4483100" cy="1651000"/>
              </a:xfrm>
            </p:grpSpPr>
            <p:sp>
              <p:nvSpPr>
                <p:cNvPr id="329" name="Oval 328"/>
                <p:cNvSpPr/>
                <p:nvPr/>
              </p:nvSpPr>
              <p:spPr>
                <a:xfrm>
                  <a:off x="-953" y="3388787"/>
                  <a:ext cx="4483165" cy="1650291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5384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601"/>
                  <a:ext cx="3689643" cy="1269988"/>
                  <a:chOff x="387350" y="3530600"/>
                  <a:chExt cx="7010400" cy="2412991"/>
                </a:xfrm>
              </p:grpSpPr>
              <p:cxnSp>
                <p:nvCxnSpPr>
                  <p:cNvPr id="331" name="Straight Arrow Connector 5"/>
                  <p:cNvCxnSpPr>
                    <a:stCxn id="343" idx="4"/>
                    <a:endCxn id="350" idx="0"/>
                  </p:cNvCxnSpPr>
                  <p:nvPr/>
                </p:nvCxnSpPr>
                <p:spPr>
                  <a:xfrm rot="16200000" flipH="1">
                    <a:off x="5704000" y="3846359"/>
                    <a:ext cx="809180" cy="15461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Arrow Connector 6"/>
                  <p:cNvCxnSpPr>
                    <a:stCxn id="336" idx="4"/>
                    <a:endCxn id="347" idx="0"/>
                  </p:cNvCxnSpPr>
                  <p:nvPr/>
                </p:nvCxnSpPr>
                <p:spPr>
                  <a:xfrm rot="16200000" flipH="1">
                    <a:off x="3153623" y="3159999"/>
                    <a:ext cx="845302" cy="321505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Straight Arrow Connector 19"/>
                  <p:cNvCxnSpPr>
                    <a:stCxn id="336" idx="4"/>
                    <a:endCxn id="340" idx="0"/>
                  </p:cNvCxnSpPr>
                  <p:nvPr/>
                </p:nvCxnSpPr>
                <p:spPr bwMode="auto">
                  <a:xfrm rot="16200000" flipH="1">
                    <a:off x="1896498" y="4417124"/>
                    <a:ext cx="895878" cy="75138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4" name="Oval 4"/>
                  <p:cNvSpPr/>
                  <p:nvPr/>
                </p:nvSpPr>
                <p:spPr bwMode="auto">
                  <a:xfrm>
                    <a:off x="386499" y="4518273"/>
                    <a:ext cx="1025930" cy="68635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 bwMode="auto">
                  <a:xfrm>
                    <a:off x="913916" y="5255205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 bwMode="auto">
                  <a:xfrm>
                    <a:off x="740519" y="3658517"/>
                    <a:ext cx="2456451" cy="686361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37" name="Straight Arrow Connector 336"/>
                  <p:cNvCxnSpPr>
                    <a:stCxn id="334" idx="5"/>
                    <a:endCxn id="335" idx="0"/>
                  </p:cNvCxnSpPr>
                  <p:nvPr/>
                </p:nvCxnSpPr>
                <p:spPr bwMode="auto">
                  <a:xfrm rot="16200000" flipH="1">
                    <a:off x="1267932" y="5096259"/>
                    <a:ext cx="151724" cy="16616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Arrow Connector 337"/>
                  <p:cNvCxnSpPr>
                    <a:stCxn id="336" idx="4"/>
                    <a:endCxn id="335" idx="0"/>
                  </p:cNvCxnSpPr>
                  <p:nvPr/>
                </p:nvCxnSpPr>
                <p:spPr bwMode="auto">
                  <a:xfrm rot="5400000">
                    <a:off x="1242648" y="4529108"/>
                    <a:ext cx="910328" cy="54186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9" name="Oval 338"/>
                  <p:cNvSpPr/>
                  <p:nvPr/>
                </p:nvSpPr>
                <p:spPr bwMode="auto">
                  <a:xfrm>
                    <a:off x="1556926" y="4518273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40" name="Oval 339"/>
                  <p:cNvSpPr/>
                  <p:nvPr/>
                </p:nvSpPr>
                <p:spPr bwMode="auto">
                  <a:xfrm>
                    <a:off x="2207163" y="5240756"/>
                    <a:ext cx="1033157" cy="686356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41" name="Straight Arrow Connector 340"/>
                  <p:cNvCxnSpPr>
                    <a:stCxn id="339" idx="5"/>
                    <a:endCxn id="340" idx="0"/>
                  </p:cNvCxnSpPr>
                  <p:nvPr/>
                </p:nvCxnSpPr>
                <p:spPr bwMode="auto">
                  <a:xfrm rot="16200000" flipH="1">
                    <a:off x="2506994" y="5027624"/>
                    <a:ext cx="137274" cy="28899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2" name="Oval 341"/>
                  <p:cNvSpPr/>
                  <p:nvPr/>
                </p:nvSpPr>
                <p:spPr>
                  <a:xfrm>
                    <a:off x="3413716" y="5226306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43" name="Oval 342"/>
                  <p:cNvSpPr/>
                  <p:nvPr/>
                </p:nvSpPr>
                <p:spPr>
                  <a:xfrm>
                    <a:off x="4114525" y="3528470"/>
                    <a:ext cx="2449229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44" name="Straight Arrow Connector 343"/>
                  <p:cNvCxnSpPr>
                    <a:stCxn id="333" idx="5"/>
                    <a:endCxn id="342" idx="0"/>
                  </p:cNvCxnSpPr>
                  <p:nvPr/>
                </p:nvCxnSpPr>
                <p:spPr>
                  <a:xfrm rot="16200000" flipH="1">
                    <a:off x="3764118" y="5063746"/>
                    <a:ext cx="122824" cy="20229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Arrow Connector 344"/>
                  <p:cNvCxnSpPr>
                    <a:stCxn id="336" idx="4"/>
                    <a:endCxn id="342" idx="0"/>
                  </p:cNvCxnSpPr>
                  <p:nvPr/>
                </p:nvCxnSpPr>
                <p:spPr>
                  <a:xfrm rot="16200000" flipH="1">
                    <a:off x="2506995" y="3806627"/>
                    <a:ext cx="881428" cy="195793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6" name="Oval 345"/>
                  <p:cNvSpPr/>
                  <p:nvPr/>
                </p:nvSpPr>
                <p:spPr>
                  <a:xfrm>
                    <a:off x="4035054" y="4511046"/>
                    <a:ext cx="1025930" cy="6791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47" name="Oval 346"/>
                  <p:cNvSpPr/>
                  <p:nvPr/>
                </p:nvSpPr>
                <p:spPr>
                  <a:xfrm>
                    <a:off x="4670841" y="5190180"/>
                    <a:ext cx="1025930" cy="68636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48" name="Straight Arrow Connector 347"/>
                  <p:cNvCxnSpPr>
                    <a:stCxn id="346" idx="5"/>
                    <a:endCxn id="347" idx="0"/>
                  </p:cNvCxnSpPr>
                  <p:nvPr/>
                </p:nvCxnSpPr>
                <p:spPr>
                  <a:xfrm rot="16200000" flipH="1">
                    <a:off x="4995958" y="5002334"/>
                    <a:ext cx="101148" cy="2745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9" name="Oval 348"/>
                  <p:cNvSpPr/>
                  <p:nvPr/>
                </p:nvSpPr>
                <p:spPr>
                  <a:xfrm>
                    <a:off x="5761792" y="4359327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50" name="Oval 349"/>
                  <p:cNvSpPr/>
                  <p:nvPr/>
                </p:nvSpPr>
                <p:spPr>
                  <a:xfrm>
                    <a:off x="6368680" y="5024011"/>
                    <a:ext cx="1025930" cy="6791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51" name="Straight Arrow Connector 350"/>
                  <p:cNvCxnSpPr>
                    <a:stCxn id="349" idx="5"/>
                    <a:endCxn id="350" idx="0"/>
                  </p:cNvCxnSpPr>
                  <p:nvPr/>
                </p:nvCxnSpPr>
                <p:spPr>
                  <a:xfrm rot="16200000" flipH="1">
                    <a:off x="6719087" y="4861451"/>
                    <a:ext cx="79475" cy="2456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2" name="Oval 8"/>
                  <p:cNvSpPr/>
                  <p:nvPr/>
                </p:nvSpPr>
                <p:spPr>
                  <a:xfrm>
                    <a:off x="2850177" y="4518273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5296" name="Group 37"/>
              <p:cNvGrpSpPr>
                <a:grpSpLocks/>
              </p:cNvGrpSpPr>
              <p:nvPr/>
            </p:nvGrpSpPr>
            <p:grpSpPr bwMode="auto">
              <a:xfrm>
                <a:off x="4457700" y="4597400"/>
                <a:ext cx="4483100" cy="1651000"/>
                <a:chOff x="0" y="3390900"/>
                <a:chExt cx="4483100" cy="1651000"/>
              </a:xfrm>
            </p:grpSpPr>
            <p:sp>
              <p:nvSpPr>
                <p:cNvPr id="305" name="Oval 304"/>
                <p:cNvSpPr/>
                <p:nvPr/>
              </p:nvSpPr>
              <p:spPr>
                <a:xfrm>
                  <a:off x="-2108" y="3391487"/>
                  <a:ext cx="4486966" cy="1650291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5360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603"/>
                  <a:ext cx="3689642" cy="1269988"/>
                  <a:chOff x="387350" y="3530600"/>
                  <a:chExt cx="7010400" cy="2412991"/>
                </a:xfrm>
              </p:grpSpPr>
              <p:cxnSp>
                <p:nvCxnSpPr>
                  <p:cNvPr id="307" name="Straight Arrow Connector 306"/>
                  <p:cNvCxnSpPr>
                    <a:stCxn id="319" idx="4"/>
                    <a:endCxn id="326" idx="0"/>
                  </p:cNvCxnSpPr>
                  <p:nvPr/>
                </p:nvCxnSpPr>
                <p:spPr>
                  <a:xfrm rot="16200000" flipH="1">
                    <a:off x="5709029" y="3851483"/>
                    <a:ext cx="809180" cy="15461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Arrow Connector 307"/>
                  <p:cNvCxnSpPr>
                    <a:stCxn id="312" idx="4"/>
                    <a:endCxn id="323" idx="0"/>
                  </p:cNvCxnSpPr>
                  <p:nvPr/>
                </p:nvCxnSpPr>
                <p:spPr>
                  <a:xfrm rot="16200000" flipH="1">
                    <a:off x="3129753" y="3186800"/>
                    <a:ext cx="845302" cy="317171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Arrow Connector 308"/>
                  <p:cNvCxnSpPr>
                    <a:stCxn id="312" idx="4"/>
                    <a:endCxn id="316" idx="0"/>
                  </p:cNvCxnSpPr>
                  <p:nvPr/>
                </p:nvCxnSpPr>
                <p:spPr bwMode="auto">
                  <a:xfrm rot="16200000" flipH="1">
                    <a:off x="1897918" y="4418635"/>
                    <a:ext cx="895878" cy="75860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0" name="Oval 4"/>
                  <p:cNvSpPr/>
                  <p:nvPr/>
                </p:nvSpPr>
                <p:spPr bwMode="auto">
                  <a:xfrm>
                    <a:off x="384305" y="452339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11" name="Oval 310"/>
                  <p:cNvSpPr/>
                  <p:nvPr/>
                </p:nvSpPr>
                <p:spPr bwMode="auto">
                  <a:xfrm>
                    <a:off x="911722" y="5260330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12" name="Oval 311"/>
                  <p:cNvSpPr/>
                  <p:nvPr/>
                </p:nvSpPr>
                <p:spPr bwMode="auto">
                  <a:xfrm>
                    <a:off x="738326" y="3663641"/>
                    <a:ext cx="2463674" cy="686361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13" name="Straight Arrow Connector 312"/>
                  <p:cNvCxnSpPr>
                    <a:endCxn id="311" idx="0"/>
                  </p:cNvCxnSpPr>
                  <p:nvPr/>
                </p:nvCxnSpPr>
                <p:spPr bwMode="auto">
                  <a:xfrm rot="16200000" flipH="1">
                    <a:off x="1269352" y="5104992"/>
                    <a:ext cx="151724" cy="15894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Arrow Connector 313"/>
                  <p:cNvCxnSpPr>
                    <a:stCxn id="312" idx="4"/>
                    <a:endCxn id="311" idx="0"/>
                  </p:cNvCxnSpPr>
                  <p:nvPr/>
                </p:nvCxnSpPr>
                <p:spPr bwMode="auto">
                  <a:xfrm rot="5400000">
                    <a:off x="1240454" y="4534233"/>
                    <a:ext cx="910328" cy="54186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5" name="Oval 314"/>
                  <p:cNvSpPr/>
                  <p:nvPr/>
                </p:nvSpPr>
                <p:spPr bwMode="auto">
                  <a:xfrm>
                    <a:off x="1554732" y="452339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16" name="Oval 315"/>
                  <p:cNvSpPr/>
                  <p:nvPr/>
                </p:nvSpPr>
                <p:spPr bwMode="auto">
                  <a:xfrm>
                    <a:off x="2204969" y="5245880"/>
                    <a:ext cx="1033157" cy="686356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17" name="Straight Arrow Connector 316"/>
                  <p:cNvCxnSpPr>
                    <a:stCxn id="315" idx="5"/>
                    <a:endCxn id="316" idx="0"/>
                  </p:cNvCxnSpPr>
                  <p:nvPr/>
                </p:nvCxnSpPr>
                <p:spPr bwMode="auto">
                  <a:xfrm rot="16200000" flipH="1">
                    <a:off x="2508413" y="5029135"/>
                    <a:ext cx="137274" cy="29621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8" name="Oval 317"/>
                  <p:cNvSpPr/>
                  <p:nvPr/>
                </p:nvSpPr>
                <p:spPr>
                  <a:xfrm>
                    <a:off x="3389846" y="5231430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>
                    <a:off x="4112331" y="3533595"/>
                    <a:ext cx="2456451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20" name="Straight Arrow Connector 319"/>
                  <p:cNvCxnSpPr>
                    <a:stCxn id="328" idx="5"/>
                    <a:endCxn id="318" idx="0"/>
                  </p:cNvCxnSpPr>
                  <p:nvPr/>
                </p:nvCxnSpPr>
                <p:spPr>
                  <a:xfrm rot="16200000" flipH="1">
                    <a:off x="3740253" y="5068870"/>
                    <a:ext cx="122824" cy="20229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Arrow Connector 320"/>
                  <p:cNvCxnSpPr>
                    <a:stCxn id="312" idx="4"/>
                    <a:endCxn id="318" idx="0"/>
                  </p:cNvCxnSpPr>
                  <p:nvPr/>
                </p:nvCxnSpPr>
                <p:spPr>
                  <a:xfrm rot="16200000" flipH="1">
                    <a:off x="2493965" y="3822588"/>
                    <a:ext cx="881428" cy="193626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2" name="Oval 321"/>
                  <p:cNvSpPr/>
                  <p:nvPr/>
                </p:nvSpPr>
                <p:spPr>
                  <a:xfrm>
                    <a:off x="3989511" y="4516171"/>
                    <a:ext cx="1025930" cy="6791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23" name="Oval 322"/>
                  <p:cNvSpPr/>
                  <p:nvPr/>
                </p:nvSpPr>
                <p:spPr>
                  <a:xfrm>
                    <a:off x="4625298" y="5195304"/>
                    <a:ext cx="1025930" cy="68636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24" name="Straight Arrow Connector 323"/>
                  <p:cNvCxnSpPr>
                    <a:stCxn id="322" idx="5"/>
                    <a:endCxn id="323" idx="0"/>
                  </p:cNvCxnSpPr>
                  <p:nvPr/>
                </p:nvCxnSpPr>
                <p:spPr>
                  <a:xfrm rot="16200000" flipH="1">
                    <a:off x="4950415" y="5007458"/>
                    <a:ext cx="101148" cy="2745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5" name="Oval 324"/>
                  <p:cNvSpPr/>
                  <p:nvPr/>
                </p:nvSpPr>
                <p:spPr>
                  <a:xfrm>
                    <a:off x="5766826" y="4364452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26" name="Oval 325"/>
                  <p:cNvSpPr/>
                  <p:nvPr/>
                </p:nvSpPr>
                <p:spPr>
                  <a:xfrm>
                    <a:off x="6373714" y="5029135"/>
                    <a:ext cx="1025930" cy="6791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27" name="Straight Arrow Connector 326"/>
                  <p:cNvCxnSpPr>
                    <a:stCxn id="325" idx="5"/>
                    <a:endCxn id="326" idx="0"/>
                  </p:cNvCxnSpPr>
                  <p:nvPr/>
                </p:nvCxnSpPr>
                <p:spPr>
                  <a:xfrm rot="16200000" flipH="1">
                    <a:off x="6724116" y="4866575"/>
                    <a:ext cx="79475" cy="2456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8" name="Oval 327"/>
                  <p:cNvSpPr/>
                  <p:nvPr/>
                </p:nvSpPr>
                <p:spPr>
                  <a:xfrm>
                    <a:off x="2826307" y="452339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5297" name="Group 62"/>
              <p:cNvGrpSpPr>
                <a:grpSpLocks/>
              </p:cNvGrpSpPr>
              <p:nvPr/>
            </p:nvGrpSpPr>
            <p:grpSpPr bwMode="auto">
              <a:xfrm>
                <a:off x="0" y="1054100"/>
                <a:ext cx="4483100" cy="1651000"/>
                <a:chOff x="0" y="3390900"/>
                <a:chExt cx="4483100" cy="1651000"/>
              </a:xfrm>
            </p:grpSpPr>
            <p:sp>
              <p:nvSpPr>
                <p:cNvPr id="281" name="Oval 280"/>
                <p:cNvSpPr/>
                <p:nvPr/>
              </p:nvSpPr>
              <p:spPr>
                <a:xfrm>
                  <a:off x="-953" y="3390845"/>
                  <a:ext cx="4483165" cy="1650291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5336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603"/>
                  <a:ext cx="3689642" cy="1269988"/>
                  <a:chOff x="387350" y="3530600"/>
                  <a:chExt cx="7010400" cy="2412991"/>
                </a:xfrm>
              </p:grpSpPr>
              <p:cxnSp>
                <p:nvCxnSpPr>
                  <p:cNvPr id="283" name="Straight Arrow Connector 282"/>
                  <p:cNvCxnSpPr>
                    <a:stCxn id="295" idx="4"/>
                    <a:endCxn id="302" idx="0"/>
                  </p:cNvCxnSpPr>
                  <p:nvPr/>
                </p:nvCxnSpPr>
                <p:spPr>
                  <a:xfrm rot="16200000" flipH="1">
                    <a:off x="5704000" y="3850264"/>
                    <a:ext cx="809180" cy="15461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Arrow Connector 283"/>
                  <p:cNvCxnSpPr>
                    <a:stCxn id="288" idx="4"/>
                    <a:endCxn id="299" idx="0"/>
                  </p:cNvCxnSpPr>
                  <p:nvPr/>
                </p:nvCxnSpPr>
                <p:spPr>
                  <a:xfrm rot="16200000" flipH="1">
                    <a:off x="3168073" y="3149454"/>
                    <a:ext cx="845302" cy="324395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Arrow Connector 284"/>
                  <p:cNvCxnSpPr>
                    <a:stCxn id="288" idx="4"/>
                    <a:endCxn id="292" idx="0"/>
                  </p:cNvCxnSpPr>
                  <p:nvPr/>
                </p:nvCxnSpPr>
                <p:spPr bwMode="auto">
                  <a:xfrm rot="16200000" flipH="1">
                    <a:off x="1896498" y="4421029"/>
                    <a:ext cx="895878" cy="75138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6" name="Oval 4"/>
                  <p:cNvSpPr/>
                  <p:nvPr/>
                </p:nvSpPr>
                <p:spPr bwMode="auto">
                  <a:xfrm>
                    <a:off x="386499" y="4522178"/>
                    <a:ext cx="1025930" cy="68635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87" name="Oval 286"/>
                  <p:cNvSpPr/>
                  <p:nvPr/>
                </p:nvSpPr>
                <p:spPr bwMode="auto">
                  <a:xfrm>
                    <a:off x="913916" y="5259110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40519" y="3662422"/>
                    <a:ext cx="2456451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89" name="Straight Arrow Connector 288"/>
                  <p:cNvCxnSpPr>
                    <a:stCxn id="286" idx="5"/>
                    <a:endCxn id="287" idx="0"/>
                  </p:cNvCxnSpPr>
                  <p:nvPr/>
                </p:nvCxnSpPr>
                <p:spPr bwMode="auto">
                  <a:xfrm rot="16200000" flipH="1">
                    <a:off x="1267932" y="5100164"/>
                    <a:ext cx="151724" cy="16616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Arrow Connector 289"/>
                  <p:cNvCxnSpPr>
                    <a:stCxn id="288" idx="4"/>
                    <a:endCxn id="287" idx="0"/>
                  </p:cNvCxnSpPr>
                  <p:nvPr/>
                </p:nvCxnSpPr>
                <p:spPr bwMode="auto">
                  <a:xfrm rot="5400000">
                    <a:off x="1242648" y="4533013"/>
                    <a:ext cx="910328" cy="54186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1" name="Oval 290"/>
                  <p:cNvSpPr/>
                  <p:nvPr/>
                </p:nvSpPr>
                <p:spPr bwMode="auto">
                  <a:xfrm>
                    <a:off x="1556926" y="452217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>
                    <a:off x="2207163" y="5244660"/>
                    <a:ext cx="1033157" cy="686356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93" name="Straight Arrow Connector 292"/>
                  <p:cNvCxnSpPr>
                    <a:stCxn id="291" idx="5"/>
                    <a:endCxn id="292" idx="0"/>
                  </p:cNvCxnSpPr>
                  <p:nvPr/>
                </p:nvCxnSpPr>
                <p:spPr bwMode="auto">
                  <a:xfrm rot="16200000" flipH="1">
                    <a:off x="2506994" y="5031529"/>
                    <a:ext cx="137274" cy="28899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4" name="Oval 293"/>
                  <p:cNvSpPr/>
                  <p:nvPr/>
                </p:nvSpPr>
                <p:spPr>
                  <a:xfrm>
                    <a:off x="3435388" y="5230211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95" name="Oval 294"/>
                  <p:cNvSpPr/>
                  <p:nvPr/>
                </p:nvSpPr>
                <p:spPr>
                  <a:xfrm>
                    <a:off x="4114525" y="3532375"/>
                    <a:ext cx="2449229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96" name="Straight Arrow Connector 295"/>
                  <p:cNvCxnSpPr>
                    <a:stCxn id="304" idx="5"/>
                    <a:endCxn id="294" idx="0"/>
                  </p:cNvCxnSpPr>
                  <p:nvPr/>
                </p:nvCxnSpPr>
                <p:spPr>
                  <a:xfrm rot="16200000" flipH="1">
                    <a:off x="3764123" y="5045974"/>
                    <a:ext cx="122824" cy="2456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Arrow Connector 296"/>
                  <p:cNvCxnSpPr>
                    <a:stCxn id="288" idx="4"/>
                    <a:endCxn id="294" idx="0"/>
                  </p:cNvCxnSpPr>
                  <p:nvPr/>
                </p:nvCxnSpPr>
                <p:spPr>
                  <a:xfrm rot="16200000" flipH="1">
                    <a:off x="2517836" y="3799691"/>
                    <a:ext cx="881428" cy="197961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8" name="Oval 297"/>
                  <p:cNvSpPr/>
                  <p:nvPr/>
                </p:nvSpPr>
                <p:spPr>
                  <a:xfrm>
                    <a:off x="4056726" y="4514951"/>
                    <a:ext cx="1025930" cy="6791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99" name="Oval 298"/>
                  <p:cNvSpPr/>
                  <p:nvPr/>
                </p:nvSpPr>
                <p:spPr>
                  <a:xfrm>
                    <a:off x="4699741" y="5194084"/>
                    <a:ext cx="1018702" cy="68636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00" name="Straight Arrow Connector 299"/>
                  <p:cNvCxnSpPr>
                    <a:stCxn id="298" idx="5"/>
                    <a:endCxn id="299" idx="0"/>
                  </p:cNvCxnSpPr>
                  <p:nvPr/>
                </p:nvCxnSpPr>
                <p:spPr>
                  <a:xfrm rot="16200000" flipH="1">
                    <a:off x="5021243" y="5002629"/>
                    <a:ext cx="101148" cy="28176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1" name="Oval 300"/>
                  <p:cNvSpPr/>
                  <p:nvPr/>
                </p:nvSpPr>
                <p:spPr>
                  <a:xfrm>
                    <a:off x="5761792" y="4363232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02" name="Oval 301"/>
                  <p:cNvSpPr/>
                  <p:nvPr/>
                </p:nvSpPr>
                <p:spPr>
                  <a:xfrm>
                    <a:off x="6368680" y="5027916"/>
                    <a:ext cx="1025930" cy="6791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03" name="Straight Arrow Connector 302"/>
                  <p:cNvCxnSpPr>
                    <a:stCxn id="301" idx="5"/>
                    <a:endCxn id="302" idx="0"/>
                  </p:cNvCxnSpPr>
                  <p:nvPr/>
                </p:nvCxnSpPr>
                <p:spPr>
                  <a:xfrm rot="16200000" flipH="1">
                    <a:off x="6719087" y="4865355"/>
                    <a:ext cx="79475" cy="2456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4" name="Oval 303"/>
                  <p:cNvSpPr/>
                  <p:nvPr/>
                </p:nvSpPr>
                <p:spPr>
                  <a:xfrm>
                    <a:off x="2828500" y="452217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5298" name="Group 87"/>
              <p:cNvGrpSpPr>
                <a:grpSpLocks/>
              </p:cNvGrpSpPr>
              <p:nvPr/>
            </p:nvGrpSpPr>
            <p:grpSpPr bwMode="auto">
              <a:xfrm>
                <a:off x="4432300" y="2247900"/>
                <a:ext cx="4483100" cy="1651000"/>
                <a:chOff x="0" y="3390900"/>
                <a:chExt cx="4483100" cy="1651000"/>
              </a:xfrm>
            </p:grpSpPr>
            <p:sp>
              <p:nvSpPr>
                <p:cNvPr id="257" name="Oval 256"/>
                <p:cNvSpPr/>
                <p:nvPr/>
              </p:nvSpPr>
              <p:spPr>
                <a:xfrm>
                  <a:off x="477" y="3391034"/>
                  <a:ext cx="4483165" cy="1650291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5312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603"/>
                  <a:ext cx="3689642" cy="1269988"/>
                  <a:chOff x="387350" y="3530600"/>
                  <a:chExt cx="7010400" cy="2412991"/>
                </a:xfrm>
              </p:grpSpPr>
              <p:cxnSp>
                <p:nvCxnSpPr>
                  <p:cNvPr id="259" name="Straight Arrow Connector 258"/>
                  <p:cNvCxnSpPr>
                    <a:stCxn id="271" idx="4"/>
                    <a:endCxn id="278" idx="0"/>
                  </p:cNvCxnSpPr>
                  <p:nvPr/>
                </p:nvCxnSpPr>
                <p:spPr>
                  <a:xfrm rot="16200000" flipH="1">
                    <a:off x="5706717" y="3850623"/>
                    <a:ext cx="809180" cy="15461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Arrow Connector 259"/>
                  <p:cNvCxnSpPr>
                    <a:stCxn id="264" idx="4"/>
                    <a:endCxn id="275" idx="0"/>
                  </p:cNvCxnSpPr>
                  <p:nvPr/>
                </p:nvCxnSpPr>
                <p:spPr>
                  <a:xfrm rot="16200000" flipH="1">
                    <a:off x="3156340" y="3164263"/>
                    <a:ext cx="845302" cy="321505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Arrow Connector 260"/>
                  <p:cNvCxnSpPr>
                    <a:stCxn id="264" idx="4"/>
                    <a:endCxn id="268" idx="0"/>
                  </p:cNvCxnSpPr>
                  <p:nvPr/>
                </p:nvCxnSpPr>
                <p:spPr bwMode="auto">
                  <a:xfrm rot="16200000" flipH="1">
                    <a:off x="1899215" y="4421388"/>
                    <a:ext cx="895878" cy="75138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2" name="Oval 4"/>
                  <p:cNvSpPr/>
                  <p:nvPr/>
                </p:nvSpPr>
                <p:spPr bwMode="auto">
                  <a:xfrm>
                    <a:off x="389216" y="452253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 bwMode="auto">
                  <a:xfrm>
                    <a:off x="916633" y="5259470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 bwMode="auto">
                  <a:xfrm>
                    <a:off x="743236" y="3662781"/>
                    <a:ext cx="2456451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65" name="Straight Arrow Connector 264"/>
                  <p:cNvCxnSpPr>
                    <a:stCxn id="262" idx="5"/>
                    <a:endCxn id="263" idx="0"/>
                  </p:cNvCxnSpPr>
                  <p:nvPr/>
                </p:nvCxnSpPr>
                <p:spPr bwMode="auto">
                  <a:xfrm rot="16200000" flipH="1">
                    <a:off x="1270649" y="5100523"/>
                    <a:ext cx="151724" cy="16616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Arrow Connector 265"/>
                  <p:cNvCxnSpPr>
                    <a:stCxn id="264" idx="4"/>
                    <a:endCxn id="263" idx="0"/>
                  </p:cNvCxnSpPr>
                  <p:nvPr/>
                </p:nvCxnSpPr>
                <p:spPr bwMode="auto">
                  <a:xfrm rot="5400000">
                    <a:off x="1245365" y="4533372"/>
                    <a:ext cx="910328" cy="54186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7" name="Oval 266"/>
                  <p:cNvSpPr/>
                  <p:nvPr/>
                </p:nvSpPr>
                <p:spPr bwMode="auto">
                  <a:xfrm>
                    <a:off x="1559643" y="452253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68" name="Oval 267"/>
                  <p:cNvSpPr/>
                  <p:nvPr/>
                </p:nvSpPr>
                <p:spPr bwMode="auto">
                  <a:xfrm>
                    <a:off x="2209880" y="5245020"/>
                    <a:ext cx="1033157" cy="686356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69" name="Straight Arrow Connector 268"/>
                  <p:cNvCxnSpPr>
                    <a:stCxn id="267" idx="5"/>
                    <a:endCxn id="268" idx="0"/>
                  </p:cNvCxnSpPr>
                  <p:nvPr/>
                </p:nvCxnSpPr>
                <p:spPr bwMode="auto">
                  <a:xfrm rot="16200000" flipH="1">
                    <a:off x="2509711" y="5031888"/>
                    <a:ext cx="137274" cy="28899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0" name="Oval 269"/>
                  <p:cNvSpPr/>
                  <p:nvPr/>
                </p:nvSpPr>
                <p:spPr>
                  <a:xfrm>
                    <a:off x="3416433" y="5230570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4117242" y="3532734"/>
                    <a:ext cx="2449229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72" name="Straight Arrow Connector 271"/>
                  <p:cNvCxnSpPr>
                    <a:stCxn id="280" idx="5"/>
                    <a:endCxn id="270" idx="0"/>
                  </p:cNvCxnSpPr>
                  <p:nvPr/>
                </p:nvCxnSpPr>
                <p:spPr>
                  <a:xfrm rot="16200000" flipH="1">
                    <a:off x="3766835" y="5068010"/>
                    <a:ext cx="122824" cy="20229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Arrow Connector 272"/>
                  <p:cNvCxnSpPr>
                    <a:stCxn id="264" idx="4"/>
                    <a:endCxn id="270" idx="0"/>
                  </p:cNvCxnSpPr>
                  <p:nvPr/>
                </p:nvCxnSpPr>
                <p:spPr>
                  <a:xfrm rot="16200000" flipH="1">
                    <a:off x="2509712" y="3810891"/>
                    <a:ext cx="881428" cy="195793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4" name="Oval 273"/>
                  <p:cNvSpPr/>
                  <p:nvPr/>
                </p:nvSpPr>
                <p:spPr>
                  <a:xfrm>
                    <a:off x="4037771" y="4515310"/>
                    <a:ext cx="1025930" cy="6791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4673558" y="5194444"/>
                    <a:ext cx="1025930" cy="68636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76" name="Straight Arrow Connector 275"/>
                  <p:cNvCxnSpPr>
                    <a:stCxn id="274" idx="5"/>
                    <a:endCxn id="275" idx="0"/>
                  </p:cNvCxnSpPr>
                  <p:nvPr/>
                </p:nvCxnSpPr>
                <p:spPr>
                  <a:xfrm rot="16200000" flipH="1">
                    <a:off x="4998675" y="5006598"/>
                    <a:ext cx="101148" cy="2745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7" name="Oval 276"/>
                  <p:cNvSpPr/>
                  <p:nvPr/>
                </p:nvSpPr>
                <p:spPr>
                  <a:xfrm>
                    <a:off x="5764509" y="4363591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78" name="Oval 277"/>
                  <p:cNvSpPr/>
                  <p:nvPr/>
                </p:nvSpPr>
                <p:spPr>
                  <a:xfrm>
                    <a:off x="6371397" y="5028275"/>
                    <a:ext cx="1025930" cy="6791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79" name="Straight Arrow Connector 278"/>
                  <p:cNvCxnSpPr>
                    <a:stCxn id="277" idx="5"/>
                    <a:endCxn id="278" idx="0"/>
                  </p:cNvCxnSpPr>
                  <p:nvPr/>
                </p:nvCxnSpPr>
                <p:spPr>
                  <a:xfrm rot="16200000" flipH="1">
                    <a:off x="6721804" y="4865715"/>
                    <a:ext cx="79475" cy="2456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0" name="Oval 279"/>
                  <p:cNvSpPr/>
                  <p:nvPr/>
                </p:nvSpPr>
                <p:spPr>
                  <a:xfrm>
                    <a:off x="2852894" y="452253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sp>
            <p:nvSpPr>
              <p:cNvPr id="245" name="Up-Down Arrow 244"/>
              <p:cNvSpPr/>
              <p:nvPr/>
            </p:nvSpPr>
            <p:spPr>
              <a:xfrm>
                <a:off x="6565989" y="3909731"/>
                <a:ext cx="342226" cy="673046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6" name="Up-Down Arrow 245"/>
              <p:cNvSpPr/>
              <p:nvPr/>
            </p:nvSpPr>
            <p:spPr>
              <a:xfrm>
                <a:off x="2094232" y="381000"/>
                <a:ext cx="342226" cy="673046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7" name="Up-Down Arrow 246"/>
              <p:cNvSpPr/>
              <p:nvPr/>
            </p:nvSpPr>
            <p:spPr>
              <a:xfrm>
                <a:off x="2071417" y="5027670"/>
                <a:ext cx="342226" cy="673046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8" name="Up-Down Arrow 247"/>
              <p:cNvSpPr/>
              <p:nvPr/>
            </p:nvSpPr>
            <p:spPr>
              <a:xfrm>
                <a:off x="2094232" y="2715742"/>
                <a:ext cx="342226" cy="673046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9" name="Up-Down Arrow 248"/>
              <p:cNvSpPr/>
              <p:nvPr/>
            </p:nvSpPr>
            <p:spPr>
              <a:xfrm>
                <a:off x="6554580" y="1563582"/>
                <a:ext cx="342226" cy="673043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0" name="Up-Down Arrow 249"/>
              <p:cNvSpPr/>
              <p:nvPr/>
            </p:nvSpPr>
            <p:spPr>
              <a:xfrm>
                <a:off x="6604014" y="6259683"/>
                <a:ext cx="342226" cy="673046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1" name="Up-Down Arrow 250"/>
              <p:cNvSpPr/>
              <p:nvPr/>
            </p:nvSpPr>
            <p:spPr>
              <a:xfrm rot="18826925">
                <a:off x="4301590" y="2185295"/>
                <a:ext cx="342226" cy="589388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2" name="Up-Down Arrow 251"/>
              <p:cNvSpPr/>
              <p:nvPr/>
            </p:nvSpPr>
            <p:spPr>
              <a:xfrm rot="18826925">
                <a:off x="4351024" y="4508626"/>
                <a:ext cx="342226" cy="589391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3" name="Up-Down Arrow 252"/>
              <p:cNvSpPr/>
              <p:nvPr/>
            </p:nvSpPr>
            <p:spPr>
              <a:xfrm rot="18826925">
                <a:off x="8746730" y="3352662"/>
                <a:ext cx="342226" cy="589391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4" name="Up-Down Arrow 253"/>
              <p:cNvSpPr/>
              <p:nvPr/>
            </p:nvSpPr>
            <p:spPr>
              <a:xfrm rot="18826925">
                <a:off x="8796162" y="5676001"/>
                <a:ext cx="342226" cy="589388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5" name="Up-Down Arrow 254"/>
              <p:cNvSpPr/>
              <p:nvPr/>
            </p:nvSpPr>
            <p:spPr>
              <a:xfrm rot="18826925">
                <a:off x="19959" y="915256"/>
                <a:ext cx="342226" cy="589388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" name="Up-Down Arrow 255"/>
              <p:cNvSpPr/>
              <p:nvPr/>
            </p:nvSpPr>
            <p:spPr>
              <a:xfrm rot="18826925">
                <a:off x="69393" y="3238587"/>
                <a:ext cx="342226" cy="589391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35172" name="Group 355"/>
          <p:cNvGrpSpPr>
            <a:grpSpLocks/>
          </p:cNvGrpSpPr>
          <p:nvPr/>
        </p:nvGrpSpPr>
        <p:grpSpPr bwMode="auto">
          <a:xfrm>
            <a:off x="190500" y="190500"/>
            <a:ext cx="4178300" cy="2959100"/>
            <a:chOff x="342900" y="292100"/>
            <a:chExt cx="4178300" cy="2959100"/>
          </a:xfrm>
        </p:grpSpPr>
        <p:sp>
          <p:nvSpPr>
            <p:cNvPr id="354" name="Rounded Rectangle 353"/>
            <p:cNvSpPr/>
            <p:nvPr/>
          </p:nvSpPr>
          <p:spPr>
            <a:xfrm>
              <a:off x="342900" y="292100"/>
              <a:ext cx="4178300" cy="2959100"/>
            </a:xfrm>
            <a:prstGeom prst="roundRect">
              <a:avLst>
                <a:gd name="adj" fmla="val 2653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5180" name="Group 125"/>
            <p:cNvGrpSpPr>
              <a:grpSpLocks noChangeAspect="1"/>
            </p:cNvGrpSpPr>
            <p:nvPr/>
          </p:nvGrpSpPr>
          <p:grpSpPr bwMode="auto">
            <a:xfrm>
              <a:off x="506718" y="406400"/>
              <a:ext cx="3911782" cy="2737417"/>
              <a:chOff x="-102883" y="381000"/>
              <a:chExt cx="9364556" cy="6553200"/>
            </a:xfrm>
          </p:grpSpPr>
          <p:grpSp>
            <p:nvGrpSpPr>
              <p:cNvPr id="135181" name="Group 36"/>
              <p:cNvGrpSpPr>
                <a:grpSpLocks/>
              </p:cNvGrpSpPr>
              <p:nvPr/>
            </p:nvGrpSpPr>
            <p:grpSpPr bwMode="auto">
              <a:xfrm>
                <a:off x="0" y="3390900"/>
                <a:ext cx="4483100" cy="1651000"/>
                <a:chOff x="0" y="3390900"/>
                <a:chExt cx="4483100" cy="16510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-1005" y="3390895"/>
                  <a:ext cx="4484441" cy="1649363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grpSp>
              <p:nvGrpSpPr>
                <p:cNvPr id="135270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601"/>
                  <a:ext cx="3689641" cy="1269988"/>
                  <a:chOff x="387350" y="3530600"/>
                  <a:chExt cx="7010400" cy="2412991"/>
                </a:xfrm>
              </p:grpSpPr>
              <p:cxnSp>
                <p:nvCxnSpPr>
                  <p:cNvPr id="6" name="Straight Arrow Connector 5"/>
                  <p:cNvCxnSpPr>
                    <a:stCxn id="11" idx="4"/>
                    <a:endCxn id="18" idx="0"/>
                  </p:cNvCxnSpPr>
                  <p:nvPr/>
                </p:nvCxnSpPr>
                <p:spPr>
                  <a:xfrm rot="16200000" flipH="1">
                    <a:off x="5707714" y="3850033"/>
                    <a:ext cx="808724" cy="15452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Arrow Connector 6"/>
                  <p:cNvCxnSpPr>
                    <a:stCxn id="11" idx="4"/>
                    <a:endCxn id="15" idx="0"/>
                  </p:cNvCxnSpPr>
                  <p:nvPr/>
                </p:nvCxnSpPr>
                <p:spPr>
                  <a:xfrm rot="16200000" flipH="1">
                    <a:off x="5101163" y="4456584"/>
                    <a:ext cx="830389" cy="3538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>
                    <a:stCxn id="23" idx="4"/>
                    <a:endCxn id="27" idx="0"/>
                  </p:cNvCxnSpPr>
                  <p:nvPr/>
                </p:nvCxnSpPr>
                <p:spPr bwMode="auto">
                  <a:xfrm rot="16200000" flipH="1">
                    <a:off x="1898747" y="4416865"/>
                    <a:ext cx="895373" cy="75818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Oval 4"/>
                  <p:cNvSpPr/>
                  <p:nvPr/>
                </p:nvSpPr>
                <p:spPr bwMode="auto">
                  <a:xfrm>
                    <a:off x="385985" y="4521569"/>
                    <a:ext cx="1025353" cy="685974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 bwMode="auto">
                  <a:xfrm>
                    <a:off x="913106" y="5258086"/>
                    <a:ext cx="1025353" cy="685974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39807" y="3662302"/>
                    <a:ext cx="2462288" cy="685969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4" name="Straight Arrow Connector 23"/>
                  <p:cNvCxnSpPr>
                    <a:stCxn id="21" idx="5"/>
                    <a:endCxn id="22" idx="0"/>
                  </p:cNvCxnSpPr>
                  <p:nvPr/>
                </p:nvCxnSpPr>
                <p:spPr bwMode="auto">
                  <a:xfrm rot="16200000" flipH="1">
                    <a:off x="1270534" y="5102840"/>
                    <a:ext cx="151634" cy="15885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24"/>
                  <p:cNvCxnSpPr>
                    <a:stCxn id="23" idx="4"/>
                    <a:endCxn id="22" idx="0"/>
                  </p:cNvCxnSpPr>
                  <p:nvPr/>
                </p:nvCxnSpPr>
                <p:spPr bwMode="auto">
                  <a:xfrm rot="5400000">
                    <a:off x="1241653" y="4532398"/>
                    <a:ext cx="909815" cy="54156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Oval 25"/>
                  <p:cNvSpPr/>
                  <p:nvPr/>
                </p:nvSpPr>
                <p:spPr bwMode="auto">
                  <a:xfrm>
                    <a:off x="1555754" y="4521569"/>
                    <a:ext cx="1025353" cy="685974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 bwMode="auto">
                  <a:xfrm>
                    <a:off x="2205625" y="5243644"/>
                    <a:ext cx="1032576" cy="685974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8" name="Straight Arrow Connector 27"/>
                  <p:cNvCxnSpPr>
                    <a:stCxn id="26" idx="5"/>
                    <a:endCxn id="27" idx="0"/>
                  </p:cNvCxnSpPr>
                  <p:nvPr/>
                </p:nvCxnSpPr>
                <p:spPr bwMode="auto">
                  <a:xfrm rot="16200000" flipH="1">
                    <a:off x="2508903" y="5027021"/>
                    <a:ext cx="137192" cy="2960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Oval 8"/>
                  <p:cNvSpPr/>
                  <p:nvPr/>
                </p:nvSpPr>
                <p:spPr>
                  <a:xfrm>
                    <a:off x="3382617" y="4355494"/>
                    <a:ext cx="1025353" cy="685969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3945838" y="5063128"/>
                    <a:ext cx="1025353" cy="68596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4111914" y="3532328"/>
                    <a:ext cx="2455069" cy="685969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2" name="Straight Arrow Connector 11"/>
                  <p:cNvCxnSpPr>
                    <a:stCxn id="9" idx="5"/>
                    <a:endCxn id="10" idx="0"/>
                  </p:cNvCxnSpPr>
                  <p:nvPr/>
                </p:nvCxnSpPr>
                <p:spPr>
                  <a:xfrm rot="16200000" flipH="1">
                    <a:off x="4296044" y="4900659"/>
                    <a:ext cx="122755" cy="20218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>
                    <a:stCxn id="11" idx="4"/>
                    <a:endCxn id="10" idx="0"/>
                  </p:cNvCxnSpPr>
                  <p:nvPr/>
                </p:nvCxnSpPr>
                <p:spPr>
                  <a:xfrm rot="5400000">
                    <a:off x="4476568" y="4200242"/>
                    <a:ext cx="844830" cy="88093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Oval 13"/>
                  <p:cNvSpPr/>
                  <p:nvPr/>
                </p:nvSpPr>
                <p:spPr>
                  <a:xfrm>
                    <a:off x="4537943" y="4369936"/>
                    <a:ext cx="1025353" cy="678751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5180592" y="5048686"/>
                    <a:ext cx="1025353" cy="685969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6" name="Straight Arrow Connector 15"/>
                  <p:cNvCxnSpPr>
                    <a:stCxn id="14" idx="5"/>
                    <a:endCxn id="15" idx="0"/>
                  </p:cNvCxnSpPr>
                  <p:nvPr/>
                </p:nvCxnSpPr>
                <p:spPr>
                  <a:xfrm rot="16200000" flipH="1">
                    <a:off x="5505530" y="4860946"/>
                    <a:ext cx="101091" cy="27439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Oval 16"/>
                  <p:cNvSpPr/>
                  <p:nvPr/>
                </p:nvSpPr>
                <p:spPr>
                  <a:xfrm>
                    <a:off x="5765478" y="4362713"/>
                    <a:ext cx="1025353" cy="685974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6372025" y="5027022"/>
                    <a:ext cx="1025353" cy="678751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9" name="Straight Arrow Connector 18"/>
                  <p:cNvCxnSpPr>
                    <a:stCxn id="17" idx="5"/>
                    <a:endCxn id="18" idx="0"/>
                  </p:cNvCxnSpPr>
                  <p:nvPr/>
                </p:nvCxnSpPr>
                <p:spPr>
                  <a:xfrm rot="16200000" flipH="1">
                    <a:off x="6722234" y="4864553"/>
                    <a:ext cx="79426" cy="24550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5182" name="Group 37"/>
              <p:cNvGrpSpPr>
                <a:grpSpLocks/>
              </p:cNvGrpSpPr>
              <p:nvPr/>
            </p:nvGrpSpPr>
            <p:grpSpPr bwMode="auto">
              <a:xfrm>
                <a:off x="4457700" y="4597400"/>
                <a:ext cx="4483100" cy="1651000"/>
                <a:chOff x="0" y="3390900"/>
                <a:chExt cx="4483100" cy="16510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-864" y="3389114"/>
                  <a:ext cx="4484441" cy="16531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grpSp>
              <p:nvGrpSpPr>
                <p:cNvPr id="135246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41" name="Straight Arrow Connector 40"/>
                  <p:cNvCxnSpPr>
                    <a:stCxn id="54" idx="4"/>
                    <a:endCxn id="61" idx="0"/>
                  </p:cNvCxnSpPr>
                  <p:nvPr/>
                </p:nvCxnSpPr>
                <p:spPr>
                  <a:xfrm rot="16200000" flipH="1">
                    <a:off x="5707982" y="3846655"/>
                    <a:ext cx="808726" cy="15452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/>
                  <p:cNvCxnSpPr>
                    <a:stCxn id="54" idx="4"/>
                    <a:endCxn id="58" idx="0"/>
                  </p:cNvCxnSpPr>
                  <p:nvPr/>
                </p:nvCxnSpPr>
                <p:spPr>
                  <a:xfrm rot="16200000" flipH="1">
                    <a:off x="5101435" y="4453202"/>
                    <a:ext cx="830386" cy="35381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/>
                  <p:cNvCxnSpPr>
                    <a:stCxn id="46" idx="4"/>
                    <a:endCxn id="50" idx="0"/>
                  </p:cNvCxnSpPr>
                  <p:nvPr/>
                </p:nvCxnSpPr>
                <p:spPr bwMode="auto">
                  <a:xfrm rot="16200000" flipH="1">
                    <a:off x="1899010" y="4413488"/>
                    <a:ext cx="895375" cy="75818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Oval 4"/>
                  <p:cNvSpPr/>
                  <p:nvPr/>
                </p:nvSpPr>
                <p:spPr bwMode="auto">
                  <a:xfrm>
                    <a:off x="386254" y="4518191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 bwMode="auto">
                  <a:xfrm>
                    <a:off x="913369" y="5254710"/>
                    <a:ext cx="1025353" cy="68597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 bwMode="auto">
                  <a:xfrm>
                    <a:off x="740070" y="3658918"/>
                    <a:ext cx="2462292" cy="685975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47" name="Straight Arrow Connector 46"/>
                  <p:cNvCxnSpPr>
                    <a:stCxn id="44" idx="5"/>
                    <a:endCxn id="45" idx="0"/>
                  </p:cNvCxnSpPr>
                  <p:nvPr/>
                </p:nvCxnSpPr>
                <p:spPr bwMode="auto">
                  <a:xfrm rot="16200000" flipH="1">
                    <a:off x="1270802" y="5099459"/>
                    <a:ext cx="151638" cy="15885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>
                    <a:stCxn id="46" idx="4"/>
                    <a:endCxn id="45" idx="0"/>
                  </p:cNvCxnSpPr>
                  <p:nvPr/>
                </p:nvCxnSpPr>
                <p:spPr bwMode="auto">
                  <a:xfrm rot="5400000">
                    <a:off x="1241916" y="4529025"/>
                    <a:ext cx="909816" cy="54155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Oval 48"/>
                  <p:cNvSpPr/>
                  <p:nvPr/>
                </p:nvSpPr>
                <p:spPr bwMode="auto">
                  <a:xfrm>
                    <a:off x="1556022" y="4518191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 bwMode="auto">
                  <a:xfrm>
                    <a:off x="2205893" y="5240268"/>
                    <a:ext cx="1032571" cy="68597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51" name="Straight Arrow Connector 50"/>
                  <p:cNvCxnSpPr>
                    <a:stCxn id="49" idx="5"/>
                    <a:endCxn id="50" idx="0"/>
                  </p:cNvCxnSpPr>
                  <p:nvPr/>
                </p:nvCxnSpPr>
                <p:spPr bwMode="auto">
                  <a:xfrm rot="16200000" flipH="1">
                    <a:off x="2509162" y="5023644"/>
                    <a:ext cx="137197" cy="29605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Oval 51"/>
                  <p:cNvSpPr/>
                  <p:nvPr/>
                </p:nvSpPr>
                <p:spPr>
                  <a:xfrm>
                    <a:off x="3382880" y="4352112"/>
                    <a:ext cx="1025353" cy="685975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946102" y="5059747"/>
                    <a:ext cx="1025353" cy="685975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4112183" y="3528944"/>
                    <a:ext cx="2455069" cy="685975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55" name="Straight Arrow Connector 54"/>
                  <p:cNvCxnSpPr>
                    <a:stCxn id="52" idx="5"/>
                    <a:endCxn id="53" idx="0"/>
                  </p:cNvCxnSpPr>
                  <p:nvPr/>
                </p:nvCxnSpPr>
                <p:spPr>
                  <a:xfrm rot="16200000" flipH="1">
                    <a:off x="4296312" y="4897282"/>
                    <a:ext cx="122751" cy="20218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>
                    <a:stCxn id="54" idx="4"/>
                    <a:endCxn id="53" idx="0"/>
                  </p:cNvCxnSpPr>
                  <p:nvPr/>
                </p:nvCxnSpPr>
                <p:spPr>
                  <a:xfrm rot="5400000">
                    <a:off x="4476835" y="4196865"/>
                    <a:ext cx="844827" cy="88093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Oval 56"/>
                  <p:cNvSpPr/>
                  <p:nvPr/>
                </p:nvSpPr>
                <p:spPr>
                  <a:xfrm>
                    <a:off x="4538207" y="4366553"/>
                    <a:ext cx="1025353" cy="678752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5180860" y="5045305"/>
                    <a:ext cx="1025353" cy="685975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59" name="Straight Arrow Connector 58"/>
                  <p:cNvCxnSpPr>
                    <a:stCxn id="57" idx="5"/>
                    <a:endCxn id="58" idx="0"/>
                  </p:cNvCxnSpPr>
                  <p:nvPr/>
                </p:nvCxnSpPr>
                <p:spPr>
                  <a:xfrm rot="16200000" flipH="1">
                    <a:off x="5505793" y="4857565"/>
                    <a:ext cx="101091" cy="27439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Oval 59"/>
                  <p:cNvSpPr/>
                  <p:nvPr/>
                </p:nvSpPr>
                <p:spPr>
                  <a:xfrm>
                    <a:off x="5765742" y="4359335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6372288" y="5023645"/>
                    <a:ext cx="1025353" cy="67875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62" name="Straight Arrow Connector 61"/>
                  <p:cNvCxnSpPr>
                    <a:stCxn id="60" idx="5"/>
                    <a:endCxn id="61" idx="0"/>
                  </p:cNvCxnSpPr>
                  <p:nvPr/>
                </p:nvCxnSpPr>
                <p:spPr>
                  <a:xfrm rot="16200000" flipH="1">
                    <a:off x="6722498" y="4861176"/>
                    <a:ext cx="79431" cy="24550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5183" name="Group 62"/>
              <p:cNvGrpSpPr>
                <a:grpSpLocks/>
              </p:cNvGrpSpPr>
              <p:nvPr/>
            </p:nvGrpSpPr>
            <p:grpSpPr bwMode="auto">
              <a:xfrm>
                <a:off x="0" y="1054100"/>
                <a:ext cx="4483100" cy="1651000"/>
                <a:chOff x="0" y="3390900"/>
                <a:chExt cx="4483100" cy="1651000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-1005" y="3390467"/>
                  <a:ext cx="4484441" cy="1649363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grpSp>
              <p:nvGrpSpPr>
                <p:cNvPr id="135222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66" name="Straight Arrow Connector 65"/>
                  <p:cNvCxnSpPr>
                    <a:stCxn id="79" idx="4"/>
                    <a:endCxn id="86" idx="0"/>
                  </p:cNvCxnSpPr>
                  <p:nvPr/>
                </p:nvCxnSpPr>
                <p:spPr>
                  <a:xfrm rot="16200000" flipH="1">
                    <a:off x="5707713" y="3849225"/>
                    <a:ext cx="808726" cy="15452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/>
                  <p:cNvCxnSpPr>
                    <a:stCxn id="79" idx="4"/>
                    <a:endCxn id="83" idx="0"/>
                  </p:cNvCxnSpPr>
                  <p:nvPr/>
                </p:nvCxnSpPr>
                <p:spPr>
                  <a:xfrm rot="16200000" flipH="1">
                    <a:off x="5101167" y="4455772"/>
                    <a:ext cx="830386" cy="3538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>
                    <a:stCxn id="71" idx="4"/>
                    <a:endCxn id="75" idx="0"/>
                  </p:cNvCxnSpPr>
                  <p:nvPr/>
                </p:nvCxnSpPr>
                <p:spPr bwMode="auto">
                  <a:xfrm rot="16200000" flipH="1">
                    <a:off x="1898747" y="4416058"/>
                    <a:ext cx="895375" cy="75818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Oval 4"/>
                  <p:cNvSpPr/>
                  <p:nvPr/>
                </p:nvSpPr>
                <p:spPr bwMode="auto">
                  <a:xfrm>
                    <a:off x="385985" y="4520761"/>
                    <a:ext cx="1025353" cy="68597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 bwMode="auto">
                  <a:xfrm>
                    <a:off x="913106" y="5257279"/>
                    <a:ext cx="1025353" cy="68597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 bwMode="auto">
                  <a:xfrm>
                    <a:off x="739807" y="3661488"/>
                    <a:ext cx="2462288" cy="685975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72" name="Straight Arrow Connector 71"/>
                  <p:cNvCxnSpPr>
                    <a:stCxn id="69" idx="5"/>
                    <a:endCxn id="70" idx="0"/>
                  </p:cNvCxnSpPr>
                  <p:nvPr/>
                </p:nvCxnSpPr>
                <p:spPr bwMode="auto">
                  <a:xfrm rot="16200000" flipH="1">
                    <a:off x="1270534" y="5102029"/>
                    <a:ext cx="151638" cy="15885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>
                    <a:stCxn id="71" idx="4"/>
                    <a:endCxn id="70" idx="0"/>
                  </p:cNvCxnSpPr>
                  <p:nvPr/>
                </p:nvCxnSpPr>
                <p:spPr bwMode="auto">
                  <a:xfrm rot="5400000">
                    <a:off x="1241652" y="4531590"/>
                    <a:ext cx="909816" cy="54156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1555754" y="4520761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2205625" y="5242838"/>
                    <a:ext cx="1032576" cy="68597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76" name="Straight Arrow Connector 75"/>
                  <p:cNvCxnSpPr>
                    <a:stCxn id="74" idx="5"/>
                    <a:endCxn id="75" idx="0"/>
                  </p:cNvCxnSpPr>
                  <p:nvPr/>
                </p:nvCxnSpPr>
                <p:spPr bwMode="auto">
                  <a:xfrm rot="16200000" flipH="1">
                    <a:off x="2508899" y="5026214"/>
                    <a:ext cx="137197" cy="2960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Oval 76"/>
                  <p:cNvSpPr/>
                  <p:nvPr/>
                </p:nvSpPr>
                <p:spPr>
                  <a:xfrm>
                    <a:off x="3382617" y="4354681"/>
                    <a:ext cx="1025353" cy="685975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3945838" y="5062316"/>
                    <a:ext cx="1025353" cy="685975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4111914" y="3531514"/>
                    <a:ext cx="2455069" cy="685975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80" name="Straight Arrow Connector 79"/>
                  <p:cNvCxnSpPr>
                    <a:stCxn id="77" idx="5"/>
                    <a:endCxn id="78" idx="0"/>
                  </p:cNvCxnSpPr>
                  <p:nvPr/>
                </p:nvCxnSpPr>
                <p:spPr>
                  <a:xfrm rot="16200000" flipH="1">
                    <a:off x="4296044" y="4899852"/>
                    <a:ext cx="122751" cy="20218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>
                    <a:stCxn id="79" idx="4"/>
                    <a:endCxn id="78" idx="0"/>
                  </p:cNvCxnSpPr>
                  <p:nvPr/>
                </p:nvCxnSpPr>
                <p:spPr>
                  <a:xfrm rot="5400000">
                    <a:off x="4476567" y="4199435"/>
                    <a:ext cx="844827" cy="88093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Oval 81"/>
                  <p:cNvSpPr/>
                  <p:nvPr/>
                </p:nvSpPr>
                <p:spPr>
                  <a:xfrm>
                    <a:off x="4537943" y="4369123"/>
                    <a:ext cx="1025353" cy="678752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5180592" y="5047875"/>
                    <a:ext cx="1025353" cy="685975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84" name="Straight Arrow Connector 83"/>
                  <p:cNvCxnSpPr>
                    <a:stCxn id="82" idx="5"/>
                    <a:endCxn id="83" idx="0"/>
                  </p:cNvCxnSpPr>
                  <p:nvPr/>
                </p:nvCxnSpPr>
                <p:spPr>
                  <a:xfrm rot="16200000" flipH="1">
                    <a:off x="5505530" y="4860135"/>
                    <a:ext cx="101091" cy="27439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Oval 84"/>
                  <p:cNvSpPr/>
                  <p:nvPr/>
                </p:nvSpPr>
                <p:spPr>
                  <a:xfrm>
                    <a:off x="5765478" y="4361905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6372025" y="5026215"/>
                    <a:ext cx="1025353" cy="67875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87" name="Straight Arrow Connector 86"/>
                  <p:cNvCxnSpPr>
                    <a:stCxn id="85" idx="5"/>
                    <a:endCxn id="86" idx="0"/>
                  </p:cNvCxnSpPr>
                  <p:nvPr/>
                </p:nvCxnSpPr>
                <p:spPr>
                  <a:xfrm rot="16200000" flipH="1">
                    <a:off x="6722230" y="4863746"/>
                    <a:ext cx="79431" cy="24550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5184" name="Group 87"/>
              <p:cNvGrpSpPr>
                <a:grpSpLocks/>
              </p:cNvGrpSpPr>
              <p:nvPr/>
            </p:nvGrpSpPr>
            <p:grpSpPr bwMode="auto">
              <a:xfrm>
                <a:off x="4432300" y="2247900"/>
                <a:ext cx="4483100" cy="1651000"/>
                <a:chOff x="0" y="3390900"/>
                <a:chExt cx="4483100" cy="1651000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-2068" y="3389983"/>
                  <a:ext cx="4484441" cy="1649363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grpSp>
              <p:nvGrpSpPr>
                <p:cNvPr id="135198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91" name="Straight Arrow Connector 90"/>
                  <p:cNvCxnSpPr>
                    <a:stCxn id="104" idx="4"/>
                    <a:endCxn id="111" idx="0"/>
                  </p:cNvCxnSpPr>
                  <p:nvPr/>
                </p:nvCxnSpPr>
                <p:spPr>
                  <a:xfrm rot="16200000" flipH="1">
                    <a:off x="5705694" y="3848306"/>
                    <a:ext cx="808726" cy="15452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Arrow Connector 91"/>
                  <p:cNvCxnSpPr>
                    <a:stCxn id="104" idx="4"/>
                    <a:endCxn id="108" idx="0"/>
                  </p:cNvCxnSpPr>
                  <p:nvPr/>
                </p:nvCxnSpPr>
                <p:spPr>
                  <a:xfrm rot="16200000" flipH="1">
                    <a:off x="5099147" y="4454853"/>
                    <a:ext cx="830386" cy="3538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Arrow Connector 92"/>
                  <p:cNvCxnSpPr>
                    <a:stCxn id="96" idx="4"/>
                    <a:endCxn id="100" idx="0"/>
                  </p:cNvCxnSpPr>
                  <p:nvPr/>
                </p:nvCxnSpPr>
                <p:spPr bwMode="auto">
                  <a:xfrm rot="16200000" flipH="1">
                    <a:off x="1896727" y="4415139"/>
                    <a:ext cx="895375" cy="75818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Oval 4"/>
                  <p:cNvSpPr/>
                  <p:nvPr/>
                </p:nvSpPr>
                <p:spPr bwMode="auto">
                  <a:xfrm>
                    <a:off x="383966" y="4519843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 bwMode="auto">
                  <a:xfrm>
                    <a:off x="911086" y="5256361"/>
                    <a:ext cx="1025353" cy="68597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 bwMode="auto">
                  <a:xfrm>
                    <a:off x="737787" y="3660569"/>
                    <a:ext cx="2462288" cy="685975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97" name="Straight Arrow Connector 96"/>
                  <p:cNvCxnSpPr>
                    <a:stCxn id="94" idx="5"/>
                    <a:endCxn id="95" idx="0"/>
                  </p:cNvCxnSpPr>
                  <p:nvPr/>
                </p:nvCxnSpPr>
                <p:spPr bwMode="auto">
                  <a:xfrm rot="16200000" flipH="1">
                    <a:off x="1268514" y="5101110"/>
                    <a:ext cx="151638" cy="15885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Arrow Connector 97"/>
                  <p:cNvCxnSpPr>
                    <a:stCxn id="96" idx="4"/>
                    <a:endCxn id="95" idx="0"/>
                  </p:cNvCxnSpPr>
                  <p:nvPr/>
                </p:nvCxnSpPr>
                <p:spPr bwMode="auto">
                  <a:xfrm rot="5400000">
                    <a:off x="1239633" y="4530672"/>
                    <a:ext cx="909816" cy="54156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Oval 98"/>
                  <p:cNvSpPr/>
                  <p:nvPr/>
                </p:nvSpPr>
                <p:spPr bwMode="auto">
                  <a:xfrm>
                    <a:off x="1553734" y="4519843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 bwMode="auto">
                  <a:xfrm>
                    <a:off x="2203606" y="5241919"/>
                    <a:ext cx="1032576" cy="68597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01" name="Straight Arrow Connector 100"/>
                  <p:cNvCxnSpPr>
                    <a:stCxn id="99" idx="5"/>
                    <a:endCxn id="100" idx="0"/>
                  </p:cNvCxnSpPr>
                  <p:nvPr/>
                </p:nvCxnSpPr>
                <p:spPr bwMode="auto">
                  <a:xfrm rot="16200000" flipH="1">
                    <a:off x="2506879" y="5025296"/>
                    <a:ext cx="137197" cy="2960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Oval 101"/>
                  <p:cNvSpPr/>
                  <p:nvPr/>
                </p:nvSpPr>
                <p:spPr>
                  <a:xfrm>
                    <a:off x="3380597" y="4353763"/>
                    <a:ext cx="1025353" cy="685975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3943819" y="5061398"/>
                    <a:ext cx="1025353" cy="685975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4109895" y="3530595"/>
                    <a:ext cx="2455069" cy="685975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05" name="Straight Arrow Connector 104"/>
                  <p:cNvCxnSpPr>
                    <a:stCxn id="102" idx="5"/>
                    <a:endCxn id="103" idx="0"/>
                  </p:cNvCxnSpPr>
                  <p:nvPr/>
                </p:nvCxnSpPr>
                <p:spPr>
                  <a:xfrm rot="16200000" flipH="1">
                    <a:off x="4294024" y="4898934"/>
                    <a:ext cx="122751" cy="20218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Arrow Connector 105"/>
                  <p:cNvCxnSpPr>
                    <a:stCxn id="104" idx="4"/>
                    <a:endCxn id="103" idx="0"/>
                  </p:cNvCxnSpPr>
                  <p:nvPr/>
                </p:nvCxnSpPr>
                <p:spPr>
                  <a:xfrm rot="5400000">
                    <a:off x="4474547" y="4198516"/>
                    <a:ext cx="844827" cy="88093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Oval 106"/>
                  <p:cNvSpPr/>
                  <p:nvPr/>
                </p:nvSpPr>
                <p:spPr>
                  <a:xfrm>
                    <a:off x="4535924" y="4368204"/>
                    <a:ext cx="1025353" cy="678752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5178572" y="5046956"/>
                    <a:ext cx="1025353" cy="685975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09" name="Straight Arrow Connector 108"/>
                  <p:cNvCxnSpPr>
                    <a:stCxn id="107" idx="5"/>
                    <a:endCxn id="108" idx="0"/>
                  </p:cNvCxnSpPr>
                  <p:nvPr/>
                </p:nvCxnSpPr>
                <p:spPr>
                  <a:xfrm rot="16200000" flipH="1">
                    <a:off x="5503510" y="4859216"/>
                    <a:ext cx="101091" cy="27439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0" name="Oval 109"/>
                  <p:cNvSpPr/>
                  <p:nvPr/>
                </p:nvSpPr>
                <p:spPr>
                  <a:xfrm>
                    <a:off x="5763458" y="4360986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6370005" y="5025296"/>
                    <a:ext cx="1025353" cy="67875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12" name="Straight Arrow Connector 111"/>
                  <p:cNvCxnSpPr>
                    <a:stCxn id="110" idx="5"/>
                    <a:endCxn id="111" idx="0"/>
                  </p:cNvCxnSpPr>
                  <p:nvPr/>
                </p:nvCxnSpPr>
                <p:spPr>
                  <a:xfrm rot="16200000" flipH="1">
                    <a:off x="6720210" y="4862827"/>
                    <a:ext cx="79431" cy="24550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4" name="Up-Down Arrow 113"/>
              <p:cNvSpPr/>
              <p:nvPr/>
            </p:nvSpPr>
            <p:spPr>
              <a:xfrm>
                <a:off x="6566041" y="3911547"/>
                <a:ext cx="342034" cy="6726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15" name="Up-Down Arrow 114"/>
              <p:cNvSpPr/>
              <p:nvPr/>
            </p:nvSpPr>
            <p:spPr>
              <a:xfrm>
                <a:off x="2093003" y="381000"/>
                <a:ext cx="345833" cy="672667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16" name="Up-Down Arrow 115"/>
              <p:cNvSpPr/>
              <p:nvPr/>
            </p:nvSpPr>
            <p:spPr>
              <a:xfrm>
                <a:off x="2070200" y="5028857"/>
                <a:ext cx="342034" cy="6726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17" name="Up-Down Arrow 116"/>
              <p:cNvSpPr/>
              <p:nvPr/>
            </p:nvSpPr>
            <p:spPr>
              <a:xfrm>
                <a:off x="2093003" y="2718230"/>
                <a:ext cx="345833" cy="6726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18" name="Up-Down Arrow 117"/>
              <p:cNvSpPr/>
              <p:nvPr/>
            </p:nvSpPr>
            <p:spPr>
              <a:xfrm>
                <a:off x="6550840" y="1562917"/>
                <a:ext cx="345835" cy="6726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19" name="Up-Down Arrow 118"/>
              <p:cNvSpPr/>
              <p:nvPr/>
            </p:nvSpPr>
            <p:spPr>
              <a:xfrm>
                <a:off x="6604045" y="6260178"/>
                <a:ext cx="342034" cy="6726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0" name="Up-Down Arrow 119"/>
              <p:cNvSpPr/>
              <p:nvPr/>
            </p:nvSpPr>
            <p:spPr>
              <a:xfrm rot="18826925">
                <a:off x="4299118" y="2184280"/>
                <a:ext cx="342034" cy="589057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1" name="Up-Down Arrow 120"/>
              <p:cNvSpPr/>
              <p:nvPr/>
            </p:nvSpPr>
            <p:spPr>
              <a:xfrm rot="18826925">
                <a:off x="4350425" y="4508205"/>
                <a:ext cx="342034" cy="585258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2" name="Up-Down Arrow 121"/>
              <p:cNvSpPr/>
              <p:nvPr/>
            </p:nvSpPr>
            <p:spPr>
              <a:xfrm rot="18826925">
                <a:off x="8745555" y="3350993"/>
                <a:ext cx="342034" cy="589057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3" name="Up-Down Arrow 122"/>
              <p:cNvSpPr/>
              <p:nvPr/>
            </p:nvSpPr>
            <p:spPr>
              <a:xfrm rot="18826925">
                <a:off x="8794961" y="5676819"/>
                <a:ext cx="342034" cy="589059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4" name="Up-Down Arrow 123"/>
              <p:cNvSpPr/>
              <p:nvPr/>
            </p:nvSpPr>
            <p:spPr>
              <a:xfrm rot="18826925">
                <a:off x="19897" y="914955"/>
                <a:ext cx="342034" cy="589057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5" name="Up-Down Arrow 124"/>
              <p:cNvSpPr/>
              <p:nvPr/>
            </p:nvSpPr>
            <p:spPr>
              <a:xfrm rot="18826925">
                <a:off x="69303" y="3236979"/>
                <a:ext cx="342034" cy="589059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</p:grpSp>
      </p:grpSp>
      <p:sp>
        <p:nvSpPr>
          <p:cNvPr id="360" name="Up-Down Arrow 359"/>
          <p:cNvSpPr/>
          <p:nvPr/>
        </p:nvSpPr>
        <p:spPr>
          <a:xfrm>
            <a:off x="6997700" y="4318000"/>
            <a:ext cx="254000" cy="7493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1" name="Up-Down Arrow 360"/>
          <p:cNvSpPr/>
          <p:nvPr/>
        </p:nvSpPr>
        <p:spPr>
          <a:xfrm>
            <a:off x="6946900" y="596900"/>
            <a:ext cx="254000" cy="7493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3" name="Up-Down Arrow 362"/>
          <p:cNvSpPr/>
          <p:nvPr/>
        </p:nvSpPr>
        <p:spPr>
          <a:xfrm rot="18826925">
            <a:off x="4560888" y="2220913"/>
            <a:ext cx="225425" cy="803275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sp>
        <p:nvSpPr>
          <p:cNvPr id="364" name="Up-Down Arrow 363"/>
          <p:cNvSpPr/>
          <p:nvPr/>
        </p:nvSpPr>
        <p:spPr>
          <a:xfrm rot="13426925">
            <a:off x="4814888" y="3986213"/>
            <a:ext cx="225425" cy="803275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sp>
        <p:nvSpPr>
          <p:cNvPr id="365" name="Up-Down Arrow 364"/>
          <p:cNvSpPr/>
          <p:nvPr/>
        </p:nvSpPr>
        <p:spPr>
          <a:xfrm rot="13426925">
            <a:off x="158750" y="2944813"/>
            <a:ext cx="225425" cy="803275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sp>
        <p:nvSpPr>
          <p:cNvPr id="366" name="Up-Down Arrow 365"/>
          <p:cNvSpPr/>
          <p:nvPr/>
        </p:nvSpPr>
        <p:spPr>
          <a:xfrm rot="13426925">
            <a:off x="4522788" y="150813"/>
            <a:ext cx="225425" cy="803275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9648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356"/>
          <p:cNvGrpSpPr>
            <a:grpSpLocks/>
          </p:cNvGrpSpPr>
          <p:nvPr/>
        </p:nvGrpSpPr>
        <p:grpSpPr bwMode="auto">
          <a:xfrm>
            <a:off x="4965700" y="1333500"/>
            <a:ext cx="4178300" cy="2959100"/>
            <a:chOff x="4762500" y="1993900"/>
            <a:chExt cx="4178300" cy="2959100"/>
          </a:xfrm>
        </p:grpSpPr>
        <p:sp>
          <p:nvSpPr>
            <p:cNvPr id="353" name="Rounded Rectangle 352"/>
            <p:cNvSpPr/>
            <p:nvPr/>
          </p:nvSpPr>
          <p:spPr>
            <a:xfrm>
              <a:off x="4762500" y="1993900"/>
              <a:ext cx="4178300" cy="2959100"/>
            </a:xfrm>
            <a:prstGeom prst="roundRect">
              <a:avLst>
                <a:gd name="adj" fmla="val 2653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7456" name="Group 126"/>
            <p:cNvGrpSpPr>
              <a:grpSpLocks noChangeAspect="1"/>
            </p:cNvGrpSpPr>
            <p:nvPr/>
          </p:nvGrpSpPr>
          <p:grpSpPr bwMode="auto">
            <a:xfrm>
              <a:off x="4926336" y="2120900"/>
              <a:ext cx="3908425" cy="2735072"/>
              <a:chOff x="-102883" y="381000"/>
              <a:chExt cx="9364556" cy="6553200"/>
            </a:xfrm>
          </p:grpSpPr>
          <p:grpSp>
            <p:nvGrpSpPr>
              <p:cNvPr id="137457" name="Group 36"/>
              <p:cNvGrpSpPr>
                <a:grpSpLocks/>
              </p:cNvGrpSpPr>
              <p:nvPr/>
            </p:nvGrpSpPr>
            <p:grpSpPr bwMode="auto">
              <a:xfrm>
                <a:off x="0" y="3390900"/>
                <a:ext cx="4483100" cy="1651000"/>
                <a:chOff x="0" y="3390900"/>
                <a:chExt cx="4483100" cy="1651000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-961" y="3389673"/>
                  <a:ext cx="4484490" cy="165077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7546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218" name="Straight Arrow Connector 5"/>
                  <p:cNvCxnSpPr>
                    <a:stCxn id="230" idx="4"/>
                    <a:endCxn id="237" idx="0"/>
                  </p:cNvCxnSpPr>
                  <p:nvPr/>
                </p:nvCxnSpPr>
                <p:spPr>
                  <a:xfrm rot="16200000" flipH="1">
                    <a:off x="5705775" y="3848217"/>
                    <a:ext cx="809418" cy="154657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Arrow Connector 6"/>
                  <p:cNvCxnSpPr>
                    <a:stCxn id="230" idx="4"/>
                    <a:endCxn id="234" idx="0"/>
                  </p:cNvCxnSpPr>
                  <p:nvPr/>
                </p:nvCxnSpPr>
                <p:spPr>
                  <a:xfrm rot="16200000" flipH="1">
                    <a:off x="5098708" y="4455284"/>
                    <a:ext cx="831097" cy="3541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Arrow Connector 19"/>
                  <p:cNvCxnSpPr>
                    <a:stCxn id="223" idx="4"/>
                    <a:endCxn id="227" idx="0"/>
                  </p:cNvCxnSpPr>
                  <p:nvPr/>
                </p:nvCxnSpPr>
                <p:spPr bwMode="auto">
                  <a:xfrm rot="16200000" flipH="1">
                    <a:off x="1897146" y="4419151"/>
                    <a:ext cx="896142" cy="75160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1" name="Oval 4"/>
                  <p:cNvSpPr/>
                  <p:nvPr/>
                </p:nvSpPr>
                <p:spPr bwMode="auto">
                  <a:xfrm>
                    <a:off x="386699" y="4520330"/>
                    <a:ext cx="1026233" cy="686558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 bwMode="auto">
                  <a:xfrm>
                    <a:off x="914272" y="5257479"/>
                    <a:ext cx="1026233" cy="68655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23" name="Oval 222"/>
                  <p:cNvSpPr/>
                  <p:nvPr/>
                </p:nvSpPr>
                <p:spPr bwMode="auto">
                  <a:xfrm>
                    <a:off x="740824" y="3660321"/>
                    <a:ext cx="2457179" cy="68656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24" name="Straight Arrow Connector 223"/>
                  <p:cNvCxnSpPr>
                    <a:stCxn id="221" idx="5"/>
                    <a:endCxn id="222" idx="0"/>
                  </p:cNvCxnSpPr>
                  <p:nvPr/>
                </p:nvCxnSpPr>
                <p:spPr bwMode="auto">
                  <a:xfrm rot="16200000" flipH="1">
                    <a:off x="1268393" y="5098486"/>
                    <a:ext cx="151768" cy="1662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Arrow Connector 224"/>
                  <p:cNvCxnSpPr>
                    <a:stCxn id="223" idx="4"/>
                    <a:endCxn id="222" idx="0"/>
                  </p:cNvCxnSpPr>
                  <p:nvPr/>
                </p:nvCxnSpPr>
                <p:spPr bwMode="auto">
                  <a:xfrm rot="5400000">
                    <a:off x="1243102" y="4531168"/>
                    <a:ext cx="910596" cy="54202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6" name="Oval 225"/>
                  <p:cNvSpPr/>
                  <p:nvPr/>
                </p:nvSpPr>
                <p:spPr bwMode="auto">
                  <a:xfrm>
                    <a:off x="1557472" y="4520330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27" name="Oval 226"/>
                  <p:cNvSpPr/>
                  <p:nvPr/>
                </p:nvSpPr>
                <p:spPr bwMode="auto">
                  <a:xfrm>
                    <a:off x="2207902" y="5243025"/>
                    <a:ext cx="1033463" cy="68655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28" name="Straight Arrow Connector 227"/>
                  <p:cNvCxnSpPr>
                    <a:stCxn id="226" idx="5"/>
                    <a:endCxn id="227" idx="0"/>
                  </p:cNvCxnSpPr>
                  <p:nvPr/>
                </p:nvCxnSpPr>
                <p:spPr bwMode="auto">
                  <a:xfrm rot="16200000" flipH="1">
                    <a:off x="2507822" y="5029830"/>
                    <a:ext cx="137314" cy="28908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9" name="Oval 228"/>
                  <p:cNvSpPr/>
                  <p:nvPr/>
                </p:nvSpPr>
                <p:spPr>
                  <a:xfrm>
                    <a:off x="3414813" y="5206888"/>
                    <a:ext cx="1026233" cy="68656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30" name="Oval 229"/>
                  <p:cNvSpPr/>
                  <p:nvPr/>
                </p:nvSpPr>
                <p:spPr>
                  <a:xfrm>
                    <a:off x="4115829" y="3530236"/>
                    <a:ext cx="2449954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31" name="Straight Arrow Connector 230"/>
                  <p:cNvCxnSpPr>
                    <a:stCxn id="220" idx="5"/>
                    <a:endCxn id="229" idx="0"/>
                  </p:cNvCxnSpPr>
                  <p:nvPr/>
                </p:nvCxnSpPr>
                <p:spPr>
                  <a:xfrm rot="16200000" flipH="1">
                    <a:off x="3765319" y="5044285"/>
                    <a:ext cx="122856" cy="20235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Arrow Connector 231"/>
                  <p:cNvCxnSpPr>
                    <a:stCxn id="223" idx="4"/>
                    <a:endCxn id="229" idx="0"/>
                  </p:cNvCxnSpPr>
                  <p:nvPr/>
                </p:nvCxnSpPr>
                <p:spPr>
                  <a:xfrm rot="16200000" flipH="1">
                    <a:off x="2518668" y="3797629"/>
                    <a:ext cx="860005" cy="195851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3" name="Oval 232"/>
                  <p:cNvSpPr/>
                  <p:nvPr/>
                </p:nvSpPr>
                <p:spPr>
                  <a:xfrm>
                    <a:off x="4542224" y="4368562"/>
                    <a:ext cx="1026233" cy="6793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>
                  <a:xfrm>
                    <a:off x="5178200" y="5047895"/>
                    <a:ext cx="1026233" cy="686563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35" name="Straight Arrow Connector 234"/>
                  <p:cNvCxnSpPr>
                    <a:stCxn id="233" idx="5"/>
                    <a:endCxn id="234" idx="0"/>
                  </p:cNvCxnSpPr>
                  <p:nvPr/>
                </p:nvCxnSpPr>
                <p:spPr>
                  <a:xfrm rot="16200000" flipH="1">
                    <a:off x="5503412" y="4859994"/>
                    <a:ext cx="101177" cy="27462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6" name="Oval 235"/>
                  <p:cNvSpPr/>
                  <p:nvPr/>
                </p:nvSpPr>
                <p:spPr>
                  <a:xfrm>
                    <a:off x="5763584" y="4361337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37" name="Oval 236"/>
                  <p:cNvSpPr/>
                  <p:nvPr/>
                </p:nvSpPr>
                <p:spPr>
                  <a:xfrm>
                    <a:off x="6370652" y="5026217"/>
                    <a:ext cx="1026233" cy="6793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38" name="Straight Arrow Connector 237"/>
                  <p:cNvCxnSpPr>
                    <a:stCxn id="236" idx="5"/>
                    <a:endCxn id="237" idx="0"/>
                  </p:cNvCxnSpPr>
                  <p:nvPr/>
                </p:nvCxnSpPr>
                <p:spPr>
                  <a:xfrm rot="16200000" flipH="1">
                    <a:off x="6721162" y="4863608"/>
                    <a:ext cx="79499" cy="2457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9" name="Oval 8"/>
                  <p:cNvSpPr/>
                  <p:nvPr/>
                </p:nvSpPr>
                <p:spPr>
                  <a:xfrm>
                    <a:off x="2851107" y="4498647"/>
                    <a:ext cx="1026233" cy="68656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7458" name="Group 37"/>
              <p:cNvGrpSpPr>
                <a:grpSpLocks/>
              </p:cNvGrpSpPr>
              <p:nvPr/>
            </p:nvGrpSpPr>
            <p:grpSpPr bwMode="auto">
              <a:xfrm>
                <a:off x="4457700" y="4597400"/>
                <a:ext cx="4483100" cy="1651000"/>
                <a:chOff x="0" y="3390900"/>
                <a:chExt cx="4483100" cy="1651000"/>
              </a:xfrm>
            </p:grpSpPr>
            <p:sp>
              <p:nvSpPr>
                <p:cNvPr id="192" name="Oval 191"/>
                <p:cNvSpPr/>
                <p:nvPr/>
              </p:nvSpPr>
              <p:spPr>
                <a:xfrm>
                  <a:off x="-795" y="3392728"/>
                  <a:ext cx="4484490" cy="165077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7522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194" name="Straight Arrow Connector 193"/>
                  <p:cNvCxnSpPr>
                    <a:stCxn id="206" idx="4"/>
                    <a:endCxn id="213" idx="0"/>
                  </p:cNvCxnSpPr>
                  <p:nvPr/>
                </p:nvCxnSpPr>
                <p:spPr>
                  <a:xfrm rot="16200000" flipH="1">
                    <a:off x="5706089" y="3854021"/>
                    <a:ext cx="809418" cy="154657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Arrow Connector 194"/>
                  <p:cNvCxnSpPr>
                    <a:stCxn id="206" idx="4"/>
                    <a:endCxn id="210" idx="0"/>
                  </p:cNvCxnSpPr>
                  <p:nvPr/>
                </p:nvCxnSpPr>
                <p:spPr>
                  <a:xfrm rot="16200000" flipH="1">
                    <a:off x="5099022" y="4461089"/>
                    <a:ext cx="831097" cy="3541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Arrow Connector 195"/>
                  <p:cNvCxnSpPr>
                    <a:stCxn id="199" idx="4"/>
                    <a:endCxn id="203" idx="0"/>
                  </p:cNvCxnSpPr>
                  <p:nvPr/>
                </p:nvCxnSpPr>
                <p:spPr bwMode="auto">
                  <a:xfrm rot="16200000" flipH="1">
                    <a:off x="1897460" y="4424955"/>
                    <a:ext cx="896142" cy="75160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7" name="Oval 4"/>
                  <p:cNvSpPr/>
                  <p:nvPr/>
                </p:nvSpPr>
                <p:spPr bwMode="auto">
                  <a:xfrm>
                    <a:off x="387013" y="4526135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98" name="Oval 197"/>
                  <p:cNvSpPr/>
                  <p:nvPr/>
                </p:nvSpPr>
                <p:spPr bwMode="auto">
                  <a:xfrm>
                    <a:off x="914586" y="5263283"/>
                    <a:ext cx="1026233" cy="68655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99" name="Oval 198"/>
                  <p:cNvSpPr/>
                  <p:nvPr/>
                </p:nvSpPr>
                <p:spPr bwMode="auto">
                  <a:xfrm>
                    <a:off x="741138" y="3666125"/>
                    <a:ext cx="2457179" cy="68656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00" name="Straight Arrow Connector 199"/>
                  <p:cNvCxnSpPr>
                    <a:endCxn id="198" idx="0"/>
                  </p:cNvCxnSpPr>
                  <p:nvPr/>
                </p:nvCxnSpPr>
                <p:spPr bwMode="auto">
                  <a:xfrm rot="16200000" flipH="1">
                    <a:off x="1268707" y="5104290"/>
                    <a:ext cx="151768" cy="1662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Arrow Connector 200"/>
                  <p:cNvCxnSpPr>
                    <a:stCxn id="199" idx="4"/>
                    <a:endCxn id="198" idx="0"/>
                  </p:cNvCxnSpPr>
                  <p:nvPr/>
                </p:nvCxnSpPr>
                <p:spPr bwMode="auto">
                  <a:xfrm rot="5400000">
                    <a:off x="1243416" y="4536972"/>
                    <a:ext cx="910596" cy="54202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2" name="Oval 201"/>
                  <p:cNvSpPr/>
                  <p:nvPr/>
                </p:nvSpPr>
                <p:spPr bwMode="auto">
                  <a:xfrm>
                    <a:off x="1557786" y="4526135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 bwMode="auto">
                  <a:xfrm>
                    <a:off x="2208216" y="5248830"/>
                    <a:ext cx="1033463" cy="68655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04" name="Straight Arrow Connector 203"/>
                  <p:cNvCxnSpPr>
                    <a:stCxn id="202" idx="5"/>
                    <a:endCxn id="203" idx="0"/>
                  </p:cNvCxnSpPr>
                  <p:nvPr/>
                </p:nvCxnSpPr>
                <p:spPr bwMode="auto">
                  <a:xfrm rot="16200000" flipH="1">
                    <a:off x="2508136" y="5035635"/>
                    <a:ext cx="137314" cy="28908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5" name="Oval 204"/>
                  <p:cNvSpPr/>
                  <p:nvPr/>
                </p:nvSpPr>
                <p:spPr>
                  <a:xfrm>
                    <a:off x="3393443" y="5212693"/>
                    <a:ext cx="1026233" cy="68656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4116143" y="3536040"/>
                    <a:ext cx="2449954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07" name="Straight Arrow Connector 206"/>
                  <p:cNvCxnSpPr>
                    <a:stCxn id="215" idx="5"/>
                    <a:endCxn id="205" idx="0"/>
                  </p:cNvCxnSpPr>
                  <p:nvPr/>
                </p:nvCxnSpPr>
                <p:spPr>
                  <a:xfrm rot="16200000" flipH="1">
                    <a:off x="3743954" y="5050089"/>
                    <a:ext cx="122856" cy="20235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Arrow Connector 207"/>
                  <p:cNvCxnSpPr>
                    <a:stCxn id="199" idx="4"/>
                    <a:endCxn id="205" idx="0"/>
                  </p:cNvCxnSpPr>
                  <p:nvPr/>
                </p:nvCxnSpPr>
                <p:spPr>
                  <a:xfrm rot="16200000" flipH="1">
                    <a:off x="2508143" y="3814273"/>
                    <a:ext cx="860005" cy="193683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9" name="Oval 208"/>
                  <p:cNvSpPr/>
                  <p:nvPr/>
                </p:nvSpPr>
                <p:spPr>
                  <a:xfrm>
                    <a:off x="4542538" y="4374366"/>
                    <a:ext cx="1026233" cy="6793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10" name="Oval 209"/>
                  <p:cNvSpPr/>
                  <p:nvPr/>
                </p:nvSpPr>
                <p:spPr>
                  <a:xfrm>
                    <a:off x="5178514" y="5053700"/>
                    <a:ext cx="1026233" cy="686563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11" name="Straight Arrow Connector 210"/>
                  <p:cNvCxnSpPr>
                    <a:stCxn id="209" idx="5"/>
                    <a:endCxn id="210" idx="0"/>
                  </p:cNvCxnSpPr>
                  <p:nvPr/>
                </p:nvCxnSpPr>
                <p:spPr>
                  <a:xfrm rot="16200000" flipH="1">
                    <a:off x="5503727" y="4865798"/>
                    <a:ext cx="101177" cy="27462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2" name="Oval 211"/>
                  <p:cNvSpPr/>
                  <p:nvPr/>
                </p:nvSpPr>
                <p:spPr>
                  <a:xfrm>
                    <a:off x="5763898" y="4367142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6370966" y="5032021"/>
                    <a:ext cx="1026233" cy="6793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14" name="Straight Arrow Connector 213"/>
                  <p:cNvCxnSpPr>
                    <a:stCxn id="212" idx="5"/>
                    <a:endCxn id="213" idx="0"/>
                  </p:cNvCxnSpPr>
                  <p:nvPr/>
                </p:nvCxnSpPr>
                <p:spPr>
                  <a:xfrm rot="16200000" flipH="1">
                    <a:off x="6721476" y="4869413"/>
                    <a:ext cx="79499" cy="2457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5" name="Oval 214"/>
                  <p:cNvSpPr/>
                  <p:nvPr/>
                </p:nvSpPr>
                <p:spPr>
                  <a:xfrm>
                    <a:off x="2829738" y="4504451"/>
                    <a:ext cx="1026233" cy="68656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7459" name="Group 62"/>
              <p:cNvGrpSpPr>
                <a:grpSpLocks/>
              </p:cNvGrpSpPr>
              <p:nvPr/>
            </p:nvGrpSpPr>
            <p:grpSpPr bwMode="auto">
              <a:xfrm>
                <a:off x="0" y="1054100"/>
                <a:ext cx="4483100" cy="1651000"/>
                <a:chOff x="0" y="3390900"/>
                <a:chExt cx="4483100" cy="1651000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-961" y="3391044"/>
                  <a:ext cx="4484490" cy="165077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7498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170" name="Straight Arrow Connector 169"/>
                  <p:cNvCxnSpPr>
                    <a:stCxn id="182" idx="4"/>
                    <a:endCxn id="189" idx="0"/>
                  </p:cNvCxnSpPr>
                  <p:nvPr/>
                </p:nvCxnSpPr>
                <p:spPr>
                  <a:xfrm rot="16200000" flipH="1">
                    <a:off x="5705775" y="3850821"/>
                    <a:ext cx="809418" cy="154657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Arrow Connector 170"/>
                  <p:cNvCxnSpPr>
                    <a:stCxn id="182" idx="4"/>
                    <a:endCxn id="186" idx="0"/>
                  </p:cNvCxnSpPr>
                  <p:nvPr/>
                </p:nvCxnSpPr>
                <p:spPr>
                  <a:xfrm rot="16200000" flipH="1">
                    <a:off x="5098708" y="4457888"/>
                    <a:ext cx="831097" cy="3541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Arrow Connector 171"/>
                  <p:cNvCxnSpPr>
                    <a:stCxn id="175" idx="4"/>
                    <a:endCxn id="179" idx="0"/>
                  </p:cNvCxnSpPr>
                  <p:nvPr/>
                </p:nvCxnSpPr>
                <p:spPr bwMode="auto">
                  <a:xfrm rot="16200000" flipH="1">
                    <a:off x="1897146" y="4421755"/>
                    <a:ext cx="896142" cy="75160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3" name="Oval 4"/>
                  <p:cNvSpPr/>
                  <p:nvPr/>
                </p:nvSpPr>
                <p:spPr bwMode="auto">
                  <a:xfrm>
                    <a:off x="386699" y="4522934"/>
                    <a:ext cx="1026233" cy="686558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 bwMode="auto">
                  <a:xfrm>
                    <a:off x="914272" y="5260083"/>
                    <a:ext cx="1026233" cy="68655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40824" y="3662925"/>
                    <a:ext cx="2457179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76" name="Straight Arrow Connector 175"/>
                  <p:cNvCxnSpPr>
                    <a:stCxn id="173" idx="5"/>
                    <a:endCxn id="174" idx="0"/>
                  </p:cNvCxnSpPr>
                  <p:nvPr/>
                </p:nvCxnSpPr>
                <p:spPr bwMode="auto">
                  <a:xfrm rot="16200000" flipH="1">
                    <a:off x="1268393" y="5101090"/>
                    <a:ext cx="151768" cy="1662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Arrow Connector 176"/>
                  <p:cNvCxnSpPr>
                    <a:stCxn id="175" idx="4"/>
                    <a:endCxn id="174" idx="0"/>
                  </p:cNvCxnSpPr>
                  <p:nvPr/>
                </p:nvCxnSpPr>
                <p:spPr bwMode="auto">
                  <a:xfrm rot="5400000">
                    <a:off x="1243102" y="4533772"/>
                    <a:ext cx="910596" cy="54202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1557472" y="4522934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>
                    <a:off x="2207902" y="5245629"/>
                    <a:ext cx="1033463" cy="68655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80" name="Straight Arrow Connector 179"/>
                  <p:cNvCxnSpPr>
                    <a:stCxn id="178" idx="5"/>
                    <a:endCxn id="179" idx="0"/>
                  </p:cNvCxnSpPr>
                  <p:nvPr/>
                </p:nvCxnSpPr>
                <p:spPr bwMode="auto">
                  <a:xfrm rot="16200000" flipH="1">
                    <a:off x="2507822" y="5032434"/>
                    <a:ext cx="137314" cy="28908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1" name="Oval 180"/>
                  <p:cNvSpPr/>
                  <p:nvPr/>
                </p:nvSpPr>
                <p:spPr>
                  <a:xfrm>
                    <a:off x="3436491" y="5209492"/>
                    <a:ext cx="1026233" cy="68656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4115829" y="3532840"/>
                    <a:ext cx="2449954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83" name="Straight Arrow Connector 182"/>
                  <p:cNvCxnSpPr>
                    <a:stCxn id="191" idx="5"/>
                    <a:endCxn id="181" idx="0"/>
                  </p:cNvCxnSpPr>
                  <p:nvPr/>
                </p:nvCxnSpPr>
                <p:spPr>
                  <a:xfrm rot="16200000" flipH="1">
                    <a:off x="3765323" y="5025205"/>
                    <a:ext cx="122856" cy="2457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Arrow Connector 183"/>
                  <p:cNvCxnSpPr>
                    <a:stCxn id="175" idx="4"/>
                    <a:endCxn id="181" idx="0"/>
                  </p:cNvCxnSpPr>
                  <p:nvPr/>
                </p:nvCxnSpPr>
                <p:spPr>
                  <a:xfrm rot="16200000" flipH="1">
                    <a:off x="2529512" y="3789389"/>
                    <a:ext cx="860005" cy="198019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5" name="Oval 184"/>
                  <p:cNvSpPr/>
                  <p:nvPr/>
                </p:nvSpPr>
                <p:spPr>
                  <a:xfrm>
                    <a:off x="4542224" y="4371166"/>
                    <a:ext cx="1026233" cy="6793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>
                    <a:off x="5178200" y="5050499"/>
                    <a:ext cx="1026233" cy="686563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87" name="Straight Arrow Connector 186"/>
                  <p:cNvCxnSpPr>
                    <a:stCxn id="185" idx="5"/>
                    <a:endCxn id="186" idx="0"/>
                  </p:cNvCxnSpPr>
                  <p:nvPr/>
                </p:nvCxnSpPr>
                <p:spPr>
                  <a:xfrm rot="16200000" flipH="1">
                    <a:off x="5503412" y="4862598"/>
                    <a:ext cx="101177" cy="27462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8" name="Oval 187"/>
                  <p:cNvSpPr/>
                  <p:nvPr/>
                </p:nvSpPr>
                <p:spPr>
                  <a:xfrm>
                    <a:off x="5763584" y="4363941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6370652" y="5028821"/>
                    <a:ext cx="1026233" cy="6793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90" name="Straight Arrow Connector 189"/>
                  <p:cNvCxnSpPr>
                    <a:stCxn id="188" idx="5"/>
                    <a:endCxn id="189" idx="0"/>
                  </p:cNvCxnSpPr>
                  <p:nvPr/>
                </p:nvCxnSpPr>
                <p:spPr>
                  <a:xfrm rot="16200000" flipH="1">
                    <a:off x="6721162" y="4866212"/>
                    <a:ext cx="79499" cy="2457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1" name="Oval 190"/>
                  <p:cNvSpPr/>
                  <p:nvPr/>
                </p:nvSpPr>
                <p:spPr>
                  <a:xfrm>
                    <a:off x="2829424" y="4501251"/>
                    <a:ext cx="1026233" cy="68656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7460" name="Group 87"/>
              <p:cNvGrpSpPr>
                <a:grpSpLocks/>
              </p:cNvGrpSpPr>
              <p:nvPr/>
            </p:nvGrpSpPr>
            <p:grpSpPr bwMode="auto">
              <a:xfrm>
                <a:off x="4432300" y="2247900"/>
                <a:ext cx="4483100" cy="1651000"/>
                <a:chOff x="0" y="3390900"/>
                <a:chExt cx="4483100" cy="1651000"/>
              </a:xfrm>
            </p:grpSpPr>
            <p:sp>
              <p:nvSpPr>
                <p:cNvPr id="144" name="Oval 143"/>
                <p:cNvSpPr/>
                <p:nvPr/>
              </p:nvSpPr>
              <p:spPr>
                <a:xfrm>
                  <a:off x="-2020" y="3391585"/>
                  <a:ext cx="4484487" cy="165077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7474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146" name="Straight Arrow Connector 145"/>
                  <p:cNvCxnSpPr>
                    <a:stCxn id="158" idx="4"/>
                    <a:endCxn id="165" idx="0"/>
                  </p:cNvCxnSpPr>
                  <p:nvPr/>
                </p:nvCxnSpPr>
                <p:spPr>
                  <a:xfrm rot="16200000" flipH="1">
                    <a:off x="5703758" y="3851850"/>
                    <a:ext cx="809418" cy="154657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Arrow Connector 146"/>
                  <p:cNvCxnSpPr>
                    <a:stCxn id="158" idx="4"/>
                    <a:endCxn id="162" idx="0"/>
                  </p:cNvCxnSpPr>
                  <p:nvPr/>
                </p:nvCxnSpPr>
                <p:spPr>
                  <a:xfrm rot="16200000" flipH="1">
                    <a:off x="5096691" y="4458917"/>
                    <a:ext cx="831097" cy="35412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Arrow Connector 147"/>
                  <p:cNvCxnSpPr>
                    <a:stCxn id="151" idx="4"/>
                    <a:endCxn id="155" idx="0"/>
                  </p:cNvCxnSpPr>
                  <p:nvPr/>
                </p:nvCxnSpPr>
                <p:spPr bwMode="auto">
                  <a:xfrm rot="16200000" flipH="1">
                    <a:off x="1895130" y="4422783"/>
                    <a:ext cx="896142" cy="75160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9" name="Oval 4"/>
                  <p:cNvSpPr/>
                  <p:nvPr/>
                </p:nvSpPr>
                <p:spPr bwMode="auto">
                  <a:xfrm>
                    <a:off x="384687" y="4523963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 bwMode="auto">
                  <a:xfrm>
                    <a:off x="912255" y="5261112"/>
                    <a:ext cx="1026233" cy="68655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>
                    <a:off x="738807" y="3663954"/>
                    <a:ext cx="2457179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52" name="Straight Arrow Connector 151"/>
                  <p:cNvCxnSpPr>
                    <a:stCxn id="149" idx="5"/>
                    <a:endCxn id="150" idx="0"/>
                  </p:cNvCxnSpPr>
                  <p:nvPr/>
                </p:nvCxnSpPr>
                <p:spPr bwMode="auto">
                  <a:xfrm rot="16200000" flipH="1">
                    <a:off x="1266381" y="5102114"/>
                    <a:ext cx="151768" cy="166223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Arrow Connector 152"/>
                  <p:cNvCxnSpPr>
                    <a:stCxn id="151" idx="4"/>
                    <a:endCxn id="150" idx="0"/>
                  </p:cNvCxnSpPr>
                  <p:nvPr/>
                </p:nvCxnSpPr>
                <p:spPr bwMode="auto">
                  <a:xfrm rot="5400000">
                    <a:off x="1241085" y="4534805"/>
                    <a:ext cx="910596" cy="54202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Oval 153"/>
                  <p:cNvSpPr/>
                  <p:nvPr/>
                </p:nvSpPr>
                <p:spPr bwMode="auto">
                  <a:xfrm>
                    <a:off x="1555460" y="4523963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 bwMode="auto">
                  <a:xfrm>
                    <a:off x="2205890" y="5246658"/>
                    <a:ext cx="1033458" cy="68655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56" name="Straight Arrow Connector 155"/>
                  <p:cNvCxnSpPr>
                    <a:stCxn id="154" idx="5"/>
                    <a:endCxn id="155" idx="0"/>
                  </p:cNvCxnSpPr>
                  <p:nvPr/>
                </p:nvCxnSpPr>
                <p:spPr bwMode="auto">
                  <a:xfrm rot="16200000" flipH="1">
                    <a:off x="2505805" y="5033463"/>
                    <a:ext cx="137314" cy="28908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7" name="Oval 156"/>
                  <p:cNvSpPr/>
                  <p:nvPr/>
                </p:nvSpPr>
                <p:spPr>
                  <a:xfrm>
                    <a:off x="3412796" y="5232204"/>
                    <a:ext cx="1026233" cy="686558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4113817" y="3533869"/>
                    <a:ext cx="2449949" cy="686563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59" name="Straight Arrow Connector 158"/>
                  <p:cNvCxnSpPr>
                    <a:stCxn id="167" idx="5"/>
                    <a:endCxn id="157" idx="0"/>
                  </p:cNvCxnSpPr>
                  <p:nvPr/>
                </p:nvCxnSpPr>
                <p:spPr>
                  <a:xfrm rot="16200000" flipH="1">
                    <a:off x="3763307" y="5069596"/>
                    <a:ext cx="122860" cy="20235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Arrow Connector 159"/>
                  <p:cNvCxnSpPr>
                    <a:stCxn id="151" idx="4"/>
                    <a:endCxn id="157" idx="0"/>
                  </p:cNvCxnSpPr>
                  <p:nvPr/>
                </p:nvCxnSpPr>
                <p:spPr>
                  <a:xfrm rot="16200000" flipH="1">
                    <a:off x="2505812" y="3812101"/>
                    <a:ext cx="881688" cy="19585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1" name="Oval 160"/>
                  <p:cNvSpPr/>
                  <p:nvPr/>
                </p:nvSpPr>
                <p:spPr>
                  <a:xfrm>
                    <a:off x="4540207" y="4372195"/>
                    <a:ext cx="1026233" cy="6793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5176183" y="5051528"/>
                    <a:ext cx="1026233" cy="686563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63" name="Straight Arrow Connector 162"/>
                  <p:cNvCxnSpPr>
                    <a:stCxn id="161" idx="5"/>
                    <a:endCxn id="162" idx="0"/>
                  </p:cNvCxnSpPr>
                  <p:nvPr/>
                </p:nvCxnSpPr>
                <p:spPr>
                  <a:xfrm rot="16200000" flipH="1">
                    <a:off x="5501400" y="4863627"/>
                    <a:ext cx="101177" cy="27462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4" name="Oval 163"/>
                  <p:cNvSpPr/>
                  <p:nvPr/>
                </p:nvSpPr>
                <p:spPr>
                  <a:xfrm>
                    <a:off x="5761572" y="4364970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6368639" y="5029850"/>
                    <a:ext cx="1026233" cy="6793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66" name="Straight Arrow Connector 165"/>
                  <p:cNvCxnSpPr>
                    <a:stCxn id="164" idx="5"/>
                    <a:endCxn id="165" idx="0"/>
                  </p:cNvCxnSpPr>
                  <p:nvPr/>
                </p:nvCxnSpPr>
                <p:spPr>
                  <a:xfrm rot="16200000" flipH="1">
                    <a:off x="6719146" y="4867241"/>
                    <a:ext cx="79499" cy="24571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Oval 166"/>
                  <p:cNvSpPr/>
                  <p:nvPr/>
                </p:nvSpPr>
                <p:spPr>
                  <a:xfrm>
                    <a:off x="2849090" y="4523963"/>
                    <a:ext cx="1026233" cy="686558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sp>
            <p:nvSpPr>
              <p:cNvPr id="132" name="Up-Down Arrow 131"/>
              <p:cNvSpPr/>
              <p:nvPr/>
            </p:nvSpPr>
            <p:spPr>
              <a:xfrm>
                <a:off x="6564119" y="3910770"/>
                <a:ext cx="342327" cy="673244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" name="Up-Down Arrow 132"/>
              <p:cNvSpPr/>
              <p:nvPr/>
            </p:nvSpPr>
            <p:spPr>
              <a:xfrm>
                <a:off x="2094846" y="381000"/>
                <a:ext cx="342327" cy="673244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Up-Down Arrow 133"/>
              <p:cNvSpPr/>
              <p:nvPr/>
            </p:nvSpPr>
            <p:spPr>
              <a:xfrm>
                <a:off x="2068219" y="5029037"/>
                <a:ext cx="342327" cy="673244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5" name="Up-Down Arrow 134"/>
              <p:cNvSpPr/>
              <p:nvPr/>
            </p:nvSpPr>
            <p:spPr>
              <a:xfrm>
                <a:off x="2094846" y="2716430"/>
                <a:ext cx="342327" cy="673244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6" name="Up-Down Arrow 135"/>
              <p:cNvSpPr/>
              <p:nvPr/>
            </p:nvSpPr>
            <p:spPr>
              <a:xfrm>
                <a:off x="6552709" y="1563930"/>
                <a:ext cx="342327" cy="673242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" name="Up-Down Arrow 136"/>
              <p:cNvSpPr/>
              <p:nvPr/>
            </p:nvSpPr>
            <p:spPr>
              <a:xfrm>
                <a:off x="6602155" y="6261414"/>
                <a:ext cx="342327" cy="673244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Up-Down Arrow 137"/>
              <p:cNvSpPr/>
              <p:nvPr/>
            </p:nvSpPr>
            <p:spPr>
              <a:xfrm rot="18826925">
                <a:off x="4299053" y="2185823"/>
                <a:ext cx="342327" cy="5895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9" name="Up-Down Arrow 138"/>
              <p:cNvSpPr/>
              <p:nvPr/>
            </p:nvSpPr>
            <p:spPr>
              <a:xfrm rot="18826925">
                <a:off x="4350402" y="4511743"/>
                <a:ext cx="342327" cy="585760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0" name="Up-Down Arrow 139"/>
              <p:cNvSpPr/>
              <p:nvPr/>
            </p:nvSpPr>
            <p:spPr>
              <a:xfrm rot="18826925">
                <a:off x="8745505" y="3353539"/>
                <a:ext cx="342327" cy="589563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1" name="Up-Down Arrow 140"/>
              <p:cNvSpPr/>
              <p:nvPr/>
            </p:nvSpPr>
            <p:spPr>
              <a:xfrm rot="18826925">
                <a:off x="8794953" y="5677556"/>
                <a:ext cx="342327" cy="5895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Up-Down Arrow 141"/>
              <p:cNvSpPr/>
              <p:nvPr/>
            </p:nvSpPr>
            <p:spPr>
              <a:xfrm rot="18826925">
                <a:off x="19960" y="915413"/>
                <a:ext cx="342327" cy="589563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3" name="Up-Down Arrow 142"/>
              <p:cNvSpPr/>
              <p:nvPr/>
            </p:nvSpPr>
            <p:spPr>
              <a:xfrm rot="18826925">
                <a:off x="69408" y="3239428"/>
                <a:ext cx="342327" cy="5895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37219" name="Group 357"/>
          <p:cNvGrpSpPr>
            <a:grpSpLocks/>
          </p:cNvGrpSpPr>
          <p:nvPr/>
        </p:nvGrpSpPr>
        <p:grpSpPr bwMode="auto">
          <a:xfrm>
            <a:off x="469900" y="3898900"/>
            <a:ext cx="4178300" cy="2959100"/>
            <a:chOff x="1054100" y="3683000"/>
            <a:chExt cx="4178300" cy="2959100"/>
          </a:xfrm>
        </p:grpSpPr>
        <p:sp>
          <p:nvSpPr>
            <p:cNvPr id="355" name="Rounded Rectangle 354"/>
            <p:cNvSpPr/>
            <p:nvPr/>
          </p:nvSpPr>
          <p:spPr>
            <a:xfrm>
              <a:off x="1054100" y="3683000"/>
              <a:ext cx="4178300" cy="2959100"/>
            </a:xfrm>
            <a:prstGeom prst="roundRect">
              <a:avLst>
                <a:gd name="adj" fmla="val 26538"/>
              </a:avLst>
            </a:prstGeom>
            <a:solidFill>
              <a:srgbClr val="ECEFEF"/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7342" name="Group 239"/>
            <p:cNvGrpSpPr>
              <a:grpSpLocks noChangeAspect="1"/>
            </p:cNvGrpSpPr>
            <p:nvPr/>
          </p:nvGrpSpPr>
          <p:grpSpPr bwMode="auto">
            <a:xfrm>
              <a:off x="1230621" y="3797300"/>
              <a:ext cx="3909580" cy="2735877"/>
              <a:chOff x="-102883" y="381000"/>
              <a:chExt cx="9364556" cy="6553200"/>
            </a:xfrm>
          </p:grpSpPr>
          <p:grpSp>
            <p:nvGrpSpPr>
              <p:cNvPr id="137343" name="Group 36"/>
              <p:cNvGrpSpPr>
                <a:grpSpLocks/>
              </p:cNvGrpSpPr>
              <p:nvPr/>
            </p:nvGrpSpPr>
            <p:grpSpPr bwMode="auto">
              <a:xfrm>
                <a:off x="0" y="3390900"/>
                <a:ext cx="4483100" cy="1651000"/>
                <a:chOff x="0" y="3390900"/>
                <a:chExt cx="4483100" cy="1651000"/>
              </a:xfrm>
            </p:grpSpPr>
            <p:sp>
              <p:nvSpPr>
                <p:cNvPr id="329" name="Oval 328"/>
                <p:cNvSpPr/>
                <p:nvPr/>
              </p:nvSpPr>
              <p:spPr>
                <a:xfrm>
                  <a:off x="-953" y="3388787"/>
                  <a:ext cx="4483165" cy="1650291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7432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601"/>
                  <a:ext cx="3689643" cy="1269988"/>
                  <a:chOff x="387350" y="3530600"/>
                  <a:chExt cx="7010400" cy="2412991"/>
                </a:xfrm>
              </p:grpSpPr>
              <p:cxnSp>
                <p:nvCxnSpPr>
                  <p:cNvPr id="331" name="Straight Arrow Connector 5"/>
                  <p:cNvCxnSpPr>
                    <a:stCxn id="343" idx="4"/>
                    <a:endCxn id="350" idx="0"/>
                  </p:cNvCxnSpPr>
                  <p:nvPr/>
                </p:nvCxnSpPr>
                <p:spPr>
                  <a:xfrm rot="16200000" flipH="1">
                    <a:off x="5704000" y="3846359"/>
                    <a:ext cx="809180" cy="15461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Arrow Connector 6"/>
                  <p:cNvCxnSpPr>
                    <a:stCxn id="336" idx="4"/>
                    <a:endCxn id="347" idx="0"/>
                  </p:cNvCxnSpPr>
                  <p:nvPr/>
                </p:nvCxnSpPr>
                <p:spPr>
                  <a:xfrm rot="16200000" flipH="1">
                    <a:off x="3153623" y="3159999"/>
                    <a:ext cx="845302" cy="321505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Straight Arrow Connector 19"/>
                  <p:cNvCxnSpPr>
                    <a:stCxn id="336" idx="4"/>
                    <a:endCxn id="340" idx="0"/>
                  </p:cNvCxnSpPr>
                  <p:nvPr/>
                </p:nvCxnSpPr>
                <p:spPr bwMode="auto">
                  <a:xfrm rot="16200000" flipH="1">
                    <a:off x="1896498" y="4417124"/>
                    <a:ext cx="895878" cy="75138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4" name="Oval 4"/>
                  <p:cNvSpPr/>
                  <p:nvPr/>
                </p:nvSpPr>
                <p:spPr bwMode="auto">
                  <a:xfrm>
                    <a:off x="386499" y="4518273"/>
                    <a:ext cx="1025930" cy="68635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 bwMode="auto">
                  <a:xfrm>
                    <a:off x="913916" y="5255205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 bwMode="auto">
                  <a:xfrm>
                    <a:off x="740519" y="3658517"/>
                    <a:ext cx="2456451" cy="686361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37" name="Straight Arrow Connector 336"/>
                  <p:cNvCxnSpPr>
                    <a:stCxn id="334" idx="5"/>
                    <a:endCxn id="335" idx="0"/>
                  </p:cNvCxnSpPr>
                  <p:nvPr/>
                </p:nvCxnSpPr>
                <p:spPr bwMode="auto">
                  <a:xfrm rot="16200000" flipH="1">
                    <a:off x="1267932" y="5096259"/>
                    <a:ext cx="151724" cy="16616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Arrow Connector 337"/>
                  <p:cNvCxnSpPr>
                    <a:stCxn id="336" idx="4"/>
                    <a:endCxn id="335" idx="0"/>
                  </p:cNvCxnSpPr>
                  <p:nvPr/>
                </p:nvCxnSpPr>
                <p:spPr bwMode="auto">
                  <a:xfrm rot="5400000">
                    <a:off x="1242648" y="4529108"/>
                    <a:ext cx="910328" cy="54186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9" name="Oval 338"/>
                  <p:cNvSpPr/>
                  <p:nvPr/>
                </p:nvSpPr>
                <p:spPr bwMode="auto">
                  <a:xfrm>
                    <a:off x="1556926" y="4518273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40" name="Oval 339"/>
                  <p:cNvSpPr/>
                  <p:nvPr/>
                </p:nvSpPr>
                <p:spPr bwMode="auto">
                  <a:xfrm>
                    <a:off x="2207163" y="5240756"/>
                    <a:ext cx="1033157" cy="686356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41" name="Straight Arrow Connector 340"/>
                  <p:cNvCxnSpPr>
                    <a:stCxn id="339" idx="5"/>
                    <a:endCxn id="340" idx="0"/>
                  </p:cNvCxnSpPr>
                  <p:nvPr/>
                </p:nvCxnSpPr>
                <p:spPr bwMode="auto">
                  <a:xfrm rot="16200000" flipH="1">
                    <a:off x="2506994" y="5027624"/>
                    <a:ext cx="137274" cy="28899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2" name="Oval 341"/>
                  <p:cNvSpPr/>
                  <p:nvPr/>
                </p:nvSpPr>
                <p:spPr>
                  <a:xfrm>
                    <a:off x="3413716" y="5226306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43" name="Oval 342"/>
                  <p:cNvSpPr/>
                  <p:nvPr/>
                </p:nvSpPr>
                <p:spPr>
                  <a:xfrm>
                    <a:off x="4114525" y="3528470"/>
                    <a:ext cx="2449229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44" name="Straight Arrow Connector 343"/>
                  <p:cNvCxnSpPr>
                    <a:stCxn id="333" idx="5"/>
                    <a:endCxn id="342" idx="0"/>
                  </p:cNvCxnSpPr>
                  <p:nvPr/>
                </p:nvCxnSpPr>
                <p:spPr>
                  <a:xfrm rot="16200000" flipH="1">
                    <a:off x="3764118" y="5063746"/>
                    <a:ext cx="122824" cy="20229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Arrow Connector 344"/>
                  <p:cNvCxnSpPr>
                    <a:stCxn id="336" idx="4"/>
                    <a:endCxn id="342" idx="0"/>
                  </p:cNvCxnSpPr>
                  <p:nvPr/>
                </p:nvCxnSpPr>
                <p:spPr>
                  <a:xfrm rot="16200000" flipH="1">
                    <a:off x="2506995" y="3806627"/>
                    <a:ext cx="881428" cy="195793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6" name="Oval 345"/>
                  <p:cNvSpPr/>
                  <p:nvPr/>
                </p:nvSpPr>
                <p:spPr>
                  <a:xfrm>
                    <a:off x="4035054" y="4511046"/>
                    <a:ext cx="1025930" cy="6791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47" name="Oval 346"/>
                  <p:cNvSpPr/>
                  <p:nvPr/>
                </p:nvSpPr>
                <p:spPr>
                  <a:xfrm>
                    <a:off x="4670841" y="5190180"/>
                    <a:ext cx="1025930" cy="68636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48" name="Straight Arrow Connector 347"/>
                  <p:cNvCxnSpPr>
                    <a:stCxn id="346" idx="5"/>
                    <a:endCxn id="347" idx="0"/>
                  </p:cNvCxnSpPr>
                  <p:nvPr/>
                </p:nvCxnSpPr>
                <p:spPr>
                  <a:xfrm rot="16200000" flipH="1">
                    <a:off x="4995958" y="5002334"/>
                    <a:ext cx="101148" cy="2745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9" name="Oval 348"/>
                  <p:cNvSpPr/>
                  <p:nvPr/>
                </p:nvSpPr>
                <p:spPr>
                  <a:xfrm>
                    <a:off x="5761792" y="4359327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50" name="Oval 349"/>
                  <p:cNvSpPr/>
                  <p:nvPr/>
                </p:nvSpPr>
                <p:spPr>
                  <a:xfrm>
                    <a:off x="6368680" y="5024011"/>
                    <a:ext cx="1025930" cy="6791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51" name="Straight Arrow Connector 350"/>
                  <p:cNvCxnSpPr>
                    <a:stCxn id="349" idx="5"/>
                    <a:endCxn id="350" idx="0"/>
                  </p:cNvCxnSpPr>
                  <p:nvPr/>
                </p:nvCxnSpPr>
                <p:spPr>
                  <a:xfrm rot="16200000" flipH="1">
                    <a:off x="6719087" y="4861451"/>
                    <a:ext cx="79475" cy="2456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2" name="Oval 8"/>
                  <p:cNvSpPr/>
                  <p:nvPr/>
                </p:nvSpPr>
                <p:spPr>
                  <a:xfrm>
                    <a:off x="2850177" y="4518273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7344" name="Group 37"/>
              <p:cNvGrpSpPr>
                <a:grpSpLocks/>
              </p:cNvGrpSpPr>
              <p:nvPr/>
            </p:nvGrpSpPr>
            <p:grpSpPr bwMode="auto">
              <a:xfrm>
                <a:off x="4457700" y="4597400"/>
                <a:ext cx="4483100" cy="1651000"/>
                <a:chOff x="0" y="3390900"/>
                <a:chExt cx="4483100" cy="1651000"/>
              </a:xfrm>
            </p:grpSpPr>
            <p:sp>
              <p:nvSpPr>
                <p:cNvPr id="305" name="Oval 304"/>
                <p:cNvSpPr/>
                <p:nvPr/>
              </p:nvSpPr>
              <p:spPr>
                <a:xfrm>
                  <a:off x="-2108" y="3391487"/>
                  <a:ext cx="4486966" cy="1650291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7408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603"/>
                  <a:ext cx="3689642" cy="1269988"/>
                  <a:chOff x="387350" y="3530600"/>
                  <a:chExt cx="7010400" cy="2412991"/>
                </a:xfrm>
              </p:grpSpPr>
              <p:cxnSp>
                <p:nvCxnSpPr>
                  <p:cNvPr id="307" name="Straight Arrow Connector 306"/>
                  <p:cNvCxnSpPr>
                    <a:stCxn id="319" idx="4"/>
                    <a:endCxn id="326" idx="0"/>
                  </p:cNvCxnSpPr>
                  <p:nvPr/>
                </p:nvCxnSpPr>
                <p:spPr>
                  <a:xfrm rot="16200000" flipH="1">
                    <a:off x="5709029" y="3851483"/>
                    <a:ext cx="809180" cy="15461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Arrow Connector 307"/>
                  <p:cNvCxnSpPr>
                    <a:stCxn id="312" idx="4"/>
                    <a:endCxn id="323" idx="0"/>
                  </p:cNvCxnSpPr>
                  <p:nvPr/>
                </p:nvCxnSpPr>
                <p:spPr>
                  <a:xfrm rot="16200000" flipH="1">
                    <a:off x="3129753" y="3186800"/>
                    <a:ext cx="845302" cy="317171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Arrow Connector 308"/>
                  <p:cNvCxnSpPr>
                    <a:stCxn id="312" idx="4"/>
                    <a:endCxn id="316" idx="0"/>
                  </p:cNvCxnSpPr>
                  <p:nvPr/>
                </p:nvCxnSpPr>
                <p:spPr bwMode="auto">
                  <a:xfrm rot="16200000" flipH="1">
                    <a:off x="1897918" y="4418635"/>
                    <a:ext cx="895878" cy="75860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0" name="Oval 4"/>
                  <p:cNvSpPr/>
                  <p:nvPr/>
                </p:nvSpPr>
                <p:spPr bwMode="auto">
                  <a:xfrm>
                    <a:off x="384305" y="452339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11" name="Oval 310"/>
                  <p:cNvSpPr/>
                  <p:nvPr/>
                </p:nvSpPr>
                <p:spPr bwMode="auto">
                  <a:xfrm>
                    <a:off x="911722" y="5260330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12" name="Oval 311"/>
                  <p:cNvSpPr/>
                  <p:nvPr/>
                </p:nvSpPr>
                <p:spPr bwMode="auto">
                  <a:xfrm>
                    <a:off x="738326" y="3663641"/>
                    <a:ext cx="2463674" cy="686361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13" name="Straight Arrow Connector 312"/>
                  <p:cNvCxnSpPr>
                    <a:endCxn id="311" idx="0"/>
                  </p:cNvCxnSpPr>
                  <p:nvPr/>
                </p:nvCxnSpPr>
                <p:spPr bwMode="auto">
                  <a:xfrm rot="16200000" flipH="1">
                    <a:off x="1269352" y="5104992"/>
                    <a:ext cx="151724" cy="15894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Arrow Connector 313"/>
                  <p:cNvCxnSpPr>
                    <a:stCxn id="312" idx="4"/>
                    <a:endCxn id="311" idx="0"/>
                  </p:cNvCxnSpPr>
                  <p:nvPr/>
                </p:nvCxnSpPr>
                <p:spPr bwMode="auto">
                  <a:xfrm rot="5400000">
                    <a:off x="1240454" y="4534233"/>
                    <a:ext cx="910328" cy="54186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5" name="Oval 314"/>
                  <p:cNvSpPr/>
                  <p:nvPr/>
                </p:nvSpPr>
                <p:spPr bwMode="auto">
                  <a:xfrm>
                    <a:off x="1554732" y="452339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16" name="Oval 315"/>
                  <p:cNvSpPr/>
                  <p:nvPr/>
                </p:nvSpPr>
                <p:spPr bwMode="auto">
                  <a:xfrm>
                    <a:off x="2204969" y="5245880"/>
                    <a:ext cx="1033157" cy="686356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17" name="Straight Arrow Connector 316"/>
                  <p:cNvCxnSpPr>
                    <a:stCxn id="315" idx="5"/>
                    <a:endCxn id="316" idx="0"/>
                  </p:cNvCxnSpPr>
                  <p:nvPr/>
                </p:nvCxnSpPr>
                <p:spPr bwMode="auto">
                  <a:xfrm rot="16200000" flipH="1">
                    <a:off x="2508413" y="5029135"/>
                    <a:ext cx="137274" cy="29621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8" name="Oval 317"/>
                  <p:cNvSpPr/>
                  <p:nvPr/>
                </p:nvSpPr>
                <p:spPr>
                  <a:xfrm>
                    <a:off x="3389846" y="5231430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>
                    <a:off x="4112331" y="3533595"/>
                    <a:ext cx="2456451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20" name="Straight Arrow Connector 319"/>
                  <p:cNvCxnSpPr>
                    <a:stCxn id="328" idx="5"/>
                    <a:endCxn id="318" idx="0"/>
                  </p:cNvCxnSpPr>
                  <p:nvPr/>
                </p:nvCxnSpPr>
                <p:spPr>
                  <a:xfrm rot="16200000" flipH="1">
                    <a:off x="3740253" y="5068870"/>
                    <a:ext cx="122824" cy="20229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Arrow Connector 320"/>
                  <p:cNvCxnSpPr>
                    <a:stCxn id="312" idx="4"/>
                    <a:endCxn id="318" idx="0"/>
                  </p:cNvCxnSpPr>
                  <p:nvPr/>
                </p:nvCxnSpPr>
                <p:spPr>
                  <a:xfrm rot="16200000" flipH="1">
                    <a:off x="2493965" y="3822588"/>
                    <a:ext cx="881428" cy="193626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2" name="Oval 321"/>
                  <p:cNvSpPr/>
                  <p:nvPr/>
                </p:nvSpPr>
                <p:spPr>
                  <a:xfrm>
                    <a:off x="3989511" y="4516171"/>
                    <a:ext cx="1025930" cy="6791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23" name="Oval 322"/>
                  <p:cNvSpPr/>
                  <p:nvPr/>
                </p:nvSpPr>
                <p:spPr>
                  <a:xfrm>
                    <a:off x="4625298" y="5195304"/>
                    <a:ext cx="1025930" cy="68636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24" name="Straight Arrow Connector 323"/>
                  <p:cNvCxnSpPr>
                    <a:stCxn id="322" idx="5"/>
                    <a:endCxn id="323" idx="0"/>
                  </p:cNvCxnSpPr>
                  <p:nvPr/>
                </p:nvCxnSpPr>
                <p:spPr>
                  <a:xfrm rot="16200000" flipH="1">
                    <a:off x="4950415" y="5007458"/>
                    <a:ext cx="101148" cy="2745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5" name="Oval 324"/>
                  <p:cNvSpPr/>
                  <p:nvPr/>
                </p:nvSpPr>
                <p:spPr>
                  <a:xfrm>
                    <a:off x="5766826" y="4364452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26" name="Oval 325"/>
                  <p:cNvSpPr/>
                  <p:nvPr/>
                </p:nvSpPr>
                <p:spPr>
                  <a:xfrm>
                    <a:off x="6373714" y="5029135"/>
                    <a:ext cx="1025930" cy="6791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27" name="Straight Arrow Connector 326"/>
                  <p:cNvCxnSpPr>
                    <a:stCxn id="325" idx="5"/>
                    <a:endCxn id="326" idx="0"/>
                  </p:cNvCxnSpPr>
                  <p:nvPr/>
                </p:nvCxnSpPr>
                <p:spPr>
                  <a:xfrm rot="16200000" flipH="1">
                    <a:off x="6724116" y="4866575"/>
                    <a:ext cx="79475" cy="2456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8" name="Oval 327"/>
                  <p:cNvSpPr/>
                  <p:nvPr/>
                </p:nvSpPr>
                <p:spPr>
                  <a:xfrm>
                    <a:off x="2826307" y="452339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7345" name="Group 62"/>
              <p:cNvGrpSpPr>
                <a:grpSpLocks/>
              </p:cNvGrpSpPr>
              <p:nvPr/>
            </p:nvGrpSpPr>
            <p:grpSpPr bwMode="auto">
              <a:xfrm>
                <a:off x="0" y="1054100"/>
                <a:ext cx="4483100" cy="1651000"/>
                <a:chOff x="0" y="3390900"/>
                <a:chExt cx="4483100" cy="1651000"/>
              </a:xfrm>
            </p:grpSpPr>
            <p:sp>
              <p:nvSpPr>
                <p:cNvPr id="281" name="Oval 280"/>
                <p:cNvSpPr/>
                <p:nvPr/>
              </p:nvSpPr>
              <p:spPr>
                <a:xfrm>
                  <a:off x="-953" y="3390845"/>
                  <a:ext cx="4483165" cy="1650291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7384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603"/>
                  <a:ext cx="3689642" cy="1269988"/>
                  <a:chOff x="387350" y="3530600"/>
                  <a:chExt cx="7010400" cy="2412991"/>
                </a:xfrm>
              </p:grpSpPr>
              <p:cxnSp>
                <p:nvCxnSpPr>
                  <p:cNvPr id="283" name="Straight Arrow Connector 282"/>
                  <p:cNvCxnSpPr>
                    <a:stCxn id="295" idx="4"/>
                    <a:endCxn id="302" idx="0"/>
                  </p:cNvCxnSpPr>
                  <p:nvPr/>
                </p:nvCxnSpPr>
                <p:spPr>
                  <a:xfrm rot="16200000" flipH="1">
                    <a:off x="5704000" y="3850264"/>
                    <a:ext cx="809180" cy="15461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Arrow Connector 283"/>
                  <p:cNvCxnSpPr>
                    <a:stCxn id="288" idx="4"/>
                    <a:endCxn id="299" idx="0"/>
                  </p:cNvCxnSpPr>
                  <p:nvPr/>
                </p:nvCxnSpPr>
                <p:spPr>
                  <a:xfrm rot="16200000" flipH="1">
                    <a:off x="3168073" y="3149454"/>
                    <a:ext cx="845302" cy="3243958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Arrow Connector 284"/>
                  <p:cNvCxnSpPr>
                    <a:stCxn id="288" idx="4"/>
                    <a:endCxn id="292" idx="0"/>
                  </p:cNvCxnSpPr>
                  <p:nvPr/>
                </p:nvCxnSpPr>
                <p:spPr bwMode="auto">
                  <a:xfrm rot="16200000" flipH="1">
                    <a:off x="1896498" y="4421029"/>
                    <a:ext cx="895878" cy="75138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6" name="Oval 4"/>
                  <p:cNvSpPr/>
                  <p:nvPr/>
                </p:nvSpPr>
                <p:spPr bwMode="auto">
                  <a:xfrm>
                    <a:off x="386499" y="4522178"/>
                    <a:ext cx="1025930" cy="686356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87" name="Oval 286"/>
                  <p:cNvSpPr/>
                  <p:nvPr/>
                </p:nvSpPr>
                <p:spPr bwMode="auto">
                  <a:xfrm>
                    <a:off x="913916" y="5259110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40519" y="3662422"/>
                    <a:ext cx="2456451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89" name="Straight Arrow Connector 288"/>
                  <p:cNvCxnSpPr>
                    <a:stCxn id="286" idx="5"/>
                    <a:endCxn id="287" idx="0"/>
                  </p:cNvCxnSpPr>
                  <p:nvPr/>
                </p:nvCxnSpPr>
                <p:spPr bwMode="auto">
                  <a:xfrm rot="16200000" flipH="1">
                    <a:off x="1267932" y="5100164"/>
                    <a:ext cx="151724" cy="16616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Arrow Connector 289"/>
                  <p:cNvCxnSpPr>
                    <a:stCxn id="288" idx="4"/>
                    <a:endCxn id="287" idx="0"/>
                  </p:cNvCxnSpPr>
                  <p:nvPr/>
                </p:nvCxnSpPr>
                <p:spPr bwMode="auto">
                  <a:xfrm rot="5400000">
                    <a:off x="1242648" y="4533013"/>
                    <a:ext cx="910328" cy="54186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1" name="Oval 290"/>
                  <p:cNvSpPr/>
                  <p:nvPr/>
                </p:nvSpPr>
                <p:spPr bwMode="auto">
                  <a:xfrm>
                    <a:off x="1556926" y="452217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>
                    <a:off x="2207163" y="5244660"/>
                    <a:ext cx="1033157" cy="686356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93" name="Straight Arrow Connector 292"/>
                  <p:cNvCxnSpPr>
                    <a:stCxn id="291" idx="5"/>
                    <a:endCxn id="292" idx="0"/>
                  </p:cNvCxnSpPr>
                  <p:nvPr/>
                </p:nvCxnSpPr>
                <p:spPr bwMode="auto">
                  <a:xfrm rot="16200000" flipH="1">
                    <a:off x="2506994" y="5031529"/>
                    <a:ext cx="137274" cy="28899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4" name="Oval 293"/>
                  <p:cNvSpPr/>
                  <p:nvPr/>
                </p:nvSpPr>
                <p:spPr>
                  <a:xfrm>
                    <a:off x="3435388" y="5230211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95" name="Oval 294"/>
                  <p:cNvSpPr/>
                  <p:nvPr/>
                </p:nvSpPr>
                <p:spPr>
                  <a:xfrm>
                    <a:off x="4114525" y="3532375"/>
                    <a:ext cx="2449229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96" name="Straight Arrow Connector 295"/>
                  <p:cNvCxnSpPr>
                    <a:stCxn id="304" idx="5"/>
                    <a:endCxn id="294" idx="0"/>
                  </p:cNvCxnSpPr>
                  <p:nvPr/>
                </p:nvCxnSpPr>
                <p:spPr>
                  <a:xfrm rot="16200000" flipH="1">
                    <a:off x="3764123" y="5045974"/>
                    <a:ext cx="122824" cy="2456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Arrow Connector 296"/>
                  <p:cNvCxnSpPr>
                    <a:stCxn id="288" idx="4"/>
                    <a:endCxn id="294" idx="0"/>
                  </p:cNvCxnSpPr>
                  <p:nvPr/>
                </p:nvCxnSpPr>
                <p:spPr>
                  <a:xfrm rot="16200000" flipH="1">
                    <a:off x="2517836" y="3799691"/>
                    <a:ext cx="881428" cy="197961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8" name="Oval 297"/>
                  <p:cNvSpPr/>
                  <p:nvPr/>
                </p:nvSpPr>
                <p:spPr>
                  <a:xfrm>
                    <a:off x="4056726" y="4514951"/>
                    <a:ext cx="1025930" cy="6791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99" name="Oval 298"/>
                  <p:cNvSpPr/>
                  <p:nvPr/>
                </p:nvSpPr>
                <p:spPr>
                  <a:xfrm>
                    <a:off x="4699741" y="5194084"/>
                    <a:ext cx="1018702" cy="68636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00" name="Straight Arrow Connector 299"/>
                  <p:cNvCxnSpPr>
                    <a:stCxn id="298" idx="5"/>
                    <a:endCxn id="299" idx="0"/>
                  </p:cNvCxnSpPr>
                  <p:nvPr/>
                </p:nvCxnSpPr>
                <p:spPr>
                  <a:xfrm rot="16200000" flipH="1">
                    <a:off x="5021243" y="5002629"/>
                    <a:ext cx="101148" cy="28176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1" name="Oval 300"/>
                  <p:cNvSpPr/>
                  <p:nvPr/>
                </p:nvSpPr>
                <p:spPr>
                  <a:xfrm>
                    <a:off x="5761792" y="4363232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302" name="Oval 301"/>
                  <p:cNvSpPr/>
                  <p:nvPr/>
                </p:nvSpPr>
                <p:spPr>
                  <a:xfrm>
                    <a:off x="6368680" y="5027916"/>
                    <a:ext cx="1025930" cy="6791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303" name="Straight Arrow Connector 302"/>
                  <p:cNvCxnSpPr>
                    <a:stCxn id="301" idx="5"/>
                    <a:endCxn id="302" idx="0"/>
                  </p:cNvCxnSpPr>
                  <p:nvPr/>
                </p:nvCxnSpPr>
                <p:spPr>
                  <a:xfrm rot="16200000" flipH="1">
                    <a:off x="6719087" y="4865355"/>
                    <a:ext cx="79475" cy="2456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4" name="Oval 303"/>
                  <p:cNvSpPr/>
                  <p:nvPr/>
                </p:nvSpPr>
                <p:spPr>
                  <a:xfrm>
                    <a:off x="2828500" y="452217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grpSp>
            <p:nvGrpSpPr>
              <p:cNvPr id="137346" name="Group 87"/>
              <p:cNvGrpSpPr>
                <a:grpSpLocks/>
              </p:cNvGrpSpPr>
              <p:nvPr/>
            </p:nvGrpSpPr>
            <p:grpSpPr bwMode="auto">
              <a:xfrm>
                <a:off x="4432300" y="2247900"/>
                <a:ext cx="4483100" cy="1651000"/>
                <a:chOff x="0" y="3390900"/>
                <a:chExt cx="4483100" cy="1651000"/>
              </a:xfrm>
            </p:grpSpPr>
            <p:sp>
              <p:nvSpPr>
                <p:cNvPr id="257" name="Oval 256"/>
                <p:cNvSpPr/>
                <p:nvPr/>
              </p:nvSpPr>
              <p:spPr>
                <a:xfrm>
                  <a:off x="477" y="3391034"/>
                  <a:ext cx="4483165" cy="1650291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37360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603"/>
                  <a:ext cx="3689642" cy="1269988"/>
                  <a:chOff x="387350" y="3530600"/>
                  <a:chExt cx="7010400" cy="2412991"/>
                </a:xfrm>
              </p:grpSpPr>
              <p:cxnSp>
                <p:nvCxnSpPr>
                  <p:cNvPr id="259" name="Straight Arrow Connector 258"/>
                  <p:cNvCxnSpPr>
                    <a:stCxn id="271" idx="4"/>
                    <a:endCxn id="278" idx="0"/>
                  </p:cNvCxnSpPr>
                  <p:nvPr/>
                </p:nvCxnSpPr>
                <p:spPr>
                  <a:xfrm rot="16200000" flipH="1">
                    <a:off x="5706717" y="3850623"/>
                    <a:ext cx="809180" cy="154611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Arrow Connector 259"/>
                  <p:cNvCxnSpPr>
                    <a:stCxn id="264" idx="4"/>
                    <a:endCxn id="275" idx="0"/>
                  </p:cNvCxnSpPr>
                  <p:nvPr/>
                </p:nvCxnSpPr>
                <p:spPr>
                  <a:xfrm rot="16200000" flipH="1">
                    <a:off x="3156340" y="3164263"/>
                    <a:ext cx="845302" cy="321505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Arrow Connector 260"/>
                  <p:cNvCxnSpPr>
                    <a:stCxn id="264" idx="4"/>
                    <a:endCxn id="268" idx="0"/>
                  </p:cNvCxnSpPr>
                  <p:nvPr/>
                </p:nvCxnSpPr>
                <p:spPr bwMode="auto">
                  <a:xfrm rot="16200000" flipH="1">
                    <a:off x="1899215" y="4421388"/>
                    <a:ext cx="895878" cy="75138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2" name="Oval 4"/>
                  <p:cNvSpPr/>
                  <p:nvPr/>
                </p:nvSpPr>
                <p:spPr bwMode="auto">
                  <a:xfrm>
                    <a:off x="389216" y="452253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 bwMode="auto">
                  <a:xfrm>
                    <a:off x="916633" y="5259470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 bwMode="auto">
                  <a:xfrm>
                    <a:off x="743236" y="3662781"/>
                    <a:ext cx="2456451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65" name="Straight Arrow Connector 264"/>
                  <p:cNvCxnSpPr>
                    <a:stCxn id="262" idx="5"/>
                    <a:endCxn id="263" idx="0"/>
                  </p:cNvCxnSpPr>
                  <p:nvPr/>
                </p:nvCxnSpPr>
                <p:spPr bwMode="auto">
                  <a:xfrm rot="16200000" flipH="1">
                    <a:off x="1270649" y="5100523"/>
                    <a:ext cx="151724" cy="166169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Arrow Connector 265"/>
                  <p:cNvCxnSpPr>
                    <a:stCxn id="264" idx="4"/>
                    <a:endCxn id="263" idx="0"/>
                  </p:cNvCxnSpPr>
                  <p:nvPr/>
                </p:nvCxnSpPr>
                <p:spPr bwMode="auto">
                  <a:xfrm rot="5400000">
                    <a:off x="1245365" y="4533372"/>
                    <a:ext cx="910328" cy="54186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7" name="Oval 266"/>
                  <p:cNvSpPr/>
                  <p:nvPr/>
                </p:nvSpPr>
                <p:spPr bwMode="auto">
                  <a:xfrm>
                    <a:off x="1559643" y="452253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68" name="Oval 267"/>
                  <p:cNvSpPr/>
                  <p:nvPr/>
                </p:nvSpPr>
                <p:spPr bwMode="auto">
                  <a:xfrm>
                    <a:off x="2209880" y="5245020"/>
                    <a:ext cx="1033157" cy="686356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69" name="Straight Arrow Connector 268"/>
                  <p:cNvCxnSpPr>
                    <a:stCxn id="267" idx="5"/>
                    <a:endCxn id="268" idx="0"/>
                  </p:cNvCxnSpPr>
                  <p:nvPr/>
                </p:nvCxnSpPr>
                <p:spPr bwMode="auto">
                  <a:xfrm rot="16200000" flipH="1">
                    <a:off x="2509711" y="5031888"/>
                    <a:ext cx="137274" cy="28899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0" name="Oval 269"/>
                  <p:cNvSpPr/>
                  <p:nvPr/>
                </p:nvSpPr>
                <p:spPr>
                  <a:xfrm>
                    <a:off x="3416433" y="5230570"/>
                    <a:ext cx="1025930" cy="686356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4117242" y="3532734"/>
                    <a:ext cx="2449229" cy="686361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72" name="Straight Arrow Connector 271"/>
                  <p:cNvCxnSpPr>
                    <a:stCxn id="280" idx="5"/>
                    <a:endCxn id="270" idx="0"/>
                  </p:cNvCxnSpPr>
                  <p:nvPr/>
                </p:nvCxnSpPr>
                <p:spPr>
                  <a:xfrm rot="16200000" flipH="1">
                    <a:off x="3766835" y="5068010"/>
                    <a:ext cx="122824" cy="202296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Arrow Connector 272"/>
                  <p:cNvCxnSpPr>
                    <a:stCxn id="264" idx="4"/>
                    <a:endCxn id="270" idx="0"/>
                  </p:cNvCxnSpPr>
                  <p:nvPr/>
                </p:nvCxnSpPr>
                <p:spPr>
                  <a:xfrm rot="16200000" flipH="1">
                    <a:off x="2509712" y="3810891"/>
                    <a:ext cx="881428" cy="1957934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4" name="Oval 273"/>
                  <p:cNvSpPr/>
                  <p:nvPr/>
                </p:nvSpPr>
                <p:spPr>
                  <a:xfrm>
                    <a:off x="4037771" y="4515310"/>
                    <a:ext cx="1025930" cy="679133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4673558" y="5194444"/>
                    <a:ext cx="1025930" cy="686361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76" name="Straight Arrow Connector 275"/>
                  <p:cNvCxnSpPr>
                    <a:stCxn id="274" idx="5"/>
                    <a:endCxn id="275" idx="0"/>
                  </p:cNvCxnSpPr>
                  <p:nvPr/>
                </p:nvCxnSpPr>
                <p:spPr>
                  <a:xfrm rot="16200000" flipH="1">
                    <a:off x="4998675" y="5006598"/>
                    <a:ext cx="101148" cy="2745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7" name="Oval 276"/>
                  <p:cNvSpPr/>
                  <p:nvPr/>
                </p:nvSpPr>
                <p:spPr>
                  <a:xfrm>
                    <a:off x="5764509" y="4363591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78" name="Oval 277"/>
                  <p:cNvSpPr/>
                  <p:nvPr/>
                </p:nvSpPr>
                <p:spPr>
                  <a:xfrm>
                    <a:off x="6371397" y="5028275"/>
                    <a:ext cx="1025930" cy="679133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79" name="Straight Arrow Connector 278"/>
                  <p:cNvCxnSpPr>
                    <a:stCxn id="277" idx="5"/>
                    <a:endCxn id="278" idx="0"/>
                  </p:cNvCxnSpPr>
                  <p:nvPr/>
                </p:nvCxnSpPr>
                <p:spPr>
                  <a:xfrm rot="16200000" flipH="1">
                    <a:off x="6721804" y="4865715"/>
                    <a:ext cx="79475" cy="24564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0" name="Oval 279"/>
                  <p:cNvSpPr/>
                  <p:nvPr/>
                </p:nvSpPr>
                <p:spPr>
                  <a:xfrm>
                    <a:off x="2852894" y="4522538"/>
                    <a:ext cx="1025930" cy="686356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</p:grpSp>
          </p:grpSp>
          <p:sp>
            <p:nvSpPr>
              <p:cNvPr id="245" name="Up-Down Arrow 244"/>
              <p:cNvSpPr/>
              <p:nvPr/>
            </p:nvSpPr>
            <p:spPr>
              <a:xfrm>
                <a:off x="6565989" y="3909731"/>
                <a:ext cx="342226" cy="673046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6" name="Up-Down Arrow 245"/>
              <p:cNvSpPr/>
              <p:nvPr/>
            </p:nvSpPr>
            <p:spPr>
              <a:xfrm>
                <a:off x="2094232" y="381000"/>
                <a:ext cx="342226" cy="673046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7" name="Up-Down Arrow 246"/>
              <p:cNvSpPr/>
              <p:nvPr/>
            </p:nvSpPr>
            <p:spPr>
              <a:xfrm>
                <a:off x="2071417" y="5027670"/>
                <a:ext cx="342226" cy="673046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8" name="Up-Down Arrow 247"/>
              <p:cNvSpPr/>
              <p:nvPr/>
            </p:nvSpPr>
            <p:spPr>
              <a:xfrm>
                <a:off x="2094232" y="2715742"/>
                <a:ext cx="342226" cy="673046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9" name="Up-Down Arrow 248"/>
              <p:cNvSpPr/>
              <p:nvPr/>
            </p:nvSpPr>
            <p:spPr>
              <a:xfrm>
                <a:off x="6554580" y="1563582"/>
                <a:ext cx="342226" cy="673043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0" name="Up-Down Arrow 249"/>
              <p:cNvSpPr/>
              <p:nvPr/>
            </p:nvSpPr>
            <p:spPr>
              <a:xfrm>
                <a:off x="6604014" y="6259683"/>
                <a:ext cx="342226" cy="673046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1" name="Up-Down Arrow 250"/>
              <p:cNvSpPr/>
              <p:nvPr/>
            </p:nvSpPr>
            <p:spPr>
              <a:xfrm rot="18826925">
                <a:off x="4301590" y="2185295"/>
                <a:ext cx="342226" cy="589388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2" name="Up-Down Arrow 251"/>
              <p:cNvSpPr/>
              <p:nvPr/>
            </p:nvSpPr>
            <p:spPr>
              <a:xfrm rot="18826925">
                <a:off x="4351024" y="4508626"/>
                <a:ext cx="342226" cy="589391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3" name="Up-Down Arrow 252"/>
              <p:cNvSpPr/>
              <p:nvPr/>
            </p:nvSpPr>
            <p:spPr>
              <a:xfrm rot="18826925">
                <a:off x="8746730" y="3352662"/>
                <a:ext cx="342226" cy="589391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4" name="Up-Down Arrow 253"/>
              <p:cNvSpPr/>
              <p:nvPr/>
            </p:nvSpPr>
            <p:spPr>
              <a:xfrm rot="18826925">
                <a:off x="8796162" y="5676001"/>
                <a:ext cx="342226" cy="589388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5" name="Up-Down Arrow 254"/>
              <p:cNvSpPr/>
              <p:nvPr/>
            </p:nvSpPr>
            <p:spPr>
              <a:xfrm rot="18826925">
                <a:off x="19959" y="915256"/>
                <a:ext cx="342226" cy="589388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" name="Up-Down Arrow 255"/>
              <p:cNvSpPr/>
              <p:nvPr/>
            </p:nvSpPr>
            <p:spPr>
              <a:xfrm rot="18826925">
                <a:off x="69393" y="3238587"/>
                <a:ext cx="342226" cy="589391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37220" name="Group 355"/>
          <p:cNvGrpSpPr>
            <a:grpSpLocks/>
          </p:cNvGrpSpPr>
          <p:nvPr/>
        </p:nvGrpSpPr>
        <p:grpSpPr bwMode="auto">
          <a:xfrm>
            <a:off x="190500" y="190500"/>
            <a:ext cx="4178300" cy="2959100"/>
            <a:chOff x="342900" y="292100"/>
            <a:chExt cx="4178300" cy="2959100"/>
          </a:xfrm>
        </p:grpSpPr>
        <p:sp>
          <p:nvSpPr>
            <p:cNvPr id="354" name="Rounded Rectangle 353"/>
            <p:cNvSpPr/>
            <p:nvPr/>
          </p:nvSpPr>
          <p:spPr>
            <a:xfrm>
              <a:off x="342900" y="292100"/>
              <a:ext cx="4178300" cy="2959100"/>
            </a:xfrm>
            <a:prstGeom prst="roundRect">
              <a:avLst>
                <a:gd name="adj" fmla="val 2653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rgbClr r="0" g="0" b="0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7228" name="Group 125"/>
            <p:cNvGrpSpPr>
              <a:grpSpLocks noChangeAspect="1"/>
            </p:cNvGrpSpPr>
            <p:nvPr/>
          </p:nvGrpSpPr>
          <p:grpSpPr bwMode="auto">
            <a:xfrm>
              <a:off x="506718" y="406400"/>
              <a:ext cx="3911782" cy="2737417"/>
              <a:chOff x="-102883" y="381000"/>
              <a:chExt cx="9364556" cy="6553200"/>
            </a:xfrm>
          </p:grpSpPr>
          <p:grpSp>
            <p:nvGrpSpPr>
              <p:cNvPr id="137229" name="Group 36"/>
              <p:cNvGrpSpPr>
                <a:grpSpLocks/>
              </p:cNvGrpSpPr>
              <p:nvPr/>
            </p:nvGrpSpPr>
            <p:grpSpPr bwMode="auto">
              <a:xfrm>
                <a:off x="0" y="3390900"/>
                <a:ext cx="4483100" cy="1651000"/>
                <a:chOff x="0" y="3390900"/>
                <a:chExt cx="4483100" cy="16510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-1005" y="3390895"/>
                  <a:ext cx="4484441" cy="1649363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grpSp>
              <p:nvGrpSpPr>
                <p:cNvPr id="137318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601"/>
                  <a:ext cx="3689641" cy="1269988"/>
                  <a:chOff x="387350" y="3530600"/>
                  <a:chExt cx="7010400" cy="2412991"/>
                </a:xfrm>
              </p:grpSpPr>
              <p:cxnSp>
                <p:nvCxnSpPr>
                  <p:cNvPr id="6" name="Straight Arrow Connector 5"/>
                  <p:cNvCxnSpPr>
                    <a:stCxn id="11" idx="4"/>
                    <a:endCxn id="18" idx="0"/>
                  </p:cNvCxnSpPr>
                  <p:nvPr/>
                </p:nvCxnSpPr>
                <p:spPr>
                  <a:xfrm rot="16200000" flipH="1">
                    <a:off x="5707714" y="3850033"/>
                    <a:ext cx="808724" cy="15452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Arrow Connector 6"/>
                  <p:cNvCxnSpPr>
                    <a:stCxn id="11" idx="4"/>
                    <a:endCxn id="15" idx="0"/>
                  </p:cNvCxnSpPr>
                  <p:nvPr/>
                </p:nvCxnSpPr>
                <p:spPr>
                  <a:xfrm rot="16200000" flipH="1">
                    <a:off x="5101163" y="4456584"/>
                    <a:ext cx="830389" cy="3538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>
                    <a:stCxn id="23" idx="4"/>
                    <a:endCxn id="27" idx="0"/>
                  </p:cNvCxnSpPr>
                  <p:nvPr/>
                </p:nvCxnSpPr>
                <p:spPr bwMode="auto">
                  <a:xfrm rot="16200000" flipH="1">
                    <a:off x="1898747" y="4416865"/>
                    <a:ext cx="895373" cy="75818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Oval 4"/>
                  <p:cNvSpPr/>
                  <p:nvPr/>
                </p:nvSpPr>
                <p:spPr bwMode="auto">
                  <a:xfrm>
                    <a:off x="385985" y="4521569"/>
                    <a:ext cx="1025353" cy="685974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 bwMode="auto">
                  <a:xfrm>
                    <a:off x="913106" y="5258086"/>
                    <a:ext cx="1025353" cy="685974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39807" y="3662302"/>
                    <a:ext cx="2462288" cy="685969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4" name="Straight Arrow Connector 23"/>
                  <p:cNvCxnSpPr>
                    <a:stCxn id="21" idx="5"/>
                    <a:endCxn id="22" idx="0"/>
                  </p:cNvCxnSpPr>
                  <p:nvPr/>
                </p:nvCxnSpPr>
                <p:spPr bwMode="auto">
                  <a:xfrm rot="16200000" flipH="1">
                    <a:off x="1270534" y="5102840"/>
                    <a:ext cx="151634" cy="15885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24"/>
                  <p:cNvCxnSpPr>
                    <a:stCxn id="23" idx="4"/>
                    <a:endCxn id="22" idx="0"/>
                  </p:cNvCxnSpPr>
                  <p:nvPr/>
                </p:nvCxnSpPr>
                <p:spPr bwMode="auto">
                  <a:xfrm rot="5400000">
                    <a:off x="1241653" y="4532398"/>
                    <a:ext cx="909815" cy="54156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Oval 25"/>
                  <p:cNvSpPr/>
                  <p:nvPr/>
                </p:nvSpPr>
                <p:spPr bwMode="auto">
                  <a:xfrm>
                    <a:off x="1555754" y="4521569"/>
                    <a:ext cx="1025353" cy="685974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 bwMode="auto">
                  <a:xfrm>
                    <a:off x="2205625" y="5243644"/>
                    <a:ext cx="1032576" cy="685974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28" name="Straight Arrow Connector 27"/>
                  <p:cNvCxnSpPr>
                    <a:stCxn id="26" idx="5"/>
                    <a:endCxn id="27" idx="0"/>
                  </p:cNvCxnSpPr>
                  <p:nvPr/>
                </p:nvCxnSpPr>
                <p:spPr bwMode="auto">
                  <a:xfrm rot="16200000" flipH="1">
                    <a:off x="2508903" y="5027021"/>
                    <a:ext cx="137192" cy="2960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Oval 8"/>
                  <p:cNvSpPr/>
                  <p:nvPr/>
                </p:nvSpPr>
                <p:spPr>
                  <a:xfrm>
                    <a:off x="3382617" y="4355494"/>
                    <a:ext cx="1025353" cy="685969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3945838" y="5063128"/>
                    <a:ext cx="1025353" cy="685969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4111914" y="3532328"/>
                    <a:ext cx="2455069" cy="685969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2" name="Straight Arrow Connector 11"/>
                  <p:cNvCxnSpPr>
                    <a:stCxn id="9" idx="5"/>
                    <a:endCxn id="10" idx="0"/>
                  </p:cNvCxnSpPr>
                  <p:nvPr/>
                </p:nvCxnSpPr>
                <p:spPr>
                  <a:xfrm rot="16200000" flipH="1">
                    <a:off x="4296044" y="4900659"/>
                    <a:ext cx="122755" cy="20218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>
                    <a:stCxn id="11" idx="4"/>
                    <a:endCxn id="10" idx="0"/>
                  </p:cNvCxnSpPr>
                  <p:nvPr/>
                </p:nvCxnSpPr>
                <p:spPr>
                  <a:xfrm rot="5400000">
                    <a:off x="4476568" y="4200242"/>
                    <a:ext cx="844830" cy="88093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Oval 13"/>
                  <p:cNvSpPr/>
                  <p:nvPr/>
                </p:nvSpPr>
                <p:spPr>
                  <a:xfrm>
                    <a:off x="4537943" y="4369936"/>
                    <a:ext cx="1025353" cy="678751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5180592" y="5048686"/>
                    <a:ext cx="1025353" cy="685969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6" name="Straight Arrow Connector 15"/>
                  <p:cNvCxnSpPr>
                    <a:stCxn id="14" idx="5"/>
                    <a:endCxn id="15" idx="0"/>
                  </p:cNvCxnSpPr>
                  <p:nvPr/>
                </p:nvCxnSpPr>
                <p:spPr>
                  <a:xfrm rot="16200000" flipH="1">
                    <a:off x="5505530" y="4860946"/>
                    <a:ext cx="101091" cy="27439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Oval 16"/>
                  <p:cNvSpPr/>
                  <p:nvPr/>
                </p:nvSpPr>
                <p:spPr>
                  <a:xfrm>
                    <a:off x="5765478" y="4362713"/>
                    <a:ext cx="1025353" cy="685974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6372025" y="5027022"/>
                    <a:ext cx="1025353" cy="678751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9" name="Straight Arrow Connector 18"/>
                  <p:cNvCxnSpPr>
                    <a:stCxn id="17" idx="5"/>
                    <a:endCxn id="18" idx="0"/>
                  </p:cNvCxnSpPr>
                  <p:nvPr/>
                </p:nvCxnSpPr>
                <p:spPr>
                  <a:xfrm rot="16200000" flipH="1">
                    <a:off x="6722234" y="4864553"/>
                    <a:ext cx="79426" cy="24550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7230" name="Group 37"/>
              <p:cNvGrpSpPr>
                <a:grpSpLocks/>
              </p:cNvGrpSpPr>
              <p:nvPr/>
            </p:nvGrpSpPr>
            <p:grpSpPr bwMode="auto">
              <a:xfrm>
                <a:off x="4457700" y="4597400"/>
                <a:ext cx="4483100" cy="1651000"/>
                <a:chOff x="0" y="3390900"/>
                <a:chExt cx="4483100" cy="16510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-864" y="3389114"/>
                  <a:ext cx="4484441" cy="1653162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grpSp>
              <p:nvGrpSpPr>
                <p:cNvPr id="137294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41" name="Straight Arrow Connector 40"/>
                  <p:cNvCxnSpPr>
                    <a:stCxn id="54" idx="4"/>
                    <a:endCxn id="61" idx="0"/>
                  </p:cNvCxnSpPr>
                  <p:nvPr/>
                </p:nvCxnSpPr>
                <p:spPr>
                  <a:xfrm rot="16200000" flipH="1">
                    <a:off x="5707982" y="3846655"/>
                    <a:ext cx="808726" cy="15452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/>
                  <p:cNvCxnSpPr>
                    <a:stCxn id="54" idx="4"/>
                    <a:endCxn id="58" idx="0"/>
                  </p:cNvCxnSpPr>
                  <p:nvPr/>
                </p:nvCxnSpPr>
                <p:spPr>
                  <a:xfrm rot="16200000" flipH="1">
                    <a:off x="5101435" y="4453202"/>
                    <a:ext cx="830386" cy="35381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/>
                  <p:cNvCxnSpPr>
                    <a:stCxn id="46" idx="4"/>
                    <a:endCxn id="50" idx="0"/>
                  </p:cNvCxnSpPr>
                  <p:nvPr/>
                </p:nvCxnSpPr>
                <p:spPr bwMode="auto">
                  <a:xfrm rot="16200000" flipH="1">
                    <a:off x="1899010" y="4413488"/>
                    <a:ext cx="895375" cy="75818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Oval 4"/>
                  <p:cNvSpPr/>
                  <p:nvPr/>
                </p:nvSpPr>
                <p:spPr bwMode="auto">
                  <a:xfrm>
                    <a:off x="386254" y="4518191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 bwMode="auto">
                  <a:xfrm>
                    <a:off x="913369" y="5254710"/>
                    <a:ext cx="1025353" cy="68597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 bwMode="auto">
                  <a:xfrm>
                    <a:off x="740070" y="3658918"/>
                    <a:ext cx="2462292" cy="685975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47" name="Straight Arrow Connector 46"/>
                  <p:cNvCxnSpPr>
                    <a:stCxn id="44" idx="5"/>
                    <a:endCxn id="45" idx="0"/>
                  </p:cNvCxnSpPr>
                  <p:nvPr/>
                </p:nvCxnSpPr>
                <p:spPr bwMode="auto">
                  <a:xfrm rot="16200000" flipH="1">
                    <a:off x="1270802" y="5099459"/>
                    <a:ext cx="151638" cy="15885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>
                    <a:stCxn id="46" idx="4"/>
                    <a:endCxn id="45" idx="0"/>
                  </p:cNvCxnSpPr>
                  <p:nvPr/>
                </p:nvCxnSpPr>
                <p:spPr bwMode="auto">
                  <a:xfrm rot="5400000">
                    <a:off x="1241916" y="4529025"/>
                    <a:ext cx="909816" cy="54155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Oval 48"/>
                  <p:cNvSpPr/>
                  <p:nvPr/>
                </p:nvSpPr>
                <p:spPr bwMode="auto">
                  <a:xfrm>
                    <a:off x="1556022" y="4518191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 bwMode="auto">
                  <a:xfrm>
                    <a:off x="2205893" y="5240268"/>
                    <a:ext cx="1032571" cy="68597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51" name="Straight Arrow Connector 50"/>
                  <p:cNvCxnSpPr>
                    <a:stCxn id="49" idx="5"/>
                    <a:endCxn id="50" idx="0"/>
                  </p:cNvCxnSpPr>
                  <p:nvPr/>
                </p:nvCxnSpPr>
                <p:spPr bwMode="auto">
                  <a:xfrm rot="16200000" flipH="1">
                    <a:off x="2509162" y="5023644"/>
                    <a:ext cx="137197" cy="296055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Oval 51"/>
                  <p:cNvSpPr/>
                  <p:nvPr/>
                </p:nvSpPr>
                <p:spPr>
                  <a:xfrm>
                    <a:off x="3382880" y="4352112"/>
                    <a:ext cx="1025353" cy="685975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946102" y="5059747"/>
                    <a:ext cx="1025353" cy="685975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4112183" y="3528944"/>
                    <a:ext cx="2455069" cy="685975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55" name="Straight Arrow Connector 54"/>
                  <p:cNvCxnSpPr>
                    <a:stCxn id="52" idx="5"/>
                    <a:endCxn id="53" idx="0"/>
                  </p:cNvCxnSpPr>
                  <p:nvPr/>
                </p:nvCxnSpPr>
                <p:spPr>
                  <a:xfrm rot="16200000" flipH="1">
                    <a:off x="4296312" y="4897282"/>
                    <a:ext cx="122751" cy="20218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>
                    <a:stCxn id="54" idx="4"/>
                    <a:endCxn id="53" idx="0"/>
                  </p:cNvCxnSpPr>
                  <p:nvPr/>
                </p:nvCxnSpPr>
                <p:spPr>
                  <a:xfrm rot="5400000">
                    <a:off x="4476835" y="4196865"/>
                    <a:ext cx="844827" cy="88093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Oval 56"/>
                  <p:cNvSpPr/>
                  <p:nvPr/>
                </p:nvSpPr>
                <p:spPr>
                  <a:xfrm>
                    <a:off x="4538207" y="4366553"/>
                    <a:ext cx="1025353" cy="678752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5180860" y="5045305"/>
                    <a:ext cx="1025353" cy="685975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59" name="Straight Arrow Connector 58"/>
                  <p:cNvCxnSpPr>
                    <a:stCxn id="57" idx="5"/>
                    <a:endCxn id="58" idx="0"/>
                  </p:cNvCxnSpPr>
                  <p:nvPr/>
                </p:nvCxnSpPr>
                <p:spPr>
                  <a:xfrm rot="16200000" flipH="1">
                    <a:off x="5505793" y="4857565"/>
                    <a:ext cx="101091" cy="27439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Oval 59"/>
                  <p:cNvSpPr/>
                  <p:nvPr/>
                </p:nvSpPr>
                <p:spPr>
                  <a:xfrm>
                    <a:off x="5765742" y="4359335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6372288" y="5023645"/>
                    <a:ext cx="1025353" cy="67875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62" name="Straight Arrow Connector 61"/>
                  <p:cNvCxnSpPr>
                    <a:stCxn id="60" idx="5"/>
                    <a:endCxn id="61" idx="0"/>
                  </p:cNvCxnSpPr>
                  <p:nvPr/>
                </p:nvCxnSpPr>
                <p:spPr>
                  <a:xfrm rot="16200000" flipH="1">
                    <a:off x="6722498" y="4861176"/>
                    <a:ext cx="79431" cy="24550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7231" name="Group 62"/>
              <p:cNvGrpSpPr>
                <a:grpSpLocks/>
              </p:cNvGrpSpPr>
              <p:nvPr/>
            </p:nvGrpSpPr>
            <p:grpSpPr bwMode="auto">
              <a:xfrm>
                <a:off x="0" y="1054100"/>
                <a:ext cx="4483100" cy="1651000"/>
                <a:chOff x="0" y="3390900"/>
                <a:chExt cx="4483100" cy="1651000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-1005" y="3390467"/>
                  <a:ext cx="4484441" cy="1649363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grpSp>
              <p:nvGrpSpPr>
                <p:cNvPr id="137270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66" name="Straight Arrow Connector 65"/>
                  <p:cNvCxnSpPr>
                    <a:stCxn id="79" idx="4"/>
                    <a:endCxn id="86" idx="0"/>
                  </p:cNvCxnSpPr>
                  <p:nvPr/>
                </p:nvCxnSpPr>
                <p:spPr>
                  <a:xfrm rot="16200000" flipH="1">
                    <a:off x="5707713" y="3849225"/>
                    <a:ext cx="808726" cy="15452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/>
                  <p:cNvCxnSpPr>
                    <a:stCxn id="79" idx="4"/>
                    <a:endCxn id="83" idx="0"/>
                  </p:cNvCxnSpPr>
                  <p:nvPr/>
                </p:nvCxnSpPr>
                <p:spPr>
                  <a:xfrm rot="16200000" flipH="1">
                    <a:off x="5101167" y="4455772"/>
                    <a:ext cx="830386" cy="3538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>
                    <a:stCxn id="71" idx="4"/>
                    <a:endCxn id="75" idx="0"/>
                  </p:cNvCxnSpPr>
                  <p:nvPr/>
                </p:nvCxnSpPr>
                <p:spPr bwMode="auto">
                  <a:xfrm rot="16200000" flipH="1">
                    <a:off x="1898747" y="4416058"/>
                    <a:ext cx="895375" cy="75818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Oval 4"/>
                  <p:cNvSpPr/>
                  <p:nvPr/>
                </p:nvSpPr>
                <p:spPr bwMode="auto">
                  <a:xfrm>
                    <a:off x="385985" y="4520761"/>
                    <a:ext cx="1025353" cy="685970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 bwMode="auto">
                  <a:xfrm>
                    <a:off x="913106" y="5257279"/>
                    <a:ext cx="1025353" cy="68597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 bwMode="auto">
                  <a:xfrm>
                    <a:off x="739807" y="3661488"/>
                    <a:ext cx="2462288" cy="685975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72" name="Straight Arrow Connector 71"/>
                  <p:cNvCxnSpPr>
                    <a:stCxn id="69" idx="5"/>
                    <a:endCxn id="70" idx="0"/>
                  </p:cNvCxnSpPr>
                  <p:nvPr/>
                </p:nvCxnSpPr>
                <p:spPr bwMode="auto">
                  <a:xfrm rot="16200000" flipH="1">
                    <a:off x="1270534" y="5102029"/>
                    <a:ext cx="151638" cy="15885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/>
                  <p:cNvCxnSpPr>
                    <a:stCxn id="71" idx="4"/>
                    <a:endCxn id="70" idx="0"/>
                  </p:cNvCxnSpPr>
                  <p:nvPr/>
                </p:nvCxnSpPr>
                <p:spPr bwMode="auto">
                  <a:xfrm rot="5400000">
                    <a:off x="1241652" y="4531590"/>
                    <a:ext cx="909816" cy="54156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1555754" y="4520761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2205625" y="5242838"/>
                    <a:ext cx="1032576" cy="68597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76" name="Straight Arrow Connector 75"/>
                  <p:cNvCxnSpPr>
                    <a:stCxn id="74" idx="5"/>
                    <a:endCxn id="75" idx="0"/>
                  </p:cNvCxnSpPr>
                  <p:nvPr/>
                </p:nvCxnSpPr>
                <p:spPr bwMode="auto">
                  <a:xfrm rot="16200000" flipH="1">
                    <a:off x="2508899" y="5026214"/>
                    <a:ext cx="137197" cy="2960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Oval 76"/>
                  <p:cNvSpPr/>
                  <p:nvPr/>
                </p:nvSpPr>
                <p:spPr>
                  <a:xfrm>
                    <a:off x="3382617" y="4354681"/>
                    <a:ext cx="1025353" cy="685975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3945838" y="5062316"/>
                    <a:ext cx="1025353" cy="685975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4111914" y="3531514"/>
                    <a:ext cx="2455069" cy="685975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80" name="Straight Arrow Connector 79"/>
                  <p:cNvCxnSpPr>
                    <a:stCxn id="77" idx="5"/>
                    <a:endCxn id="78" idx="0"/>
                  </p:cNvCxnSpPr>
                  <p:nvPr/>
                </p:nvCxnSpPr>
                <p:spPr>
                  <a:xfrm rot="16200000" flipH="1">
                    <a:off x="4296044" y="4899852"/>
                    <a:ext cx="122751" cy="20218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>
                    <a:stCxn id="79" idx="4"/>
                    <a:endCxn id="78" idx="0"/>
                  </p:cNvCxnSpPr>
                  <p:nvPr/>
                </p:nvCxnSpPr>
                <p:spPr>
                  <a:xfrm rot="5400000">
                    <a:off x="4476567" y="4199435"/>
                    <a:ext cx="844827" cy="88093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Oval 81"/>
                  <p:cNvSpPr/>
                  <p:nvPr/>
                </p:nvSpPr>
                <p:spPr>
                  <a:xfrm>
                    <a:off x="4537943" y="4369123"/>
                    <a:ext cx="1025353" cy="678752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5180592" y="5047875"/>
                    <a:ext cx="1025353" cy="685975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84" name="Straight Arrow Connector 83"/>
                  <p:cNvCxnSpPr>
                    <a:stCxn id="82" idx="5"/>
                    <a:endCxn id="83" idx="0"/>
                  </p:cNvCxnSpPr>
                  <p:nvPr/>
                </p:nvCxnSpPr>
                <p:spPr>
                  <a:xfrm rot="16200000" flipH="1">
                    <a:off x="5505530" y="4860135"/>
                    <a:ext cx="101091" cy="27439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Oval 84"/>
                  <p:cNvSpPr/>
                  <p:nvPr/>
                </p:nvSpPr>
                <p:spPr>
                  <a:xfrm>
                    <a:off x="5765478" y="4361905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6372025" y="5026215"/>
                    <a:ext cx="1025353" cy="67875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87" name="Straight Arrow Connector 86"/>
                  <p:cNvCxnSpPr>
                    <a:stCxn id="85" idx="5"/>
                    <a:endCxn id="86" idx="0"/>
                  </p:cNvCxnSpPr>
                  <p:nvPr/>
                </p:nvCxnSpPr>
                <p:spPr>
                  <a:xfrm rot="16200000" flipH="1">
                    <a:off x="6722230" y="4863746"/>
                    <a:ext cx="79431" cy="24550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7232" name="Group 87"/>
              <p:cNvGrpSpPr>
                <a:grpSpLocks/>
              </p:cNvGrpSpPr>
              <p:nvPr/>
            </p:nvGrpSpPr>
            <p:grpSpPr bwMode="auto">
              <a:xfrm>
                <a:off x="4432300" y="2247900"/>
                <a:ext cx="4483100" cy="1651000"/>
                <a:chOff x="0" y="3390900"/>
                <a:chExt cx="4483100" cy="1651000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-2068" y="3389983"/>
                  <a:ext cx="4484441" cy="1649363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grpSp>
              <p:nvGrpSpPr>
                <p:cNvPr id="137246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87352" y="3530598"/>
                  <a:ext cx="3689642" cy="1269986"/>
                  <a:chOff x="387350" y="3530600"/>
                  <a:chExt cx="7010400" cy="2412991"/>
                </a:xfrm>
              </p:grpSpPr>
              <p:cxnSp>
                <p:nvCxnSpPr>
                  <p:cNvPr id="91" name="Straight Arrow Connector 90"/>
                  <p:cNvCxnSpPr>
                    <a:stCxn id="104" idx="4"/>
                    <a:endCxn id="111" idx="0"/>
                  </p:cNvCxnSpPr>
                  <p:nvPr/>
                </p:nvCxnSpPr>
                <p:spPr>
                  <a:xfrm rot="16200000" flipH="1">
                    <a:off x="5705694" y="3848306"/>
                    <a:ext cx="808726" cy="15452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Arrow Connector 91"/>
                  <p:cNvCxnSpPr>
                    <a:stCxn id="104" idx="4"/>
                    <a:endCxn id="108" idx="0"/>
                  </p:cNvCxnSpPr>
                  <p:nvPr/>
                </p:nvCxnSpPr>
                <p:spPr>
                  <a:xfrm rot="16200000" flipH="1">
                    <a:off x="5099147" y="4454853"/>
                    <a:ext cx="830386" cy="35382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Arrow Connector 92"/>
                  <p:cNvCxnSpPr>
                    <a:stCxn id="96" idx="4"/>
                    <a:endCxn id="100" idx="0"/>
                  </p:cNvCxnSpPr>
                  <p:nvPr/>
                </p:nvCxnSpPr>
                <p:spPr bwMode="auto">
                  <a:xfrm rot="16200000" flipH="1">
                    <a:off x="1896727" y="4415139"/>
                    <a:ext cx="895375" cy="758181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Oval 4"/>
                  <p:cNvSpPr/>
                  <p:nvPr/>
                </p:nvSpPr>
                <p:spPr bwMode="auto">
                  <a:xfrm>
                    <a:off x="383966" y="4519843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 bwMode="auto">
                  <a:xfrm>
                    <a:off x="911086" y="5256361"/>
                    <a:ext cx="1025353" cy="68597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1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 bwMode="auto">
                  <a:xfrm>
                    <a:off x="737787" y="3660569"/>
                    <a:ext cx="2462288" cy="685975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97" name="Straight Arrow Connector 96"/>
                  <p:cNvCxnSpPr>
                    <a:stCxn id="94" idx="5"/>
                    <a:endCxn id="95" idx="0"/>
                  </p:cNvCxnSpPr>
                  <p:nvPr/>
                </p:nvCxnSpPr>
                <p:spPr bwMode="auto">
                  <a:xfrm rot="16200000" flipH="1">
                    <a:off x="1268514" y="5101110"/>
                    <a:ext cx="151638" cy="15885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Arrow Connector 97"/>
                  <p:cNvCxnSpPr>
                    <a:stCxn id="96" idx="4"/>
                    <a:endCxn id="95" idx="0"/>
                  </p:cNvCxnSpPr>
                  <p:nvPr/>
                </p:nvCxnSpPr>
                <p:spPr bwMode="auto">
                  <a:xfrm rot="5400000">
                    <a:off x="1239633" y="4530672"/>
                    <a:ext cx="909816" cy="54156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Oval 98"/>
                  <p:cNvSpPr/>
                  <p:nvPr/>
                </p:nvSpPr>
                <p:spPr bwMode="auto">
                  <a:xfrm>
                    <a:off x="1553734" y="4519843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 bwMode="auto">
                  <a:xfrm>
                    <a:off x="2203606" y="5241919"/>
                    <a:ext cx="1032576" cy="68597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2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01" name="Straight Arrow Connector 100"/>
                  <p:cNvCxnSpPr>
                    <a:stCxn id="99" idx="5"/>
                    <a:endCxn id="100" idx="0"/>
                  </p:cNvCxnSpPr>
                  <p:nvPr/>
                </p:nvCxnSpPr>
                <p:spPr bwMode="auto">
                  <a:xfrm rot="16200000" flipH="1">
                    <a:off x="2506879" y="5025296"/>
                    <a:ext cx="137197" cy="29605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Oval 101"/>
                  <p:cNvSpPr/>
                  <p:nvPr/>
                </p:nvSpPr>
                <p:spPr>
                  <a:xfrm>
                    <a:off x="3380597" y="4353763"/>
                    <a:ext cx="1025353" cy="685975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3943819" y="5061398"/>
                    <a:ext cx="1025353" cy="685975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3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4109895" y="3530595"/>
                    <a:ext cx="2455069" cy="685975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Earthquake(R</a:t>
                    </a:r>
                    <a:r>
                      <a:rPr lang="en-US" sz="800" baseline="-25000" dirty="0" err="1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b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05" name="Straight Arrow Connector 104"/>
                  <p:cNvCxnSpPr>
                    <a:stCxn id="102" idx="5"/>
                    <a:endCxn id="103" idx="0"/>
                  </p:cNvCxnSpPr>
                  <p:nvPr/>
                </p:nvCxnSpPr>
                <p:spPr>
                  <a:xfrm rot="16200000" flipH="1">
                    <a:off x="4294024" y="4898934"/>
                    <a:ext cx="122751" cy="202182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Arrow Connector 105"/>
                  <p:cNvCxnSpPr>
                    <a:stCxn id="104" idx="4"/>
                    <a:endCxn id="103" idx="0"/>
                  </p:cNvCxnSpPr>
                  <p:nvPr/>
                </p:nvCxnSpPr>
                <p:spPr>
                  <a:xfrm rot="5400000">
                    <a:off x="4474547" y="4198516"/>
                    <a:ext cx="844827" cy="88093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Oval 106"/>
                  <p:cNvSpPr/>
                  <p:nvPr/>
                </p:nvSpPr>
                <p:spPr>
                  <a:xfrm>
                    <a:off x="4535924" y="4368204"/>
                    <a:ext cx="1025353" cy="678752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5178572" y="5046956"/>
                    <a:ext cx="1025353" cy="685975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4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09" name="Straight Arrow Connector 108"/>
                  <p:cNvCxnSpPr>
                    <a:stCxn id="107" idx="5"/>
                    <a:endCxn id="108" idx="0"/>
                  </p:cNvCxnSpPr>
                  <p:nvPr/>
                </p:nvCxnSpPr>
                <p:spPr>
                  <a:xfrm rot="16200000" flipH="1">
                    <a:off x="5503510" y="4859216"/>
                    <a:ext cx="101091" cy="274390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0" name="Oval 109"/>
                  <p:cNvSpPr/>
                  <p:nvPr/>
                </p:nvSpPr>
                <p:spPr>
                  <a:xfrm>
                    <a:off x="5763458" y="4360986"/>
                    <a:ext cx="1025353" cy="685970"/>
                  </a:xfrm>
                  <a:prstGeom prst="ellipse">
                    <a:avLst/>
                  </a:prstGeom>
                  <a:solidFill>
                    <a:srgbClr val="FFC70E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B(H</a:t>
                    </a:r>
                    <a:r>
                      <a:rPr lang="en-US" sz="800" baseline="-25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6370005" y="5025296"/>
                    <a:ext cx="1025353" cy="678752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A(H</a:t>
                    </a:r>
                    <a:r>
                      <a:rPr lang="en-US" sz="800" baseline="-250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5</a:t>
                    </a:r>
                    <a:r>
                      <a: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rPr>
                      <a:t>)</a:t>
                    </a:r>
                  </a:p>
                </p:txBody>
              </p:sp>
              <p:cxnSp>
                <p:nvCxnSpPr>
                  <p:cNvPr id="112" name="Straight Arrow Connector 111"/>
                  <p:cNvCxnSpPr>
                    <a:stCxn id="110" idx="5"/>
                    <a:endCxn id="111" idx="0"/>
                  </p:cNvCxnSpPr>
                  <p:nvPr/>
                </p:nvCxnSpPr>
                <p:spPr>
                  <a:xfrm rot="16200000" flipH="1">
                    <a:off x="6720210" y="4862827"/>
                    <a:ext cx="79431" cy="245507"/>
                  </a:xfrm>
                  <a:prstGeom prst="straightConnector1">
                    <a:avLst/>
                  </a:prstGeom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4" name="Up-Down Arrow 113"/>
              <p:cNvSpPr/>
              <p:nvPr/>
            </p:nvSpPr>
            <p:spPr>
              <a:xfrm>
                <a:off x="6566041" y="3911547"/>
                <a:ext cx="342034" cy="6726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15" name="Up-Down Arrow 114"/>
              <p:cNvSpPr/>
              <p:nvPr/>
            </p:nvSpPr>
            <p:spPr>
              <a:xfrm>
                <a:off x="2093003" y="381000"/>
                <a:ext cx="345833" cy="672667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16" name="Up-Down Arrow 115"/>
              <p:cNvSpPr/>
              <p:nvPr/>
            </p:nvSpPr>
            <p:spPr>
              <a:xfrm>
                <a:off x="2070200" y="5028857"/>
                <a:ext cx="342034" cy="6726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17" name="Up-Down Arrow 116"/>
              <p:cNvSpPr/>
              <p:nvPr/>
            </p:nvSpPr>
            <p:spPr>
              <a:xfrm>
                <a:off x="2093003" y="2718230"/>
                <a:ext cx="345833" cy="6726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18" name="Up-Down Arrow 117"/>
              <p:cNvSpPr/>
              <p:nvPr/>
            </p:nvSpPr>
            <p:spPr>
              <a:xfrm>
                <a:off x="6550840" y="1562917"/>
                <a:ext cx="345835" cy="6726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19" name="Up-Down Arrow 118"/>
              <p:cNvSpPr/>
              <p:nvPr/>
            </p:nvSpPr>
            <p:spPr>
              <a:xfrm>
                <a:off x="6604045" y="6260178"/>
                <a:ext cx="342034" cy="672665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0" name="Up-Down Arrow 119"/>
              <p:cNvSpPr/>
              <p:nvPr/>
            </p:nvSpPr>
            <p:spPr>
              <a:xfrm rot="18826925">
                <a:off x="4299118" y="2184280"/>
                <a:ext cx="342034" cy="589057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1" name="Up-Down Arrow 120"/>
              <p:cNvSpPr/>
              <p:nvPr/>
            </p:nvSpPr>
            <p:spPr>
              <a:xfrm rot="18826925">
                <a:off x="4350425" y="4508205"/>
                <a:ext cx="342034" cy="585258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2" name="Up-Down Arrow 121"/>
              <p:cNvSpPr/>
              <p:nvPr/>
            </p:nvSpPr>
            <p:spPr>
              <a:xfrm rot="18826925">
                <a:off x="8745555" y="3350993"/>
                <a:ext cx="342034" cy="589057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3" name="Up-Down Arrow 122"/>
              <p:cNvSpPr/>
              <p:nvPr/>
            </p:nvSpPr>
            <p:spPr>
              <a:xfrm rot="18826925">
                <a:off x="8794961" y="5676819"/>
                <a:ext cx="342034" cy="589059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4" name="Up-Down Arrow 123"/>
              <p:cNvSpPr/>
              <p:nvPr/>
            </p:nvSpPr>
            <p:spPr>
              <a:xfrm rot="18826925">
                <a:off x="19897" y="914955"/>
                <a:ext cx="342034" cy="589057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125" name="Up-Down Arrow 124"/>
              <p:cNvSpPr/>
              <p:nvPr/>
            </p:nvSpPr>
            <p:spPr>
              <a:xfrm rot="18826925">
                <a:off x="69303" y="3236979"/>
                <a:ext cx="342034" cy="589059"/>
              </a:xfrm>
              <a:prstGeom prst="upDownArrow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</p:grpSp>
      </p:grpSp>
      <p:sp>
        <p:nvSpPr>
          <p:cNvPr id="360" name="Up-Down Arrow 359"/>
          <p:cNvSpPr/>
          <p:nvPr/>
        </p:nvSpPr>
        <p:spPr>
          <a:xfrm>
            <a:off x="6997700" y="4318000"/>
            <a:ext cx="254000" cy="7493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1" name="Up-Down Arrow 360"/>
          <p:cNvSpPr/>
          <p:nvPr/>
        </p:nvSpPr>
        <p:spPr>
          <a:xfrm>
            <a:off x="6946900" y="596900"/>
            <a:ext cx="254000" cy="749300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3" name="Up-Down Arrow 362"/>
          <p:cNvSpPr/>
          <p:nvPr/>
        </p:nvSpPr>
        <p:spPr>
          <a:xfrm rot="18826925">
            <a:off x="4560888" y="2220913"/>
            <a:ext cx="225425" cy="803275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sp>
        <p:nvSpPr>
          <p:cNvPr id="364" name="Up-Down Arrow 363"/>
          <p:cNvSpPr/>
          <p:nvPr/>
        </p:nvSpPr>
        <p:spPr>
          <a:xfrm rot="13426925">
            <a:off x="4814888" y="3986213"/>
            <a:ext cx="225425" cy="803275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sp>
        <p:nvSpPr>
          <p:cNvPr id="365" name="Up-Down Arrow 364"/>
          <p:cNvSpPr/>
          <p:nvPr/>
        </p:nvSpPr>
        <p:spPr>
          <a:xfrm rot="13426925">
            <a:off x="158750" y="2944813"/>
            <a:ext cx="225425" cy="803275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sp>
        <p:nvSpPr>
          <p:cNvPr id="366" name="Up-Down Arrow 365"/>
          <p:cNvSpPr/>
          <p:nvPr/>
        </p:nvSpPr>
        <p:spPr>
          <a:xfrm rot="13426925">
            <a:off x="4522788" y="150813"/>
            <a:ext cx="225425" cy="803275"/>
          </a:xfrm>
          <a:prstGeom prst="upDownArrow">
            <a:avLst/>
          </a:prstGeom>
          <a:solidFill>
            <a:schemeClr val="tx2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2856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777"/>
          <p:cNvGrpSpPr>
            <a:grpSpLocks/>
          </p:cNvGrpSpPr>
          <p:nvPr/>
        </p:nvGrpSpPr>
        <p:grpSpPr bwMode="auto">
          <a:xfrm>
            <a:off x="266700" y="165100"/>
            <a:ext cx="2362200" cy="1828800"/>
            <a:chOff x="266700" y="165100"/>
            <a:chExt cx="2362200" cy="1828800"/>
          </a:xfrm>
        </p:grpSpPr>
        <p:sp>
          <p:nvSpPr>
            <p:cNvPr id="777" name="Rounded Rectangle 776"/>
            <p:cNvSpPr/>
            <p:nvPr/>
          </p:nvSpPr>
          <p:spPr>
            <a:xfrm>
              <a:off x="266700" y="165100"/>
              <a:ext cx="2362200" cy="1828800"/>
            </a:xfrm>
            <a:prstGeom prst="roundRect">
              <a:avLst/>
            </a:prstGeom>
            <a:solidFill>
              <a:srgbClr val="7575D1"/>
            </a:solidFill>
            <a:ln w="9525" cap="flat" cmpd="sng" algn="ctr">
              <a:solidFill>
                <a:scrgbClr r="0" g="0" b="0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41068" name="Group 355"/>
            <p:cNvGrpSpPr>
              <a:grpSpLocks noChangeAspect="1"/>
            </p:cNvGrpSpPr>
            <p:nvPr/>
          </p:nvGrpSpPr>
          <p:grpSpPr bwMode="auto">
            <a:xfrm>
              <a:off x="457200" y="381000"/>
              <a:ext cx="1990521" cy="1409700"/>
              <a:chOff x="342900" y="292100"/>
              <a:chExt cx="4178300" cy="2959100"/>
            </a:xfrm>
          </p:grpSpPr>
          <p:sp>
            <p:nvSpPr>
              <p:cNvPr id="354" name="Rounded Rectangle 353"/>
              <p:cNvSpPr/>
              <p:nvPr/>
            </p:nvSpPr>
            <p:spPr>
              <a:xfrm>
                <a:off x="342900" y="292100"/>
                <a:ext cx="4178728" cy="2959100"/>
              </a:xfrm>
              <a:prstGeom prst="roundRect">
                <a:avLst>
                  <a:gd name="adj" fmla="val 2653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rgbClr r="0" g="0" b="0"/>
                </a:solidFill>
                <a:prstDash val="solid"/>
                <a:round/>
                <a:headEnd type="none" w="med" len="med"/>
                <a:tailEnd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41070" name="Group 125"/>
              <p:cNvGrpSpPr>
                <a:grpSpLocks noChangeAspect="1"/>
              </p:cNvGrpSpPr>
              <p:nvPr/>
            </p:nvGrpSpPr>
            <p:grpSpPr bwMode="auto">
              <a:xfrm>
                <a:off x="506718" y="406400"/>
                <a:ext cx="3911782" cy="2737417"/>
                <a:chOff x="-102883" y="381000"/>
                <a:chExt cx="9364556" cy="6553200"/>
              </a:xfrm>
            </p:grpSpPr>
            <p:grpSp>
              <p:nvGrpSpPr>
                <p:cNvPr id="241071" name="Group 36"/>
                <p:cNvGrpSpPr>
                  <a:grpSpLocks/>
                </p:cNvGrpSpPr>
                <p:nvPr/>
              </p:nvGrpSpPr>
              <p:grpSpPr bwMode="auto">
                <a:xfrm>
                  <a:off x="0" y="3390900"/>
                  <a:ext cx="4483100" cy="1651000"/>
                  <a:chOff x="0" y="3390900"/>
                  <a:chExt cx="4483100" cy="1651000"/>
                </a:xfrm>
              </p:grpSpPr>
              <p:sp>
                <p:nvSpPr>
                  <p:cNvPr id="36" name="Oval 35"/>
                  <p:cNvSpPr/>
                  <p:nvPr/>
                </p:nvSpPr>
                <p:spPr>
                  <a:xfrm>
                    <a:off x="-457" y="3394046"/>
                    <a:ext cx="4483276" cy="1651317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9525" cap="flat" cmpd="sng" algn="ctr">
                    <a:solidFill>
                      <a:schemeClr val="accent6">
                        <a:lumMod val="20000"/>
                        <a:lumOff val="80000"/>
                      </a:schemeClr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  <p:grpSp>
                <p:nvGrpSpPr>
                  <p:cNvPr id="241157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7352" y="3485961"/>
                    <a:ext cx="3476837" cy="1314627"/>
                    <a:chOff x="387350" y="3445785"/>
                    <a:chExt cx="6606080" cy="2497806"/>
                  </a:xfrm>
                </p:grpSpPr>
                <p:cxnSp>
                  <p:nvCxnSpPr>
                    <p:cNvPr id="6" name="Straight Arrow Connector 5"/>
                    <p:cNvCxnSpPr>
                      <a:stCxn id="23" idx="4"/>
                      <a:endCxn id="18" idx="0"/>
                    </p:cNvCxnSpPr>
                    <p:nvPr/>
                  </p:nvCxnSpPr>
                  <p:spPr>
                    <a:xfrm rot="16200000" flipH="1">
                      <a:off x="4659963" y="3354507"/>
                      <a:ext cx="1030680" cy="2591874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" name="Straight Arrow Connector 6"/>
                    <p:cNvCxnSpPr>
                      <a:stCxn id="23" idx="4"/>
                      <a:endCxn id="15" idx="0"/>
                    </p:cNvCxnSpPr>
                    <p:nvPr/>
                  </p:nvCxnSpPr>
                  <p:spPr>
                    <a:xfrm rot="16200000" flipH="1">
                      <a:off x="4053675" y="3960794"/>
                      <a:ext cx="1060994" cy="1409614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Arrow Connector 19"/>
                    <p:cNvCxnSpPr>
                      <a:stCxn id="23" idx="4"/>
                      <a:endCxn id="27" idx="0"/>
                    </p:cNvCxnSpPr>
                    <p:nvPr/>
                  </p:nvCxnSpPr>
                  <p:spPr bwMode="auto">
                    <a:xfrm rot="5400000">
                      <a:off x="2742577" y="4119947"/>
                      <a:ext cx="1121622" cy="1151946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" name="Oval 4"/>
                    <p:cNvSpPr/>
                    <p:nvPr/>
                  </p:nvSpPr>
                  <p:spPr bwMode="auto">
                    <a:xfrm>
                      <a:off x="393212" y="4529187"/>
                      <a:ext cx="1030689" cy="682063"/>
                    </a:xfrm>
                    <a:prstGeom prst="ellipse">
                      <a:avLst/>
                    </a:prstGeom>
                    <a:solidFill>
                      <a:srgbClr val="66FF66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 bwMode="auto">
                    <a:xfrm>
                      <a:off x="923709" y="5271878"/>
                      <a:ext cx="1015536" cy="682072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 bwMode="auto">
                    <a:xfrm>
                      <a:off x="2651629" y="3453032"/>
                      <a:ext cx="2455464" cy="682072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cxnSp>
                  <p:nvCxnSpPr>
                    <p:cNvPr id="24" name="Straight Arrow Connector 23"/>
                    <p:cNvCxnSpPr>
                      <a:stCxn id="21" idx="5"/>
                      <a:endCxn id="22" idx="0"/>
                    </p:cNvCxnSpPr>
                    <p:nvPr/>
                  </p:nvCxnSpPr>
                  <p:spPr bwMode="auto">
                    <a:xfrm rot="16200000" flipH="1">
                      <a:off x="1279901" y="5112735"/>
                      <a:ext cx="151571" cy="166724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Arrow Connector 24"/>
                    <p:cNvCxnSpPr>
                      <a:stCxn id="23" idx="4"/>
                      <a:endCxn id="22" idx="0"/>
                    </p:cNvCxnSpPr>
                    <p:nvPr/>
                  </p:nvCxnSpPr>
                  <p:spPr bwMode="auto">
                    <a:xfrm rot="5400000">
                      <a:off x="2090822" y="3483335"/>
                      <a:ext cx="1136774" cy="2440312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Oval 25"/>
                    <p:cNvSpPr/>
                    <p:nvPr/>
                  </p:nvSpPr>
                  <p:spPr bwMode="auto">
                    <a:xfrm>
                      <a:off x="1560311" y="4529187"/>
                      <a:ext cx="1030689" cy="682063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27" name="Oval 26"/>
                    <p:cNvSpPr/>
                    <p:nvPr/>
                  </p:nvSpPr>
                  <p:spPr bwMode="auto">
                    <a:xfrm>
                      <a:off x="2212075" y="5256726"/>
                      <a:ext cx="1030689" cy="682063"/>
                    </a:xfrm>
                    <a:prstGeom prst="ellipse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cxnSp>
                  <p:nvCxnSpPr>
                    <p:cNvPr id="28" name="Straight Arrow Connector 27"/>
                    <p:cNvCxnSpPr>
                      <a:stCxn id="26" idx="5"/>
                      <a:endCxn id="27" idx="0"/>
                    </p:cNvCxnSpPr>
                    <p:nvPr/>
                  </p:nvCxnSpPr>
                  <p:spPr bwMode="auto">
                    <a:xfrm rot="16200000" flipH="1">
                      <a:off x="2515219" y="5044516"/>
                      <a:ext cx="136418" cy="287991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2985087" y="4498873"/>
                      <a:ext cx="1015536" cy="682063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3545907" y="5211250"/>
                      <a:ext cx="1015527" cy="682072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cxnSp>
                  <p:nvCxnSpPr>
                    <p:cNvPr id="12" name="Straight Arrow Connector 11"/>
                    <p:cNvCxnSpPr>
                      <a:stCxn id="9" idx="5"/>
                      <a:endCxn id="10" idx="0"/>
                    </p:cNvCxnSpPr>
                    <p:nvPr/>
                  </p:nvCxnSpPr>
                  <p:spPr>
                    <a:xfrm rot="16200000" flipH="1">
                      <a:off x="3886947" y="5036945"/>
                      <a:ext cx="136409" cy="212201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Arrow Connector 12"/>
                    <p:cNvCxnSpPr>
                      <a:stCxn id="23" idx="4"/>
                      <a:endCxn id="10" idx="0"/>
                    </p:cNvCxnSpPr>
                    <p:nvPr/>
                  </p:nvCxnSpPr>
                  <p:spPr>
                    <a:xfrm rot="16200000" flipH="1">
                      <a:off x="3432236" y="4582234"/>
                      <a:ext cx="1076146" cy="181886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137033" y="4514025"/>
                      <a:ext cx="1015536" cy="682072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15" name="Oval 14"/>
                    <p:cNvSpPr/>
                    <p:nvPr/>
                  </p:nvSpPr>
                  <p:spPr>
                    <a:xfrm>
                      <a:off x="4773635" y="5196098"/>
                      <a:ext cx="1030689" cy="682063"/>
                    </a:xfrm>
                    <a:prstGeom prst="ellipse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cxnSp>
                  <p:nvCxnSpPr>
                    <p:cNvPr id="16" name="Straight Arrow Connector 15"/>
                    <p:cNvCxnSpPr>
                      <a:stCxn id="14" idx="5"/>
                      <a:endCxn id="15" idx="0"/>
                    </p:cNvCxnSpPr>
                    <p:nvPr/>
                  </p:nvCxnSpPr>
                  <p:spPr>
                    <a:xfrm rot="16200000" flipH="1">
                      <a:off x="5099512" y="5006631"/>
                      <a:ext cx="106104" cy="272829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5349608" y="4498873"/>
                      <a:ext cx="1030689" cy="697224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18" name="Oval 17"/>
                    <p:cNvSpPr/>
                    <p:nvPr/>
                  </p:nvSpPr>
                  <p:spPr>
                    <a:xfrm>
                      <a:off x="5955895" y="5165784"/>
                      <a:ext cx="1030689" cy="682063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cxnSp>
                  <p:nvCxnSpPr>
                    <p:cNvPr id="19" name="Straight Arrow Connector 18"/>
                    <p:cNvCxnSpPr>
                      <a:stCxn id="17" idx="5"/>
                      <a:endCxn id="18" idx="0"/>
                    </p:cNvCxnSpPr>
                    <p:nvPr/>
                  </p:nvCxnSpPr>
                  <p:spPr>
                    <a:xfrm rot="16200000" flipH="1">
                      <a:off x="6312087" y="5006631"/>
                      <a:ext cx="75790" cy="242515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41072" name="Group 37"/>
                <p:cNvGrpSpPr>
                  <a:grpSpLocks/>
                </p:cNvGrpSpPr>
                <p:nvPr/>
              </p:nvGrpSpPr>
              <p:grpSpPr bwMode="auto">
                <a:xfrm>
                  <a:off x="4457700" y="4597400"/>
                  <a:ext cx="4483100" cy="1651000"/>
                  <a:chOff x="0" y="3390900"/>
                  <a:chExt cx="4483100" cy="1651000"/>
                </a:xfrm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1191" y="3392131"/>
                    <a:ext cx="4483276" cy="1651312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9525" cap="flat" cmpd="sng" algn="ctr">
                    <a:solidFill>
                      <a:schemeClr val="accent6">
                        <a:lumMod val="20000"/>
                        <a:lumOff val="80000"/>
                      </a:schemeClr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  <p:grpSp>
                <p:nvGrpSpPr>
                  <p:cNvPr id="241134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7352" y="3485959"/>
                    <a:ext cx="3476838" cy="1314626"/>
                    <a:chOff x="387350" y="3445784"/>
                    <a:chExt cx="6606080" cy="2497807"/>
                  </a:xfrm>
                </p:grpSpPr>
                <p:cxnSp>
                  <p:nvCxnSpPr>
                    <p:cNvPr id="41" name="Straight Arrow Connector 40"/>
                    <p:cNvCxnSpPr>
                      <a:stCxn id="46" idx="4"/>
                      <a:endCxn id="61" idx="0"/>
                    </p:cNvCxnSpPr>
                    <p:nvPr/>
                  </p:nvCxnSpPr>
                  <p:spPr>
                    <a:xfrm rot="16200000" flipH="1">
                      <a:off x="4663092" y="3350854"/>
                      <a:ext cx="1030684" cy="2591884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Arrow Connector 41"/>
                    <p:cNvCxnSpPr>
                      <a:stCxn id="46" idx="4"/>
                      <a:endCxn id="58" idx="0"/>
                    </p:cNvCxnSpPr>
                    <p:nvPr/>
                  </p:nvCxnSpPr>
                  <p:spPr>
                    <a:xfrm rot="16200000" flipH="1">
                      <a:off x="4056795" y="3957151"/>
                      <a:ext cx="1060998" cy="1409623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Arrow Connector 42"/>
                    <p:cNvCxnSpPr>
                      <a:stCxn id="46" idx="4"/>
                      <a:endCxn id="50" idx="0"/>
                    </p:cNvCxnSpPr>
                    <p:nvPr/>
                  </p:nvCxnSpPr>
                  <p:spPr bwMode="auto">
                    <a:xfrm rot="5400000">
                      <a:off x="2745696" y="4116304"/>
                      <a:ext cx="1121627" cy="1151946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Oval 4"/>
                    <p:cNvSpPr/>
                    <p:nvPr/>
                  </p:nvSpPr>
                  <p:spPr bwMode="auto">
                    <a:xfrm>
                      <a:off x="396335" y="4525544"/>
                      <a:ext cx="1030689" cy="682075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45" name="Oval 44"/>
                    <p:cNvSpPr/>
                    <p:nvPr/>
                  </p:nvSpPr>
                  <p:spPr bwMode="auto">
                    <a:xfrm>
                      <a:off x="926841" y="5268247"/>
                      <a:ext cx="1015527" cy="682066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46" name="Oval 45"/>
                    <p:cNvSpPr/>
                    <p:nvPr/>
                  </p:nvSpPr>
                  <p:spPr bwMode="auto">
                    <a:xfrm>
                      <a:off x="2654760" y="3449393"/>
                      <a:ext cx="2455464" cy="682066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cxnSp>
                  <p:nvCxnSpPr>
                    <p:cNvPr id="47" name="Straight Arrow Connector 46"/>
                    <p:cNvCxnSpPr>
                      <a:stCxn id="44" idx="5"/>
                      <a:endCxn id="45" idx="0"/>
                    </p:cNvCxnSpPr>
                    <p:nvPr/>
                  </p:nvCxnSpPr>
                  <p:spPr bwMode="auto">
                    <a:xfrm rot="16200000" flipH="1">
                      <a:off x="1283033" y="5109095"/>
                      <a:ext cx="151571" cy="166734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Arrow Connector 47"/>
                    <p:cNvCxnSpPr>
                      <a:stCxn id="46" idx="4"/>
                      <a:endCxn id="45" idx="0"/>
                    </p:cNvCxnSpPr>
                    <p:nvPr/>
                  </p:nvCxnSpPr>
                  <p:spPr bwMode="auto">
                    <a:xfrm rot="5400000">
                      <a:off x="2093942" y="3479702"/>
                      <a:ext cx="1136789" cy="2440302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9" name="Oval 48"/>
                    <p:cNvSpPr/>
                    <p:nvPr/>
                  </p:nvSpPr>
                  <p:spPr bwMode="auto">
                    <a:xfrm>
                      <a:off x="1563443" y="4525544"/>
                      <a:ext cx="1030689" cy="682075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 bwMode="auto">
                    <a:xfrm>
                      <a:off x="2215197" y="5253085"/>
                      <a:ext cx="1030689" cy="682075"/>
                    </a:xfrm>
                    <a:prstGeom prst="ellipse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cxnSp>
                  <p:nvCxnSpPr>
                    <p:cNvPr id="51" name="Straight Arrow Connector 50"/>
                    <p:cNvCxnSpPr>
                      <a:stCxn id="49" idx="5"/>
                      <a:endCxn id="50" idx="0"/>
                    </p:cNvCxnSpPr>
                    <p:nvPr/>
                  </p:nvCxnSpPr>
                  <p:spPr bwMode="auto">
                    <a:xfrm rot="16200000" flipH="1">
                      <a:off x="2518341" y="5040894"/>
                      <a:ext cx="136409" cy="287982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2988218" y="4495229"/>
                      <a:ext cx="1015527" cy="682075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3549030" y="5207619"/>
                      <a:ext cx="1015536" cy="682066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cxnSp>
                  <p:nvCxnSpPr>
                    <p:cNvPr id="55" name="Straight Arrow Connector 54"/>
                    <p:cNvCxnSpPr>
                      <a:stCxn id="52" idx="5"/>
                      <a:endCxn id="53" idx="0"/>
                    </p:cNvCxnSpPr>
                    <p:nvPr/>
                  </p:nvCxnSpPr>
                  <p:spPr>
                    <a:xfrm rot="16200000" flipH="1">
                      <a:off x="3890069" y="5033304"/>
                      <a:ext cx="136419" cy="212201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Arrow Connector 55"/>
                    <p:cNvCxnSpPr>
                      <a:stCxn id="46" idx="4"/>
                      <a:endCxn id="53" idx="0"/>
                    </p:cNvCxnSpPr>
                    <p:nvPr/>
                  </p:nvCxnSpPr>
                  <p:spPr>
                    <a:xfrm rot="16200000" flipH="1">
                      <a:off x="3435346" y="4578600"/>
                      <a:ext cx="1076160" cy="181886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7" name="Oval 56"/>
                    <p:cNvSpPr/>
                    <p:nvPr/>
                  </p:nvSpPr>
                  <p:spPr>
                    <a:xfrm>
                      <a:off x="4140165" y="4510391"/>
                      <a:ext cx="1015527" cy="682066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58" name="Oval 57"/>
                    <p:cNvSpPr/>
                    <p:nvPr/>
                  </p:nvSpPr>
                  <p:spPr>
                    <a:xfrm>
                      <a:off x="4776767" y="5192457"/>
                      <a:ext cx="1030689" cy="682075"/>
                    </a:xfrm>
                    <a:prstGeom prst="ellipse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cxnSp>
                  <p:nvCxnSpPr>
                    <p:cNvPr id="59" name="Straight Arrow Connector 58"/>
                    <p:cNvCxnSpPr>
                      <a:stCxn id="57" idx="5"/>
                      <a:endCxn id="58" idx="0"/>
                    </p:cNvCxnSpPr>
                    <p:nvPr/>
                  </p:nvCxnSpPr>
                  <p:spPr>
                    <a:xfrm rot="16200000" flipH="1">
                      <a:off x="5102653" y="5002990"/>
                      <a:ext cx="106095" cy="272829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" name="Oval 59"/>
                    <p:cNvSpPr/>
                    <p:nvPr/>
                  </p:nvSpPr>
                  <p:spPr>
                    <a:xfrm>
                      <a:off x="5352740" y="4495229"/>
                      <a:ext cx="1030689" cy="697227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5959027" y="5162143"/>
                      <a:ext cx="1030689" cy="682075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cxnSp>
                  <p:nvCxnSpPr>
                    <p:cNvPr id="62" name="Straight Arrow Connector 61"/>
                    <p:cNvCxnSpPr>
                      <a:stCxn id="60" idx="5"/>
                      <a:endCxn id="61" idx="0"/>
                    </p:cNvCxnSpPr>
                    <p:nvPr/>
                  </p:nvCxnSpPr>
                  <p:spPr>
                    <a:xfrm rot="16200000" flipH="1">
                      <a:off x="6315219" y="5002999"/>
                      <a:ext cx="75781" cy="242515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41073" name="Group 62"/>
                <p:cNvGrpSpPr>
                  <a:grpSpLocks/>
                </p:cNvGrpSpPr>
                <p:nvPr/>
              </p:nvGrpSpPr>
              <p:grpSpPr bwMode="auto">
                <a:xfrm>
                  <a:off x="0" y="1054100"/>
                  <a:ext cx="4483100" cy="1651000"/>
                  <a:chOff x="0" y="3390900"/>
                  <a:chExt cx="4483100" cy="1651000"/>
                </a:xfrm>
              </p:grpSpPr>
              <p:sp>
                <p:nvSpPr>
                  <p:cNvPr id="64" name="Oval 63"/>
                  <p:cNvSpPr/>
                  <p:nvPr/>
                </p:nvSpPr>
                <p:spPr>
                  <a:xfrm>
                    <a:off x="-457" y="3385503"/>
                    <a:ext cx="4483276" cy="1659291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9525" cap="flat" cmpd="sng" algn="ctr">
                    <a:solidFill>
                      <a:schemeClr val="accent6">
                        <a:lumMod val="20000"/>
                        <a:lumOff val="80000"/>
                      </a:schemeClr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  <p:grpSp>
                <p:nvGrpSpPr>
                  <p:cNvPr id="241111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7352" y="3485959"/>
                    <a:ext cx="3476838" cy="1314626"/>
                    <a:chOff x="387350" y="3445784"/>
                    <a:chExt cx="6606080" cy="2497807"/>
                  </a:xfrm>
                </p:grpSpPr>
                <p:cxnSp>
                  <p:nvCxnSpPr>
                    <p:cNvPr id="66" name="Straight Arrow Connector 65"/>
                    <p:cNvCxnSpPr>
                      <a:stCxn id="71" idx="4"/>
                      <a:endCxn id="86" idx="0"/>
                    </p:cNvCxnSpPr>
                    <p:nvPr/>
                  </p:nvCxnSpPr>
                  <p:spPr>
                    <a:xfrm rot="16200000" flipH="1">
                      <a:off x="4659961" y="3353432"/>
                      <a:ext cx="1030684" cy="2591874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Arrow Connector 66"/>
                    <p:cNvCxnSpPr>
                      <a:stCxn id="71" idx="4"/>
                      <a:endCxn id="83" idx="0"/>
                    </p:cNvCxnSpPr>
                    <p:nvPr/>
                  </p:nvCxnSpPr>
                  <p:spPr>
                    <a:xfrm rot="16200000" flipH="1">
                      <a:off x="4053673" y="3959719"/>
                      <a:ext cx="1060998" cy="1409614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Arrow Connector 67"/>
                    <p:cNvCxnSpPr>
                      <a:stCxn id="71" idx="4"/>
                      <a:endCxn id="75" idx="0"/>
                    </p:cNvCxnSpPr>
                    <p:nvPr/>
                  </p:nvCxnSpPr>
                  <p:spPr bwMode="auto">
                    <a:xfrm rot="5400000">
                      <a:off x="2750155" y="4111291"/>
                      <a:ext cx="1106474" cy="1151946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9" name="Oval 4"/>
                    <p:cNvSpPr/>
                    <p:nvPr/>
                  </p:nvSpPr>
                  <p:spPr bwMode="auto">
                    <a:xfrm>
                      <a:off x="393212" y="4512960"/>
                      <a:ext cx="1030689" cy="697227"/>
                    </a:xfrm>
                    <a:prstGeom prst="ellipse">
                      <a:avLst/>
                    </a:prstGeom>
                    <a:solidFill>
                      <a:srgbClr val="66FF66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70" name="Oval 69"/>
                    <p:cNvSpPr/>
                    <p:nvPr/>
                  </p:nvSpPr>
                  <p:spPr bwMode="auto">
                    <a:xfrm>
                      <a:off x="923709" y="5255654"/>
                      <a:ext cx="1015536" cy="697227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71" name="Oval 70"/>
                    <p:cNvSpPr/>
                    <p:nvPr/>
                  </p:nvSpPr>
                  <p:spPr bwMode="auto">
                    <a:xfrm>
                      <a:off x="2651629" y="3436800"/>
                      <a:ext cx="2455464" cy="697227"/>
                    </a:xfrm>
                    <a:prstGeom prst="ellipse">
                      <a:avLst/>
                    </a:prstGeom>
                    <a:solidFill>
                      <a:srgbClr val="66FF66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cxnSp>
                  <p:nvCxnSpPr>
                    <p:cNvPr id="72" name="Straight Arrow Connector 71"/>
                    <p:cNvCxnSpPr>
                      <a:stCxn id="69" idx="5"/>
                      <a:endCxn id="70" idx="0"/>
                    </p:cNvCxnSpPr>
                    <p:nvPr/>
                  </p:nvCxnSpPr>
                  <p:spPr bwMode="auto">
                    <a:xfrm rot="16200000" flipH="1">
                      <a:off x="1279901" y="5096511"/>
                      <a:ext cx="151571" cy="166724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Arrow Connector 72"/>
                    <p:cNvCxnSpPr>
                      <a:stCxn id="71" idx="4"/>
                      <a:endCxn id="70" idx="0"/>
                    </p:cNvCxnSpPr>
                    <p:nvPr/>
                  </p:nvCxnSpPr>
                  <p:spPr bwMode="auto">
                    <a:xfrm rot="5400000">
                      <a:off x="2098391" y="3474689"/>
                      <a:ext cx="1121627" cy="2440312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4" name="Oval 73"/>
                    <p:cNvSpPr/>
                    <p:nvPr/>
                  </p:nvSpPr>
                  <p:spPr bwMode="auto">
                    <a:xfrm>
                      <a:off x="1560311" y="4512960"/>
                      <a:ext cx="1030689" cy="697227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75" name="Oval 74"/>
                    <p:cNvSpPr/>
                    <p:nvPr/>
                  </p:nvSpPr>
                  <p:spPr bwMode="auto">
                    <a:xfrm>
                      <a:off x="2212075" y="5240501"/>
                      <a:ext cx="1030689" cy="697227"/>
                    </a:xfrm>
                    <a:prstGeom prst="ellipse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cxnSp>
                  <p:nvCxnSpPr>
                    <p:cNvPr id="76" name="Straight Arrow Connector 75"/>
                    <p:cNvCxnSpPr>
                      <a:stCxn id="74" idx="5"/>
                      <a:endCxn id="75" idx="0"/>
                    </p:cNvCxnSpPr>
                    <p:nvPr/>
                  </p:nvCxnSpPr>
                  <p:spPr bwMode="auto">
                    <a:xfrm rot="16200000" flipH="1">
                      <a:off x="2515219" y="5028291"/>
                      <a:ext cx="136419" cy="287991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Oval 76"/>
                    <p:cNvSpPr/>
                    <p:nvPr/>
                  </p:nvSpPr>
                  <p:spPr>
                    <a:xfrm>
                      <a:off x="2985087" y="4482645"/>
                      <a:ext cx="1015536" cy="697227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3545907" y="5195025"/>
                      <a:ext cx="1015527" cy="697227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cxnSp>
                  <p:nvCxnSpPr>
                    <p:cNvPr id="80" name="Straight Arrow Connector 79"/>
                    <p:cNvCxnSpPr>
                      <a:stCxn id="77" idx="5"/>
                      <a:endCxn id="78" idx="0"/>
                    </p:cNvCxnSpPr>
                    <p:nvPr/>
                  </p:nvCxnSpPr>
                  <p:spPr>
                    <a:xfrm rot="16200000" flipH="1">
                      <a:off x="3894528" y="5028292"/>
                      <a:ext cx="121257" cy="212201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Arrow Connector 80"/>
                    <p:cNvCxnSpPr>
                      <a:stCxn id="71" idx="4"/>
                      <a:endCxn id="78" idx="0"/>
                    </p:cNvCxnSpPr>
                    <p:nvPr/>
                  </p:nvCxnSpPr>
                  <p:spPr>
                    <a:xfrm rot="16200000" flipH="1">
                      <a:off x="3439805" y="4573588"/>
                      <a:ext cx="1060998" cy="181886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" name="Oval 81"/>
                    <p:cNvSpPr/>
                    <p:nvPr/>
                  </p:nvSpPr>
                  <p:spPr>
                    <a:xfrm>
                      <a:off x="4137033" y="4497798"/>
                      <a:ext cx="1015536" cy="697227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83" name="Oval 82"/>
                    <p:cNvSpPr/>
                    <p:nvPr/>
                  </p:nvSpPr>
                  <p:spPr>
                    <a:xfrm>
                      <a:off x="4773635" y="5195025"/>
                      <a:ext cx="1030689" cy="682075"/>
                    </a:xfrm>
                    <a:prstGeom prst="ellipse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cxnSp>
                  <p:nvCxnSpPr>
                    <p:cNvPr id="84" name="Straight Arrow Connector 83"/>
                    <p:cNvCxnSpPr>
                      <a:stCxn id="82" idx="5"/>
                      <a:endCxn id="83" idx="0"/>
                    </p:cNvCxnSpPr>
                    <p:nvPr/>
                  </p:nvCxnSpPr>
                  <p:spPr>
                    <a:xfrm rot="16200000" flipH="1">
                      <a:off x="5099522" y="5005558"/>
                      <a:ext cx="106095" cy="272829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5" name="Oval 84"/>
                    <p:cNvSpPr/>
                    <p:nvPr/>
                  </p:nvSpPr>
                  <p:spPr>
                    <a:xfrm>
                      <a:off x="5349608" y="4497798"/>
                      <a:ext cx="1030689" cy="682075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86" name="Oval 85"/>
                    <p:cNvSpPr/>
                    <p:nvPr/>
                  </p:nvSpPr>
                  <p:spPr>
                    <a:xfrm>
                      <a:off x="5955895" y="5164711"/>
                      <a:ext cx="1030689" cy="682075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cxnSp>
                  <p:nvCxnSpPr>
                    <p:cNvPr id="87" name="Straight Arrow Connector 86"/>
                    <p:cNvCxnSpPr>
                      <a:stCxn id="85" idx="5"/>
                      <a:endCxn id="86" idx="0"/>
                    </p:cNvCxnSpPr>
                    <p:nvPr/>
                  </p:nvCxnSpPr>
                  <p:spPr>
                    <a:xfrm rot="16200000" flipH="1">
                      <a:off x="6312087" y="5005568"/>
                      <a:ext cx="75781" cy="242515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41074" name="Group 87"/>
                <p:cNvGrpSpPr>
                  <a:grpSpLocks/>
                </p:cNvGrpSpPr>
                <p:nvPr/>
              </p:nvGrpSpPr>
              <p:grpSpPr bwMode="auto">
                <a:xfrm>
                  <a:off x="4432300" y="2247900"/>
                  <a:ext cx="4483100" cy="1651000"/>
                  <a:chOff x="0" y="3390900"/>
                  <a:chExt cx="4483100" cy="1651000"/>
                </a:xfrm>
              </p:grpSpPr>
              <p:sp>
                <p:nvSpPr>
                  <p:cNvPr id="89" name="Oval 88"/>
                  <p:cNvSpPr/>
                  <p:nvPr/>
                </p:nvSpPr>
                <p:spPr>
                  <a:xfrm>
                    <a:off x="2658" y="3388307"/>
                    <a:ext cx="4483276" cy="1651317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9525" cap="flat" cmpd="sng" algn="ctr">
                    <a:solidFill>
                      <a:schemeClr val="accent6">
                        <a:lumMod val="20000"/>
                        <a:lumOff val="80000"/>
                      </a:schemeClr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  <p:grpSp>
                <p:nvGrpSpPr>
                  <p:cNvPr id="241088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7352" y="3485959"/>
                    <a:ext cx="3476838" cy="1314626"/>
                    <a:chOff x="387350" y="3445784"/>
                    <a:chExt cx="6606080" cy="2497807"/>
                  </a:xfrm>
                </p:grpSpPr>
                <p:cxnSp>
                  <p:nvCxnSpPr>
                    <p:cNvPr id="91" name="Straight Arrow Connector 90"/>
                    <p:cNvCxnSpPr>
                      <a:stCxn id="96" idx="4"/>
                      <a:endCxn id="111" idx="0"/>
                    </p:cNvCxnSpPr>
                    <p:nvPr/>
                  </p:nvCxnSpPr>
                  <p:spPr>
                    <a:xfrm rot="16200000" flipH="1">
                      <a:off x="4665880" y="3343607"/>
                      <a:ext cx="1030684" cy="2591874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Arrow Connector 91"/>
                    <p:cNvCxnSpPr>
                      <a:stCxn id="96" idx="4"/>
                      <a:endCxn id="108" idx="0"/>
                    </p:cNvCxnSpPr>
                    <p:nvPr/>
                  </p:nvCxnSpPr>
                  <p:spPr>
                    <a:xfrm rot="16200000" flipH="1">
                      <a:off x="4059593" y="3949895"/>
                      <a:ext cx="1060998" cy="1409614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Arrow Connector 92"/>
                    <p:cNvCxnSpPr>
                      <a:stCxn id="96" idx="4"/>
                      <a:endCxn id="100" idx="0"/>
                    </p:cNvCxnSpPr>
                    <p:nvPr/>
                  </p:nvCxnSpPr>
                  <p:spPr bwMode="auto">
                    <a:xfrm rot="5400000">
                      <a:off x="2748494" y="4109047"/>
                      <a:ext cx="1121627" cy="1151946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4" name="Oval 4"/>
                    <p:cNvSpPr/>
                    <p:nvPr/>
                  </p:nvSpPr>
                  <p:spPr bwMode="auto">
                    <a:xfrm>
                      <a:off x="399132" y="4518287"/>
                      <a:ext cx="1030689" cy="682066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95" name="Oval 94"/>
                    <p:cNvSpPr/>
                    <p:nvPr/>
                  </p:nvSpPr>
                  <p:spPr bwMode="auto">
                    <a:xfrm>
                      <a:off x="929629" y="5260981"/>
                      <a:ext cx="1015536" cy="682075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96" name="Oval 95"/>
                    <p:cNvSpPr/>
                    <p:nvPr/>
                  </p:nvSpPr>
                  <p:spPr bwMode="auto">
                    <a:xfrm>
                      <a:off x="2657548" y="3442127"/>
                      <a:ext cx="2455464" cy="682075"/>
                    </a:xfrm>
                    <a:prstGeom prst="ellipse">
                      <a:avLst/>
                    </a:prstGeom>
                    <a:solidFill>
                      <a:srgbClr val="66FF66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p:txBody>
                </p:sp>
                <p:cxnSp>
                  <p:nvCxnSpPr>
                    <p:cNvPr id="97" name="Straight Arrow Connector 96"/>
                    <p:cNvCxnSpPr>
                      <a:stCxn id="94" idx="5"/>
                      <a:endCxn id="95" idx="0"/>
                    </p:cNvCxnSpPr>
                    <p:nvPr/>
                  </p:nvCxnSpPr>
                  <p:spPr bwMode="auto">
                    <a:xfrm rot="16200000" flipH="1">
                      <a:off x="1285821" y="5101838"/>
                      <a:ext cx="151571" cy="166724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Arrow Connector 97"/>
                    <p:cNvCxnSpPr>
                      <a:stCxn id="96" idx="4"/>
                      <a:endCxn id="95" idx="0"/>
                    </p:cNvCxnSpPr>
                    <p:nvPr/>
                  </p:nvCxnSpPr>
                  <p:spPr bwMode="auto">
                    <a:xfrm rot="5400000">
                      <a:off x="2096740" y="3472436"/>
                      <a:ext cx="1136779" cy="2440312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9" name="Oval 98"/>
                    <p:cNvSpPr/>
                    <p:nvPr/>
                  </p:nvSpPr>
                  <p:spPr bwMode="auto">
                    <a:xfrm>
                      <a:off x="1566231" y="4518287"/>
                      <a:ext cx="1030689" cy="682066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100" name="Oval 99"/>
                    <p:cNvSpPr/>
                    <p:nvPr/>
                  </p:nvSpPr>
                  <p:spPr bwMode="auto">
                    <a:xfrm>
                      <a:off x="2217995" y="5245829"/>
                      <a:ext cx="1030689" cy="682066"/>
                    </a:xfrm>
                    <a:prstGeom prst="ellipse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cxnSp>
                  <p:nvCxnSpPr>
                    <p:cNvPr id="101" name="Straight Arrow Connector 100"/>
                    <p:cNvCxnSpPr>
                      <a:stCxn id="99" idx="5"/>
                      <a:endCxn id="100" idx="0"/>
                    </p:cNvCxnSpPr>
                    <p:nvPr/>
                  </p:nvCxnSpPr>
                  <p:spPr bwMode="auto">
                    <a:xfrm rot="16200000" flipH="1">
                      <a:off x="2521139" y="5033619"/>
                      <a:ext cx="136419" cy="287991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2991006" y="4487973"/>
                      <a:ext cx="1015536" cy="682066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3551827" y="5200353"/>
                      <a:ext cx="1015527" cy="682075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cxnSp>
                  <p:nvCxnSpPr>
                    <p:cNvPr id="105" name="Straight Arrow Connector 104"/>
                    <p:cNvCxnSpPr>
                      <a:stCxn id="102" idx="5"/>
                      <a:endCxn id="103" idx="0"/>
                    </p:cNvCxnSpPr>
                    <p:nvPr/>
                  </p:nvCxnSpPr>
                  <p:spPr>
                    <a:xfrm rot="16200000" flipH="1">
                      <a:off x="3892866" y="5026048"/>
                      <a:ext cx="136409" cy="212201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Arrow Connector 105"/>
                    <p:cNvCxnSpPr>
                      <a:stCxn id="96" idx="4"/>
                      <a:endCxn id="103" idx="0"/>
                    </p:cNvCxnSpPr>
                    <p:nvPr/>
                  </p:nvCxnSpPr>
                  <p:spPr>
                    <a:xfrm rot="16200000" flipH="1">
                      <a:off x="3438153" y="4571334"/>
                      <a:ext cx="1076151" cy="181886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7" name="Oval 106"/>
                    <p:cNvSpPr/>
                    <p:nvPr/>
                  </p:nvSpPr>
                  <p:spPr>
                    <a:xfrm>
                      <a:off x="4142953" y="4503125"/>
                      <a:ext cx="1015536" cy="682075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108" name="Oval 107"/>
                    <p:cNvSpPr/>
                    <p:nvPr/>
                  </p:nvSpPr>
                  <p:spPr>
                    <a:xfrm>
                      <a:off x="4779554" y="5185200"/>
                      <a:ext cx="1030689" cy="682066"/>
                    </a:xfrm>
                    <a:prstGeom prst="ellipse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cxnSp>
                  <p:nvCxnSpPr>
                    <p:cNvPr id="109" name="Straight Arrow Connector 108"/>
                    <p:cNvCxnSpPr>
                      <a:stCxn id="107" idx="5"/>
                      <a:endCxn id="108" idx="0"/>
                    </p:cNvCxnSpPr>
                    <p:nvPr/>
                  </p:nvCxnSpPr>
                  <p:spPr>
                    <a:xfrm rot="16200000" flipH="1">
                      <a:off x="5105432" y="4995733"/>
                      <a:ext cx="106105" cy="272829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0" name="Oval 109"/>
                    <p:cNvSpPr/>
                    <p:nvPr/>
                  </p:nvSpPr>
                  <p:spPr>
                    <a:xfrm>
                      <a:off x="5355528" y="4487973"/>
                      <a:ext cx="1030689" cy="697227"/>
                    </a:xfrm>
                    <a:prstGeom prst="ellipse">
                      <a:avLst/>
                    </a:prstGeom>
                    <a:solidFill>
                      <a:srgbClr val="FFC70E"/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B(H</a:t>
                      </a:r>
                      <a:r>
                        <a:rPr lang="en-US" sz="800" baseline="-25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r>
                        <a:rPr lang="en-US" sz="8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sp>
                  <p:nvSpPr>
                    <p:cNvPr id="111" name="Oval 110"/>
                    <p:cNvSpPr/>
                    <p:nvPr/>
                  </p:nvSpPr>
                  <p:spPr>
                    <a:xfrm>
                      <a:off x="5961815" y="5154886"/>
                      <a:ext cx="1030689" cy="682066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A(H</a:t>
                      </a:r>
                      <a:r>
                        <a:rPr lang="en-US" sz="800" baseline="-250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</a:p>
                  </p:txBody>
                </p:sp>
                <p:cxnSp>
                  <p:nvCxnSpPr>
                    <p:cNvPr id="112" name="Straight Arrow Connector 111"/>
                    <p:cNvCxnSpPr>
                      <a:stCxn id="110" idx="5"/>
                      <a:endCxn id="111" idx="0"/>
                    </p:cNvCxnSpPr>
                    <p:nvPr/>
                  </p:nvCxnSpPr>
                  <p:spPr>
                    <a:xfrm rot="16200000" flipH="1">
                      <a:off x="6318007" y="4995734"/>
                      <a:ext cx="75790" cy="242515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arrow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14" name="Up-Down Arrow 113"/>
                <p:cNvSpPr/>
                <p:nvPr/>
              </p:nvSpPr>
              <p:spPr>
                <a:xfrm>
                  <a:off x="6564913" y="3912577"/>
                  <a:ext cx="343024" cy="670098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15" name="Up-Down Arrow 114"/>
                <p:cNvSpPr/>
                <p:nvPr/>
              </p:nvSpPr>
              <p:spPr>
                <a:xfrm>
                  <a:off x="2097592" y="378603"/>
                  <a:ext cx="343024" cy="670098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16" name="Up-Down Arrow 115"/>
                <p:cNvSpPr/>
                <p:nvPr/>
              </p:nvSpPr>
              <p:spPr>
                <a:xfrm>
                  <a:off x="2065682" y="5029407"/>
                  <a:ext cx="343024" cy="670098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17" name="Up-Down Arrow 116"/>
                <p:cNvSpPr/>
                <p:nvPr/>
              </p:nvSpPr>
              <p:spPr>
                <a:xfrm>
                  <a:off x="2097592" y="2715972"/>
                  <a:ext cx="343024" cy="678073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18" name="Up-Down Arrow 117"/>
                <p:cNvSpPr/>
                <p:nvPr/>
              </p:nvSpPr>
              <p:spPr>
                <a:xfrm>
                  <a:off x="6548959" y="1559252"/>
                  <a:ext cx="343024" cy="678078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19" name="Up-Down Arrow 118"/>
                <p:cNvSpPr/>
                <p:nvPr/>
              </p:nvSpPr>
              <p:spPr>
                <a:xfrm>
                  <a:off x="6604798" y="6265896"/>
                  <a:ext cx="343029" cy="670098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20" name="Up-Down Arrow 119"/>
                <p:cNvSpPr/>
                <p:nvPr/>
              </p:nvSpPr>
              <p:spPr>
                <a:xfrm rot="18826925">
                  <a:off x="4299338" y="2189467"/>
                  <a:ext cx="343029" cy="582350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21" name="Up-Down Arrow 120"/>
                <p:cNvSpPr/>
                <p:nvPr/>
              </p:nvSpPr>
              <p:spPr>
                <a:xfrm rot="18826925">
                  <a:off x="4351197" y="4506886"/>
                  <a:ext cx="343024" cy="590325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22" name="Up-Down Arrow 121"/>
                <p:cNvSpPr/>
                <p:nvPr/>
              </p:nvSpPr>
              <p:spPr>
                <a:xfrm rot="18826925">
                  <a:off x="8746720" y="3350171"/>
                  <a:ext cx="343029" cy="590325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23" name="Up-Down Arrow 122"/>
                <p:cNvSpPr/>
                <p:nvPr/>
              </p:nvSpPr>
              <p:spPr>
                <a:xfrm rot="18826925">
                  <a:off x="8794584" y="5679561"/>
                  <a:ext cx="343029" cy="590325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24" name="Up-Down Arrow 123"/>
                <p:cNvSpPr/>
                <p:nvPr/>
              </p:nvSpPr>
              <p:spPr>
                <a:xfrm rot="18826925">
                  <a:off x="19488" y="909099"/>
                  <a:ext cx="343029" cy="590325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25" name="Up-Down Arrow 124"/>
                <p:cNvSpPr/>
                <p:nvPr/>
              </p:nvSpPr>
              <p:spPr>
                <a:xfrm rot="18826925">
                  <a:off x="67353" y="3238488"/>
                  <a:ext cx="343029" cy="590325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</p:grpSp>
        </p:grpSp>
      </p:grpSp>
      <p:grpSp>
        <p:nvGrpSpPr>
          <p:cNvPr id="142339" name="Group 422"/>
          <p:cNvGrpSpPr>
            <a:grpSpLocks/>
          </p:cNvGrpSpPr>
          <p:nvPr/>
        </p:nvGrpSpPr>
        <p:grpSpPr bwMode="auto">
          <a:xfrm>
            <a:off x="1663700" y="1308100"/>
            <a:ext cx="4038600" cy="3124200"/>
            <a:chOff x="2590800" y="1143000"/>
            <a:chExt cx="4038600" cy="3124200"/>
          </a:xfrm>
        </p:grpSpPr>
        <p:sp>
          <p:nvSpPr>
            <p:cNvPr id="424" name="Rounded Rectangle 423"/>
            <p:cNvSpPr/>
            <p:nvPr/>
          </p:nvSpPr>
          <p:spPr>
            <a:xfrm>
              <a:off x="2590800" y="1143000"/>
              <a:ext cx="4038600" cy="3124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rgbClr r="0" g="0" b="0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40715" name="Group 355"/>
            <p:cNvGrpSpPr>
              <a:grpSpLocks noChangeAspect="1"/>
            </p:cNvGrpSpPr>
            <p:nvPr/>
          </p:nvGrpSpPr>
          <p:grpSpPr bwMode="auto">
            <a:xfrm>
              <a:off x="2743200" y="1295400"/>
              <a:ext cx="3779809" cy="2821458"/>
              <a:chOff x="157989" y="150341"/>
              <a:chExt cx="8986011" cy="6707659"/>
            </a:xfrm>
          </p:grpSpPr>
          <p:grpSp>
            <p:nvGrpSpPr>
              <p:cNvPr id="240716" name="Group 356"/>
              <p:cNvGrpSpPr>
                <a:grpSpLocks/>
              </p:cNvGrpSpPr>
              <p:nvPr/>
            </p:nvGrpSpPr>
            <p:grpSpPr bwMode="auto">
              <a:xfrm>
                <a:off x="4965700" y="1333500"/>
                <a:ext cx="4178300" cy="2959100"/>
                <a:chOff x="4762500" y="1993900"/>
                <a:chExt cx="4178300" cy="2959100"/>
              </a:xfrm>
            </p:grpSpPr>
            <p:sp>
              <p:nvSpPr>
                <p:cNvPr id="663" name="Rounded Rectangle 662"/>
                <p:cNvSpPr/>
                <p:nvPr/>
              </p:nvSpPr>
              <p:spPr>
                <a:xfrm>
                  <a:off x="4762964" y="1992029"/>
                  <a:ext cx="4177905" cy="2958879"/>
                </a:xfrm>
                <a:prstGeom prst="roundRect">
                  <a:avLst>
                    <a:gd name="adj" fmla="val 26538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solidFill>
                    <a:scrgbClr r="0" g="0" b="0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240954" name="Group 126"/>
                <p:cNvGrpSpPr>
                  <a:grpSpLocks noChangeAspect="1"/>
                </p:cNvGrpSpPr>
                <p:nvPr/>
              </p:nvGrpSpPr>
              <p:grpSpPr bwMode="auto">
                <a:xfrm>
                  <a:off x="4926336" y="2120900"/>
                  <a:ext cx="3908425" cy="2735073"/>
                  <a:chOff x="-102883" y="381000"/>
                  <a:chExt cx="9364556" cy="6553200"/>
                </a:xfrm>
              </p:grpSpPr>
              <p:grpSp>
                <p:nvGrpSpPr>
                  <p:cNvPr id="240955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0" y="3390900"/>
                    <a:ext cx="4483100" cy="1651000"/>
                    <a:chOff x="0" y="3390900"/>
                    <a:chExt cx="4483100" cy="1651000"/>
                  </a:xfrm>
                </p:grpSpPr>
                <p:sp>
                  <p:nvSpPr>
                    <p:cNvPr id="753" name="Oval 752"/>
                    <p:cNvSpPr/>
                    <p:nvPr/>
                  </p:nvSpPr>
                  <p:spPr>
                    <a:xfrm>
                      <a:off x="-6021" y="3390877"/>
                      <a:ext cx="4485162" cy="1645760"/>
                    </a:xfrm>
                    <a:prstGeom prst="ellipse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241044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7352" y="3530598"/>
                      <a:ext cx="3689642" cy="1269986"/>
                      <a:chOff x="387350" y="3530600"/>
                      <a:chExt cx="7010400" cy="2412991"/>
                    </a:xfrm>
                  </p:grpSpPr>
                  <p:cxnSp>
                    <p:nvCxnSpPr>
                      <p:cNvPr id="755" name="Straight Arrow Connector 5"/>
                      <p:cNvCxnSpPr>
                        <a:stCxn id="767" idx="4"/>
                        <a:endCxn id="774" idx="0"/>
                      </p:cNvCxnSpPr>
                      <p:nvPr/>
                    </p:nvCxnSpPr>
                    <p:spPr>
                      <a:xfrm rot="16200000" flipH="1">
                        <a:off x="5696347" y="3840689"/>
                        <a:ext cx="807509" cy="1546314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6" name="Straight Arrow Connector 6"/>
                      <p:cNvCxnSpPr>
                        <a:stCxn id="767" idx="4"/>
                        <a:endCxn id="771" idx="0"/>
                      </p:cNvCxnSpPr>
                      <p:nvPr/>
                    </p:nvCxnSpPr>
                    <p:spPr>
                      <a:xfrm rot="16200000" flipH="1">
                        <a:off x="5094998" y="4442038"/>
                        <a:ext cx="824695" cy="360801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7" name="Straight Arrow Connector 19"/>
                      <p:cNvCxnSpPr>
                        <a:stCxn id="760" idx="4"/>
                        <a:endCxn id="764" idx="0"/>
                      </p:cNvCxnSpPr>
                      <p:nvPr/>
                    </p:nvCxnSpPr>
                    <p:spPr bwMode="auto">
                      <a:xfrm rot="16200000" flipH="1">
                        <a:off x="1890689" y="4399082"/>
                        <a:ext cx="893420" cy="75597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58" name="Oval 4"/>
                      <p:cNvSpPr/>
                      <p:nvPr/>
                    </p:nvSpPr>
                    <p:spPr bwMode="auto">
                      <a:xfrm>
                        <a:off x="378735" y="4502171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59" name="Oval 758"/>
                      <p:cNvSpPr/>
                      <p:nvPr/>
                    </p:nvSpPr>
                    <p:spPr bwMode="auto">
                      <a:xfrm>
                        <a:off x="911349" y="5240966"/>
                        <a:ext cx="1030876" cy="68724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60" name="Oval 759"/>
                      <p:cNvSpPr/>
                      <p:nvPr/>
                    </p:nvSpPr>
                    <p:spPr bwMode="auto">
                      <a:xfrm>
                        <a:off x="739536" y="3643114"/>
                        <a:ext cx="2456926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761" name="Straight Arrow Connector 760"/>
                      <p:cNvCxnSpPr>
                        <a:stCxn id="758" idx="5"/>
                        <a:endCxn id="759" idx="0"/>
                      </p:cNvCxnSpPr>
                      <p:nvPr/>
                    </p:nvCxnSpPr>
                    <p:spPr bwMode="auto">
                      <a:xfrm rot="16200000" flipH="1">
                        <a:off x="1263568" y="5077736"/>
                        <a:ext cx="154636" cy="171813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2" name="Straight Arrow Connector 761"/>
                      <p:cNvCxnSpPr>
                        <a:stCxn id="760" idx="4"/>
                        <a:endCxn id="759" idx="0"/>
                      </p:cNvCxnSpPr>
                      <p:nvPr/>
                    </p:nvCxnSpPr>
                    <p:spPr bwMode="auto">
                      <a:xfrm rot="5400000">
                        <a:off x="1237801" y="4519345"/>
                        <a:ext cx="910606" cy="53262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63" name="Oval 762"/>
                      <p:cNvSpPr/>
                      <p:nvPr/>
                    </p:nvSpPr>
                    <p:spPr bwMode="auto">
                      <a:xfrm>
                        <a:off x="1547061" y="4502171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64" name="Oval 763"/>
                      <p:cNvSpPr/>
                      <p:nvPr/>
                    </p:nvSpPr>
                    <p:spPr bwMode="auto">
                      <a:xfrm>
                        <a:off x="2199949" y="5223779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765" name="Straight Arrow Connector 764"/>
                      <p:cNvCxnSpPr>
                        <a:stCxn id="763" idx="5"/>
                        <a:endCxn id="764" idx="0"/>
                      </p:cNvCxnSpPr>
                      <p:nvPr/>
                    </p:nvCxnSpPr>
                    <p:spPr bwMode="auto">
                      <a:xfrm rot="16200000" flipH="1">
                        <a:off x="2500619" y="5009011"/>
                        <a:ext cx="137449" cy="292087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66" name="Oval 765"/>
                      <p:cNvSpPr/>
                      <p:nvPr/>
                    </p:nvSpPr>
                    <p:spPr>
                      <a:xfrm>
                        <a:off x="3402638" y="5189417"/>
                        <a:ext cx="1030876" cy="68724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67" name="Oval 766"/>
                      <p:cNvSpPr/>
                      <p:nvPr/>
                    </p:nvSpPr>
                    <p:spPr>
                      <a:xfrm>
                        <a:off x="4107064" y="3522851"/>
                        <a:ext cx="2456926" cy="687246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768" name="Straight Arrow Connector 767"/>
                      <p:cNvCxnSpPr>
                        <a:stCxn id="757" idx="5"/>
                        <a:endCxn id="766" idx="0"/>
                      </p:cNvCxnSpPr>
                      <p:nvPr/>
                    </p:nvCxnSpPr>
                    <p:spPr>
                      <a:xfrm rot="16200000" flipH="1">
                        <a:off x="3754857" y="5026198"/>
                        <a:ext cx="120263" cy="20617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9" name="Straight Arrow Connector 768"/>
                      <p:cNvCxnSpPr>
                        <a:stCxn id="760" idx="4"/>
                        <a:endCxn id="766" idx="0"/>
                      </p:cNvCxnSpPr>
                      <p:nvPr/>
                    </p:nvCxnSpPr>
                    <p:spPr>
                      <a:xfrm rot="16200000" flipH="1">
                        <a:off x="2509215" y="3780556"/>
                        <a:ext cx="859057" cy="1958664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0" name="Oval 769"/>
                      <p:cNvSpPr/>
                      <p:nvPr/>
                    </p:nvSpPr>
                    <p:spPr>
                      <a:xfrm>
                        <a:off x="4536601" y="4347546"/>
                        <a:ext cx="1013689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71" name="Oval 770"/>
                      <p:cNvSpPr/>
                      <p:nvPr/>
                    </p:nvSpPr>
                    <p:spPr>
                      <a:xfrm>
                        <a:off x="5172303" y="5034792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772" name="Straight Arrow Connector 771"/>
                      <p:cNvCxnSpPr>
                        <a:stCxn id="770" idx="5"/>
                        <a:endCxn id="771" idx="0"/>
                      </p:cNvCxnSpPr>
                      <p:nvPr/>
                    </p:nvCxnSpPr>
                    <p:spPr>
                      <a:xfrm rot="16200000" flipH="1">
                        <a:off x="5498742" y="4845804"/>
                        <a:ext cx="103087" cy="274900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3" name="Oval 772"/>
                      <p:cNvSpPr/>
                      <p:nvPr/>
                    </p:nvSpPr>
                    <p:spPr>
                      <a:xfrm>
                        <a:off x="5756466" y="4347546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74" name="Oval 773"/>
                      <p:cNvSpPr/>
                      <p:nvPr/>
                    </p:nvSpPr>
                    <p:spPr>
                      <a:xfrm>
                        <a:off x="6357815" y="5017606"/>
                        <a:ext cx="1030876" cy="670070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775" name="Straight Arrow Connector 774"/>
                      <p:cNvCxnSpPr>
                        <a:stCxn id="773" idx="5"/>
                        <a:endCxn id="774" idx="0"/>
                      </p:cNvCxnSpPr>
                      <p:nvPr/>
                    </p:nvCxnSpPr>
                    <p:spPr>
                      <a:xfrm rot="16200000" flipH="1">
                        <a:off x="6710034" y="4854386"/>
                        <a:ext cx="85900" cy="240538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6" name="Oval 8"/>
                      <p:cNvSpPr/>
                      <p:nvPr/>
                    </p:nvSpPr>
                    <p:spPr>
                      <a:xfrm>
                        <a:off x="2835651" y="4484995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</p:grpSp>
              </p:grpSp>
              <p:grpSp>
                <p:nvGrpSpPr>
                  <p:cNvPr id="240956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457700" y="4597400"/>
                    <a:ext cx="4483100" cy="1651000"/>
                    <a:chOff x="0" y="3390900"/>
                    <a:chExt cx="4483100" cy="1651000"/>
                  </a:xfrm>
                </p:grpSpPr>
                <p:sp>
                  <p:nvSpPr>
                    <p:cNvPr id="729" name="Oval 728"/>
                    <p:cNvSpPr/>
                    <p:nvPr/>
                  </p:nvSpPr>
                  <p:spPr>
                    <a:xfrm>
                      <a:off x="3355" y="3387055"/>
                      <a:ext cx="4485162" cy="1645760"/>
                    </a:xfrm>
                    <a:prstGeom prst="ellipse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241020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7352" y="3530598"/>
                      <a:ext cx="3689642" cy="1269986"/>
                      <a:chOff x="387350" y="3530600"/>
                      <a:chExt cx="7010400" cy="2412991"/>
                    </a:xfrm>
                  </p:grpSpPr>
                  <p:cxnSp>
                    <p:nvCxnSpPr>
                      <p:cNvPr id="731" name="Straight Arrow Connector 730"/>
                      <p:cNvCxnSpPr>
                        <a:stCxn id="743" idx="4"/>
                        <a:endCxn id="750" idx="0"/>
                      </p:cNvCxnSpPr>
                      <p:nvPr/>
                    </p:nvCxnSpPr>
                    <p:spPr>
                      <a:xfrm rot="16200000" flipH="1">
                        <a:off x="5714151" y="3833427"/>
                        <a:ext cx="807519" cy="1546314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2" name="Straight Arrow Connector 194"/>
                      <p:cNvCxnSpPr>
                        <a:stCxn id="743" idx="4"/>
                        <a:endCxn id="747" idx="0"/>
                      </p:cNvCxnSpPr>
                      <p:nvPr/>
                    </p:nvCxnSpPr>
                    <p:spPr>
                      <a:xfrm rot="16200000" flipH="1">
                        <a:off x="5112812" y="4434766"/>
                        <a:ext cx="824695" cy="360801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3" name="Straight Arrow Connector 732"/>
                      <p:cNvCxnSpPr>
                        <a:stCxn id="736" idx="4"/>
                        <a:endCxn id="740" idx="0"/>
                      </p:cNvCxnSpPr>
                      <p:nvPr/>
                    </p:nvCxnSpPr>
                    <p:spPr bwMode="auto">
                      <a:xfrm rot="16200000" flipH="1">
                        <a:off x="1908504" y="4391819"/>
                        <a:ext cx="893420" cy="75597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34" name="Oval 4"/>
                      <p:cNvSpPr/>
                      <p:nvPr/>
                    </p:nvSpPr>
                    <p:spPr bwMode="auto">
                      <a:xfrm>
                        <a:off x="396549" y="4494909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35" name="Oval 734"/>
                      <p:cNvSpPr/>
                      <p:nvPr/>
                    </p:nvSpPr>
                    <p:spPr bwMode="auto">
                      <a:xfrm>
                        <a:off x="929163" y="5233693"/>
                        <a:ext cx="1030876" cy="68724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36" name="Oval 735"/>
                      <p:cNvSpPr/>
                      <p:nvPr/>
                    </p:nvSpPr>
                    <p:spPr bwMode="auto">
                      <a:xfrm>
                        <a:off x="757351" y="3635851"/>
                        <a:ext cx="2456926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737" name="Straight Arrow Connector 736"/>
                      <p:cNvCxnSpPr>
                        <a:endCxn id="735" idx="0"/>
                      </p:cNvCxnSpPr>
                      <p:nvPr/>
                    </p:nvCxnSpPr>
                    <p:spPr bwMode="auto">
                      <a:xfrm rot="16200000" flipH="1">
                        <a:off x="1281382" y="5070474"/>
                        <a:ext cx="154625" cy="171813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8" name="Straight Arrow Connector 737"/>
                      <p:cNvCxnSpPr>
                        <a:stCxn id="736" idx="4"/>
                        <a:endCxn id="735" idx="0"/>
                      </p:cNvCxnSpPr>
                      <p:nvPr/>
                    </p:nvCxnSpPr>
                    <p:spPr bwMode="auto">
                      <a:xfrm rot="5400000">
                        <a:off x="1255616" y="4512083"/>
                        <a:ext cx="910596" cy="53262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39" name="Oval 738"/>
                      <p:cNvSpPr/>
                      <p:nvPr/>
                    </p:nvSpPr>
                    <p:spPr bwMode="auto">
                      <a:xfrm>
                        <a:off x="1564875" y="4494909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40" name="Oval 739"/>
                      <p:cNvSpPr/>
                      <p:nvPr/>
                    </p:nvSpPr>
                    <p:spPr bwMode="auto">
                      <a:xfrm>
                        <a:off x="2217764" y="5216517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741" name="Straight Arrow Connector 740"/>
                      <p:cNvCxnSpPr>
                        <a:stCxn id="739" idx="5"/>
                        <a:endCxn id="740" idx="0"/>
                      </p:cNvCxnSpPr>
                      <p:nvPr/>
                    </p:nvCxnSpPr>
                    <p:spPr bwMode="auto">
                      <a:xfrm rot="16200000" flipH="1">
                        <a:off x="2518433" y="5001749"/>
                        <a:ext cx="137449" cy="292087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2" name="Oval 741"/>
                      <p:cNvSpPr/>
                      <p:nvPr/>
                    </p:nvSpPr>
                    <p:spPr>
                      <a:xfrm>
                        <a:off x="3403265" y="5182155"/>
                        <a:ext cx="1030876" cy="68724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43" name="Oval 742"/>
                      <p:cNvSpPr/>
                      <p:nvPr/>
                    </p:nvSpPr>
                    <p:spPr>
                      <a:xfrm>
                        <a:off x="4124879" y="3515578"/>
                        <a:ext cx="2456926" cy="687246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744" name="Straight Arrow Connector 743"/>
                      <p:cNvCxnSpPr>
                        <a:stCxn id="752" idx="5"/>
                        <a:endCxn id="742" idx="0"/>
                      </p:cNvCxnSpPr>
                      <p:nvPr/>
                    </p:nvCxnSpPr>
                    <p:spPr>
                      <a:xfrm rot="16200000" flipH="1">
                        <a:off x="3755474" y="5018936"/>
                        <a:ext cx="120273" cy="20617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5" name="Straight Arrow Connector 744"/>
                      <p:cNvCxnSpPr>
                        <a:stCxn id="736" idx="4"/>
                        <a:endCxn id="742" idx="0"/>
                      </p:cNvCxnSpPr>
                      <p:nvPr/>
                    </p:nvCxnSpPr>
                    <p:spPr>
                      <a:xfrm rot="16200000" flipH="1">
                        <a:off x="2518436" y="3781887"/>
                        <a:ext cx="859057" cy="1941478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6" name="Oval 745"/>
                      <p:cNvSpPr/>
                      <p:nvPr/>
                    </p:nvSpPr>
                    <p:spPr>
                      <a:xfrm>
                        <a:off x="4554416" y="4340273"/>
                        <a:ext cx="1013689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47" name="Oval 746"/>
                      <p:cNvSpPr/>
                      <p:nvPr/>
                    </p:nvSpPr>
                    <p:spPr>
                      <a:xfrm>
                        <a:off x="5190117" y="5027519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748" name="Straight Arrow Connector 747"/>
                      <p:cNvCxnSpPr>
                        <a:stCxn id="746" idx="5"/>
                        <a:endCxn id="747" idx="0"/>
                      </p:cNvCxnSpPr>
                      <p:nvPr/>
                    </p:nvCxnSpPr>
                    <p:spPr>
                      <a:xfrm rot="16200000" flipH="1">
                        <a:off x="5516556" y="4838531"/>
                        <a:ext cx="103087" cy="274900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49" name="Oval 748"/>
                      <p:cNvSpPr/>
                      <p:nvPr/>
                    </p:nvSpPr>
                    <p:spPr>
                      <a:xfrm>
                        <a:off x="5774280" y="4340273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50" name="Oval 749"/>
                      <p:cNvSpPr/>
                      <p:nvPr/>
                    </p:nvSpPr>
                    <p:spPr>
                      <a:xfrm>
                        <a:off x="6375630" y="5010343"/>
                        <a:ext cx="1030876" cy="67005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751" name="Straight Arrow Connector 750"/>
                      <p:cNvCxnSpPr>
                        <a:stCxn id="749" idx="5"/>
                        <a:endCxn id="750" idx="0"/>
                      </p:cNvCxnSpPr>
                      <p:nvPr/>
                    </p:nvCxnSpPr>
                    <p:spPr>
                      <a:xfrm rot="16200000" flipH="1">
                        <a:off x="6727849" y="4847114"/>
                        <a:ext cx="85911" cy="240538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52" name="Oval 751"/>
                      <p:cNvSpPr/>
                      <p:nvPr/>
                    </p:nvSpPr>
                    <p:spPr>
                      <a:xfrm>
                        <a:off x="2836289" y="4477722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</p:grpSp>
              </p:grpSp>
              <p:grpSp>
                <p:nvGrpSpPr>
                  <p:cNvPr id="240957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0" y="1054100"/>
                    <a:ext cx="4483100" cy="1651000"/>
                    <a:chOff x="0" y="3390900"/>
                    <a:chExt cx="4483100" cy="1651000"/>
                  </a:xfrm>
                </p:grpSpPr>
                <p:sp>
                  <p:nvSpPr>
                    <p:cNvPr id="705" name="Oval 704"/>
                    <p:cNvSpPr/>
                    <p:nvPr/>
                  </p:nvSpPr>
                  <p:spPr>
                    <a:xfrm>
                      <a:off x="-6021" y="3385637"/>
                      <a:ext cx="4485162" cy="1654799"/>
                    </a:xfrm>
                    <a:prstGeom prst="ellipse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240996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7352" y="3530598"/>
                      <a:ext cx="3689642" cy="1269986"/>
                      <a:chOff x="387350" y="3530600"/>
                      <a:chExt cx="7010400" cy="2412991"/>
                    </a:xfrm>
                  </p:grpSpPr>
                  <p:cxnSp>
                    <p:nvCxnSpPr>
                      <p:cNvPr id="707" name="Straight Arrow Connector 706"/>
                      <p:cNvCxnSpPr>
                        <a:stCxn id="719" idx="4"/>
                        <a:endCxn id="726" idx="0"/>
                      </p:cNvCxnSpPr>
                      <p:nvPr/>
                    </p:nvCxnSpPr>
                    <p:spPr>
                      <a:xfrm rot="16200000" flipH="1">
                        <a:off x="5696337" y="3830732"/>
                        <a:ext cx="807519" cy="1546314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8" name="Straight Arrow Connector 170"/>
                      <p:cNvCxnSpPr>
                        <a:stCxn id="719" idx="4"/>
                        <a:endCxn id="723" idx="0"/>
                      </p:cNvCxnSpPr>
                      <p:nvPr/>
                    </p:nvCxnSpPr>
                    <p:spPr>
                      <a:xfrm rot="16200000" flipH="1">
                        <a:off x="5086405" y="4440664"/>
                        <a:ext cx="841882" cy="360801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9" name="Straight Arrow Connector 708"/>
                      <p:cNvCxnSpPr>
                        <a:stCxn id="712" idx="4"/>
                        <a:endCxn id="716" idx="0"/>
                      </p:cNvCxnSpPr>
                      <p:nvPr/>
                    </p:nvCxnSpPr>
                    <p:spPr bwMode="auto">
                      <a:xfrm rot="16200000" flipH="1">
                        <a:off x="1882096" y="4397718"/>
                        <a:ext cx="910596" cy="75597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10" name="Oval 4"/>
                      <p:cNvSpPr/>
                      <p:nvPr/>
                    </p:nvSpPr>
                    <p:spPr bwMode="auto">
                      <a:xfrm>
                        <a:off x="378735" y="4509390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11" name="Oval 710"/>
                      <p:cNvSpPr/>
                      <p:nvPr/>
                    </p:nvSpPr>
                    <p:spPr bwMode="auto">
                      <a:xfrm>
                        <a:off x="911349" y="5248185"/>
                        <a:ext cx="1030876" cy="68724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12" name="Oval 711"/>
                      <p:cNvSpPr/>
                      <p:nvPr/>
                    </p:nvSpPr>
                    <p:spPr bwMode="auto">
                      <a:xfrm>
                        <a:off x="739536" y="3633157"/>
                        <a:ext cx="2456926" cy="687246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713" name="Straight Arrow Connector 712"/>
                      <p:cNvCxnSpPr>
                        <a:stCxn id="710" idx="5"/>
                        <a:endCxn id="711" idx="0"/>
                      </p:cNvCxnSpPr>
                      <p:nvPr/>
                    </p:nvCxnSpPr>
                    <p:spPr bwMode="auto">
                      <a:xfrm rot="16200000" flipH="1">
                        <a:off x="1263568" y="5084955"/>
                        <a:ext cx="154636" cy="171813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4" name="Straight Arrow Connector 713"/>
                      <p:cNvCxnSpPr>
                        <a:stCxn id="712" idx="4"/>
                        <a:endCxn id="711" idx="0"/>
                      </p:cNvCxnSpPr>
                      <p:nvPr/>
                    </p:nvCxnSpPr>
                    <p:spPr bwMode="auto">
                      <a:xfrm rot="5400000">
                        <a:off x="1229208" y="4517981"/>
                        <a:ext cx="927782" cy="53262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15" name="Oval 714"/>
                      <p:cNvSpPr/>
                      <p:nvPr/>
                    </p:nvSpPr>
                    <p:spPr bwMode="auto">
                      <a:xfrm>
                        <a:off x="1547061" y="4509390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16" name="Oval 715"/>
                      <p:cNvSpPr/>
                      <p:nvPr/>
                    </p:nvSpPr>
                    <p:spPr bwMode="auto">
                      <a:xfrm>
                        <a:off x="2199949" y="5230998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717" name="Straight Arrow Connector 716"/>
                      <p:cNvCxnSpPr>
                        <a:stCxn id="715" idx="5"/>
                        <a:endCxn id="716" idx="0"/>
                      </p:cNvCxnSpPr>
                      <p:nvPr/>
                    </p:nvCxnSpPr>
                    <p:spPr bwMode="auto">
                      <a:xfrm rot="16200000" flipH="1">
                        <a:off x="2500619" y="5016230"/>
                        <a:ext cx="137449" cy="292087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18" name="Oval 717"/>
                      <p:cNvSpPr/>
                      <p:nvPr/>
                    </p:nvSpPr>
                    <p:spPr>
                      <a:xfrm>
                        <a:off x="3437000" y="5196636"/>
                        <a:ext cx="1013689" cy="68724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19" name="Oval 718"/>
                      <p:cNvSpPr/>
                      <p:nvPr/>
                    </p:nvSpPr>
                    <p:spPr>
                      <a:xfrm>
                        <a:off x="4107064" y="3512883"/>
                        <a:ext cx="2456926" cy="687246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720" name="Straight Arrow Connector 719"/>
                      <p:cNvCxnSpPr>
                        <a:stCxn id="728" idx="5"/>
                        <a:endCxn id="718" idx="0"/>
                      </p:cNvCxnSpPr>
                      <p:nvPr/>
                    </p:nvCxnSpPr>
                    <p:spPr>
                      <a:xfrm rot="16200000" flipH="1">
                        <a:off x="3754857" y="5016230"/>
                        <a:ext cx="120263" cy="240538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1" name="Straight Arrow Connector 720"/>
                      <p:cNvCxnSpPr>
                        <a:stCxn id="712" idx="4"/>
                        <a:endCxn id="718" idx="0"/>
                      </p:cNvCxnSpPr>
                      <p:nvPr/>
                    </p:nvCxnSpPr>
                    <p:spPr>
                      <a:xfrm rot="16200000" flipH="1">
                        <a:off x="2509215" y="3770599"/>
                        <a:ext cx="876233" cy="1975840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22" name="Oval 721"/>
                      <p:cNvSpPr/>
                      <p:nvPr/>
                    </p:nvSpPr>
                    <p:spPr>
                      <a:xfrm>
                        <a:off x="4536601" y="4354765"/>
                        <a:ext cx="1013689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23" name="Oval 722"/>
                      <p:cNvSpPr/>
                      <p:nvPr/>
                    </p:nvSpPr>
                    <p:spPr>
                      <a:xfrm>
                        <a:off x="5172303" y="5042011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724" name="Straight Arrow Connector 723"/>
                      <p:cNvCxnSpPr>
                        <a:stCxn id="722" idx="5"/>
                        <a:endCxn id="723" idx="0"/>
                      </p:cNvCxnSpPr>
                      <p:nvPr/>
                    </p:nvCxnSpPr>
                    <p:spPr>
                      <a:xfrm rot="16200000" flipH="1">
                        <a:off x="5498742" y="4853023"/>
                        <a:ext cx="103087" cy="274900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25" name="Oval 724"/>
                      <p:cNvSpPr/>
                      <p:nvPr/>
                    </p:nvSpPr>
                    <p:spPr>
                      <a:xfrm>
                        <a:off x="5756466" y="4354765"/>
                        <a:ext cx="1030876" cy="670059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26" name="Oval 725"/>
                      <p:cNvSpPr/>
                      <p:nvPr/>
                    </p:nvSpPr>
                    <p:spPr>
                      <a:xfrm>
                        <a:off x="6357815" y="5007649"/>
                        <a:ext cx="1030876" cy="68724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727" name="Straight Arrow Connector 726"/>
                      <p:cNvCxnSpPr>
                        <a:stCxn id="725" idx="5"/>
                        <a:endCxn id="726" idx="0"/>
                      </p:cNvCxnSpPr>
                      <p:nvPr/>
                    </p:nvCxnSpPr>
                    <p:spPr>
                      <a:xfrm rot="16200000" flipH="1">
                        <a:off x="6718628" y="4853012"/>
                        <a:ext cx="68725" cy="240538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28" name="Oval 727"/>
                      <p:cNvSpPr/>
                      <p:nvPr/>
                    </p:nvSpPr>
                    <p:spPr>
                      <a:xfrm>
                        <a:off x="2818475" y="4492214"/>
                        <a:ext cx="1030876" cy="670059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</p:grpSp>
              </p:grpSp>
              <p:grpSp>
                <p:nvGrpSpPr>
                  <p:cNvPr id="240958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4432300" y="2247900"/>
                    <a:ext cx="4483100" cy="1651000"/>
                    <a:chOff x="0" y="3390900"/>
                    <a:chExt cx="4483100" cy="1651000"/>
                  </a:xfrm>
                </p:grpSpPr>
                <p:sp>
                  <p:nvSpPr>
                    <p:cNvPr id="681" name="Oval 680"/>
                    <p:cNvSpPr/>
                    <p:nvPr/>
                  </p:nvSpPr>
                  <p:spPr>
                    <a:xfrm>
                      <a:off x="1629" y="3385466"/>
                      <a:ext cx="4485162" cy="1654799"/>
                    </a:xfrm>
                    <a:prstGeom prst="ellipse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240972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7352" y="3530598"/>
                      <a:ext cx="3689642" cy="1269986"/>
                      <a:chOff x="387350" y="3530600"/>
                      <a:chExt cx="7010400" cy="2412991"/>
                    </a:xfrm>
                  </p:grpSpPr>
                  <p:cxnSp>
                    <p:nvCxnSpPr>
                      <p:cNvPr id="683" name="Straight Arrow Connector 682"/>
                      <p:cNvCxnSpPr>
                        <a:stCxn id="695" idx="4"/>
                        <a:endCxn id="702" idx="0"/>
                      </p:cNvCxnSpPr>
                      <p:nvPr/>
                    </p:nvCxnSpPr>
                    <p:spPr>
                      <a:xfrm rot="16200000" flipH="1">
                        <a:off x="5710861" y="3830407"/>
                        <a:ext cx="807519" cy="1546314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4" name="Straight Arrow Connector 146"/>
                      <p:cNvCxnSpPr>
                        <a:stCxn id="695" idx="4"/>
                        <a:endCxn id="699" idx="0"/>
                      </p:cNvCxnSpPr>
                      <p:nvPr/>
                    </p:nvCxnSpPr>
                    <p:spPr>
                      <a:xfrm rot="16200000" flipH="1">
                        <a:off x="5100929" y="4440339"/>
                        <a:ext cx="841882" cy="360812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5" name="Straight Arrow Connector 684"/>
                      <p:cNvCxnSpPr>
                        <a:stCxn id="688" idx="4"/>
                        <a:endCxn id="692" idx="0"/>
                      </p:cNvCxnSpPr>
                      <p:nvPr/>
                    </p:nvCxnSpPr>
                    <p:spPr bwMode="auto">
                      <a:xfrm rot="16200000" flipH="1">
                        <a:off x="1896620" y="4397393"/>
                        <a:ext cx="910596" cy="75597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86" name="Oval 4"/>
                      <p:cNvSpPr/>
                      <p:nvPr/>
                    </p:nvSpPr>
                    <p:spPr bwMode="auto">
                      <a:xfrm>
                        <a:off x="393259" y="4509065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87" name="Oval 686"/>
                      <p:cNvSpPr/>
                      <p:nvPr/>
                    </p:nvSpPr>
                    <p:spPr bwMode="auto">
                      <a:xfrm>
                        <a:off x="925884" y="5247860"/>
                        <a:ext cx="1030876" cy="68724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88" name="Oval 687"/>
                      <p:cNvSpPr/>
                      <p:nvPr/>
                    </p:nvSpPr>
                    <p:spPr bwMode="auto">
                      <a:xfrm>
                        <a:off x="754071" y="3632832"/>
                        <a:ext cx="2456916" cy="687246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689" name="Straight Arrow Connector 688"/>
                      <p:cNvCxnSpPr>
                        <a:stCxn id="686" idx="5"/>
                        <a:endCxn id="687" idx="0"/>
                      </p:cNvCxnSpPr>
                      <p:nvPr/>
                    </p:nvCxnSpPr>
                    <p:spPr bwMode="auto">
                      <a:xfrm rot="16200000" flipH="1">
                        <a:off x="1278103" y="5084630"/>
                        <a:ext cx="154636" cy="171813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0" name="Straight Arrow Connector 689"/>
                      <p:cNvCxnSpPr>
                        <a:stCxn id="688" idx="4"/>
                        <a:endCxn id="687" idx="0"/>
                      </p:cNvCxnSpPr>
                      <p:nvPr/>
                    </p:nvCxnSpPr>
                    <p:spPr bwMode="auto">
                      <a:xfrm rot="5400000">
                        <a:off x="1243732" y="4517667"/>
                        <a:ext cx="927782" cy="532614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91" name="Oval 690"/>
                      <p:cNvSpPr/>
                      <p:nvPr/>
                    </p:nvSpPr>
                    <p:spPr bwMode="auto">
                      <a:xfrm>
                        <a:off x="1561585" y="4509065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92" name="Oval 691"/>
                      <p:cNvSpPr/>
                      <p:nvPr/>
                    </p:nvSpPr>
                    <p:spPr bwMode="auto">
                      <a:xfrm>
                        <a:off x="2214473" y="5230673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693" name="Straight Arrow Connector 692"/>
                      <p:cNvCxnSpPr>
                        <a:stCxn id="691" idx="5"/>
                        <a:endCxn id="692" idx="0"/>
                      </p:cNvCxnSpPr>
                      <p:nvPr/>
                    </p:nvCxnSpPr>
                    <p:spPr bwMode="auto">
                      <a:xfrm rot="16200000" flipH="1">
                        <a:off x="2515154" y="5015905"/>
                        <a:ext cx="137449" cy="29207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94" name="Oval 693"/>
                      <p:cNvSpPr/>
                      <p:nvPr/>
                    </p:nvSpPr>
                    <p:spPr>
                      <a:xfrm>
                        <a:off x="3417162" y="5213498"/>
                        <a:ext cx="1030876" cy="68724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95" name="Oval 694"/>
                      <p:cNvSpPr/>
                      <p:nvPr/>
                    </p:nvSpPr>
                    <p:spPr>
                      <a:xfrm>
                        <a:off x="4121599" y="3512558"/>
                        <a:ext cx="2456916" cy="687246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696" name="Straight Arrow Connector 695"/>
                      <p:cNvCxnSpPr>
                        <a:stCxn id="704" idx="5"/>
                        <a:endCxn id="694" idx="0"/>
                      </p:cNvCxnSpPr>
                      <p:nvPr/>
                    </p:nvCxnSpPr>
                    <p:spPr>
                      <a:xfrm rot="16200000" flipH="1">
                        <a:off x="3769370" y="5050279"/>
                        <a:ext cx="120273" cy="20617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7" name="Straight Arrow Connector 696"/>
                      <p:cNvCxnSpPr>
                        <a:stCxn id="688" idx="4"/>
                        <a:endCxn id="694" idx="0"/>
                      </p:cNvCxnSpPr>
                      <p:nvPr/>
                    </p:nvCxnSpPr>
                    <p:spPr>
                      <a:xfrm rot="16200000" flipH="1">
                        <a:off x="2506563" y="3787450"/>
                        <a:ext cx="893420" cy="1958664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98" name="Oval 697"/>
                      <p:cNvSpPr/>
                      <p:nvPr/>
                    </p:nvSpPr>
                    <p:spPr>
                      <a:xfrm>
                        <a:off x="4551125" y="4354440"/>
                        <a:ext cx="1013700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99" name="Oval 698"/>
                      <p:cNvSpPr/>
                      <p:nvPr/>
                    </p:nvSpPr>
                    <p:spPr>
                      <a:xfrm>
                        <a:off x="5186838" y="5041686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700" name="Straight Arrow Connector 699"/>
                      <p:cNvCxnSpPr>
                        <a:stCxn id="698" idx="5"/>
                        <a:endCxn id="699" idx="0"/>
                      </p:cNvCxnSpPr>
                      <p:nvPr/>
                    </p:nvCxnSpPr>
                    <p:spPr>
                      <a:xfrm rot="16200000" flipH="1">
                        <a:off x="5513277" y="4852698"/>
                        <a:ext cx="103087" cy="274900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01" name="Oval 700"/>
                      <p:cNvSpPr/>
                      <p:nvPr/>
                    </p:nvSpPr>
                    <p:spPr>
                      <a:xfrm>
                        <a:off x="5771001" y="4354440"/>
                        <a:ext cx="1030876" cy="670059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702" name="Oval 701"/>
                      <p:cNvSpPr/>
                      <p:nvPr/>
                    </p:nvSpPr>
                    <p:spPr>
                      <a:xfrm>
                        <a:off x="6372340" y="5007324"/>
                        <a:ext cx="1030876" cy="68724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703" name="Straight Arrow Connector 702"/>
                      <p:cNvCxnSpPr>
                        <a:stCxn id="701" idx="5"/>
                        <a:endCxn id="702" idx="0"/>
                      </p:cNvCxnSpPr>
                      <p:nvPr/>
                    </p:nvCxnSpPr>
                    <p:spPr>
                      <a:xfrm rot="16200000" flipH="1">
                        <a:off x="6733152" y="4852687"/>
                        <a:ext cx="68725" cy="240538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04" name="Oval 703"/>
                      <p:cNvSpPr/>
                      <p:nvPr/>
                    </p:nvSpPr>
                    <p:spPr>
                      <a:xfrm>
                        <a:off x="2850186" y="4509065"/>
                        <a:ext cx="1030876" cy="68724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</p:grpSp>
              </p:grpSp>
              <p:sp>
                <p:nvSpPr>
                  <p:cNvPr id="669" name="Up-Down Arrow 131"/>
                  <p:cNvSpPr/>
                  <p:nvPr/>
                </p:nvSpPr>
                <p:spPr>
                  <a:xfrm>
                    <a:off x="6567997" y="3906311"/>
                    <a:ext cx="343621" cy="669156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0" name="Up-Down Arrow 132"/>
                  <p:cNvSpPr/>
                  <p:nvPr/>
                </p:nvSpPr>
                <p:spPr>
                  <a:xfrm>
                    <a:off x="2091877" y="379678"/>
                    <a:ext cx="343621" cy="669156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1" name="Up-Down Arrow 670"/>
                  <p:cNvSpPr/>
                  <p:nvPr/>
                </p:nvSpPr>
                <p:spPr>
                  <a:xfrm>
                    <a:off x="2064752" y="5027600"/>
                    <a:ext cx="343621" cy="669156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2" name="Up-Down Arrow 671"/>
                  <p:cNvSpPr/>
                  <p:nvPr/>
                </p:nvSpPr>
                <p:spPr>
                  <a:xfrm>
                    <a:off x="2091877" y="2712682"/>
                    <a:ext cx="343621" cy="678196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3" name="Up-Down Arrow 672"/>
                  <p:cNvSpPr/>
                  <p:nvPr/>
                </p:nvSpPr>
                <p:spPr>
                  <a:xfrm>
                    <a:off x="6549912" y="1555223"/>
                    <a:ext cx="343621" cy="678196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4" name="Up-Down Arrow 673"/>
                  <p:cNvSpPr/>
                  <p:nvPr/>
                </p:nvSpPr>
                <p:spPr>
                  <a:xfrm>
                    <a:off x="6604168" y="6257400"/>
                    <a:ext cx="343621" cy="669156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5" name="Up-Down Arrow 674"/>
                  <p:cNvSpPr/>
                  <p:nvPr/>
                </p:nvSpPr>
                <p:spPr>
                  <a:xfrm rot="18826925">
                    <a:off x="4302809" y="2183685"/>
                    <a:ext cx="343621" cy="587770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6" name="Up-Down Arrow 675"/>
                  <p:cNvSpPr/>
                  <p:nvPr/>
                </p:nvSpPr>
                <p:spPr>
                  <a:xfrm rot="18826925">
                    <a:off x="4352543" y="4503126"/>
                    <a:ext cx="334575" cy="587776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7" name="Up-Down Arrow 676"/>
                  <p:cNvSpPr/>
                  <p:nvPr/>
                </p:nvSpPr>
                <p:spPr>
                  <a:xfrm rot="18826925">
                    <a:off x="8742753" y="3350189"/>
                    <a:ext cx="343621" cy="587776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8" name="Up-Down Arrow 677"/>
                  <p:cNvSpPr/>
                  <p:nvPr/>
                </p:nvSpPr>
                <p:spPr>
                  <a:xfrm rot="18826925">
                    <a:off x="8797009" y="5674147"/>
                    <a:ext cx="343621" cy="587776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9" name="Up-Down Arrow 678"/>
                  <p:cNvSpPr/>
                  <p:nvPr/>
                </p:nvSpPr>
                <p:spPr>
                  <a:xfrm rot="18826925">
                    <a:off x="21111" y="913191"/>
                    <a:ext cx="334581" cy="587770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80" name="Up-Down Arrow 679"/>
                  <p:cNvSpPr/>
                  <p:nvPr/>
                </p:nvSpPr>
                <p:spPr>
                  <a:xfrm rot="18826925">
                    <a:off x="70845" y="3232632"/>
                    <a:ext cx="343621" cy="587770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240717" name="Group 357"/>
              <p:cNvGrpSpPr>
                <a:grpSpLocks/>
              </p:cNvGrpSpPr>
              <p:nvPr/>
            </p:nvGrpSpPr>
            <p:grpSpPr bwMode="auto">
              <a:xfrm>
                <a:off x="469900" y="3898900"/>
                <a:ext cx="4178300" cy="2959100"/>
                <a:chOff x="1054100" y="3683000"/>
                <a:chExt cx="4178300" cy="2959100"/>
              </a:xfrm>
            </p:grpSpPr>
            <p:sp>
              <p:nvSpPr>
                <p:cNvPr id="549" name="Rounded Rectangle 548"/>
                <p:cNvSpPr/>
                <p:nvPr/>
              </p:nvSpPr>
              <p:spPr>
                <a:xfrm>
                  <a:off x="1055438" y="3682104"/>
                  <a:ext cx="4177903" cy="2958879"/>
                </a:xfrm>
                <a:prstGeom prst="roundRect">
                  <a:avLst>
                    <a:gd name="adj" fmla="val 26538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solidFill>
                    <a:scrgbClr r="0" g="0" b="0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240840" name="Group 239"/>
                <p:cNvGrpSpPr>
                  <a:grpSpLocks noChangeAspect="1"/>
                </p:cNvGrpSpPr>
                <p:nvPr/>
              </p:nvGrpSpPr>
              <p:grpSpPr bwMode="auto">
                <a:xfrm>
                  <a:off x="1230621" y="3797300"/>
                  <a:ext cx="3909581" cy="2735877"/>
                  <a:chOff x="-102883" y="381000"/>
                  <a:chExt cx="9364556" cy="6553200"/>
                </a:xfrm>
              </p:grpSpPr>
              <p:grpSp>
                <p:nvGrpSpPr>
                  <p:cNvPr id="240841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0" y="3390900"/>
                    <a:ext cx="4483100" cy="1651000"/>
                    <a:chOff x="0" y="3390900"/>
                    <a:chExt cx="4483100" cy="1651000"/>
                  </a:xfrm>
                </p:grpSpPr>
                <p:sp>
                  <p:nvSpPr>
                    <p:cNvPr id="639" name="Oval 638"/>
                    <p:cNvSpPr/>
                    <p:nvPr/>
                  </p:nvSpPr>
                  <p:spPr>
                    <a:xfrm>
                      <a:off x="1828" y="3386589"/>
                      <a:ext cx="4483835" cy="1654320"/>
                    </a:xfrm>
                    <a:prstGeom prst="ellipse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240930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7352" y="3530601"/>
                      <a:ext cx="3689643" cy="1269988"/>
                      <a:chOff x="387350" y="3530600"/>
                      <a:chExt cx="7010400" cy="2412991"/>
                    </a:xfrm>
                  </p:grpSpPr>
                  <p:cxnSp>
                    <p:nvCxnSpPr>
                      <p:cNvPr id="641" name="Straight Arrow Connector 5"/>
                      <p:cNvCxnSpPr>
                        <a:stCxn id="653" idx="4"/>
                        <a:endCxn id="660" idx="0"/>
                      </p:cNvCxnSpPr>
                      <p:nvPr/>
                    </p:nvCxnSpPr>
                    <p:spPr>
                      <a:xfrm rot="16200000" flipH="1">
                        <a:off x="5709456" y="3832364"/>
                        <a:ext cx="807270" cy="154585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2" name="Straight Arrow Connector 6"/>
                      <p:cNvCxnSpPr>
                        <a:stCxn id="646" idx="4"/>
                        <a:endCxn id="657" idx="0"/>
                      </p:cNvCxnSpPr>
                      <p:nvPr/>
                    </p:nvCxnSpPr>
                    <p:spPr>
                      <a:xfrm rot="16200000" flipH="1">
                        <a:off x="3150201" y="3145316"/>
                        <a:ext cx="858803" cy="3211950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3" name="Straight Arrow Connector 19"/>
                      <p:cNvCxnSpPr>
                        <a:stCxn id="646" idx="4"/>
                        <a:endCxn id="650" idx="0"/>
                      </p:cNvCxnSpPr>
                      <p:nvPr/>
                    </p:nvCxnSpPr>
                    <p:spPr bwMode="auto">
                      <a:xfrm rot="16200000" flipH="1">
                        <a:off x="1896335" y="4399182"/>
                        <a:ext cx="910337" cy="755752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44" name="Oval 4"/>
                      <p:cNvSpPr/>
                      <p:nvPr/>
                    </p:nvSpPr>
                    <p:spPr bwMode="auto">
                      <a:xfrm>
                        <a:off x="393420" y="4510831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45" name="Oval 644"/>
                      <p:cNvSpPr/>
                      <p:nvPr/>
                    </p:nvSpPr>
                    <p:spPr bwMode="auto">
                      <a:xfrm>
                        <a:off x="925887" y="5249397"/>
                        <a:ext cx="1030570" cy="687043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46" name="Oval 645"/>
                      <p:cNvSpPr/>
                      <p:nvPr/>
                    </p:nvSpPr>
                    <p:spPr bwMode="auto">
                      <a:xfrm>
                        <a:off x="754125" y="3634847"/>
                        <a:ext cx="2456187" cy="687043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647" name="Straight Arrow Connector 646"/>
                      <p:cNvCxnSpPr>
                        <a:stCxn id="644" idx="5"/>
                        <a:endCxn id="645" idx="0"/>
                      </p:cNvCxnSpPr>
                      <p:nvPr/>
                    </p:nvCxnSpPr>
                    <p:spPr bwMode="auto">
                      <a:xfrm rot="16200000" flipH="1">
                        <a:off x="1278001" y="5086226"/>
                        <a:ext cx="154579" cy="171762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8" name="Straight Arrow Connector 647"/>
                      <p:cNvCxnSpPr>
                        <a:stCxn id="646" idx="4"/>
                        <a:endCxn id="645" idx="0"/>
                      </p:cNvCxnSpPr>
                      <p:nvPr/>
                    </p:nvCxnSpPr>
                    <p:spPr bwMode="auto">
                      <a:xfrm rot="5400000">
                        <a:off x="1243641" y="4519420"/>
                        <a:ext cx="927508" cy="53245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49" name="Oval 648"/>
                      <p:cNvSpPr/>
                      <p:nvPr/>
                    </p:nvSpPr>
                    <p:spPr bwMode="auto">
                      <a:xfrm>
                        <a:off x="1561400" y="4510831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50" name="Oval 649"/>
                      <p:cNvSpPr/>
                      <p:nvPr/>
                    </p:nvSpPr>
                    <p:spPr bwMode="auto">
                      <a:xfrm>
                        <a:off x="2214094" y="5232226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651" name="Straight Arrow Connector 650"/>
                      <p:cNvCxnSpPr>
                        <a:stCxn id="649" idx="5"/>
                        <a:endCxn id="650" idx="0"/>
                      </p:cNvCxnSpPr>
                      <p:nvPr/>
                    </p:nvCxnSpPr>
                    <p:spPr bwMode="auto">
                      <a:xfrm rot="16200000" flipH="1">
                        <a:off x="2514686" y="5017522"/>
                        <a:ext cx="137409" cy="291990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2" name="Oval 651"/>
                      <p:cNvSpPr/>
                      <p:nvPr/>
                    </p:nvSpPr>
                    <p:spPr>
                      <a:xfrm>
                        <a:off x="3416426" y="5215045"/>
                        <a:ext cx="1030570" cy="687043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53" name="Oval 652"/>
                      <p:cNvSpPr/>
                      <p:nvPr/>
                    </p:nvSpPr>
                    <p:spPr>
                      <a:xfrm>
                        <a:off x="4120655" y="3514619"/>
                        <a:ext cx="2456187" cy="687043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654" name="Straight Arrow Connector 653"/>
                      <p:cNvCxnSpPr>
                        <a:stCxn id="643" idx="5"/>
                        <a:endCxn id="652" idx="0"/>
                      </p:cNvCxnSpPr>
                      <p:nvPr/>
                    </p:nvCxnSpPr>
                    <p:spPr>
                      <a:xfrm rot="16200000" flipH="1">
                        <a:off x="3768541" y="5051874"/>
                        <a:ext cx="120227" cy="206114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5" name="Straight Arrow Connector 654"/>
                      <p:cNvCxnSpPr>
                        <a:stCxn id="646" idx="4"/>
                        <a:endCxn id="652" idx="0"/>
                      </p:cNvCxnSpPr>
                      <p:nvPr/>
                    </p:nvCxnSpPr>
                    <p:spPr>
                      <a:xfrm rot="16200000" flipH="1">
                        <a:off x="2506097" y="3789420"/>
                        <a:ext cx="893155" cy="1958084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6" name="Oval 655"/>
                      <p:cNvSpPr/>
                      <p:nvPr/>
                    </p:nvSpPr>
                    <p:spPr>
                      <a:xfrm>
                        <a:off x="4034769" y="4493650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57" name="Oval 656"/>
                      <p:cNvSpPr/>
                      <p:nvPr/>
                    </p:nvSpPr>
                    <p:spPr>
                      <a:xfrm>
                        <a:off x="4687463" y="5180692"/>
                        <a:ext cx="1013400" cy="687043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658" name="Straight Arrow Connector 657"/>
                      <p:cNvCxnSpPr>
                        <a:stCxn id="656" idx="5"/>
                        <a:endCxn id="657" idx="0"/>
                      </p:cNvCxnSpPr>
                      <p:nvPr/>
                    </p:nvCxnSpPr>
                    <p:spPr>
                      <a:xfrm rot="16200000" flipH="1">
                        <a:off x="4996635" y="4991760"/>
                        <a:ext cx="103056" cy="274819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9" name="Oval 658"/>
                      <p:cNvSpPr/>
                      <p:nvPr/>
                    </p:nvSpPr>
                    <p:spPr>
                      <a:xfrm>
                        <a:off x="5769568" y="4356241"/>
                        <a:ext cx="1030570" cy="669872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60" name="Oval 659"/>
                      <p:cNvSpPr/>
                      <p:nvPr/>
                    </p:nvSpPr>
                    <p:spPr>
                      <a:xfrm>
                        <a:off x="6370728" y="5008932"/>
                        <a:ext cx="1030570" cy="687043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661" name="Straight Arrow Connector 660"/>
                      <p:cNvCxnSpPr>
                        <a:stCxn id="659" idx="5"/>
                        <a:endCxn id="660" idx="0"/>
                      </p:cNvCxnSpPr>
                      <p:nvPr/>
                    </p:nvCxnSpPr>
                    <p:spPr>
                      <a:xfrm rot="16200000" flipH="1">
                        <a:off x="6731434" y="4854341"/>
                        <a:ext cx="68704" cy="24046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62" name="Oval 8"/>
                      <p:cNvSpPr/>
                      <p:nvPr/>
                    </p:nvSpPr>
                    <p:spPr>
                      <a:xfrm>
                        <a:off x="2849618" y="4510831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</p:grpSp>
              </p:grpSp>
              <p:grpSp>
                <p:nvGrpSpPr>
                  <p:cNvPr id="240842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457700" y="4597400"/>
                    <a:ext cx="4483100" cy="1651000"/>
                    <a:chOff x="0" y="3390900"/>
                    <a:chExt cx="4483100" cy="1651000"/>
                  </a:xfrm>
                </p:grpSpPr>
                <p:sp>
                  <p:nvSpPr>
                    <p:cNvPr id="615" name="Oval 614"/>
                    <p:cNvSpPr/>
                    <p:nvPr/>
                  </p:nvSpPr>
                  <p:spPr>
                    <a:xfrm>
                      <a:off x="9880" y="3382410"/>
                      <a:ext cx="4483835" cy="1654314"/>
                    </a:xfrm>
                    <a:prstGeom prst="ellipse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240906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7352" y="3530605"/>
                      <a:ext cx="3689642" cy="1269988"/>
                      <a:chOff x="387350" y="3530600"/>
                      <a:chExt cx="7010400" cy="2412991"/>
                    </a:xfrm>
                  </p:grpSpPr>
                  <p:cxnSp>
                    <p:nvCxnSpPr>
                      <p:cNvPr id="617" name="Straight Arrow Connector 616"/>
                      <p:cNvCxnSpPr>
                        <a:stCxn id="629" idx="4"/>
                        <a:endCxn id="636" idx="0"/>
                      </p:cNvCxnSpPr>
                      <p:nvPr/>
                    </p:nvCxnSpPr>
                    <p:spPr>
                      <a:xfrm rot="16200000" flipH="1">
                        <a:off x="5724745" y="3824422"/>
                        <a:ext cx="807280" cy="154585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8" name="Straight Arrow Connector 617"/>
                      <p:cNvCxnSpPr>
                        <a:stCxn id="622" idx="4"/>
                        <a:endCxn id="633" idx="0"/>
                      </p:cNvCxnSpPr>
                      <p:nvPr/>
                    </p:nvCxnSpPr>
                    <p:spPr>
                      <a:xfrm rot="16200000" flipH="1">
                        <a:off x="3148319" y="3154556"/>
                        <a:ext cx="858803" cy="3177598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9" name="Straight Arrow Connector 618"/>
                      <p:cNvCxnSpPr>
                        <a:stCxn id="622" idx="4"/>
                        <a:endCxn id="626" idx="0"/>
                      </p:cNvCxnSpPr>
                      <p:nvPr/>
                    </p:nvCxnSpPr>
                    <p:spPr bwMode="auto">
                      <a:xfrm rot="16200000" flipH="1">
                        <a:off x="1911634" y="4391240"/>
                        <a:ext cx="910326" cy="755752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0" name="Oval 4"/>
                      <p:cNvSpPr/>
                      <p:nvPr/>
                    </p:nvSpPr>
                    <p:spPr bwMode="auto">
                      <a:xfrm>
                        <a:off x="408719" y="4502879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21" name="Oval 620"/>
                      <p:cNvSpPr/>
                      <p:nvPr/>
                    </p:nvSpPr>
                    <p:spPr bwMode="auto">
                      <a:xfrm>
                        <a:off x="941186" y="5241455"/>
                        <a:ext cx="1030570" cy="687043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22" name="Oval 621"/>
                      <p:cNvSpPr/>
                      <p:nvPr/>
                    </p:nvSpPr>
                    <p:spPr bwMode="auto">
                      <a:xfrm>
                        <a:off x="769424" y="3626905"/>
                        <a:ext cx="2456187" cy="687043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623" name="Straight Arrow Connector 622"/>
                      <p:cNvCxnSpPr>
                        <a:endCxn id="621" idx="0"/>
                      </p:cNvCxnSpPr>
                      <p:nvPr/>
                    </p:nvCxnSpPr>
                    <p:spPr bwMode="auto">
                      <a:xfrm rot="16200000" flipH="1">
                        <a:off x="1293300" y="5078274"/>
                        <a:ext cx="154590" cy="171762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4" name="Straight Arrow Connector 623"/>
                      <p:cNvCxnSpPr>
                        <a:stCxn id="622" idx="4"/>
                        <a:endCxn id="621" idx="0"/>
                      </p:cNvCxnSpPr>
                      <p:nvPr/>
                    </p:nvCxnSpPr>
                    <p:spPr bwMode="auto">
                      <a:xfrm rot="5400000">
                        <a:off x="1258940" y="4511479"/>
                        <a:ext cx="927508" cy="53245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5" name="Oval 624"/>
                      <p:cNvSpPr/>
                      <p:nvPr/>
                    </p:nvSpPr>
                    <p:spPr bwMode="auto">
                      <a:xfrm>
                        <a:off x="1576699" y="4502879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26" name="Oval 625"/>
                      <p:cNvSpPr/>
                      <p:nvPr/>
                    </p:nvSpPr>
                    <p:spPr bwMode="auto">
                      <a:xfrm>
                        <a:off x="2229393" y="5224274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627" name="Straight Arrow Connector 626"/>
                      <p:cNvCxnSpPr>
                        <a:stCxn id="625" idx="5"/>
                        <a:endCxn id="626" idx="0"/>
                      </p:cNvCxnSpPr>
                      <p:nvPr/>
                    </p:nvCxnSpPr>
                    <p:spPr bwMode="auto">
                      <a:xfrm rot="16200000" flipH="1">
                        <a:off x="2529985" y="5009569"/>
                        <a:ext cx="137409" cy="291990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28" name="Oval 627"/>
                      <p:cNvSpPr/>
                      <p:nvPr/>
                    </p:nvSpPr>
                    <p:spPr>
                      <a:xfrm>
                        <a:off x="3414555" y="5207103"/>
                        <a:ext cx="1030570" cy="687043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29" name="Oval 628"/>
                      <p:cNvSpPr/>
                      <p:nvPr/>
                    </p:nvSpPr>
                    <p:spPr>
                      <a:xfrm>
                        <a:off x="4135954" y="3506667"/>
                        <a:ext cx="2456187" cy="687043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630" name="Straight Arrow Connector 629"/>
                      <p:cNvCxnSpPr>
                        <a:stCxn id="638" idx="5"/>
                        <a:endCxn id="628" idx="0"/>
                      </p:cNvCxnSpPr>
                      <p:nvPr/>
                    </p:nvCxnSpPr>
                    <p:spPr>
                      <a:xfrm rot="16200000" flipH="1">
                        <a:off x="3766658" y="5043932"/>
                        <a:ext cx="120238" cy="206114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1" name="Straight Arrow Connector 630"/>
                      <p:cNvCxnSpPr>
                        <a:stCxn id="622" idx="4"/>
                        <a:endCxn id="628" idx="0"/>
                      </p:cNvCxnSpPr>
                      <p:nvPr/>
                    </p:nvCxnSpPr>
                    <p:spPr>
                      <a:xfrm rot="16200000" flipH="1">
                        <a:off x="2512806" y="3790069"/>
                        <a:ext cx="893155" cy="1940913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32" name="Oval 631"/>
                      <p:cNvSpPr/>
                      <p:nvPr/>
                    </p:nvSpPr>
                    <p:spPr>
                      <a:xfrm>
                        <a:off x="3998545" y="4485708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33" name="Oval 632"/>
                      <p:cNvSpPr/>
                      <p:nvPr/>
                    </p:nvSpPr>
                    <p:spPr>
                      <a:xfrm>
                        <a:off x="4651239" y="5172751"/>
                        <a:ext cx="1013389" cy="687043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634" name="Straight Arrow Connector 633"/>
                      <p:cNvCxnSpPr>
                        <a:stCxn id="632" idx="5"/>
                        <a:endCxn id="633" idx="0"/>
                      </p:cNvCxnSpPr>
                      <p:nvPr/>
                    </p:nvCxnSpPr>
                    <p:spPr>
                      <a:xfrm rot="16200000" flipH="1">
                        <a:off x="4968991" y="4975228"/>
                        <a:ext cx="103056" cy="292000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35" name="Oval 634"/>
                      <p:cNvSpPr/>
                      <p:nvPr/>
                    </p:nvSpPr>
                    <p:spPr>
                      <a:xfrm>
                        <a:off x="5784867" y="4348300"/>
                        <a:ext cx="1030570" cy="669861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36" name="Oval 635"/>
                      <p:cNvSpPr/>
                      <p:nvPr/>
                    </p:nvSpPr>
                    <p:spPr>
                      <a:xfrm>
                        <a:off x="6386027" y="5000990"/>
                        <a:ext cx="1030570" cy="687043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637" name="Straight Arrow Connector 636"/>
                      <p:cNvCxnSpPr>
                        <a:stCxn id="635" idx="5"/>
                        <a:endCxn id="636" idx="0"/>
                      </p:cNvCxnSpPr>
                      <p:nvPr/>
                    </p:nvCxnSpPr>
                    <p:spPr>
                      <a:xfrm rot="16200000" flipH="1">
                        <a:off x="6746733" y="4846399"/>
                        <a:ext cx="68704" cy="24046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38" name="Oval 637"/>
                      <p:cNvSpPr/>
                      <p:nvPr/>
                    </p:nvSpPr>
                    <p:spPr>
                      <a:xfrm>
                        <a:off x="2847736" y="4502879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</p:grpSp>
              </p:grpSp>
              <p:grpSp>
                <p:nvGrpSpPr>
                  <p:cNvPr id="240843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0" y="1054100"/>
                    <a:ext cx="4483100" cy="1651000"/>
                    <a:chOff x="0" y="3390900"/>
                    <a:chExt cx="4483100" cy="1651000"/>
                  </a:xfrm>
                </p:grpSpPr>
                <p:sp>
                  <p:nvSpPr>
                    <p:cNvPr id="591" name="Oval 590"/>
                    <p:cNvSpPr/>
                    <p:nvPr/>
                  </p:nvSpPr>
                  <p:spPr>
                    <a:xfrm>
                      <a:off x="1828" y="3382034"/>
                      <a:ext cx="4483835" cy="1654314"/>
                    </a:xfrm>
                    <a:prstGeom prst="ellipse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240882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7352" y="3530605"/>
                      <a:ext cx="3689642" cy="1269988"/>
                      <a:chOff x="387350" y="3530600"/>
                      <a:chExt cx="7010400" cy="2412991"/>
                    </a:xfrm>
                  </p:grpSpPr>
                  <p:cxnSp>
                    <p:nvCxnSpPr>
                      <p:cNvPr id="593" name="Straight Arrow Connector 592"/>
                      <p:cNvCxnSpPr>
                        <a:stCxn id="605" idx="4"/>
                        <a:endCxn id="612" idx="0"/>
                      </p:cNvCxnSpPr>
                      <p:nvPr/>
                    </p:nvCxnSpPr>
                    <p:spPr>
                      <a:xfrm rot="16200000" flipH="1">
                        <a:off x="5709446" y="3823708"/>
                        <a:ext cx="807280" cy="154585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4" name="Straight Arrow Connector 593"/>
                      <p:cNvCxnSpPr>
                        <a:stCxn id="598" idx="4"/>
                        <a:endCxn id="609" idx="0"/>
                      </p:cNvCxnSpPr>
                      <p:nvPr/>
                    </p:nvCxnSpPr>
                    <p:spPr>
                      <a:xfrm rot="16200000" flipH="1">
                        <a:off x="3167372" y="3119489"/>
                        <a:ext cx="858803" cy="3246302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5" name="Straight Arrow Connector 594"/>
                      <p:cNvCxnSpPr>
                        <a:stCxn id="598" idx="4"/>
                        <a:endCxn id="602" idx="0"/>
                      </p:cNvCxnSpPr>
                      <p:nvPr/>
                    </p:nvCxnSpPr>
                    <p:spPr bwMode="auto">
                      <a:xfrm rot="16200000" flipH="1">
                        <a:off x="1896335" y="4390526"/>
                        <a:ext cx="910326" cy="755752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96" name="Oval 4"/>
                      <p:cNvSpPr/>
                      <p:nvPr/>
                    </p:nvSpPr>
                    <p:spPr bwMode="auto">
                      <a:xfrm>
                        <a:off x="393420" y="4502165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97" name="Oval 596"/>
                      <p:cNvSpPr/>
                      <p:nvPr/>
                    </p:nvSpPr>
                    <p:spPr bwMode="auto">
                      <a:xfrm>
                        <a:off x="925887" y="5240741"/>
                        <a:ext cx="1030570" cy="687043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98" name="Oval 597"/>
                      <p:cNvSpPr/>
                      <p:nvPr/>
                    </p:nvSpPr>
                    <p:spPr bwMode="auto">
                      <a:xfrm>
                        <a:off x="754125" y="3626191"/>
                        <a:ext cx="2456187" cy="687043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599" name="Straight Arrow Connector 598"/>
                      <p:cNvCxnSpPr>
                        <a:stCxn id="596" idx="5"/>
                        <a:endCxn id="597" idx="0"/>
                      </p:cNvCxnSpPr>
                      <p:nvPr/>
                    </p:nvCxnSpPr>
                    <p:spPr bwMode="auto">
                      <a:xfrm rot="16200000" flipH="1">
                        <a:off x="1278001" y="5077560"/>
                        <a:ext cx="154590" cy="171762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0" name="Straight Arrow Connector 599"/>
                      <p:cNvCxnSpPr>
                        <a:stCxn id="598" idx="4"/>
                        <a:endCxn id="597" idx="0"/>
                      </p:cNvCxnSpPr>
                      <p:nvPr/>
                    </p:nvCxnSpPr>
                    <p:spPr bwMode="auto">
                      <a:xfrm rot="5400000">
                        <a:off x="1243641" y="4510765"/>
                        <a:ext cx="927508" cy="53245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1" name="Oval 600"/>
                      <p:cNvSpPr/>
                      <p:nvPr/>
                    </p:nvSpPr>
                    <p:spPr bwMode="auto">
                      <a:xfrm>
                        <a:off x="1561400" y="4502165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02" name="Oval 601"/>
                      <p:cNvSpPr/>
                      <p:nvPr/>
                    </p:nvSpPr>
                    <p:spPr bwMode="auto">
                      <a:xfrm>
                        <a:off x="2214094" y="5223560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603" name="Straight Arrow Connector 602"/>
                      <p:cNvCxnSpPr>
                        <a:stCxn id="601" idx="5"/>
                        <a:endCxn id="602" idx="0"/>
                      </p:cNvCxnSpPr>
                      <p:nvPr/>
                    </p:nvCxnSpPr>
                    <p:spPr bwMode="auto">
                      <a:xfrm rot="16200000" flipH="1">
                        <a:off x="2514686" y="5008855"/>
                        <a:ext cx="137409" cy="291990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4" name="Oval 603"/>
                      <p:cNvSpPr/>
                      <p:nvPr/>
                    </p:nvSpPr>
                    <p:spPr>
                      <a:xfrm>
                        <a:off x="3450779" y="5206389"/>
                        <a:ext cx="1013400" cy="687043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05" name="Oval 604"/>
                      <p:cNvSpPr/>
                      <p:nvPr/>
                    </p:nvSpPr>
                    <p:spPr>
                      <a:xfrm>
                        <a:off x="4120655" y="3505953"/>
                        <a:ext cx="2456187" cy="687043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606" name="Straight Arrow Connector 605"/>
                      <p:cNvCxnSpPr>
                        <a:stCxn id="614" idx="5"/>
                        <a:endCxn id="604" idx="0"/>
                      </p:cNvCxnSpPr>
                      <p:nvPr/>
                    </p:nvCxnSpPr>
                    <p:spPr>
                      <a:xfrm rot="16200000" flipH="1">
                        <a:off x="3768541" y="5026037"/>
                        <a:ext cx="120238" cy="24046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7" name="Straight Arrow Connector 606"/>
                      <p:cNvCxnSpPr>
                        <a:stCxn id="598" idx="4"/>
                        <a:endCxn id="604" idx="0"/>
                      </p:cNvCxnSpPr>
                      <p:nvPr/>
                    </p:nvCxnSpPr>
                    <p:spPr>
                      <a:xfrm rot="16200000" flipH="1">
                        <a:off x="2514688" y="3772173"/>
                        <a:ext cx="893155" cy="197526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8" name="Oval 607"/>
                      <p:cNvSpPr/>
                      <p:nvPr/>
                    </p:nvSpPr>
                    <p:spPr>
                      <a:xfrm>
                        <a:off x="4069121" y="4484994"/>
                        <a:ext cx="1013400" cy="687043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09" name="Oval 608"/>
                      <p:cNvSpPr/>
                      <p:nvPr/>
                    </p:nvSpPr>
                    <p:spPr>
                      <a:xfrm>
                        <a:off x="4704645" y="5172037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610" name="Straight Arrow Connector 609"/>
                      <p:cNvCxnSpPr>
                        <a:stCxn id="608" idx="5"/>
                        <a:endCxn id="609" idx="0"/>
                      </p:cNvCxnSpPr>
                      <p:nvPr/>
                    </p:nvCxnSpPr>
                    <p:spPr>
                      <a:xfrm rot="16200000" flipH="1">
                        <a:off x="5030987" y="4983105"/>
                        <a:ext cx="103056" cy="274819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11" name="Oval 610"/>
                      <p:cNvSpPr/>
                      <p:nvPr/>
                    </p:nvSpPr>
                    <p:spPr>
                      <a:xfrm>
                        <a:off x="5769568" y="4347586"/>
                        <a:ext cx="1030570" cy="669861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612" name="Oval 611"/>
                      <p:cNvSpPr/>
                      <p:nvPr/>
                    </p:nvSpPr>
                    <p:spPr>
                      <a:xfrm>
                        <a:off x="6370728" y="5000276"/>
                        <a:ext cx="1030570" cy="687043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613" name="Straight Arrow Connector 612"/>
                      <p:cNvCxnSpPr>
                        <a:stCxn id="611" idx="5"/>
                        <a:endCxn id="612" idx="0"/>
                      </p:cNvCxnSpPr>
                      <p:nvPr/>
                    </p:nvCxnSpPr>
                    <p:spPr>
                      <a:xfrm rot="16200000" flipH="1">
                        <a:off x="6731434" y="4845685"/>
                        <a:ext cx="68704" cy="24046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14" name="Oval 613"/>
                      <p:cNvSpPr/>
                      <p:nvPr/>
                    </p:nvSpPr>
                    <p:spPr>
                      <a:xfrm>
                        <a:off x="2832437" y="4502165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</p:grpSp>
              </p:grpSp>
              <p:grpSp>
                <p:nvGrpSpPr>
                  <p:cNvPr id="240844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4432300" y="2247900"/>
                    <a:ext cx="4483100" cy="1651000"/>
                    <a:chOff x="0" y="3390900"/>
                    <a:chExt cx="4483100" cy="1651000"/>
                  </a:xfrm>
                </p:grpSpPr>
                <p:sp>
                  <p:nvSpPr>
                    <p:cNvPr id="567" name="Oval 566"/>
                    <p:cNvSpPr/>
                    <p:nvPr/>
                  </p:nvSpPr>
                  <p:spPr>
                    <a:xfrm>
                      <a:off x="8160" y="3390547"/>
                      <a:ext cx="4483835" cy="1645277"/>
                    </a:xfrm>
                    <a:prstGeom prst="ellipse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240858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7352" y="3530605"/>
                      <a:ext cx="3689642" cy="1269988"/>
                      <a:chOff x="387350" y="3530600"/>
                      <a:chExt cx="7010400" cy="2412991"/>
                    </a:xfrm>
                  </p:grpSpPr>
                  <p:cxnSp>
                    <p:nvCxnSpPr>
                      <p:cNvPr id="569" name="Straight Arrow Connector 568"/>
                      <p:cNvCxnSpPr>
                        <a:stCxn id="581" idx="4"/>
                        <a:endCxn id="588" idx="0"/>
                      </p:cNvCxnSpPr>
                      <p:nvPr/>
                    </p:nvCxnSpPr>
                    <p:spPr>
                      <a:xfrm rot="16200000" flipH="1">
                        <a:off x="5721499" y="3839883"/>
                        <a:ext cx="807270" cy="154585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0" name="Straight Arrow Connector 569"/>
                      <p:cNvCxnSpPr>
                        <a:stCxn id="574" idx="4"/>
                        <a:endCxn id="585" idx="0"/>
                      </p:cNvCxnSpPr>
                      <p:nvPr/>
                    </p:nvCxnSpPr>
                    <p:spPr>
                      <a:xfrm rot="16200000" flipH="1">
                        <a:off x="3162233" y="3152846"/>
                        <a:ext cx="858803" cy="3211939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1" name="Straight Arrow Connector 570"/>
                      <p:cNvCxnSpPr>
                        <a:stCxn id="574" idx="4"/>
                        <a:endCxn id="578" idx="0"/>
                      </p:cNvCxnSpPr>
                      <p:nvPr/>
                    </p:nvCxnSpPr>
                    <p:spPr bwMode="auto">
                      <a:xfrm rot="16200000" flipH="1">
                        <a:off x="1916968" y="4398111"/>
                        <a:ext cx="893155" cy="755752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72" name="Oval 4"/>
                      <p:cNvSpPr/>
                      <p:nvPr/>
                    </p:nvSpPr>
                    <p:spPr bwMode="auto">
                      <a:xfrm>
                        <a:off x="405462" y="4501169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73" name="Oval 572"/>
                      <p:cNvSpPr/>
                      <p:nvPr/>
                    </p:nvSpPr>
                    <p:spPr bwMode="auto">
                      <a:xfrm>
                        <a:off x="937918" y="5239746"/>
                        <a:ext cx="1030570" cy="687043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74" name="Oval 573"/>
                      <p:cNvSpPr/>
                      <p:nvPr/>
                    </p:nvSpPr>
                    <p:spPr bwMode="auto">
                      <a:xfrm>
                        <a:off x="766156" y="3642366"/>
                        <a:ext cx="2456198" cy="687043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575" name="Straight Arrow Connector 574"/>
                      <p:cNvCxnSpPr>
                        <a:stCxn id="572" idx="5"/>
                        <a:endCxn id="573" idx="0"/>
                      </p:cNvCxnSpPr>
                      <p:nvPr/>
                    </p:nvCxnSpPr>
                    <p:spPr bwMode="auto">
                      <a:xfrm rot="16200000" flipH="1">
                        <a:off x="1290033" y="5076564"/>
                        <a:ext cx="154590" cy="171762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6" name="Straight Arrow Connector 575"/>
                      <p:cNvCxnSpPr>
                        <a:stCxn id="574" idx="4"/>
                        <a:endCxn id="573" idx="0"/>
                      </p:cNvCxnSpPr>
                      <p:nvPr/>
                    </p:nvCxnSpPr>
                    <p:spPr bwMode="auto">
                      <a:xfrm rot="5400000">
                        <a:off x="1264274" y="4518338"/>
                        <a:ext cx="910337" cy="532467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77" name="Oval 576"/>
                      <p:cNvSpPr/>
                      <p:nvPr/>
                    </p:nvSpPr>
                    <p:spPr bwMode="auto">
                      <a:xfrm>
                        <a:off x="1573442" y="4501169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78" name="Oval 577"/>
                      <p:cNvSpPr/>
                      <p:nvPr/>
                    </p:nvSpPr>
                    <p:spPr bwMode="auto">
                      <a:xfrm>
                        <a:off x="2226137" y="5222564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579" name="Straight Arrow Connector 578"/>
                      <p:cNvCxnSpPr>
                        <a:stCxn id="577" idx="5"/>
                        <a:endCxn id="578" idx="0"/>
                      </p:cNvCxnSpPr>
                      <p:nvPr/>
                    </p:nvCxnSpPr>
                    <p:spPr bwMode="auto">
                      <a:xfrm rot="16200000" flipH="1">
                        <a:off x="2526717" y="5007860"/>
                        <a:ext cx="137409" cy="292000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0" name="Oval 579"/>
                      <p:cNvSpPr/>
                      <p:nvPr/>
                    </p:nvSpPr>
                    <p:spPr>
                      <a:xfrm>
                        <a:off x="3428469" y="5222564"/>
                        <a:ext cx="1030570" cy="669872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81" name="Oval 580"/>
                      <p:cNvSpPr/>
                      <p:nvPr/>
                    </p:nvSpPr>
                    <p:spPr>
                      <a:xfrm>
                        <a:off x="4132686" y="3522139"/>
                        <a:ext cx="2456198" cy="687043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582" name="Straight Arrow Connector 581"/>
                      <p:cNvCxnSpPr>
                        <a:stCxn id="590" idx="5"/>
                        <a:endCxn id="580" idx="0"/>
                      </p:cNvCxnSpPr>
                      <p:nvPr/>
                    </p:nvCxnSpPr>
                    <p:spPr>
                      <a:xfrm rot="16200000" flipH="1">
                        <a:off x="3771993" y="5050803"/>
                        <a:ext cx="137409" cy="206114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3" name="Straight Arrow Connector 582"/>
                      <p:cNvCxnSpPr>
                        <a:stCxn id="574" idx="4"/>
                        <a:endCxn id="580" idx="0"/>
                      </p:cNvCxnSpPr>
                      <p:nvPr/>
                    </p:nvCxnSpPr>
                    <p:spPr>
                      <a:xfrm rot="16200000" flipH="1">
                        <a:off x="2518140" y="3796939"/>
                        <a:ext cx="893155" cy="1958084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4" name="Oval 583"/>
                      <p:cNvSpPr/>
                      <p:nvPr/>
                    </p:nvSpPr>
                    <p:spPr>
                      <a:xfrm>
                        <a:off x="4046811" y="4501169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85" name="Oval 584"/>
                      <p:cNvSpPr/>
                      <p:nvPr/>
                    </p:nvSpPr>
                    <p:spPr>
                      <a:xfrm>
                        <a:off x="4699506" y="5188212"/>
                        <a:ext cx="1013389" cy="669872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586" name="Straight Arrow Connector 585"/>
                      <p:cNvCxnSpPr>
                        <a:stCxn id="584" idx="5"/>
                        <a:endCxn id="585" idx="0"/>
                      </p:cNvCxnSpPr>
                      <p:nvPr/>
                    </p:nvCxnSpPr>
                    <p:spPr>
                      <a:xfrm rot="16200000" flipH="1">
                        <a:off x="5008666" y="4999280"/>
                        <a:ext cx="103056" cy="274819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7" name="Oval 586"/>
                      <p:cNvSpPr/>
                      <p:nvPr/>
                    </p:nvSpPr>
                    <p:spPr>
                      <a:xfrm>
                        <a:off x="5781599" y="4346590"/>
                        <a:ext cx="1030570" cy="687043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88" name="Oval 587"/>
                      <p:cNvSpPr/>
                      <p:nvPr/>
                    </p:nvSpPr>
                    <p:spPr>
                      <a:xfrm>
                        <a:off x="6382771" y="5016451"/>
                        <a:ext cx="1030570" cy="669872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589" name="Straight Arrow Connector 588"/>
                      <p:cNvCxnSpPr>
                        <a:stCxn id="587" idx="5"/>
                        <a:endCxn id="588" idx="0"/>
                      </p:cNvCxnSpPr>
                      <p:nvPr/>
                    </p:nvCxnSpPr>
                    <p:spPr>
                      <a:xfrm rot="16200000" flipH="1">
                        <a:off x="6734885" y="4853281"/>
                        <a:ext cx="85875" cy="24046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90" name="Oval 589"/>
                      <p:cNvSpPr/>
                      <p:nvPr/>
                    </p:nvSpPr>
                    <p:spPr>
                      <a:xfrm>
                        <a:off x="2861650" y="4518351"/>
                        <a:ext cx="1030570" cy="669861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</p:grpSp>
              </p:grpSp>
              <p:sp>
                <p:nvSpPr>
                  <p:cNvPr id="555" name="Up-Down Arrow 554"/>
                  <p:cNvSpPr/>
                  <p:nvPr/>
                </p:nvSpPr>
                <p:spPr>
                  <a:xfrm>
                    <a:off x="6573895" y="3910908"/>
                    <a:ext cx="343520" cy="668959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6" name="Up-Down Arrow 555"/>
                  <p:cNvSpPr/>
                  <p:nvPr/>
                </p:nvSpPr>
                <p:spPr>
                  <a:xfrm>
                    <a:off x="2099104" y="376274"/>
                    <a:ext cx="343520" cy="668959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7" name="Up-Down Arrow 556"/>
                  <p:cNvSpPr/>
                  <p:nvPr/>
                </p:nvSpPr>
                <p:spPr>
                  <a:xfrm>
                    <a:off x="2071981" y="5022830"/>
                    <a:ext cx="343520" cy="677997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8" name="Up-Down Arrow 557"/>
                  <p:cNvSpPr/>
                  <p:nvPr/>
                </p:nvSpPr>
                <p:spPr>
                  <a:xfrm>
                    <a:off x="2099104" y="2717629"/>
                    <a:ext cx="343520" cy="668959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9" name="Up-Down Arrow 558"/>
                  <p:cNvSpPr/>
                  <p:nvPr/>
                </p:nvSpPr>
                <p:spPr>
                  <a:xfrm>
                    <a:off x="6555815" y="1560510"/>
                    <a:ext cx="343520" cy="668959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0" name="Up-Down Arrow 559"/>
                  <p:cNvSpPr/>
                  <p:nvPr/>
                </p:nvSpPr>
                <p:spPr>
                  <a:xfrm>
                    <a:off x="6610055" y="6261306"/>
                    <a:ext cx="343520" cy="668959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1" name="Up-Down Arrow 560"/>
                  <p:cNvSpPr/>
                  <p:nvPr/>
                </p:nvSpPr>
                <p:spPr>
                  <a:xfrm rot="18826925">
                    <a:off x="4309377" y="2179751"/>
                    <a:ext cx="343520" cy="587602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2" name="Up-Down Arrow 561"/>
                  <p:cNvSpPr/>
                  <p:nvPr/>
                </p:nvSpPr>
                <p:spPr>
                  <a:xfrm rot="18826925">
                    <a:off x="4354580" y="4503032"/>
                    <a:ext cx="343520" cy="587596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Up-Down Arrow 562"/>
                  <p:cNvSpPr/>
                  <p:nvPr/>
                </p:nvSpPr>
                <p:spPr>
                  <a:xfrm rot="18826925">
                    <a:off x="8748014" y="3345913"/>
                    <a:ext cx="343520" cy="587596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Up-Down Arrow 563"/>
                  <p:cNvSpPr/>
                  <p:nvPr/>
                </p:nvSpPr>
                <p:spPr>
                  <a:xfrm rot="18826925">
                    <a:off x="8806775" y="5673709"/>
                    <a:ext cx="334477" cy="587596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5" name="Up-Down Arrow 564"/>
                  <p:cNvSpPr/>
                  <p:nvPr/>
                </p:nvSpPr>
                <p:spPr>
                  <a:xfrm rot="18826925">
                    <a:off x="24423" y="914152"/>
                    <a:ext cx="343520" cy="587602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6" name="Up-Down Arrow 565"/>
                  <p:cNvSpPr/>
                  <p:nvPr/>
                </p:nvSpPr>
                <p:spPr>
                  <a:xfrm rot="18826925">
                    <a:off x="78663" y="3237433"/>
                    <a:ext cx="343520" cy="587602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240718" name="Group 355"/>
              <p:cNvGrpSpPr>
                <a:grpSpLocks/>
              </p:cNvGrpSpPr>
              <p:nvPr/>
            </p:nvGrpSpPr>
            <p:grpSpPr bwMode="auto">
              <a:xfrm>
                <a:off x="190500" y="190500"/>
                <a:ext cx="4178300" cy="2959100"/>
                <a:chOff x="342900" y="292100"/>
                <a:chExt cx="4178300" cy="2959100"/>
              </a:xfrm>
            </p:grpSpPr>
            <p:sp>
              <p:nvSpPr>
                <p:cNvPr id="435" name="Rounded Rectangle 434"/>
                <p:cNvSpPr/>
                <p:nvPr/>
              </p:nvSpPr>
              <p:spPr>
                <a:xfrm>
                  <a:off x="344357" y="293457"/>
                  <a:ext cx="4177903" cy="2958879"/>
                </a:xfrm>
                <a:prstGeom prst="roundRect">
                  <a:avLst>
                    <a:gd name="adj" fmla="val 26538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solidFill>
                    <a:scrgbClr r="0" g="0" b="0"/>
                  </a:solidFill>
                  <a:prstDash val="solid"/>
                  <a:round/>
                  <a:headEnd type="none" w="med" len="med"/>
                  <a:tailEnd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240726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506718" y="406400"/>
                  <a:ext cx="3911783" cy="2737417"/>
                  <a:chOff x="-102883" y="381000"/>
                  <a:chExt cx="9364556" cy="6553200"/>
                </a:xfrm>
              </p:grpSpPr>
              <p:grpSp>
                <p:nvGrpSpPr>
                  <p:cNvPr id="24072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0" y="3390900"/>
                    <a:ext cx="4483100" cy="1651000"/>
                    <a:chOff x="0" y="3390900"/>
                    <a:chExt cx="4483100" cy="1651000"/>
                  </a:xfrm>
                </p:grpSpPr>
                <p:sp>
                  <p:nvSpPr>
                    <p:cNvPr id="525" name="Oval 524"/>
                    <p:cNvSpPr/>
                    <p:nvPr/>
                  </p:nvSpPr>
                  <p:spPr>
                    <a:xfrm>
                      <a:off x="-3677" y="3390291"/>
                      <a:ext cx="4490345" cy="1653390"/>
                    </a:xfrm>
                    <a:prstGeom prst="ellipse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grpSp>
                  <p:nvGrpSpPr>
                    <p:cNvPr id="240816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7352" y="3530598"/>
                      <a:ext cx="3689642" cy="1269986"/>
                      <a:chOff x="387350" y="3530600"/>
                      <a:chExt cx="7010400" cy="2412991"/>
                    </a:xfrm>
                  </p:grpSpPr>
                  <p:cxnSp>
                    <p:nvCxnSpPr>
                      <p:cNvPr id="527" name="Straight Arrow Connector 5"/>
                      <p:cNvCxnSpPr>
                        <a:stCxn id="540" idx="4"/>
                      </p:cNvCxnSpPr>
                      <p:nvPr/>
                    </p:nvCxnSpPr>
                    <p:spPr>
                      <a:xfrm rot="16200000" flipH="1">
                        <a:off x="5712752" y="3839085"/>
                        <a:ext cx="806817" cy="154498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8" name="Straight Arrow Connector 6"/>
                      <p:cNvCxnSpPr>
                        <a:stCxn id="540" idx="4"/>
                      </p:cNvCxnSpPr>
                      <p:nvPr/>
                    </p:nvCxnSpPr>
                    <p:spPr>
                      <a:xfrm rot="16200000" flipH="1">
                        <a:off x="5103333" y="4448504"/>
                        <a:ext cx="841150" cy="360491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9" name="Straight Arrow Connector 528"/>
                      <p:cNvCxnSpPr>
                        <a:stCxn id="532" idx="4"/>
                        <a:endCxn id="536" idx="0"/>
                      </p:cNvCxnSpPr>
                      <p:nvPr/>
                    </p:nvCxnSpPr>
                    <p:spPr bwMode="auto">
                      <a:xfrm rot="16200000" flipH="1">
                        <a:off x="1884606" y="4405584"/>
                        <a:ext cx="909827" cy="75532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0" name="Oval 4"/>
                      <p:cNvSpPr/>
                      <p:nvPr/>
                    </p:nvSpPr>
                    <p:spPr bwMode="auto">
                      <a:xfrm>
                        <a:off x="382538" y="4517170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31" name="Oval 530"/>
                      <p:cNvSpPr/>
                      <p:nvPr/>
                    </p:nvSpPr>
                    <p:spPr bwMode="auto">
                      <a:xfrm>
                        <a:off x="914705" y="5255322"/>
                        <a:ext cx="1029990" cy="686658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32" name="Oval 531"/>
                      <p:cNvSpPr/>
                      <p:nvPr/>
                    </p:nvSpPr>
                    <p:spPr bwMode="auto">
                      <a:xfrm>
                        <a:off x="743040" y="3641676"/>
                        <a:ext cx="2454805" cy="686658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533" name="Straight Arrow Connector 532"/>
                      <p:cNvCxnSpPr>
                        <a:stCxn id="530" idx="5"/>
                        <a:endCxn id="531" idx="0"/>
                      </p:cNvCxnSpPr>
                      <p:nvPr/>
                    </p:nvCxnSpPr>
                    <p:spPr bwMode="auto">
                      <a:xfrm rot="16200000" flipH="1">
                        <a:off x="1266621" y="5092243"/>
                        <a:ext cx="154493" cy="17166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4" name="Straight Arrow Connector 533"/>
                      <p:cNvCxnSpPr>
                        <a:stCxn id="532" idx="4"/>
                        <a:endCxn id="531" idx="0"/>
                      </p:cNvCxnSpPr>
                      <p:nvPr/>
                    </p:nvCxnSpPr>
                    <p:spPr bwMode="auto">
                      <a:xfrm rot="5400000">
                        <a:off x="1232279" y="4525755"/>
                        <a:ext cx="926988" cy="53215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5" name="Oval 534"/>
                      <p:cNvSpPr/>
                      <p:nvPr/>
                    </p:nvSpPr>
                    <p:spPr bwMode="auto">
                      <a:xfrm>
                        <a:off x="1549860" y="4517170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36" name="Oval 535"/>
                      <p:cNvSpPr/>
                      <p:nvPr/>
                    </p:nvSpPr>
                    <p:spPr bwMode="auto">
                      <a:xfrm>
                        <a:off x="2202187" y="5238161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537" name="Straight Arrow Connector 536"/>
                      <p:cNvCxnSpPr>
                        <a:stCxn id="535" idx="5"/>
                        <a:endCxn id="536" idx="0"/>
                      </p:cNvCxnSpPr>
                      <p:nvPr/>
                    </p:nvCxnSpPr>
                    <p:spPr bwMode="auto">
                      <a:xfrm rot="16200000" flipH="1">
                        <a:off x="2502610" y="5023577"/>
                        <a:ext cx="137332" cy="29182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8" name="Oval 537"/>
                      <p:cNvSpPr/>
                      <p:nvPr/>
                    </p:nvSpPr>
                    <p:spPr>
                      <a:xfrm>
                        <a:off x="3386682" y="4345506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39" name="Oval 538"/>
                      <p:cNvSpPr/>
                      <p:nvPr/>
                    </p:nvSpPr>
                    <p:spPr>
                      <a:xfrm>
                        <a:off x="3953171" y="5066497"/>
                        <a:ext cx="1012829" cy="66948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40" name="Oval 539"/>
                      <p:cNvSpPr/>
                      <p:nvPr/>
                    </p:nvSpPr>
                    <p:spPr>
                      <a:xfrm>
                        <a:off x="4107675" y="3521517"/>
                        <a:ext cx="2454805" cy="686658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541" name="Straight Arrow Connector 540"/>
                      <p:cNvCxnSpPr>
                        <a:stCxn id="538" idx="5"/>
                        <a:endCxn id="539" idx="0"/>
                      </p:cNvCxnSpPr>
                      <p:nvPr/>
                    </p:nvCxnSpPr>
                    <p:spPr>
                      <a:xfrm rot="16200000" flipH="1">
                        <a:off x="4296501" y="4894832"/>
                        <a:ext cx="137332" cy="205998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2" name="Straight Arrow Connector 541"/>
                      <p:cNvCxnSpPr>
                        <a:stCxn id="540" idx="4"/>
                        <a:endCxn id="539" idx="0"/>
                      </p:cNvCxnSpPr>
                      <p:nvPr/>
                    </p:nvCxnSpPr>
                    <p:spPr>
                      <a:xfrm rot="5400000">
                        <a:off x="4476753" y="4199587"/>
                        <a:ext cx="858322" cy="875497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3" name="Oval 542"/>
                      <p:cNvSpPr/>
                      <p:nvPr/>
                    </p:nvSpPr>
                    <p:spPr>
                      <a:xfrm>
                        <a:off x="4536832" y="4362667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44" name="Oval 14"/>
                      <p:cNvSpPr/>
                      <p:nvPr/>
                    </p:nvSpPr>
                    <p:spPr>
                      <a:xfrm>
                        <a:off x="5189159" y="5049325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545" name="Straight Arrow Connector 15"/>
                      <p:cNvCxnSpPr>
                        <a:stCxn id="543" idx="5"/>
                      </p:cNvCxnSpPr>
                      <p:nvPr/>
                    </p:nvCxnSpPr>
                    <p:spPr>
                      <a:xfrm rot="16200000" flipH="1">
                        <a:off x="5506742" y="4851913"/>
                        <a:ext cx="102999" cy="29182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6" name="Oval 16"/>
                      <p:cNvSpPr/>
                      <p:nvPr/>
                    </p:nvSpPr>
                    <p:spPr>
                      <a:xfrm>
                        <a:off x="5772820" y="4362667"/>
                        <a:ext cx="1029990" cy="669497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47" name="Oval 17"/>
                      <p:cNvSpPr/>
                      <p:nvPr/>
                    </p:nvSpPr>
                    <p:spPr>
                      <a:xfrm>
                        <a:off x="6373653" y="5014992"/>
                        <a:ext cx="1029990" cy="686658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548" name="Straight Arrow Connector 18"/>
                      <p:cNvCxnSpPr/>
                      <p:nvPr/>
                    </p:nvCxnSpPr>
                    <p:spPr>
                      <a:xfrm rot="16200000" flipH="1">
                        <a:off x="6734155" y="4860488"/>
                        <a:ext cx="68666" cy="240331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40728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457700" y="4597400"/>
                    <a:ext cx="4483100" cy="1651000"/>
                    <a:chOff x="0" y="3390900"/>
                    <a:chExt cx="4483100" cy="1651000"/>
                  </a:xfrm>
                </p:grpSpPr>
                <p:sp>
                  <p:nvSpPr>
                    <p:cNvPr id="501" name="Oval 500"/>
                    <p:cNvSpPr/>
                    <p:nvPr/>
                  </p:nvSpPr>
                  <p:spPr>
                    <a:xfrm>
                      <a:off x="1861" y="3394468"/>
                      <a:ext cx="4481313" cy="1653390"/>
                    </a:xfrm>
                    <a:prstGeom prst="ellipse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grpSp>
                  <p:nvGrpSpPr>
                    <p:cNvPr id="240792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7352" y="3530598"/>
                      <a:ext cx="3689642" cy="1269986"/>
                      <a:chOff x="387350" y="3530600"/>
                      <a:chExt cx="7010400" cy="2412991"/>
                    </a:xfrm>
                  </p:grpSpPr>
                  <p:cxnSp>
                    <p:nvCxnSpPr>
                      <p:cNvPr id="503" name="Straight Arrow Connector 502"/>
                      <p:cNvCxnSpPr>
                        <a:stCxn id="516" idx="4"/>
                        <a:endCxn id="523" idx="0"/>
                      </p:cNvCxnSpPr>
                      <p:nvPr/>
                    </p:nvCxnSpPr>
                    <p:spPr>
                      <a:xfrm rot="16200000" flipH="1">
                        <a:off x="5706102" y="3847022"/>
                        <a:ext cx="806817" cy="154498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4" name="Straight Arrow Connector 503"/>
                      <p:cNvCxnSpPr>
                        <a:stCxn id="516" idx="4"/>
                        <a:endCxn id="520" idx="0"/>
                      </p:cNvCxnSpPr>
                      <p:nvPr/>
                    </p:nvCxnSpPr>
                    <p:spPr>
                      <a:xfrm rot="16200000" flipH="1">
                        <a:off x="5096683" y="4456441"/>
                        <a:ext cx="841150" cy="360502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5" name="Straight Arrow Connector 504"/>
                      <p:cNvCxnSpPr>
                        <a:stCxn id="508" idx="4"/>
                        <a:endCxn id="512" idx="0"/>
                      </p:cNvCxnSpPr>
                      <p:nvPr/>
                    </p:nvCxnSpPr>
                    <p:spPr bwMode="auto">
                      <a:xfrm rot="16200000" flipH="1">
                        <a:off x="1895128" y="4413522"/>
                        <a:ext cx="909827" cy="75532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6" name="Oval 4"/>
                      <p:cNvSpPr/>
                      <p:nvPr/>
                    </p:nvSpPr>
                    <p:spPr bwMode="auto">
                      <a:xfrm>
                        <a:off x="393060" y="4525107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07" name="Oval 506"/>
                      <p:cNvSpPr/>
                      <p:nvPr/>
                    </p:nvSpPr>
                    <p:spPr bwMode="auto">
                      <a:xfrm>
                        <a:off x="925227" y="5263259"/>
                        <a:ext cx="1029990" cy="686658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08" name="Oval 507"/>
                      <p:cNvSpPr/>
                      <p:nvPr/>
                    </p:nvSpPr>
                    <p:spPr bwMode="auto">
                      <a:xfrm>
                        <a:off x="753562" y="3649613"/>
                        <a:ext cx="2454805" cy="686658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509" name="Straight Arrow Connector 508"/>
                      <p:cNvCxnSpPr>
                        <a:stCxn id="506" idx="5"/>
                        <a:endCxn id="507" idx="0"/>
                      </p:cNvCxnSpPr>
                      <p:nvPr/>
                    </p:nvCxnSpPr>
                    <p:spPr bwMode="auto">
                      <a:xfrm rot="16200000" flipH="1">
                        <a:off x="1277143" y="5100180"/>
                        <a:ext cx="154493" cy="17166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0" name="Straight Arrow Connector 509"/>
                      <p:cNvCxnSpPr>
                        <a:stCxn id="508" idx="4"/>
                        <a:endCxn id="507" idx="0"/>
                      </p:cNvCxnSpPr>
                      <p:nvPr/>
                    </p:nvCxnSpPr>
                    <p:spPr bwMode="auto">
                      <a:xfrm rot="5400000">
                        <a:off x="1242800" y="4533692"/>
                        <a:ext cx="926988" cy="53215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11" name="Oval 510"/>
                      <p:cNvSpPr/>
                      <p:nvPr/>
                    </p:nvSpPr>
                    <p:spPr bwMode="auto">
                      <a:xfrm>
                        <a:off x="1560382" y="4525107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12" name="Oval 511"/>
                      <p:cNvSpPr/>
                      <p:nvPr/>
                    </p:nvSpPr>
                    <p:spPr bwMode="auto">
                      <a:xfrm>
                        <a:off x="2212709" y="5246098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513" name="Straight Arrow Connector 512"/>
                      <p:cNvCxnSpPr>
                        <a:stCxn id="511" idx="5"/>
                        <a:endCxn id="512" idx="0"/>
                      </p:cNvCxnSpPr>
                      <p:nvPr/>
                    </p:nvCxnSpPr>
                    <p:spPr bwMode="auto">
                      <a:xfrm rot="16200000" flipH="1">
                        <a:off x="2513131" y="5031514"/>
                        <a:ext cx="137332" cy="29182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14" name="Oval 513"/>
                      <p:cNvSpPr/>
                      <p:nvPr/>
                    </p:nvSpPr>
                    <p:spPr>
                      <a:xfrm>
                        <a:off x="3380031" y="4353443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15" name="Oval 514"/>
                      <p:cNvSpPr/>
                      <p:nvPr/>
                    </p:nvSpPr>
                    <p:spPr>
                      <a:xfrm>
                        <a:off x="3946531" y="5074434"/>
                        <a:ext cx="1029990" cy="66948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16" name="Oval 515"/>
                      <p:cNvSpPr/>
                      <p:nvPr/>
                    </p:nvSpPr>
                    <p:spPr>
                      <a:xfrm>
                        <a:off x="4118196" y="3529454"/>
                        <a:ext cx="2454805" cy="686658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517" name="Straight Arrow Connector 516"/>
                      <p:cNvCxnSpPr>
                        <a:stCxn id="514" idx="5"/>
                        <a:endCxn id="515" idx="0"/>
                      </p:cNvCxnSpPr>
                      <p:nvPr/>
                    </p:nvCxnSpPr>
                    <p:spPr>
                      <a:xfrm rot="16200000" flipH="1">
                        <a:off x="4289862" y="4902769"/>
                        <a:ext cx="137332" cy="205998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Straight Arrow Connector 517"/>
                      <p:cNvCxnSpPr>
                        <a:stCxn id="516" idx="4"/>
                        <a:endCxn id="515" idx="0"/>
                      </p:cNvCxnSpPr>
                      <p:nvPr/>
                    </p:nvCxnSpPr>
                    <p:spPr>
                      <a:xfrm rot="5400000">
                        <a:off x="4470103" y="4207535"/>
                        <a:ext cx="858322" cy="87548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19" name="Oval 56"/>
                      <p:cNvSpPr/>
                      <p:nvPr/>
                    </p:nvSpPr>
                    <p:spPr>
                      <a:xfrm>
                        <a:off x="4547353" y="4370604"/>
                        <a:ext cx="1012829" cy="686658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20" name="Oval 519"/>
                      <p:cNvSpPr/>
                      <p:nvPr/>
                    </p:nvSpPr>
                    <p:spPr>
                      <a:xfrm>
                        <a:off x="5182519" y="5057262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521" name="Straight Arrow Connector 520"/>
                      <p:cNvCxnSpPr>
                        <a:endCxn id="520" idx="0"/>
                      </p:cNvCxnSpPr>
                      <p:nvPr/>
                    </p:nvCxnSpPr>
                    <p:spPr>
                      <a:xfrm rot="16200000" flipH="1">
                        <a:off x="5508678" y="4868436"/>
                        <a:ext cx="102999" cy="274664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22" name="Oval 521"/>
                      <p:cNvSpPr/>
                      <p:nvPr/>
                    </p:nvSpPr>
                    <p:spPr>
                      <a:xfrm>
                        <a:off x="5766181" y="4370604"/>
                        <a:ext cx="1029990" cy="669497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523" name="Oval 522"/>
                      <p:cNvSpPr/>
                      <p:nvPr/>
                    </p:nvSpPr>
                    <p:spPr>
                      <a:xfrm>
                        <a:off x="6367003" y="5022929"/>
                        <a:ext cx="1029990" cy="686658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524" name="Straight Arrow Connector 523"/>
                      <p:cNvCxnSpPr>
                        <a:stCxn id="522" idx="5"/>
                        <a:endCxn id="523" idx="0"/>
                      </p:cNvCxnSpPr>
                      <p:nvPr/>
                    </p:nvCxnSpPr>
                    <p:spPr>
                      <a:xfrm rot="16200000" flipH="1">
                        <a:off x="6727505" y="4868425"/>
                        <a:ext cx="68666" cy="240331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40729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0" y="1054100"/>
                    <a:ext cx="4483100" cy="1651000"/>
                    <a:chOff x="0" y="3390900"/>
                    <a:chExt cx="4483100" cy="1651000"/>
                  </a:xfrm>
                </p:grpSpPr>
                <p:sp>
                  <p:nvSpPr>
                    <p:cNvPr id="477" name="Oval 476"/>
                    <p:cNvSpPr/>
                    <p:nvPr/>
                  </p:nvSpPr>
                  <p:spPr>
                    <a:xfrm>
                      <a:off x="-3677" y="3396085"/>
                      <a:ext cx="4490345" cy="1644353"/>
                    </a:xfrm>
                    <a:prstGeom prst="ellipse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grpSp>
                  <p:nvGrpSpPr>
                    <p:cNvPr id="240768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7352" y="3530598"/>
                      <a:ext cx="3689642" cy="1269986"/>
                      <a:chOff x="387350" y="3530600"/>
                      <a:chExt cx="7010400" cy="2412991"/>
                    </a:xfrm>
                  </p:grpSpPr>
                  <p:cxnSp>
                    <p:nvCxnSpPr>
                      <p:cNvPr id="479" name="Straight Arrow Connector 478"/>
                      <p:cNvCxnSpPr>
                        <a:stCxn id="492" idx="4"/>
                        <a:endCxn id="499" idx="0"/>
                      </p:cNvCxnSpPr>
                      <p:nvPr/>
                    </p:nvCxnSpPr>
                    <p:spPr>
                      <a:xfrm rot="16200000" flipH="1">
                        <a:off x="5712752" y="3850093"/>
                        <a:ext cx="806817" cy="154498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0" name="Straight Arrow Connector 479"/>
                      <p:cNvCxnSpPr>
                        <a:stCxn id="492" idx="4"/>
                        <a:endCxn id="496" idx="0"/>
                      </p:cNvCxnSpPr>
                      <p:nvPr/>
                    </p:nvCxnSpPr>
                    <p:spPr>
                      <a:xfrm rot="16200000" flipH="1">
                        <a:off x="5111919" y="4450926"/>
                        <a:ext cx="823989" cy="360491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1" name="Straight Arrow Connector 480"/>
                      <p:cNvCxnSpPr>
                        <a:stCxn id="484" idx="4"/>
                        <a:endCxn id="488" idx="0"/>
                      </p:cNvCxnSpPr>
                      <p:nvPr/>
                    </p:nvCxnSpPr>
                    <p:spPr bwMode="auto">
                      <a:xfrm rot="16200000" flipH="1">
                        <a:off x="1893192" y="4408007"/>
                        <a:ext cx="892655" cy="75532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82" name="Oval 4"/>
                      <p:cNvSpPr/>
                      <p:nvPr/>
                    </p:nvSpPr>
                    <p:spPr bwMode="auto">
                      <a:xfrm>
                        <a:off x="382538" y="4511007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483" name="Oval 482"/>
                      <p:cNvSpPr/>
                      <p:nvPr/>
                    </p:nvSpPr>
                    <p:spPr bwMode="auto">
                      <a:xfrm>
                        <a:off x="914705" y="5249169"/>
                        <a:ext cx="1029990" cy="686658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484" name="Oval 483"/>
                      <p:cNvSpPr/>
                      <p:nvPr/>
                    </p:nvSpPr>
                    <p:spPr bwMode="auto">
                      <a:xfrm>
                        <a:off x="743040" y="3652685"/>
                        <a:ext cx="2454805" cy="686658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485" name="Straight Arrow Connector 484"/>
                      <p:cNvCxnSpPr>
                        <a:stCxn id="482" idx="5"/>
                        <a:endCxn id="483" idx="0"/>
                      </p:cNvCxnSpPr>
                      <p:nvPr/>
                    </p:nvCxnSpPr>
                    <p:spPr bwMode="auto">
                      <a:xfrm rot="16200000" flipH="1">
                        <a:off x="1266621" y="5086080"/>
                        <a:ext cx="154503" cy="17166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6" name="Straight Arrow Connector 485"/>
                      <p:cNvCxnSpPr>
                        <a:stCxn id="484" idx="4"/>
                        <a:endCxn id="483" idx="0"/>
                      </p:cNvCxnSpPr>
                      <p:nvPr/>
                    </p:nvCxnSpPr>
                    <p:spPr bwMode="auto">
                      <a:xfrm rot="5400000">
                        <a:off x="1240865" y="4528178"/>
                        <a:ext cx="909827" cy="53215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87" name="Oval 486"/>
                      <p:cNvSpPr/>
                      <p:nvPr/>
                    </p:nvSpPr>
                    <p:spPr bwMode="auto">
                      <a:xfrm>
                        <a:off x="1549860" y="4511007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488" name="Oval 487"/>
                      <p:cNvSpPr/>
                      <p:nvPr/>
                    </p:nvSpPr>
                    <p:spPr bwMode="auto">
                      <a:xfrm>
                        <a:off x="2202187" y="5231997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489" name="Straight Arrow Connector 488"/>
                      <p:cNvCxnSpPr>
                        <a:stCxn id="487" idx="5"/>
                        <a:endCxn id="488" idx="0"/>
                      </p:cNvCxnSpPr>
                      <p:nvPr/>
                    </p:nvCxnSpPr>
                    <p:spPr bwMode="auto">
                      <a:xfrm rot="16200000" flipH="1">
                        <a:off x="2502610" y="5017414"/>
                        <a:ext cx="137332" cy="29182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0" name="Oval 489"/>
                      <p:cNvSpPr/>
                      <p:nvPr/>
                    </p:nvSpPr>
                    <p:spPr>
                      <a:xfrm>
                        <a:off x="3386682" y="4356514"/>
                        <a:ext cx="1029990" cy="669486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491" name="Oval 490"/>
                      <p:cNvSpPr/>
                      <p:nvPr/>
                    </p:nvSpPr>
                    <p:spPr>
                      <a:xfrm>
                        <a:off x="3953171" y="5060333"/>
                        <a:ext cx="1012829" cy="686658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492" name="Oval 491"/>
                      <p:cNvSpPr/>
                      <p:nvPr/>
                    </p:nvSpPr>
                    <p:spPr>
                      <a:xfrm>
                        <a:off x="4107675" y="3532525"/>
                        <a:ext cx="2454805" cy="686658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493" name="Straight Arrow Connector 492"/>
                      <p:cNvCxnSpPr>
                        <a:stCxn id="490" idx="5"/>
                        <a:endCxn id="491" idx="0"/>
                      </p:cNvCxnSpPr>
                      <p:nvPr/>
                    </p:nvCxnSpPr>
                    <p:spPr>
                      <a:xfrm rot="16200000" flipH="1">
                        <a:off x="4305087" y="4897254"/>
                        <a:ext cx="120160" cy="205998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4" name="Straight Arrow Connector 493"/>
                      <p:cNvCxnSpPr>
                        <a:stCxn id="492" idx="4"/>
                        <a:endCxn id="491" idx="0"/>
                      </p:cNvCxnSpPr>
                      <p:nvPr/>
                    </p:nvCxnSpPr>
                    <p:spPr>
                      <a:xfrm rot="5400000">
                        <a:off x="4485339" y="4202009"/>
                        <a:ext cx="841150" cy="875497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5" name="Oval 494"/>
                      <p:cNvSpPr/>
                      <p:nvPr/>
                    </p:nvSpPr>
                    <p:spPr>
                      <a:xfrm>
                        <a:off x="4536832" y="4356514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496" name="Oval 495"/>
                      <p:cNvSpPr/>
                      <p:nvPr/>
                    </p:nvSpPr>
                    <p:spPr>
                      <a:xfrm>
                        <a:off x="5189159" y="5043172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497" name="Straight Arrow Connector 496"/>
                      <p:cNvCxnSpPr>
                        <a:stCxn id="495" idx="5"/>
                        <a:endCxn id="496" idx="0"/>
                      </p:cNvCxnSpPr>
                      <p:nvPr/>
                    </p:nvCxnSpPr>
                    <p:spPr>
                      <a:xfrm rot="16200000" flipH="1">
                        <a:off x="5506742" y="4845760"/>
                        <a:ext cx="102999" cy="29182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8" name="Oval 497"/>
                      <p:cNvSpPr/>
                      <p:nvPr/>
                    </p:nvSpPr>
                    <p:spPr>
                      <a:xfrm>
                        <a:off x="5772820" y="4356514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499" name="Oval 498"/>
                      <p:cNvSpPr/>
                      <p:nvPr/>
                    </p:nvSpPr>
                    <p:spPr>
                      <a:xfrm>
                        <a:off x="6373653" y="5026000"/>
                        <a:ext cx="1029990" cy="669497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500" name="Straight Arrow Connector 499"/>
                      <p:cNvCxnSpPr>
                        <a:stCxn id="498" idx="5"/>
                        <a:endCxn id="499" idx="0"/>
                      </p:cNvCxnSpPr>
                      <p:nvPr/>
                    </p:nvCxnSpPr>
                    <p:spPr>
                      <a:xfrm rot="16200000" flipH="1">
                        <a:off x="6725569" y="4862921"/>
                        <a:ext cx="85827" cy="240331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40730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4432300" y="2247900"/>
                    <a:ext cx="4483100" cy="1651000"/>
                    <a:chOff x="0" y="3390900"/>
                    <a:chExt cx="4483100" cy="1651000"/>
                  </a:xfrm>
                </p:grpSpPr>
                <p:sp>
                  <p:nvSpPr>
                    <p:cNvPr id="453" name="Oval 452"/>
                    <p:cNvSpPr/>
                    <p:nvPr/>
                  </p:nvSpPr>
                  <p:spPr>
                    <a:xfrm>
                      <a:off x="154" y="3394895"/>
                      <a:ext cx="4490351" cy="1653390"/>
                    </a:xfrm>
                    <a:prstGeom prst="ellipse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952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grpSp>
                  <p:nvGrpSpPr>
                    <p:cNvPr id="240744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7352" y="3530598"/>
                      <a:ext cx="3689642" cy="1269986"/>
                      <a:chOff x="387350" y="3530600"/>
                      <a:chExt cx="7010400" cy="2412991"/>
                    </a:xfrm>
                  </p:grpSpPr>
                  <p:cxnSp>
                    <p:nvCxnSpPr>
                      <p:cNvPr id="455" name="Straight Arrow Connector 454"/>
                      <p:cNvCxnSpPr>
                        <a:stCxn id="468" idx="4"/>
                        <a:endCxn id="475" idx="0"/>
                      </p:cNvCxnSpPr>
                      <p:nvPr/>
                    </p:nvCxnSpPr>
                    <p:spPr>
                      <a:xfrm rot="16200000" flipH="1">
                        <a:off x="5720030" y="3847833"/>
                        <a:ext cx="806817" cy="154498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6" name="Straight Arrow Connector 455"/>
                      <p:cNvCxnSpPr>
                        <a:stCxn id="468" idx="4"/>
                        <a:endCxn id="472" idx="0"/>
                      </p:cNvCxnSpPr>
                      <p:nvPr/>
                    </p:nvCxnSpPr>
                    <p:spPr>
                      <a:xfrm rot="16200000" flipH="1">
                        <a:off x="5110611" y="4457252"/>
                        <a:ext cx="841150" cy="360502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7" name="Straight Arrow Connector 456"/>
                      <p:cNvCxnSpPr>
                        <a:stCxn id="460" idx="4"/>
                        <a:endCxn id="464" idx="0"/>
                      </p:cNvCxnSpPr>
                      <p:nvPr/>
                    </p:nvCxnSpPr>
                    <p:spPr bwMode="auto">
                      <a:xfrm rot="16200000" flipH="1">
                        <a:off x="1891894" y="4414333"/>
                        <a:ext cx="909827" cy="75532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58" name="Oval 4"/>
                      <p:cNvSpPr/>
                      <p:nvPr/>
                    </p:nvSpPr>
                    <p:spPr bwMode="auto">
                      <a:xfrm>
                        <a:off x="389826" y="4525919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459" name="Oval 458"/>
                      <p:cNvSpPr/>
                      <p:nvPr/>
                    </p:nvSpPr>
                    <p:spPr bwMode="auto">
                      <a:xfrm>
                        <a:off x="921983" y="5264070"/>
                        <a:ext cx="1029990" cy="686658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1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460" name="Oval 459"/>
                      <p:cNvSpPr/>
                      <p:nvPr/>
                    </p:nvSpPr>
                    <p:spPr bwMode="auto">
                      <a:xfrm>
                        <a:off x="750317" y="3650424"/>
                        <a:ext cx="2454815" cy="686658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461" name="Straight Arrow Connector 460"/>
                      <p:cNvCxnSpPr>
                        <a:stCxn id="458" idx="5"/>
                        <a:endCxn id="459" idx="0"/>
                      </p:cNvCxnSpPr>
                      <p:nvPr/>
                    </p:nvCxnSpPr>
                    <p:spPr bwMode="auto">
                      <a:xfrm rot="16200000" flipH="1">
                        <a:off x="1273899" y="5100991"/>
                        <a:ext cx="154493" cy="171665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Straight Arrow Connector 461"/>
                      <p:cNvCxnSpPr>
                        <a:stCxn id="460" idx="4"/>
                        <a:endCxn id="459" idx="0"/>
                      </p:cNvCxnSpPr>
                      <p:nvPr/>
                    </p:nvCxnSpPr>
                    <p:spPr bwMode="auto">
                      <a:xfrm rot="5400000">
                        <a:off x="1239567" y="4534493"/>
                        <a:ext cx="926988" cy="532167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63" name="Oval 462"/>
                      <p:cNvSpPr/>
                      <p:nvPr/>
                    </p:nvSpPr>
                    <p:spPr bwMode="auto">
                      <a:xfrm>
                        <a:off x="1557149" y="4525919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464" name="Oval 463"/>
                      <p:cNvSpPr/>
                      <p:nvPr/>
                    </p:nvSpPr>
                    <p:spPr bwMode="auto">
                      <a:xfrm>
                        <a:off x="2209476" y="5246909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2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465" name="Straight Arrow Connector 464"/>
                      <p:cNvCxnSpPr>
                        <a:stCxn id="463" idx="5"/>
                        <a:endCxn id="464" idx="0"/>
                      </p:cNvCxnSpPr>
                      <p:nvPr/>
                    </p:nvCxnSpPr>
                    <p:spPr bwMode="auto">
                      <a:xfrm rot="16200000" flipH="1">
                        <a:off x="2509887" y="5032325"/>
                        <a:ext cx="137332" cy="29183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66" name="Oval 465"/>
                      <p:cNvSpPr/>
                      <p:nvPr/>
                    </p:nvSpPr>
                    <p:spPr>
                      <a:xfrm>
                        <a:off x="3393959" y="4354254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467" name="Oval 466"/>
                      <p:cNvSpPr/>
                      <p:nvPr/>
                    </p:nvSpPr>
                    <p:spPr>
                      <a:xfrm>
                        <a:off x="3960459" y="5075245"/>
                        <a:ext cx="1012818" cy="66948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3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468" name="Oval 467"/>
                      <p:cNvSpPr/>
                      <p:nvPr/>
                    </p:nvSpPr>
                    <p:spPr>
                      <a:xfrm>
                        <a:off x="4114952" y="3530265"/>
                        <a:ext cx="2454815" cy="686658"/>
                      </a:xfrm>
                      <a:prstGeom prst="ellipse">
                        <a:avLst/>
                      </a:prstGeom>
                      <a:solidFill>
                        <a:srgbClr val="66FF66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endParaRPr>
                      </a:p>
                    </p:txBody>
                  </p:sp>
                  <p:cxnSp>
                    <p:nvCxnSpPr>
                      <p:cNvPr id="469" name="Straight Arrow Connector 468"/>
                      <p:cNvCxnSpPr>
                        <a:stCxn id="466" idx="5"/>
                        <a:endCxn id="467" idx="0"/>
                      </p:cNvCxnSpPr>
                      <p:nvPr/>
                    </p:nvCxnSpPr>
                    <p:spPr>
                      <a:xfrm rot="16200000" flipH="1">
                        <a:off x="4303789" y="4903580"/>
                        <a:ext cx="137332" cy="205998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0" name="Straight Arrow Connector 469"/>
                      <p:cNvCxnSpPr>
                        <a:stCxn id="468" idx="4"/>
                        <a:endCxn id="467" idx="0"/>
                      </p:cNvCxnSpPr>
                      <p:nvPr/>
                    </p:nvCxnSpPr>
                    <p:spPr>
                      <a:xfrm rot="5400000">
                        <a:off x="4484031" y="4208346"/>
                        <a:ext cx="858322" cy="87548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1" name="Oval 470"/>
                      <p:cNvSpPr/>
                      <p:nvPr/>
                    </p:nvSpPr>
                    <p:spPr>
                      <a:xfrm>
                        <a:off x="4544120" y="4371415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472" name="Oval 471"/>
                      <p:cNvSpPr/>
                      <p:nvPr/>
                    </p:nvSpPr>
                    <p:spPr>
                      <a:xfrm>
                        <a:off x="5196447" y="5058073"/>
                        <a:ext cx="1029990" cy="686658"/>
                      </a:xfrm>
                      <a:prstGeom prst="ellipse">
                        <a:avLst/>
                      </a:prstGeom>
                      <a:solidFill>
                        <a:srgbClr val="FF6600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4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473" name="Straight Arrow Connector 472"/>
                      <p:cNvCxnSpPr>
                        <a:stCxn id="471" idx="5"/>
                        <a:endCxn id="472" idx="0"/>
                      </p:cNvCxnSpPr>
                      <p:nvPr/>
                    </p:nvCxnSpPr>
                    <p:spPr>
                      <a:xfrm rot="16200000" flipH="1">
                        <a:off x="5514020" y="4860661"/>
                        <a:ext cx="102999" cy="291836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4" name="Oval 473"/>
                      <p:cNvSpPr/>
                      <p:nvPr/>
                    </p:nvSpPr>
                    <p:spPr>
                      <a:xfrm>
                        <a:off x="5780108" y="4371415"/>
                        <a:ext cx="1029990" cy="669497"/>
                      </a:xfrm>
                      <a:prstGeom prst="ellipse">
                        <a:avLst/>
                      </a:prstGeom>
                      <a:solidFill>
                        <a:srgbClr val="FFC70E"/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B(H</a:t>
                        </a:r>
                        <a:r>
                          <a:rPr lang="en-US" sz="800" baseline="-250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chemeClr val="tx2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475" name="Oval 474"/>
                      <p:cNvSpPr/>
                      <p:nvPr/>
                    </p:nvSpPr>
                    <p:spPr>
                      <a:xfrm>
                        <a:off x="6380931" y="5023740"/>
                        <a:ext cx="1029990" cy="686658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9525" cap="flat" cmpd="sng" algn="ctr">
                        <a:solidFill>
                          <a:schemeClr val="tx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A(H</a:t>
                        </a:r>
                        <a:r>
                          <a:rPr lang="en-US" sz="800" baseline="-250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5</a:t>
                        </a:r>
                        <a:r>
                          <a: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rPr>
                          <a:t>)</a:t>
                        </a:r>
                      </a:p>
                    </p:txBody>
                  </p:sp>
                  <p:cxnSp>
                    <p:nvCxnSpPr>
                      <p:cNvPr id="476" name="Straight Arrow Connector 475"/>
                      <p:cNvCxnSpPr>
                        <a:stCxn id="474" idx="5"/>
                        <a:endCxn id="475" idx="0"/>
                      </p:cNvCxnSpPr>
                      <p:nvPr/>
                    </p:nvCxnSpPr>
                    <p:spPr>
                      <a:xfrm rot="16200000" flipH="1">
                        <a:off x="6741433" y="4869236"/>
                        <a:ext cx="68666" cy="240331"/>
                      </a:xfrm>
                      <a:prstGeom prst="straightConnector1">
                        <a:avLst/>
                      </a:prstGeom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arrow" w="med" len="med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441" name="Up-Down Arrow 440"/>
                  <p:cNvSpPr/>
                  <p:nvPr/>
                </p:nvSpPr>
                <p:spPr>
                  <a:xfrm>
                    <a:off x="6564691" y="3914317"/>
                    <a:ext cx="343326" cy="677621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  <p:sp>
                <p:nvSpPr>
                  <p:cNvPr id="442" name="Up-Down Arrow 441"/>
                  <p:cNvSpPr/>
                  <p:nvPr/>
                </p:nvSpPr>
                <p:spPr>
                  <a:xfrm>
                    <a:off x="2092418" y="381672"/>
                    <a:ext cx="343326" cy="677615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  <p:sp>
                <p:nvSpPr>
                  <p:cNvPr id="443" name="Up-Down Arrow 442"/>
                  <p:cNvSpPr/>
                  <p:nvPr/>
                </p:nvSpPr>
                <p:spPr>
                  <a:xfrm>
                    <a:off x="2074349" y="5034645"/>
                    <a:ext cx="343326" cy="677621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  <p:sp>
                <p:nvSpPr>
                  <p:cNvPr id="444" name="Up-Down Arrow 443"/>
                  <p:cNvSpPr/>
                  <p:nvPr/>
                </p:nvSpPr>
                <p:spPr>
                  <a:xfrm>
                    <a:off x="2092418" y="2721709"/>
                    <a:ext cx="343326" cy="668583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  <p:sp>
                <p:nvSpPr>
                  <p:cNvPr id="445" name="Up-Down Arrow 444"/>
                  <p:cNvSpPr/>
                  <p:nvPr/>
                </p:nvSpPr>
                <p:spPr>
                  <a:xfrm>
                    <a:off x="6555659" y="1565241"/>
                    <a:ext cx="343326" cy="668583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  <p:sp>
                <p:nvSpPr>
                  <p:cNvPr id="446" name="Up-Down Arrow 445"/>
                  <p:cNvSpPr/>
                  <p:nvPr/>
                </p:nvSpPr>
                <p:spPr>
                  <a:xfrm>
                    <a:off x="6609869" y="6263392"/>
                    <a:ext cx="343326" cy="677621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  <p:sp>
                <p:nvSpPr>
                  <p:cNvPr id="447" name="Up-Down Arrow 446"/>
                  <p:cNvSpPr/>
                  <p:nvPr/>
                </p:nvSpPr>
                <p:spPr>
                  <a:xfrm rot="18826925">
                    <a:off x="4301447" y="2184134"/>
                    <a:ext cx="343326" cy="587271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  <p:sp>
                <p:nvSpPr>
                  <p:cNvPr id="448" name="Up-Down Arrow 447"/>
                  <p:cNvSpPr/>
                  <p:nvPr/>
                </p:nvSpPr>
                <p:spPr>
                  <a:xfrm rot="18826925">
                    <a:off x="4355657" y="4515139"/>
                    <a:ext cx="343326" cy="587271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  <p:sp>
                <p:nvSpPr>
                  <p:cNvPr id="449" name="Up-Down Arrow 448"/>
                  <p:cNvSpPr/>
                  <p:nvPr/>
                </p:nvSpPr>
                <p:spPr>
                  <a:xfrm rot="18826925">
                    <a:off x="8746618" y="3358671"/>
                    <a:ext cx="343326" cy="587271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  <p:sp>
                <p:nvSpPr>
                  <p:cNvPr id="450" name="Up-Down Arrow 449"/>
                  <p:cNvSpPr/>
                  <p:nvPr/>
                </p:nvSpPr>
                <p:spPr>
                  <a:xfrm rot="18826925">
                    <a:off x="8800828" y="5680645"/>
                    <a:ext cx="343326" cy="587271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  <p:sp>
                <p:nvSpPr>
                  <p:cNvPr id="451" name="Up-Down Arrow 450"/>
                  <p:cNvSpPr/>
                  <p:nvPr/>
                </p:nvSpPr>
                <p:spPr>
                  <a:xfrm rot="18826925">
                    <a:off x="18905" y="919247"/>
                    <a:ext cx="343326" cy="587271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  <p:sp>
                <p:nvSpPr>
                  <p:cNvPr id="452" name="Up-Down Arrow 451"/>
                  <p:cNvSpPr/>
                  <p:nvPr/>
                </p:nvSpPr>
                <p:spPr>
                  <a:xfrm rot="18826925">
                    <a:off x="73114" y="3241221"/>
                    <a:ext cx="343326" cy="587271"/>
                  </a:xfrm>
                  <a:prstGeom prst="upDownArrow">
                    <a:avLst/>
                  </a:prstGeom>
                  <a:solidFill>
                    <a:schemeClr val="tx2"/>
                  </a:solidFill>
                  <a:ln w="952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800"/>
                  </a:p>
                </p:txBody>
              </p:sp>
            </p:grpSp>
          </p:grpSp>
          <p:sp>
            <p:nvSpPr>
              <p:cNvPr id="429" name="Up-Down Arrow 428"/>
              <p:cNvSpPr/>
              <p:nvPr/>
            </p:nvSpPr>
            <p:spPr>
              <a:xfrm>
                <a:off x="6996618" y="4316925"/>
                <a:ext cx="256637" cy="751043"/>
              </a:xfrm>
              <a:prstGeom prst="upDownArrow">
                <a:avLst/>
              </a:prstGeom>
              <a:solidFill>
                <a:schemeClr val="tx2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0" name="Up-Down Arrow 429"/>
              <p:cNvSpPr/>
              <p:nvPr/>
            </p:nvSpPr>
            <p:spPr>
              <a:xfrm>
                <a:off x="6947556" y="595682"/>
                <a:ext cx="252862" cy="751043"/>
              </a:xfrm>
              <a:prstGeom prst="upDownArrow">
                <a:avLst/>
              </a:prstGeom>
              <a:solidFill>
                <a:schemeClr val="tx2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1" name="Up-Down Arrow 430"/>
              <p:cNvSpPr/>
              <p:nvPr/>
            </p:nvSpPr>
            <p:spPr>
              <a:xfrm rot="18826925">
                <a:off x="4560451" y="2220425"/>
                <a:ext cx="226445" cy="803880"/>
              </a:xfrm>
              <a:prstGeom prst="upDownArrow">
                <a:avLst/>
              </a:prstGeom>
              <a:solidFill>
                <a:schemeClr val="tx2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432" name="Up-Down Arrow 431"/>
              <p:cNvSpPr/>
              <p:nvPr/>
            </p:nvSpPr>
            <p:spPr>
              <a:xfrm rot="13426925">
                <a:off x="4815201" y="3984806"/>
                <a:ext cx="226445" cy="803880"/>
              </a:xfrm>
              <a:prstGeom prst="upDownArrow">
                <a:avLst/>
              </a:prstGeom>
              <a:solidFill>
                <a:schemeClr val="tx2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433" name="Up-Down Arrow 432"/>
              <p:cNvSpPr/>
              <p:nvPr/>
            </p:nvSpPr>
            <p:spPr>
              <a:xfrm rot="13426925">
                <a:off x="157989" y="2943160"/>
                <a:ext cx="226445" cy="803880"/>
              </a:xfrm>
              <a:prstGeom prst="upDownArrow">
                <a:avLst/>
              </a:prstGeom>
              <a:solidFill>
                <a:schemeClr val="tx2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  <p:sp>
            <p:nvSpPr>
              <p:cNvPr id="434" name="Up-Down Arrow 433"/>
              <p:cNvSpPr/>
              <p:nvPr/>
            </p:nvSpPr>
            <p:spPr>
              <a:xfrm rot="13426925">
                <a:off x="4524598" y="150341"/>
                <a:ext cx="222669" cy="803880"/>
              </a:xfrm>
              <a:prstGeom prst="upDownArrow">
                <a:avLst/>
              </a:prstGeom>
              <a:solidFill>
                <a:schemeClr val="tx2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800"/>
              </a:p>
            </p:txBody>
          </p:sp>
        </p:grpSp>
      </p:grpSp>
      <p:grpSp>
        <p:nvGrpSpPr>
          <p:cNvPr id="142340" name="Group 778"/>
          <p:cNvGrpSpPr>
            <a:grpSpLocks/>
          </p:cNvGrpSpPr>
          <p:nvPr/>
        </p:nvGrpSpPr>
        <p:grpSpPr bwMode="auto">
          <a:xfrm>
            <a:off x="4318000" y="2946400"/>
            <a:ext cx="5041900" cy="5118100"/>
            <a:chOff x="2120900" y="571500"/>
            <a:chExt cx="5041900" cy="5118100"/>
          </a:xfrm>
        </p:grpSpPr>
        <p:sp>
          <p:nvSpPr>
            <p:cNvPr id="780" name="Rounded Rectangle 779"/>
            <p:cNvSpPr/>
            <p:nvPr/>
          </p:nvSpPr>
          <p:spPr>
            <a:xfrm>
              <a:off x="2120900" y="571500"/>
              <a:ext cx="5041900" cy="5118100"/>
            </a:xfrm>
            <a:prstGeom prst="roundRect">
              <a:avLst/>
            </a:prstGeom>
            <a:solidFill>
              <a:srgbClr val="ECEFEF"/>
            </a:solidFill>
            <a:ln w="9525" cap="flat" cmpd="sng" algn="ctr">
              <a:solidFill>
                <a:scrgbClr r="0" g="0" b="0"/>
              </a:solidFill>
              <a:prstDash val="solid"/>
              <a:round/>
              <a:headEnd type="none" w="med" len="med"/>
              <a:tailEnd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2342" name="Group 1102"/>
            <p:cNvGrpSpPr>
              <a:grpSpLocks noChangeAspect="1"/>
            </p:cNvGrpSpPr>
            <p:nvPr/>
          </p:nvGrpSpPr>
          <p:grpSpPr bwMode="auto">
            <a:xfrm>
              <a:off x="2367790" y="785342"/>
              <a:ext cx="4680710" cy="4748160"/>
              <a:chOff x="157990" y="150341"/>
              <a:chExt cx="6261828" cy="6352060"/>
            </a:xfrm>
          </p:grpSpPr>
          <p:grpSp>
            <p:nvGrpSpPr>
              <p:cNvPr id="142343" name="Group 373"/>
              <p:cNvGrpSpPr>
                <a:grpSpLocks noChangeAspect="1"/>
              </p:cNvGrpSpPr>
              <p:nvPr/>
            </p:nvGrpSpPr>
            <p:grpSpPr bwMode="auto">
              <a:xfrm>
                <a:off x="157990" y="150341"/>
                <a:ext cx="4052028" cy="3024660"/>
                <a:chOff x="157989" y="150341"/>
                <a:chExt cx="8986011" cy="6707659"/>
              </a:xfrm>
            </p:grpSpPr>
            <p:grpSp>
              <p:nvGrpSpPr>
                <p:cNvPr id="143071" name="Group 356"/>
                <p:cNvGrpSpPr>
                  <a:grpSpLocks/>
                </p:cNvGrpSpPr>
                <p:nvPr/>
              </p:nvGrpSpPr>
              <p:grpSpPr bwMode="auto">
                <a:xfrm>
                  <a:off x="4965700" y="1333500"/>
                  <a:ext cx="4178300" cy="2959100"/>
                  <a:chOff x="4762500" y="1993900"/>
                  <a:chExt cx="4178300" cy="2959100"/>
                </a:xfrm>
              </p:grpSpPr>
              <p:sp>
                <p:nvSpPr>
                  <p:cNvPr id="1759" name="Rounded Rectangle 1758"/>
                  <p:cNvSpPr/>
                  <p:nvPr/>
                </p:nvSpPr>
                <p:spPr>
                  <a:xfrm>
                    <a:off x="4765698" y="1994283"/>
                    <a:ext cx="4177543" cy="2957720"/>
                  </a:xfrm>
                  <a:prstGeom prst="roundRect">
                    <a:avLst>
                      <a:gd name="adj" fmla="val 26538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crgbClr r="0" g="0" b="0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43321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26336" y="2120900"/>
                    <a:ext cx="3908425" cy="2735073"/>
                    <a:chOff x="-102883" y="381000"/>
                    <a:chExt cx="9364556" cy="6553200"/>
                  </a:xfrm>
                </p:grpSpPr>
                <p:grpSp>
                  <p:nvGrpSpPr>
                    <p:cNvPr id="143322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390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849" name="Oval 215"/>
                      <p:cNvSpPr/>
                      <p:nvPr/>
                    </p:nvSpPr>
                    <p:spPr>
                      <a:xfrm>
                        <a:off x="8743" y="3383984"/>
                        <a:ext cx="4479951" cy="1658819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240691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851" name="Straight Arrow Connector 5"/>
                        <p:cNvCxnSpPr>
                          <a:stCxn id="1858" idx="4"/>
                          <a:endCxn id="1864" idx="0"/>
                        </p:cNvCxnSpPr>
                        <p:nvPr/>
                      </p:nvCxnSpPr>
                      <p:spPr>
                        <a:xfrm rot="16200000" flipH="1">
                          <a:off x="5703582" y="3841639"/>
                          <a:ext cx="836182" cy="154373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2" name="Straight Arrow Connector 6"/>
                        <p:cNvCxnSpPr>
                          <a:stCxn id="1858" idx="4"/>
                          <a:endCxn id="1861" idx="0"/>
                        </p:cNvCxnSpPr>
                        <p:nvPr/>
                      </p:nvCxnSpPr>
                      <p:spPr>
                        <a:xfrm rot="16200000" flipH="1">
                          <a:off x="5103239" y="4441982"/>
                          <a:ext cx="857629" cy="36450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3" name="Straight Arrow Connector 19"/>
                        <p:cNvCxnSpPr>
                          <a:stCxn id="1851" idx="4"/>
                          <a:endCxn id="1855" idx="0"/>
                        </p:cNvCxnSpPr>
                        <p:nvPr/>
                      </p:nvCxnSpPr>
                      <p:spPr bwMode="auto">
                        <a:xfrm rot="16200000" flipH="1">
                          <a:off x="1897839" y="4409824"/>
                          <a:ext cx="921945" cy="75042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54" name="Oval 4"/>
                        <p:cNvSpPr/>
                        <p:nvPr/>
                      </p:nvSpPr>
                      <p:spPr bwMode="auto">
                        <a:xfrm>
                          <a:off x="396980" y="4517022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55" name="Oval 221"/>
                        <p:cNvSpPr/>
                        <p:nvPr/>
                      </p:nvSpPr>
                      <p:spPr bwMode="auto">
                        <a:xfrm>
                          <a:off x="932994" y="5267455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56" name="Oval 222"/>
                        <p:cNvSpPr/>
                        <p:nvPr/>
                      </p:nvSpPr>
                      <p:spPr bwMode="auto">
                        <a:xfrm>
                          <a:off x="761467" y="3637959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857" name="Straight Arrow Connector 223"/>
                        <p:cNvCxnSpPr>
                          <a:stCxn id="1848" idx="5"/>
                          <a:endCxn id="1849" idx="0"/>
                        </p:cNvCxnSpPr>
                        <p:nvPr/>
                      </p:nvCxnSpPr>
                      <p:spPr bwMode="auto">
                        <a:xfrm rot="16200000" flipH="1">
                          <a:off x="1276047" y="5095929"/>
                          <a:ext cx="171526" cy="1715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8" name="Straight Arrow Connector 224"/>
                        <p:cNvCxnSpPr>
                          <a:stCxn id="1851" idx="4"/>
                          <a:endCxn id="1849" idx="0"/>
                        </p:cNvCxnSpPr>
                        <p:nvPr/>
                      </p:nvCxnSpPr>
                      <p:spPr bwMode="auto">
                        <a:xfrm rot="5400000">
                          <a:off x="1243891" y="4527745"/>
                          <a:ext cx="943392" cy="5360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59" name="Oval 225"/>
                        <p:cNvSpPr/>
                        <p:nvPr/>
                      </p:nvSpPr>
                      <p:spPr bwMode="auto">
                        <a:xfrm>
                          <a:off x="1576218" y="4517022"/>
                          <a:ext cx="1007726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60" name="Oval 226"/>
                        <p:cNvSpPr/>
                        <p:nvPr/>
                      </p:nvSpPr>
                      <p:spPr bwMode="auto">
                        <a:xfrm>
                          <a:off x="2219443" y="5246007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861" name="Straight Arrow Connector 227"/>
                        <p:cNvCxnSpPr>
                          <a:stCxn id="1854" idx="5"/>
                          <a:endCxn id="1855" idx="0"/>
                        </p:cNvCxnSpPr>
                        <p:nvPr/>
                      </p:nvCxnSpPr>
                      <p:spPr bwMode="auto">
                        <a:xfrm rot="16200000" flipH="1">
                          <a:off x="2508905" y="5020876"/>
                          <a:ext cx="150078" cy="3001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62" name="Oval 228"/>
                        <p:cNvSpPr/>
                        <p:nvPr/>
                      </p:nvSpPr>
                      <p:spPr>
                        <a:xfrm>
                          <a:off x="3420129" y="5203126"/>
                          <a:ext cx="1029160" cy="707551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63" name="Oval 229"/>
                        <p:cNvSpPr/>
                        <p:nvPr/>
                      </p:nvSpPr>
                      <p:spPr>
                        <a:xfrm>
                          <a:off x="4127683" y="3509315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864" name="Straight Arrow Connector 230"/>
                        <p:cNvCxnSpPr>
                          <a:stCxn id="1847" idx="5"/>
                          <a:endCxn id="1857" idx="0"/>
                        </p:cNvCxnSpPr>
                        <p:nvPr/>
                      </p:nvCxnSpPr>
                      <p:spPr>
                        <a:xfrm rot="16200000" flipH="1">
                          <a:off x="3773907" y="5042323"/>
                          <a:ext cx="128644" cy="19296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65" name="Straight Arrow Connector 231"/>
                        <p:cNvCxnSpPr>
                          <a:stCxn id="1851" idx="4"/>
                          <a:endCxn id="1857" idx="0"/>
                        </p:cNvCxnSpPr>
                        <p:nvPr/>
                      </p:nvCxnSpPr>
                      <p:spPr>
                        <a:xfrm rot="16200000" flipH="1">
                          <a:off x="2519616" y="3788047"/>
                          <a:ext cx="879063" cy="195110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66" name="Oval 232"/>
                        <p:cNvSpPr/>
                        <p:nvPr/>
                      </p:nvSpPr>
                      <p:spPr>
                        <a:xfrm>
                          <a:off x="4556500" y="4345497"/>
                          <a:ext cx="1029160" cy="707551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67" name="Oval 233"/>
                        <p:cNvSpPr/>
                        <p:nvPr/>
                      </p:nvSpPr>
                      <p:spPr>
                        <a:xfrm>
                          <a:off x="5199724" y="5053048"/>
                          <a:ext cx="1007712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868" name="Straight Arrow Connector 234"/>
                        <p:cNvCxnSpPr>
                          <a:endCxn id="1861" idx="0"/>
                        </p:cNvCxnSpPr>
                        <p:nvPr/>
                      </p:nvCxnSpPr>
                      <p:spPr>
                        <a:xfrm rot="16200000" flipH="1">
                          <a:off x="5521330" y="4860074"/>
                          <a:ext cx="107210" cy="27873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69" name="Oval 235"/>
                        <p:cNvSpPr/>
                        <p:nvPr/>
                      </p:nvSpPr>
                      <p:spPr>
                        <a:xfrm>
                          <a:off x="5778620" y="4345497"/>
                          <a:ext cx="1029160" cy="707551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70" name="Oval 236"/>
                        <p:cNvSpPr/>
                        <p:nvPr/>
                      </p:nvSpPr>
                      <p:spPr>
                        <a:xfrm>
                          <a:off x="6378963" y="5031600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871" name="Straight Arrow Connector 237"/>
                        <p:cNvCxnSpPr>
                          <a:stCxn id="1863" idx="5"/>
                          <a:endCxn id="1864" idx="0"/>
                        </p:cNvCxnSpPr>
                        <p:nvPr/>
                      </p:nvCxnSpPr>
                      <p:spPr>
                        <a:xfrm rot="16200000" flipH="1">
                          <a:off x="6732740" y="4870797"/>
                          <a:ext cx="85763" cy="23584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72" name="Oval 8"/>
                        <p:cNvSpPr/>
                        <p:nvPr/>
                      </p:nvSpPr>
                      <p:spPr>
                        <a:xfrm>
                          <a:off x="2862668" y="4495588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3323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57700" y="45974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825" name="Oval 191"/>
                      <p:cNvSpPr/>
                      <p:nvPr/>
                    </p:nvSpPr>
                    <p:spPr>
                      <a:xfrm>
                        <a:off x="8423" y="3384922"/>
                        <a:ext cx="4479958" cy="164753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240667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827" name="Straight Arrow Connector 193"/>
                        <p:cNvCxnSpPr>
                          <a:stCxn id="1834" idx="4"/>
                          <a:endCxn id="1840" idx="0"/>
                        </p:cNvCxnSpPr>
                        <p:nvPr/>
                      </p:nvCxnSpPr>
                      <p:spPr>
                        <a:xfrm rot="16200000" flipH="1">
                          <a:off x="5713698" y="3832712"/>
                          <a:ext cx="814748" cy="154373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8" name="Straight Arrow Connector 194"/>
                        <p:cNvCxnSpPr>
                          <a:stCxn id="1834" idx="4"/>
                          <a:endCxn id="1837" idx="0"/>
                        </p:cNvCxnSpPr>
                        <p:nvPr/>
                      </p:nvCxnSpPr>
                      <p:spPr>
                        <a:xfrm rot="16200000" flipH="1">
                          <a:off x="5113355" y="4433055"/>
                          <a:ext cx="836195" cy="36448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9" name="Straight Arrow Connector 195"/>
                        <p:cNvCxnSpPr>
                          <a:stCxn id="1827" idx="4"/>
                          <a:endCxn id="1831" idx="0"/>
                        </p:cNvCxnSpPr>
                        <p:nvPr/>
                      </p:nvCxnSpPr>
                      <p:spPr bwMode="auto">
                        <a:xfrm rot="16200000" flipH="1">
                          <a:off x="1907955" y="4400883"/>
                          <a:ext cx="900511" cy="75043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30" name="Oval 4"/>
                        <p:cNvSpPr/>
                        <p:nvPr/>
                      </p:nvSpPr>
                      <p:spPr bwMode="auto">
                        <a:xfrm>
                          <a:off x="396372" y="4497371"/>
                          <a:ext cx="1029160" cy="707551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31" name="Oval 197"/>
                        <p:cNvSpPr/>
                        <p:nvPr/>
                      </p:nvSpPr>
                      <p:spPr bwMode="auto">
                        <a:xfrm>
                          <a:off x="932399" y="5247804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32" name="Oval 198"/>
                        <p:cNvSpPr/>
                        <p:nvPr/>
                      </p:nvSpPr>
                      <p:spPr bwMode="auto">
                        <a:xfrm>
                          <a:off x="760873" y="3639742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833" name="Straight Arrow Connector 199"/>
                        <p:cNvCxnSpPr>
                          <a:endCxn id="1825" idx="0"/>
                        </p:cNvCxnSpPr>
                        <p:nvPr/>
                      </p:nvCxnSpPr>
                      <p:spPr bwMode="auto">
                        <a:xfrm rot="16200000" flipH="1">
                          <a:off x="1286163" y="5087001"/>
                          <a:ext cx="150092" cy="1715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34" name="Straight Arrow Connector 200"/>
                        <p:cNvCxnSpPr>
                          <a:stCxn id="1827" idx="4"/>
                          <a:endCxn id="1825" idx="0"/>
                        </p:cNvCxnSpPr>
                        <p:nvPr/>
                      </p:nvCxnSpPr>
                      <p:spPr bwMode="auto">
                        <a:xfrm rot="5400000">
                          <a:off x="1254007" y="4518818"/>
                          <a:ext cx="921958" cy="5360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35" name="Oval 201"/>
                        <p:cNvSpPr/>
                        <p:nvPr/>
                      </p:nvSpPr>
                      <p:spPr bwMode="auto">
                        <a:xfrm>
                          <a:off x="1575624" y="4497371"/>
                          <a:ext cx="1007712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36" name="Oval 202"/>
                        <p:cNvSpPr/>
                        <p:nvPr/>
                      </p:nvSpPr>
                      <p:spPr bwMode="auto">
                        <a:xfrm>
                          <a:off x="2218849" y="5226356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837" name="Straight Arrow Connector 203"/>
                        <p:cNvCxnSpPr>
                          <a:stCxn id="1830" idx="5"/>
                          <a:endCxn id="1831" idx="0"/>
                        </p:cNvCxnSpPr>
                        <p:nvPr/>
                      </p:nvCxnSpPr>
                      <p:spPr bwMode="auto">
                        <a:xfrm rot="16200000" flipH="1">
                          <a:off x="2519021" y="5011948"/>
                          <a:ext cx="128644" cy="3001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38" name="Oval 204"/>
                        <p:cNvSpPr/>
                        <p:nvPr/>
                      </p:nvSpPr>
                      <p:spPr>
                        <a:xfrm>
                          <a:off x="3398087" y="5204922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39" name="Oval 205"/>
                        <p:cNvSpPr/>
                        <p:nvPr/>
                      </p:nvSpPr>
                      <p:spPr>
                        <a:xfrm>
                          <a:off x="4127075" y="3511097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840" name="Straight Arrow Connector 206"/>
                        <p:cNvCxnSpPr>
                          <a:stCxn id="1842" idx="5"/>
                          <a:endCxn id="1833" idx="0"/>
                        </p:cNvCxnSpPr>
                        <p:nvPr/>
                      </p:nvCxnSpPr>
                      <p:spPr>
                        <a:xfrm rot="16200000" flipH="1">
                          <a:off x="3751865" y="5044120"/>
                          <a:ext cx="128644" cy="19296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1" name="Straight Arrow Connector 207"/>
                        <p:cNvCxnSpPr>
                          <a:stCxn id="1827" idx="4"/>
                          <a:endCxn id="1833" idx="0"/>
                        </p:cNvCxnSpPr>
                        <p:nvPr/>
                      </p:nvCxnSpPr>
                      <p:spPr>
                        <a:xfrm rot="16200000" flipH="1">
                          <a:off x="2508298" y="3800540"/>
                          <a:ext cx="879077" cy="192967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42" name="Oval 208"/>
                        <p:cNvSpPr/>
                        <p:nvPr/>
                      </p:nvSpPr>
                      <p:spPr>
                        <a:xfrm>
                          <a:off x="4555892" y="4347293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43" name="Oval 209"/>
                        <p:cNvSpPr/>
                        <p:nvPr/>
                      </p:nvSpPr>
                      <p:spPr>
                        <a:xfrm>
                          <a:off x="5199117" y="5033396"/>
                          <a:ext cx="1007726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844" name="Straight Arrow Connector 210"/>
                        <p:cNvCxnSpPr>
                          <a:endCxn id="1837" idx="0"/>
                        </p:cNvCxnSpPr>
                        <p:nvPr/>
                      </p:nvCxnSpPr>
                      <p:spPr>
                        <a:xfrm rot="16200000" flipH="1">
                          <a:off x="5520736" y="4840422"/>
                          <a:ext cx="107210" cy="27872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45" name="Oval 211"/>
                        <p:cNvSpPr/>
                        <p:nvPr/>
                      </p:nvSpPr>
                      <p:spPr>
                        <a:xfrm>
                          <a:off x="5778026" y="4347293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46" name="Oval 212"/>
                        <p:cNvSpPr/>
                        <p:nvPr/>
                      </p:nvSpPr>
                      <p:spPr>
                        <a:xfrm>
                          <a:off x="6378369" y="5011949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847" name="Straight Arrow Connector 213"/>
                        <p:cNvCxnSpPr>
                          <a:stCxn id="1839" idx="5"/>
                          <a:endCxn id="1840" idx="0"/>
                        </p:cNvCxnSpPr>
                        <p:nvPr/>
                      </p:nvCxnSpPr>
                      <p:spPr>
                        <a:xfrm rot="16200000" flipH="1">
                          <a:off x="6732146" y="4851133"/>
                          <a:ext cx="85763" cy="23585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48" name="Oval 214"/>
                        <p:cNvSpPr/>
                        <p:nvPr/>
                      </p:nvSpPr>
                      <p:spPr>
                        <a:xfrm>
                          <a:off x="2840626" y="4475937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3324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0541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801" name="Oval 167"/>
                      <p:cNvSpPr/>
                      <p:nvPr/>
                    </p:nvSpPr>
                    <p:spPr>
                      <a:xfrm>
                        <a:off x="8743" y="3396174"/>
                        <a:ext cx="4479951" cy="164753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240643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803" name="Straight Arrow Connector 169"/>
                        <p:cNvCxnSpPr>
                          <a:stCxn id="1810" idx="4"/>
                          <a:endCxn id="1816" idx="0"/>
                        </p:cNvCxnSpPr>
                        <p:nvPr/>
                      </p:nvCxnSpPr>
                      <p:spPr>
                        <a:xfrm rot="16200000" flipH="1">
                          <a:off x="5714292" y="3854092"/>
                          <a:ext cx="814748" cy="154373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04" name="Straight Arrow Connector 170"/>
                        <p:cNvCxnSpPr>
                          <a:stCxn id="1810" idx="4"/>
                          <a:endCxn id="1813" idx="0"/>
                        </p:cNvCxnSpPr>
                        <p:nvPr/>
                      </p:nvCxnSpPr>
                      <p:spPr>
                        <a:xfrm rot="16200000" flipH="1">
                          <a:off x="5113963" y="4454421"/>
                          <a:ext cx="836182" cy="36450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05" name="Straight Arrow Connector 171"/>
                        <p:cNvCxnSpPr>
                          <a:stCxn id="1803" idx="4"/>
                          <a:endCxn id="1807" idx="0"/>
                        </p:cNvCxnSpPr>
                        <p:nvPr/>
                      </p:nvCxnSpPr>
                      <p:spPr bwMode="auto">
                        <a:xfrm rot="16200000" flipH="1">
                          <a:off x="1908550" y="4422276"/>
                          <a:ext cx="900511" cy="75042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06" name="Oval 4"/>
                        <p:cNvSpPr/>
                        <p:nvPr/>
                      </p:nvSpPr>
                      <p:spPr bwMode="auto">
                        <a:xfrm>
                          <a:off x="396980" y="4518751"/>
                          <a:ext cx="1029160" cy="707538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07" name="Oval 173"/>
                        <p:cNvSpPr/>
                        <p:nvPr/>
                      </p:nvSpPr>
                      <p:spPr bwMode="auto">
                        <a:xfrm>
                          <a:off x="932994" y="5269170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08" name="Oval 174"/>
                        <p:cNvSpPr/>
                        <p:nvPr/>
                      </p:nvSpPr>
                      <p:spPr bwMode="auto">
                        <a:xfrm>
                          <a:off x="761467" y="3661122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809" name="Straight Arrow Connector 175"/>
                        <p:cNvCxnSpPr>
                          <a:stCxn id="1800" idx="5"/>
                          <a:endCxn id="1801" idx="0"/>
                        </p:cNvCxnSpPr>
                        <p:nvPr/>
                      </p:nvCxnSpPr>
                      <p:spPr bwMode="auto">
                        <a:xfrm rot="16200000" flipH="1">
                          <a:off x="1286771" y="5108368"/>
                          <a:ext cx="150078" cy="1715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10" name="Straight Arrow Connector 176"/>
                        <p:cNvCxnSpPr>
                          <a:stCxn id="1803" idx="4"/>
                          <a:endCxn id="1801" idx="0"/>
                        </p:cNvCxnSpPr>
                        <p:nvPr/>
                      </p:nvCxnSpPr>
                      <p:spPr bwMode="auto">
                        <a:xfrm rot="5400000">
                          <a:off x="1254615" y="4540184"/>
                          <a:ext cx="921945" cy="5360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11" name="Oval 177"/>
                        <p:cNvSpPr/>
                        <p:nvPr/>
                      </p:nvSpPr>
                      <p:spPr bwMode="auto">
                        <a:xfrm>
                          <a:off x="1576218" y="4518751"/>
                          <a:ext cx="1007726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12" name="Oval 178"/>
                        <p:cNvSpPr/>
                        <p:nvPr/>
                      </p:nvSpPr>
                      <p:spPr bwMode="auto">
                        <a:xfrm>
                          <a:off x="2219443" y="5247736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813" name="Straight Arrow Connector 179"/>
                        <p:cNvCxnSpPr>
                          <a:stCxn id="1806" idx="5"/>
                          <a:endCxn id="1807" idx="0"/>
                        </p:cNvCxnSpPr>
                        <p:nvPr/>
                      </p:nvCxnSpPr>
                      <p:spPr bwMode="auto">
                        <a:xfrm rot="16200000" flipH="1">
                          <a:off x="2519615" y="5033328"/>
                          <a:ext cx="128644" cy="3001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14" name="Oval 180"/>
                        <p:cNvSpPr/>
                        <p:nvPr/>
                      </p:nvSpPr>
                      <p:spPr>
                        <a:xfrm>
                          <a:off x="3441577" y="5226289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15" name="Oval 181"/>
                        <p:cNvSpPr/>
                        <p:nvPr/>
                      </p:nvSpPr>
                      <p:spPr>
                        <a:xfrm>
                          <a:off x="4127683" y="3532477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816" name="Straight Arrow Connector 182"/>
                        <p:cNvCxnSpPr>
                          <a:stCxn id="1818" idx="5"/>
                          <a:endCxn id="1809" idx="0"/>
                        </p:cNvCxnSpPr>
                        <p:nvPr/>
                      </p:nvCxnSpPr>
                      <p:spPr>
                        <a:xfrm rot="16200000" flipH="1">
                          <a:off x="3773907" y="5044039"/>
                          <a:ext cx="128644" cy="23585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17" name="Straight Arrow Connector 183"/>
                        <p:cNvCxnSpPr>
                          <a:stCxn id="1803" idx="4"/>
                          <a:endCxn id="1809" idx="0"/>
                        </p:cNvCxnSpPr>
                        <p:nvPr/>
                      </p:nvCxnSpPr>
                      <p:spPr>
                        <a:xfrm rot="16200000" flipH="1">
                          <a:off x="2530340" y="3800486"/>
                          <a:ext cx="879063" cy="197255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18" name="Oval 184"/>
                        <p:cNvSpPr/>
                        <p:nvPr/>
                      </p:nvSpPr>
                      <p:spPr>
                        <a:xfrm>
                          <a:off x="4556500" y="4368659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19" name="Oval 185"/>
                        <p:cNvSpPr/>
                        <p:nvPr/>
                      </p:nvSpPr>
                      <p:spPr>
                        <a:xfrm>
                          <a:off x="5199724" y="5054763"/>
                          <a:ext cx="1007712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820" name="Straight Arrow Connector 186"/>
                        <p:cNvCxnSpPr>
                          <a:endCxn id="1813" idx="0"/>
                        </p:cNvCxnSpPr>
                        <p:nvPr/>
                      </p:nvCxnSpPr>
                      <p:spPr>
                        <a:xfrm rot="16200000" flipH="1">
                          <a:off x="5521330" y="4861802"/>
                          <a:ext cx="107197" cy="27873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21" name="Oval 187"/>
                        <p:cNvSpPr/>
                        <p:nvPr/>
                      </p:nvSpPr>
                      <p:spPr>
                        <a:xfrm>
                          <a:off x="5778620" y="4368659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822" name="Oval 188"/>
                        <p:cNvSpPr/>
                        <p:nvPr/>
                      </p:nvSpPr>
                      <p:spPr>
                        <a:xfrm>
                          <a:off x="6378963" y="5033329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823" name="Straight Arrow Connector 189"/>
                        <p:cNvCxnSpPr>
                          <a:stCxn id="1815" idx="5"/>
                          <a:endCxn id="1816" idx="0"/>
                        </p:cNvCxnSpPr>
                        <p:nvPr/>
                      </p:nvCxnSpPr>
                      <p:spPr>
                        <a:xfrm rot="16200000" flipH="1">
                          <a:off x="6732740" y="4872526"/>
                          <a:ext cx="85763" cy="23584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24" name="Oval 190"/>
                        <p:cNvSpPr/>
                        <p:nvPr/>
                      </p:nvSpPr>
                      <p:spPr>
                        <a:xfrm>
                          <a:off x="2841234" y="4497304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3325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32300" y="2247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777" name="Oval 143"/>
                      <p:cNvSpPr/>
                      <p:nvPr/>
                    </p:nvSpPr>
                    <p:spPr>
                      <a:xfrm>
                        <a:off x="-21" y="3387246"/>
                        <a:ext cx="4479951" cy="164753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3339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779" name="Straight Arrow Connector 145"/>
                        <p:cNvCxnSpPr>
                          <a:stCxn id="1786" idx="4"/>
                          <a:endCxn id="1792" idx="0"/>
                        </p:cNvCxnSpPr>
                        <p:nvPr/>
                      </p:nvCxnSpPr>
                      <p:spPr>
                        <a:xfrm rot="16200000" flipH="1">
                          <a:off x="5697640" y="3837128"/>
                          <a:ext cx="814748" cy="154373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80" name="Straight Arrow Connector 146"/>
                        <p:cNvCxnSpPr>
                          <a:stCxn id="1786" idx="4"/>
                          <a:endCxn id="1789" idx="0"/>
                        </p:cNvCxnSpPr>
                        <p:nvPr/>
                      </p:nvCxnSpPr>
                      <p:spPr>
                        <a:xfrm rot="16200000" flipH="1">
                          <a:off x="5097296" y="4437471"/>
                          <a:ext cx="836195" cy="36450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81" name="Straight Arrow Connector 147"/>
                        <p:cNvCxnSpPr>
                          <a:stCxn id="1779" idx="4"/>
                          <a:endCxn id="1783" idx="0"/>
                        </p:cNvCxnSpPr>
                        <p:nvPr/>
                      </p:nvCxnSpPr>
                      <p:spPr bwMode="auto">
                        <a:xfrm rot="16200000" flipH="1">
                          <a:off x="1891897" y="4405313"/>
                          <a:ext cx="900511" cy="75042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82" name="Oval 4"/>
                        <p:cNvSpPr/>
                        <p:nvPr/>
                      </p:nvSpPr>
                      <p:spPr bwMode="auto">
                        <a:xfrm>
                          <a:off x="380327" y="4501788"/>
                          <a:ext cx="1029160" cy="707551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83" name="Oval 149"/>
                        <p:cNvSpPr/>
                        <p:nvPr/>
                      </p:nvSpPr>
                      <p:spPr bwMode="auto">
                        <a:xfrm>
                          <a:off x="916341" y="5252220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84" name="Oval 150"/>
                        <p:cNvSpPr/>
                        <p:nvPr/>
                      </p:nvSpPr>
                      <p:spPr bwMode="auto">
                        <a:xfrm>
                          <a:off x="744814" y="3644158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785" name="Straight Arrow Connector 151"/>
                        <p:cNvCxnSpPr>
                          <a:stCxn id="1776" idx="5"/>
                          <a:endCxn id="1777" idx="0"/>
                        </p:cNvCxnSpPr>
                        <p:nvPr/>
                      </p:nvCxnSpPr>
                      <p:spPr bwMode="auto">
                        <a:xfrm rot="16200000" flipH="1">
                          <a:off x="1270105" y="5091418"/>
                          <a:ext cx="150092" cy="1715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86" name="Straight Arrow Connector 152"/>
                        <p:cNvCxnSpPr>
                          <a:stCxn id="1779" idx="4"/>
                          <a:endCxn id="1777" idx="0"/>
                        </p:cNvCxnSpPr>
                        <p:nvPr/>
                      </p:nvCxnSpPr>
                      <p:spPr bwMode="auto">
                        <a:xfrm rot="5400000">
                          <a:off x="1237948" y="4523234"/>
                          <a:ext cx="921958" cy="5360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87" name="Oval 153"/>
                        <p:cNvSpPr/>
                        <p:nvPr/>
                      </p:nvSpPr>
                      <p:spPr bwMode="auto">
                        <a:xfrm>
                          <a:off x="1559565" y="4501788"/>
                          <a:ext cx="1007726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88" name="Oval 154"/>
                        <p:cNvSpPr/>
                        <p:nvPr/>
                      </p:nvSpPr>
                      <p:spPr bwMode="auto">
                        <a:xfrm>
                          <a:off x="2202790" y="5230773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789" name="Straight Arrow Connector 155"/>
                        <p:cNvCxnSpPr>
                          <a:stCxn id="1782" idx="5"/>
                          <a:endCxn id="1783" idx="0"/>
                        </p:cNvCxnSpPr>
                        <p:nvPr/>
                      </p:nvCxnSpPr>
                      <p:spPr bwMode="auto">
                        <a:xfrm rot="16200000" flipH="1">
                          <a:off x="2502962" y="5016365"/>
                          <a:ext cx="128644" cy="3001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90" name="Oval 156"/>
                        <p:cNvSpPr/>
                        <p:nvPr/>
                      </p:nvSpPr>
                      <p:spPr>
                        <a:xfrm>
                          <a:off x="3403476" y="5230773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91" name="Oval 157"/>
                        <p:cNvSpPr/>
                        <p:nvPr/>
                      </p:nvSpPr>
                      <p:spPr>
                        <a:xfrm>
                          <a:off x="4111030" y="3515514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792" name="Straight Arrow Connector 158"/>
                        <p:cNvCxnSpPr>
                          <a:stCxn id="1794" idx="5"/>
                          <a:endCxn id="1785" idx="0"/>
                        </p:cNvCxnSpPr>
                        <p:nvPr/>
                      </p:nvCxnSpPr>
                      <p:spPr>
                        <a:xfrm rot="16200000" flipH="1">
                          <a:off x="3757254" y="5069970"/>
                          <a:ext cx="128644" cy="19296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93" name="Straight Arrow Connector 159"/>
                        <p:cNvCxnSpPr>
                          <a:stCxn id="1779" idx="4"/>
                          <a:endCxn id="1785" idx="0"/>
                        </p:cNvCxnSpPr>
                        <p:nvPr/>
                      </p:nvCxnSpPr>
                      <p:spPr>
                        <a:xfrm rot="16200000" flipH="1">
                          <a:off x="2492240" y="3804970"/>
                          <a:ext cx="900511" cy="195110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94" name="Oval 160"/>
                        <p:cNvSpPr/>
                        <p:nvPr/>
                      </p:nvSpPr>
                      <p:spPr>
                        <a:xfrm>
                          <a:off x="4539847" y="4351709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95" name="Oval 161"/>
                        <p:cNvSpPr/>
                        <p:nvPr/>
                      </p:nvSpPr>
                      <p:spPr>
                        <a:xfrm>
                          <a:off x="5183072" y="5037813"/>
                          <a:ext cx="1007712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796" name="Straight Arrow Connector 162"/>
                        <p:cNvCxnSpPr>
                          <a:endCxn id="1789" idx="0"/>
                        </p:cNvCxnSpPr>
                        <p:nvPr/>
                      </p:nvCxnSpPr>
                      <p:spPr>
                        <a:xfrm rot="16200000" flipH="1">
                          <a:off x="5504677" y="4844839"/>
                          <a:ext cx="107210" cy="27873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97" name="Oval 163"/>
                        <p:cNvSpPr/>
                        <p:nvPr/>
                      </p:nvSpPr>
                      <p:spPr>
                        <a:xfrm>
                          <a:off x="5761967" y="4351709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98" name="Oval 164"/>
                        <p:cNvSpPr/>
                        <p:nvPr/>
                      </p:nvSpPr>
                      <p:spPr>
                        <a:xfrm>
                          <a:off x="6362310" y="5016365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799" name="Straight Arrow Connector 165"/>
                        <p:cNvCxnSpPr>
                          <a:stCxn id="1791" idx="5"/>
                          <a:endCxn id="1792" idx="0"/>
                        </p:cNvCxnSpPr>
                        <p:nvPr/>
                      </p:nvCxnSpPr>
                      <p:spPr>
                        <a:xfrm rot="16200000" flipH="1">
                          <a:off x="6716087" y="4855563"/>
                          <a:ext cx="85763" cy="23584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00" name="Oval 166"/>
                        <p:cNvSpPr/>
                        <p:nvPr/>
                      </p:nvSpPr>
                      <p:spPr>
                        <a:xfrm>
                          <a:off x="2846015" y="4501788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sp>
                  <p:nvSpPr>
                    <p:cNvPr id="1765" name="Up-Down Arrow 131"/>
                    <p:cNvSpPr/>
                    <p:nvPr/>
                  </p:nvSpPr>
                  <p:spPr>
                    <a:xfrm>
                      <a:off x="6565047" y="3903069"/>
                      <a:ext cx="349824" cy="677069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766" name="Up-Down Arrow 132"/>
                    <p:cNvSpPr/>
                    <p:nvPr/>
                  </p:nvSpPr>
                  <p:spPr>
                    <a:xfrm>
                      <a:off x="2107667" y="382308"/>
                      <a:ext cx="338535" cy="677069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767" name="Up-Down Arrow 133"/>
                    <p:cNvSpPr/>
                    <p:nvPr/>
                  </p:nvSpPr>
                  <p:spPr>
                    <a:xfrm>
                      <a:off x="2073810" y="5020230"/>
                      <a:ext cx="349824" cy="677069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768" name="Up-Down Arrow 134"/>
                    <p:cNvSpPr/>
                    <p:nvPr/>
                  </p:nvSpPr>
                  <p:spPr>
                    <a:xfrm>
                      <a:off x="2107667" y="2718194"/>
                      <a:ext cx="338535" cy="665788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769" name="Up-Down Arrow 135"/>
                    <p:cNvSpPr/>
                    <p:nvPr/>
                  </p:nvSpPr>
                  <p:spPr>
                    <a:xfrm>
                      <a:off x="6553766" y="1567176"/>
                      <a:ext cx="349816" cy="665788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770" name="Up-Down Arrow 136"/>
                    <p:cNvSpPr/>
                    <p:nvPr/>
                  </p:nvSpPr>
                  <p:spPr>
                    <a:xfrm>
                      <a:off x="6610185" y="6250243"/>
                      <a:ext cx="338535" cy="677069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771" name="Up-Down Arrow 137"/>
                    <p:cNvSpPr/>
                    <p:nvPr/>
                  </p:nvSpPr>
                  <p:spPr>
                    <a:xfrm rot="18826925">
                      <a:off x="4308144" y="2187826"/>
                      <a:ext cx="338535" cy="586795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772" name="Up-Down Arrow 138"/>
                    <p:cNvSpPr/>
                    <p:nvPr/>
                  </p:nvSpPr>
                  <p:spPr>
                    <a:xfrm rot="18826925">
                      <a:off x="4353289" y="4501142"/>
                      <a:ext cx="349816" cy="598076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773" name="Up-Down Arrow 139"/>
                    <p:cNvSpPr/>
                    <p:nvPr/>
                  </p:nvSpPr>
                  <p:spPr>
                    <a:xfrm rot="18826925">
                      <a:off x="8748599" y="3344488"/>
                      <a:ext cx="338535" cy="598083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774" name="Up-Down Arrow 140"/>
                    <p:cNvSpPr/>
                    <p:nvPr/>
                  </p:nvSpPr>
                  <p:spPr>
                    <a:xfrm rot="18826925">
                      <a:off x="8799381" y="5674737"/>
                      <a:ext cx="338535" cy="586795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775" name="Up-Down Arrow 141"/>
                    <p:cNvSpPr/>
                    <p:nvPr/>
                  </p:nvSpPr>
                  <p:spPr>
                    <a:xfrm rot="18826925">
                      <a:off x="31309" y="912682"/>
                      <a:ext cx="338535" cy="586795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776" name="Up-Down Arrow 142"/>
                    <p:cNvSpPr/>
                    <p:nvPr/>
                  </p:nvSpPr>
                  <p:spPr>
                    <a:xfrm rot="18826925">
                      <a:off x="82091" y="3231643"/>
                      <a:ext cx="338535" cy="598083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43072" name="Group 357"/>
                <p:cNvGrpSpPr>
                  <a:grpSpLocks/>
                </p:cNvGrpSpPr>
                <p:nvPr/>
              </p:nvGrpSpPr>
              <p:grpSpPr bwMode="auto">
                <a:xfrm>
                  <a:off x="469900" y="3898900"/>
                  <a:ext cx="4178300" cy="2959100"/>
                  <a:chOff x="1054100" y="3683000"/>
                  <a:chExt cx="4178300" cy="2959100"/>
                </a:xfrm>
              </p:grpSpPr>
              <p:sp>
                <p:nvSpPr>
                  <p:cNvPr id="1645" name="Rounded Rectangle 1644"/>
                  <p:cNvSpPr/>
                  <p:nvPr/>
                </p:nvSpPr>
                <p:spPr>
                  <a:xfrm>
                    <a:off x="1055287" y="3684795"/>
                    <a:ext cx="4177546" cy="2957720"/>
                  </a:xfrm>
                  <a:prstGeom prst="roundRect">
                    <a:avLst>
                      <a:gd name="adj" fmla="val 26538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crgbClr r="0" g="0" b="0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43207" name="Group 2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0621" y="3797300"/>
                    <a:ext cx="3909581" cy="2735877"/>
                    <a:chOff x="-102883" y="381000"/>
                    <a:chExt cx="9364556" cy="6553200"/>
                  </a:xfrm>
                </p:grpSpPr>
                <p:grpSp>
                  <p:nvGrpSpPr>
                    <p:cNvPr id="143208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390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735" name="Oval 1734"/>
                      <p:cNvSpPr/>
                      <p:nvPr/>
                    </p:nvSpPr>
                    <p:spPr>
                      <a:xfrm>
                        <a:off x="-3923" y="3394332"/>
                        <a:ext cx="4478630" cy="1647049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3297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601"/>
                        <a:ext cx="3689643" cy="1269988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737" name="Straight Arrow Connector 5"/>
                        <p:cNvCxnSpPr>
                          <a:stCxn id="1749" idx="4"/>
                          <a:endCxn id="1756" idx="0"/>
                        </p:cNvCxnSpPr>
                        <p:nvPr/>
                      </p:nvCxnSpPr>
                      <p:spPr>
                        <a:xfrm rot="16200000" flipH="1">
                          <a:off x="5688436" y="3850418"/>
                          <a:ext cx="814506" cy="154328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38" name="Straight Arrow Connector 6"/>
                        <p:cNvCxnSpPr>
                          <a:stCxn id="1742" idx="4"/>
                        </p:cNvCxnSpPr>
                        <p:nvPr/>
                      </p:nvCxnSpPr>
                      <p:spPr>
                        <a:xfrm rot="16200000" flipH="1">
                          <a:off x="3137741" y="3164501"/>
                          <a:ext cx="857375" cy="321517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39" name="Straight Arrow Connector 19"/>
                        <p:cNvCxnSpPr>
                          <a:stCxn id="1742" idx="4"/>
                          <a:endCxn id="1746" idx="0"/>
                        </p:cNvCxnSpPr>
                        <p:nvPr/>
                      </p:nvCxnSpPr>
                      <p:spPr bwMode="auto">
                        <a:xfrm rot="16200000" flipH="1">
                          <a:off x="1883822" y="4418420"/>
                          <a:ext cx="900244" cy="75021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40" name="Oval 4"/>
                        <p:cNvSpPr/>
                        <p:nvPr/>
                      </p:nvSpPr>
                      <p:spPr bwMode="auto">
                        <a:xfrm>
                          <a:off x="372687" y="4514880"/>
                          <a:ext cx="1028854" cy="707341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41" name="Oval 1740"/>
                        <p:cNvSpPr/>
                        <p:nvPr/>
                      </p:nvSpPr>
                      <p:spPr bwMode="auto">
                        <a:xfrm>
                          <a:off x="908555" y="5265090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42" name="Oval 1741"/>
                        <p:cNvSpPr/>
                        <p:nvPr/>
                      </p:nvSpPr>
                      <p:spPr bwMode="auto">
                        <a:xfrm>
                          <a:off x="737079" y="3657505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743" name="Straight Arrow Connector 1742"/>
                        <p:cNvCxnSpPr>
                          <a:stCxn id="1740" idx="5"/>
                          <a:endCxn id="1741" idx="0"/>
                        </p:cNvCxnSpPr>
                        <p:nvPr/>
                      </p:nvCxnSpPr>
                      <p:spPr bwMode="auto">
                        <a:xfrm rot="16200000" flipH="1">
                          <a:off x="1262214" y="5104335"/>
                          <a:ext cx="150047" cy="17147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4" name="Straight Arrow Connector 1743"/>
                        <p:cNvCxnSpPr>
                          <a:stCxn id="1742" idx="4"/>
                          <a:endCxn id="1741" idx="0"/>
                        </p:cNvCxnSpPr>
                        <p:nvPr/>
                      </p:nvCxnSpPr>
                      <p:spPr bwMode="auto">
                        <a:xfrm rot="5400000">
                          <a:off x="1230067" y="4536320"/>
                          <a:ext cx="921685" cy="53585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45" name="Oval 1744"/>
                        <p:cNvSpPr/>
                        <p:nvPr/>
                      </p:nvSpPr>
                      <p:spPr bwMode="auto">
                        <a:xfrm>
                          <a:off x="1551589" y="4514880"/>
                          <a:ext cx="1007413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46" name="Oval 1745"/>
                        <p:cNvSpPr/>
                        <p:nvPr/>
                      </p:nvSpPr>
                      <p:spPr bwMode="auto">
                        <a:xfrm>
                          <a:off x="2194623" y="5243649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747" name="Straight Arrow Connector 1746"/>
                        <p:cNvCxnSpPr>
                          <a:stCxn id="1745" idx="5"/>
                          <a:endCxn id="1746" idx="0"/>
                        </p:cNvCxnSpPr>
                        <p:nvPr/>
                      </p:nvCxnSpPr>
                      <p:spPr bwMode="auto">
                        <a:xfrm rot="16200000" flipH="1">
                          <a:off x="2494706" y="5029305"/>
                          <a:ext cx="128606" cy="30008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48" name="Oval 1747"/>
                        <p:cNvSpPr/>
                        <p:nvPr/>
                      </p:nvSpPr>
                      <p:spPr>
                        <a:xfrm>
                          <a:off x="3394953" y="5243649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49" name="Oval 1748"/>
                        <p:cNvSpPr/>
                        <p:nvPr/>
                      </p:nvSpPr>
                      <p:spPr>
                        <a:xfrm>
                          <a:off x="4102284" y="3528899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750" name="Straight Arrow Connector 1749"/>
                        <p:cNvCxnSpPr>
                          <a:stCxn id="1739" idx="5"/>
                          <a:endCxn id="1748" idx="0"/>
                        </p:cNvCxnSpPr>
                        <p:nvPr/>
                      </p:nvCxnSpPr>
                      <p:spPr>
                        <a:xfrm rot="16200000" flipH="1">
                          <a:off x="3748612" y="5082894"/>
                          <a:ext cx="128606" cy="19291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51" name="Straight Arrow Connector 1750"/>
                        <p:cNvCxnSpPr>
                          <a:stCxn id="1742" idx="4"/>
                          <a:endCxn id="1748" idx="0"/>
                        </p:cNvCxnSpPr>
                        <p:nvPr/>
                      </p:nvCxnSpPr>
                      <p:spPr>
                        <a:xfrm rot="16200000" flipH="1">
                          <a:off x="2483987" y="3818255"/>
                          <a:ext cx="900244" cy="195054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52" name="Oval 1751"/>
                        <p:cNvSpPr/>
                        <p:nvPr/>
                      </p:nvSpPr>
                      <p:spPr>
                        <a:xfrm>
                          <a:off x="4016546" y="4514880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53" name="Oval 346"/>
                        <p:cNvSpPr/>
                        <p:nvPr/>
                      </p:nvSpPr>
                      <p:spPr>
                        <a:xfrm>
                          <a:off x="4659580" y="5200780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754" name="Straight Arrow Connector 1753"/>
                        <p:cNvCxnSpPr>
                          <a:stCxn id="1752" idx="5"/>
                        </p:cNvCxnSpPr>
                        <p:nvPr/>
                      </p:nvCxnSpPr>
                      <p:spPr>
                        <a:xfrm rot="16200000" flipH="1">
                          <a:off x="4981104" y="5007877"/>
                          <a:ext cx="107165" cy="27864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55" name="Oval 1754"/>
                        <p:cNvSpPr/>
                        <p:nvPr/>
                      </p:nvSpPr>
                      <p:spPr>
                        <a:xfrm>
                          <a:off x="5752744" y="4364846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56" name="Oval 1755"/>
                        <p:cNvSpPr/>
                        <p:nvPr/>
                      </p:nvSpPr>
                      <p:spPr>
                        <a:xfrm>
                          <a:off x="6352909" y="5029305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757" name="Straight Arrow Connector 1756"/>
                        <p:cNvCxnSpPr>
                          <a:stCxn id="1755" idx="5"/>
                          <a:endCxn id="1756" idx="0"/>
                        </p:cNvCxnSpPr>
                        <p:nvPr/>
                      </p:nvCxnSpPr>
                      <p:spPr>
                        <a:xfrm rot="16200000" flipH="1">
                          <a:off x="6706582" y="4868537"/>
                          <a:ext cx="85738" cy="23578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58" name="Oval 8"/>
                        <p:cNvSpPr/>
                        <p:nvPr/>
                      </p:nvSpPr>
                      <p:spPr>
                        <a:xfrm>
                          <a:off x="2837657" y="4514880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3209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57700" y="45974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711" name="Oval 1710"/>
                      <p:cNvSpPr/>
                      <p:nvPr/>
                    </p:nvSpPr>
                    <p:spPr>
                      <a:xfrm>
                        <a:off x="-5550" y="3394922"/>
                        <a:ext cx="4489908" cy="1647049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3273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605"/>
                        <a:ext cx="3689642" cy="1269988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713" name="Straight Arrow Connector 1712"/>
                        <p:cNvCxnSpPr>
                          <a:stCxn id="1725" idx="4"/>
                          <a:endCxn id="1732" idx="0"/>
                        </p:cNvCxnSpPr>
                        <p:nvPr/>
                      </p:nvCxnSpPr>
                      <p:spPr>
                        <a:xfrm rot="16200000" flipH="1">
                          <a:off x="5706772" y="3851539"/>
                          <a:ext cx="814506" cy="154328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14" name="Straight Arrow Connector 1713"/>
                        <p:cNvCxnSpPr>
                          <a:stCxn id="1718" idx="4"/>
                        </p:cNvCxnSpPr>
                        <p:nvPr/>
                      </p:nvCxnSpPr>
                      <p:spPr>
                        <a:xfrm rot="16200000" flipH="1">
                          <a:off x="3113208" y="3187063"/>
                          <a:ext cx="857375" cy="317230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15" name="Straight Arrow Connector 1714"/>
                        <p:cNvCxnSpPr>
                          <a:stCxn id="1718" idx="4"/>
                          <a:endCxn id="1722" idx="0"/>
                        </p:cNvCxnSpPr>
                        <p:nvPr/>
                      </p:nvCxnSpPr>
                      <p:spPr bwMode="auto">
                        <a:xfrm rot="16200000" flipH="1">
                          <a:off x="1880716" y="4419555"/>
                          <a:ext cx="900244" cy="75020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16" name="Oval 4"/>
                        <p:cNvSpPr/>
                        <p:nvPr/>
                      </p:nvSpPr>
                      <p:spPr bwMode="auto">
                        <a:xfrm>
                          <a:off x="369595" y="4516001"/>
                          <a:ext cx="1028854" cy="707328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17" name="Oval 1716"/>
                        <p:cNvSpPr/>
                        <p:nvPr/>
                      </p:nvSpPr>
                      <p:spPr bwMode="auto">
                        <a:xfrm>
                          <a:off x="905450" y="5266197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18" name="Oval 1717"/>
                        <p:cNvSpPr/>
                        <p:nvPr/>
                      </p:nvSpPr>
                      <p:spPr bwMode="auto">
                        <a:xfrm>
                          <a:off x="733974" y="3658626"/>
                          <a:ext cx="2464970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719" name="Straight Arrow Connector 1718"/>
                        <p:cNvCxnSpPr>
                          <a:endCxn id="1717" idx="0"/>
                        </p:cNvCxnSpPr>
                        <p:nvPr/>
                      </p:nvCxnSpPr>
                      <p:spPr bwMode="auto">
                        <a:xfrm rot="16200000" flipH="1">
                          <a:off x="1259122" y="5105442"/>
                          <a:ext cx="150034" cy="17147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0" name="Straight Arrow Connector 1719"/>
                        <p:cNvCxnSpPr>
                          <a:stCxn id="1718" idx="4"/>
                          <a:endCxn id="1717" idx="0"/>
                        </p:cNvCxnSpPr>
                        <p:nvPr/>
                      </p:nvCxnSpPr>
                      <p:spPr bwMode="auto">
                        <a:xfrm rot="5400000">
                          <a:off x="1226975" y="4537427"/>
                          <a:ext cx="921671" cy="53586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21" name="Oval 1720"/>
                        <p:cNvSpPr/>
                        <p:nvPr/>
                      </p:nvSpPr>
                      <p:spPr bwMode="auto">
                        <a:xfrm>
                          <a:off x="1548484" y="4516001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22" name="Oval 1721"/>
                        <p:cNvSpPr/>
                        <p:nvPr/>
                      </p:nvSpPr>
                      <p:spPr bwMode="auto">
                        <a:xfrm>
                          <a:off x="2191518" y="5244770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723" name="Straight Arrow Connector 1722"/>
                        <p:cNvCxnSpPr>
                          <a:stCxn id="1721" idx="5"/>
                          <a:endCxn id="1722" idx="0"/>
                        </p:cNvCxnSpPr>
                        <p:nvPr/>
                      </p:nvCxnSpPr>
                      <p:spPr bwMode="auto">
                        <a:xfrm rot="16200000" flipH="1">
                          <a:off x="2502321" y="5041146"/>
                          <a:ext cx="128606" cy="27864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24" name="Oval 1723"/>
                        <p:cNvSpPr/>
                        <p:nvPr/>
                      </p:nvSpPr>
                      <p:spPr>
                        <a:xfrm>
                          <a:off x="3391848" y="5244770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25" name="Oval 1724"/>
                        <p:cNvSpPr/>
                        <p:nvPr/>
                      </p:nvSpPr>
                      <p:spPr>
                        <a:xfrm>
                          <a:off x="4099192" y="3530019"/>
                          <a:ext cx="2464957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726" name="Straight Arrow Connector 1725"/>
                        <p:cNvCxnSpPr>
                          <a:stCxn id="1734" idx="5"/>
                          <a:endCxn id="1724" idx="0"/>
                        </p:cNvCxnSpPr>
                        <p:nvPr/>
                      </p:nvCxnSpPr>
                      <p:spPr>
                        <a:xfrm rot="16200000" flipH="1">
                          <a:off x="3734799" y="5073294"/>
                          <a:ext cx="128606" cy="21434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7" name="Straight Arrow Connector 1726"/>
                        <p:cNvCxnSpPr>
                          <a:stCxn id="1718" idx="4"/>
                          <a:endCxn id="1724" idx="0"/>
                        </p:cNvCxnSpPr>
                        <p:nvPr/>
                      </p:nvCxnSpPr>
                      <p:spPr>
                        <a:xfrm rot="16200000" flipH="1">
                          <a:off x="2480881" y="3819390"/>
                          <a:ext cx="900244" cy="195053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28" name="Oval 1727"/>
                        <p:cNvSpPr/>
                        <p:nvPr/>
                      </p:nvSpPr>
                      <p:spPr>
                        <a:xfrm>
                          <a:off x="3970585" y="4516001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29" name="Oval 322"/>
                        <p:cNvSpPr/>
                        <p:nvPr/>
                      </p:nvSpPr>
                      <p:spPr>
                        <a:xfrm>
                          <a:off x="4613619" y="5201901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730" name="Straight Arrow Connector 1729"/>
                        <p:cNvCxnSpPr>
                          <a:stCxn id="1728" idx="5"/>
                        </p:cNvCxnSpPr>
                        <p:nvPr/>
                      </p:nvCxnSpPr>
                      <p:spPr>
                        <a:xfrm rot="16200000" flipH="1">
                          <a:off x="4935129" y="5008984"/>
                          <a:ext cx="107179" cy="27865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31" name="Oval 1730"/>
                        <p:cNvSpPr/>
                        <p:nvPr/>
                      </p:nvSpPr>
                      <p:spPr>
                        <a:xfrm>
                          <a:off x="5771080" y="4365953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32" name="Oval 1731"/>
                        <p:cNvSpPr/>
                        <p:nvPr/>
                      </p:nvSpPr>
                      <p:spPr>
                        <a:xfrm>
                          <a:off x="6371245" y="5030426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733" name="Straight Arrow Connector 1732"/>
                        <p:cNvCxnSpPr>
                          <a:stCxn id="1731" idx="5"/>
                          <a:endCxn id="1732" idx="0"/>
                        </p:cNvCxnSpPr>
                        <p:nvPr/>
                      </p:nvCxnSpPr>
                      <p:spPr>
                        <a:xfrm rot="16200000" flipH="1">
                          <a:off x="6724917" y="4869657"/>
                          <a:ext cx="85738" cy="23578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34" name="Oval 1733"/>
                        <p:cNvSpPr/>
                        <p:nvPr/>
                      </p:nvSpPr>
                      <p:spPr>
                        <a:xfrm>
                          <a:off x="2813124" y="4516001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3210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0541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687" name="Oval 1686"/>
                      <p:cNvSpPr/>
                      <p:nvPr/>
                    </p:nvSpPr>
                    <p:spPr>
                      <a:xfrm>
                        <a:off x="-3923" y="3395938"/>
                        <a:ext cx="4478630" cy="1647049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3249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605"/>
                        <a:ext cx="3689642" cy="1269988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689" name="Straight Arrow Connector 1688"/>
                        <p:cNvCxnSpPr>
                          <a:stCxn id="1701" idx="4"/>
                          <a:endCxn id="1708" idx="0"/>
                        </p:cNvCxnSpPr>
                        <p:nvPr/>
                      </p:nvCxnSpPr>
                      <p:spPr>
                        <a:xfrm rot="16200000" flipH="1">
                          <a:off x="5688436" y="3853469"/>
                          <a:ext cx="814506" cy="154328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0" name="Straight Arrow Connector 1689"/>
                        <p:cNvCxnSpPr>
                          <a:stCxn id="1694" idx="4"/>
                        </p:cNvCxnSpPr>
                        <p:nvPr/>
                      </p:nvCxnSpPr>
                      <p:spPr>
                        <a:xfrm rot="16200000" flipH="1">
                          <a:off x="3148462" y="3156832"/>
                          <a:ext cx="857375" cy="323661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1" name="Straight Arrow Connector 1690"/>
                        <p:cNvCxnSpPr>
                          <a:stCxn id="1694" idx="4"/>
                          <a:endCxn id="1698" idx="0"/>
                        </p:cNvCxnSpPr>
                        <p:nvPr/>
                      </p:nvCxnSpPr>
                      <p:spPr bwMode="auto">
                        <a:xfrm rot="16200000" flipH="1">
                          <a:off x="1883822" y="4421472"/>
                          <a:ext cx="900244" cy="75021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92" name="Oval 4"/>
                        <p:cNvSpPr/>
                        <p:nvPr/>
                      </p:nvSpPr>
                      <p:spPr bwMode="auto">
                        <a:xfrm>
                          <a:off x="372687" y="4517932"/>
                          <a:ext cx="1028854" cy="707328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93" name="Oval 1692"/>
                        <p:cNvSpPr/>
                        <p:nvPr/>
                      </p:nvSpPr>
                      <p:spPr bwMode="auto">
                        <a:xfrm>
                          <a:off x="908555" y="5268128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94" name="Oval 1693"/>
                        <p:cNvSpPr/>
                        <p:nvPr/>
                      </p:nvSpPr>
                      <p:spPr bwMode="auto">
                        <a:xfrm>
                          <a:off x="737079" y="3660556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695" name="Straight Arrow Connector 1694"/>
                        <p:cNvCxnSpPr>
                          <a:stCxn id="1692" idx="5"/>
                          <a:endCxn id="1693" idx="0"/>
                        </p:cNvCxnSpPr>
                        <p:nvPr/>
                      </p:nvCxnSpPr>
                      <p:spPr bwMode="auto">
                        <a:xfrm rot="16200000" flipH="1">
                          <a:off x="1262228" y="5107373"/>
                          <a:ext cx="150034" cy="17147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6" name="Straight Arrow Connector 1695"/>
                        <p:cNvCxnSpPr>
                          <a:stCxn id="1694" idx="4"/>
                          <a:endCxn id="1693" idx="0"/>
                        </p:cNvCxnSpPr>
                        <p:nvPr/>
                      </p:nvCxnSpPr>
                      <p:spPr bwMode="auto">
                        <a:xfrm rot="5400000">
                          <a:off x="1230081" y="4539358"/>
                          <a:ext cx="921671" cy="53585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97" name="Oval 1696"/>
                        <p:cNvSpPr/>
                        <p:nvPr/>
                      </p:nvSpPr>
                      <p:spPr bwMode="auto">
                        <a:xfrm>
                          <a:off x="1551589" y="4517932"/>
                          <a:ext cx="1007413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98" name="Oval 1697"/>
                        <p:cNvSpPr/>
                        <p:nvPr/>
                      </p:nvSpPr>
                      <p:spPr bwMode="auto">
                        <a:xfrm>
                          <a:off x="2194623" y="5246700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699" name="Straight Arrow Connector 1698"/>
                        <p:cNvCxnSpPr>
                          <a:stCxn id="1697" idx="5"/>
                          <a:endCxn id="1698" idx="0"/>
                        </p:cNvCxnSpPr>
                        <p:nvPr/>
                      </p:nvCxnSpPr>
                      <p:spPr bwMode="auto">
                        <a:xfrm rot="16200000" flipH="1">
                          <a:off x="2494706" y="5032356"/>
                          <a:ext cx="128606" cy="30008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00" name="Oval 1699"/>
                        <p:cNvSpPr/>
                        <p:nvPr/>
                      </p:nvSpPr>
                      <p:spPr>
                        <a:xfrm>
                          <a:off x="3416381" y="5246700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01" name="Oval 1700"/>
                        <p:cNvSpPr/>
                        <p:nvPr/>
                      </p:nvSpPr>
                      <p:spPr>
                        <a:xfrm>
                          <a:off x="4102284" y="3531950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702" name="Straight Arrow Connector 1701"/>
                        <p:cNvCxnSpPr>
                          <a:stCxn id="1710" idx="5"/>
                          <a:endCxn id="1700" idx="0"/>
                        </p:cNvCxnSpPr>
                        <p:nvPr/>
                      </p:nvCxnSpPr>
                      <p:spPr>
                        <a:xfrm rot="16200000" flipH="1">
                          <a:off x="3748612" y="5064518"/>
                          <a:ext cx="128606" cy="2357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3" name="Straight Arrow Connector 1702"/>
                        <p:cNvCxnSpPr>
                          <a:stCxn id="1694" idx="4"/>
                          <a:endCxn id="1700" idx="0"/>
                        </p:cNvCxnSpPr>
                        <p:nvPr/>
                      </p:nvCxnSpPr>
                      <p:spPr>
                        <a:xfrm rot="16200000" flipH="1">
                          <a:off x="2494694" y="3810600"/>
                          <a:ext cx="900244" cy="197197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04" name="Oval 1703"/>
                        <p:cNvSpPr/>
                        <p:nvPr/>
                      </p:nvSpPr>
                      <p:spPr>
                        <a:xfrm>
                          <a:off x="4037987" y="4517932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05" name="Oval 298"/>
                        <p:cNvSpPr/>
                        <p:nvPr/>
                      </p:nvSpPr>
                      <p:spPr>
                        <a:xfrm>
                          <a:off x="4681021" y="5203832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706" name="Straight Arrow Connector 1705"/>
                        <p:cNvCxnSpPr>
                          <a:stCxn id="1704" idx="5"/>
                        </p:cNvCxnSpPr>
                        <p:nvPr/>
                      </p:nvCxnSpPr>
                      <p:spPr>
                        <a:xfrm rot="16200000" flipH="1">
                          <a:off x="5002531" y="5010915"/>
                          <a:ext cx="107179" cy="27865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07" name="Oval 1706"/>
                        <p:cNvSpPr/>
                        <p:nvPr/>
                      </p:nvSpPr>
                      <p:spPr>
                        <a:xfrm>
                          <a:off x="5752744" y="4367884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708" name="Oval 1707"/>
                        <p:cNvSpPr/>
                        <p:nvPr/>
                      </p:nvSpPr>
                      <p:spPr>
                        <a:xfrm>
                          <a:off x="6352909" y="5032357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709" name="Straight Arrow Connector 1708"/>
                        <p:cNvCxnSpPr>
                          <a:stCxn id="1707" idx="5"/>
                          <a:endCxn id="1708" idx="0"/>
                        </p:cNvCxnSpPr>
                        <p:nvPr/>
                      </p:nvCxnSpPr>
                      <p:spPr>
                        <a:xfrm rot="16200000" flipH="1">
                          <a:off x="6706582" y="4871588"/>
                          <a:ext cx="85738" cy="23578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10" name="Oval 1709"/>
                        <p:cNvSpPr/>
                        <p:nvPr/>
                      </p:nvSpPr>
                      <p:spPr>
                        <a:xfrm>
                          <a:off x="2816216" y="4517932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3211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32300" y="2247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663" name="Oval 256"/>
                      <p:cNvSpPr/>
                      <p:nvPr/>
                    </p:nvSpPr>
                    <p:spPr>
                      <a:xfrm>
                        <a:off x="-2715" y="3397942"/>
                        <a:ext cx="4478623" cy="1647049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3225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605"/>
                        <a:ext cx="3689642" cy="1269988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665" name="Straight Arrow Connector 258"/>
                        <p:cNvCxnSpPr>
                          <a:stCxn id="1677" idx="4"/>
                          <a:endCxn id="1684" idx="0"/>
                        </p:cNvCxnSpPr>
                        <p:nvPr/>
                      </p:nvCxnSpPr>
                      <p:spPr>
                        <a:xfrm rot="16200000" flipH="1">
                          <a:off x="5690718" y="3857277"/>
                          <a:ext cx="814506" cy="154328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66" name="Straight Arrow Connector 259"/>
                        <p:cNvCxnSpPr>
                          <a:stCxn id="1670" idx="4"/>
                        </p:cNvCxnSpPr>
                        <p:nvPr/>
                      </p:nvCxnSpPr>
                      <p:spPr>
                        <a:xfrm rot="16200000" flipH="1">
                          <a:off x="3140037" y="3171360"/>
                          <a:ext cx="857375" cy="321517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67" name="Straight Arrow Connector 260"/>
                        <p:cNvCxnSpPr>
                          <a:stCxn id="1670" idx="4"/>
                          <a:endCxn id="1674" idx="0"/>
                        </p:cNvCxnSpPr>
                        <p:nvPr/>
                      </p:nvCxnSpPr>
                      <p:spPr bwMode="auto">
                        <a:xfrm rot="16200000" flipH="1">
                          <a:off x="1886104" y="4425293"/>
                          <a:ext cx="900244" cy="75020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68" name="Oval 4"/>
                        <p:cNvSpPr/>
                        <p:nvPr/>
                      </p:nvSpPr>
                      <p:spPr bwMode="auto">
                        <a:xfrm>
                          <a:off x="374982" y="4521739"/>
                          <a:ext cx="1028854" cy="707328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69" name="Oval 1668"/>
                        <p:cNvSpPr/>
                        <p:nvPr/>
                      </p:nvSpPr>
                      <p:spPr bwMode="auto">
                        <a:xfrm>
                          <a:off x="910837" y="5271936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70" name="Oval 1669"/>
                        <p:cNvSpPr/>
                        <p:nvPr/>
                      </p:nvSpPr>
                      <p:spPr bwMode="auto">
                        <a:xfrm>
                          <a:off x="739361" y="3664364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671" name="Straight Arrow Connector 1670"/>
                        <p:cNvCxnSpPr>
                          <a:stCxn id="1668" idx="5"/>
                          <a:endCxn id="1669" idx="0"/>
                        </p:cNvCxnSpPr>
                        <p:nvPr/>
                      </p:nvCxnSpPr>
                      <p:spPr bwMode="auto">
                        <a:xfrm rot="16200000" flipH="1">
                          <a:off x="1264509" y="5111181"/>
                          <a:ext cx="150034" cy="17147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2" name="Straight Arrow Connector 1671"/>
                        <p:cNvCxnSpPr>
                          <a:stCxn id="1670" idx="4"/>
                          <a:endCxn id="1669" idx="0"/>
                        </p:cNvCxnSpPr>
                        <p:nvPr/>
                      </p:nvCxnSpPr>
                      <p:spPr bwMode="auto">
                        <a:xfrm rot="5400000">
                          <a:off x="1232363" y="4543166"/>
                          <a:ext cx="921671" cy="53586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73" name="Oval 1672"/>
                        <p:cNvSpPr/>
                        <p:nvPr/>
                      </p:nvSpPr>
                      <p:spPr bwMode="auto">
                        <a:xfrm>
                          <a:off x="1553871" y="4521739"/>
                          <a:ext cx="1007427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74" name="Oval 1673"/>
                        <p:cNvSpPr/>
                        <p:nvPr/>
                      </p:nvSpPr>
                      <p:spPr bwMode="auto">
                        <a:xfrm>
                          <a:off x="2196905" y="5250508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675" name="Straight Arrow Connector 1674"/>
                        <p:cNvCxnSpPr>
                          <a:stCxn id="1673" idx="5"/>
                          <a:endCxn id="1674" idx="0"/>
                        </p:cNvCxnSpPr>
                        <p:nvPr/>
                      </p:nvCxnSpPr>
                      <p:spPr bwMode="auto">
                        <a:xfrm rot="16200000" flipH="1">
                          <a:off x="2496988" y="5036164"/>
                          <a:ext cx="128606" cy="30008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76" name="Oval 1675"/>
                        <p:cNvSpPr/>
                        <p:nvPr/>
                      </p:nvSpPr>
                      <p:spPr>
                        <a:xfrm>
                          <a:off x="3397235" y="5250508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77" name="Oval 1676"/>
                        <p:cNvSpPr/>
                        <p:nvPr/>
                      </p:nvSpPr>
                      <p:spPr>
                        <a:xfrm>
                          <a:off x="4104579" y="3535758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678" name="Straight Arrow Connector 1677"/>
                        <p:cNvCxnSpPr>
                          <a:stCxn id="1686" idx="5"/>
                          <a:endCxn id="1676" idx="0"/>
                        </p:cNvCxnSpPr>
                        <p:nvPr/>
                      </p:nvCxnSpPr>
                      <p:spPr>
                        <a:xfrm rot="16200000" flipH="1">
                          <a:off x="3750907" y="5089753"/>
                          <a:ext cx="128606" cy="19290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79" name="Straight Arrow Connector 1678"/>
                        <p:cNvCxnSpPr>
                          <a:stCxn id="1670" idx="4"/>
                          <a:endCxn id="1676" idx="0"/>
                        </p:cNvCxnSpPr>
                        <p:nvPr/>
                      </p:nvCxnSpPr>
                      <p:spPr>
                        <a:xfrm rot="16200000" flipH="1">
                          <a:off x="2486269" y="3825128"/>
                          <a:ext cx="900244" cy="195053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80" name="Oval 1679"/>
                        <p:cNvSpPr/>
                        <p:nvPr/>
                      </p:nvSpPr>
                      <p:spPr>
                        <a:xfrm>
                          <a:off x="4018841" y="4521739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81" name="Oval 274"/>
                        <p:cNvSpPr/>
                        <p:nvPr/>
                      </p:nvSpPr>
                      <p:spPr>
                        <a:xfrm>
                          <a:off x="4661875" y="5207639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682" name="Straight Arrow Connector 1681"/>
                        <p:cNvCxnSpPr>
                          <a:stCxn id="1680" idx="5"/>
                        </p:cNvCxnSpPr>
                        <p:nvPr/>
                      </p:nvCxnSpPr>
                      <p:spPr>
                        <a:xfrm rot="16200000" flipH="1">
                          <a:off x="4983386" y="5014722"/>
                          <a:ext cx="107179" cy="27865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83" name="Oval 1682"/>
                        <p:cNvSpPr/>
                        <p:nvPr/>
                      </p:nvSpPr>
                      <p:spPr>
                        <a:xfrm>
                          <a:off x="5755026" y="4371692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84" name="Oval 1683"/>
                        <p:cNvSpPr/>
                        <p:nvPr/>
                      </p:nvSpPr>
                      <p:spPr>
                        <a:xfrm>
                          <a:off x="6355191" y="5036164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685" name="Straight Arrow Connector 1684"/>
                        <p:cNvCxnSpPr>
                          <a:stCxn id="1683" idx="5"/>
                          <a:endCxn id="1684" idx="0"/>
                        </p:cNvCxnSpPr>
                        <p:nvPr/>
                      </p:nvCxnSpPr>
                      <p:spPr>
                        <a:xfrm rot="16200000" flipH="1">
                          <a:off x="6708863" y="4875409"/>
                          <a:ext cx="85738" cy="2357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86" name="Oval 1685"/>
                        <p:cNvSpPr/>
                        <p:nvPr/>
                      </p:nvSpPr>
                      <p:spPr>
                        <a:xfrm>
                          <a:off x="2839939" y="4521739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sp>
                  <p:nvSpPr>
                    <p:cNvPr id="1651" name="Up-Down Arrow 1650"/>
                    <p:cNvSpPr/>
                    <p:nvPr/>
                  </p:nvSpPr>
                  <p:spPr>
                    <a:xfrm>
                      <a:off x="6561723" y="3913269"/>
                      <a:ext cx="338435" cy="67687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52" name="Up-Down Arrow 1651"/>
                    <p:cNvSpPr/>
                    <p:nvPr/>
                  </p:nvSpPr>
                  <p:spPr>
                    <a:xfrm>
                      <a:off x="2094377" y="382265"/>
                      <a:ext cx="338435" cy="67687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53" name="Up-Down Arrow 1652"/>
                    <p:cNvSpPr/>
                    <p:nvPr/>
                  </p:nvSpPr>
                  <p:spPr>
                    <a:xfrm>
                      <a:off x="2071815" y="5030108"/>
                      <a:ext cx="338435" cy="67687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54" name="Up-Down Arrow 1653"/>
                    <p:cNvSpPr/>
                    <p:nvPr/>
                  </p:nvSpPr>
                  <p:spPr>
                    <a:xfrm>
                      <a:off x="2094377" y="2717464"/>
                      <a:ext cx="338435" cy="67687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55" name="Up-Down Arrow 1654"/>
                    <p:cNvSpPr/>
                    <p:nvPr/>
                  </p:nvSpPr>
                  <p:spPr>
                    <a:xfrm>
                      <a:off x="6550446" y="1566785"/>
                      <a:ext cx="338435" cy="665593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56" name="Up-Down Arrow 1655"/>
                    <p:cNvSpPr/>
                    <p:nvPr/>
                  </p:nvSpPr>
                  <p:spPr>
                    <a:xfrm>
                      <a:off x="6595570" y="6259753"/>
                      <a:ext cx="349713" cy="67687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57" name="Up-Down Arrow 1656"/>
                    <p:cNvSpPr/>
                    <p:nvPr/>
                  </p:nvSpPr>
                  <p:spPr>
                    <a:xfrm rot="18826925">
                      <a:off x="4299846" y="2181610"/>
                      <a:ext cx="338435" cy="597906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58" name="Up-Down Arrow 1657"/>
                    <p:cNvSpPr/>
                    <p:nvPr/>
                  </p:nvSpPr>
                  <p:spPr>
                    <a:xfrm rot="18826925">
                      <a:off x="4350613" y="4511174"/>
                      <a:ext cx="338435" cy="58662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59" name="Up-Down Arrow 1658"/>
                    <p:cNvSpPr/>
                    <p:nvPr/>
                  </p:nvSpPr>
                  <p:spPr>
                    <a:xfrm rot="18826925">
                      <a:off x="8733352" y="3354852"/>
                      <a:ext cx="349713" cy="58662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60" name="Up-Down Arrow 1659"/>
                    <p:cNvSpPr/>
                    <p:nvPr/>
                  </p:nvSpPr>
                  <p:spPr>
                    <a:xfrm rot="18826925">
                      <a:off x="8789761" y="5678774"/>
                      <a:ext cx="349713" cy="58662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61" name="Up-Down Arrow 1660"/>
                    <p:cNvSpPr/>
                    <p:nvPr/>
                  </p:nvSpPr>
                  <p:spPr>
                    <a:xfrm rot="18826925">
                      <a:off x="13006" y="918119"/>
                      <a:ext cx="349713" cy="58662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62" name="Up-Down Arrow 1661"/>
                    <p:cNvSpPr/>
                    <p:nvPr/>
                  </p:nvSpPr>
                  <p:spPr>
                    <a:xfrm rot="18826925">
                      <a:off x="69408" y="3242041"/>
                      <a:ext cx="349713" cy="58662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43073" name="Group 355"/>
                <p:cNvGrpSpPr>
                  <a:grpSpLocks/>
                </p:cNvGrpSpPr>
                <p:nvPr/>
              </p:nvGrpSpPr>
              <p:grpSpPr bwMode="auto">
                <a:xfrm>
                  <a:off x="190500" y="190500"/>
                  <a:ext cx="4178300" cy="2959100"/>
                  <a:chOff x="342900" y="292100"/>
                  <a:chExt cx="4178300" cy="2959100"/>
                </a:xfrm>
              </p:grpSpPr>
              <p:sp>
                <p:nvSpPr>
                  <p:cNvPr id="1531" name="Rounded Rectangle 1530"/>
                  <p:cNvSpPr/>
                  <p:nvPr/>
                </p:nvSpPr>
                <p:spPr>
                  <a:xfrm>
                    <a:off x="345615" y="295725"/>
                    <a:ext cx="4177543" cy="2957720"/>
                  </a:xfrm>
                  <a:prstGeom prst="roundRect">
                    <a:avLst>
                      <a:gd name="adj" fmla="val 26538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crgbClr r="0" g="0" b="0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43093" name="Group 1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06718" y="406400"/>
                    <a:ext cx="3911783" cy="2737417"/>
                    <a:chOff x="-102883" y="381000"/>
                    <a:chExt cx="9364556" cy="6553200"/>
                  </a:xfrm>
                </p:grpSpPr>
                <p:grpSp>
                  <p:nvGrpSpPr>
                    <p:cNvPr id="143094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390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621" name="Oval 1620"/>
                      <p:cNvSpPr/>
                      <p:nvPr/>
                    </p:nvSpPr>
                    <p:spPr>
                      <a:xfrm>
                        <a:off x="7535" y="3397029"/>
                        <a:ext cx="4476104" cy="164612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/>
                      </a:p>
                    </p:txBody>
                  </p:sp>
                  <p:grpSp>
                    <p:nvGrpSpPr>
                      <p:cNvPr id="143183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623" name="Straight Arrow Connector 5"/>
                        <p:cNvCxnSpPr>
                          <a:stCxn id="1529" idx="4"/>
                          <a:endCxn id="1634" idx="0"/>
                        </p:cNvCxnSpPr>
                        <p:nvPr/>
                      </p:nvCxnSpPr>
                      <p:spPr>
                        <a:xfrm rot="16200000" flipH="1">
                          <a:off x="5706803" y="3855234"/>
                          <a:ext cx="814051" cy="15424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24" name="Straight Arrow Connector 6"/>
                        <p:cNvCxnSpPr>
                          <a:stCxn id="1529" idx="4"/>
                          <a:endCxn id="1605" idx="0"/>
                        </p:cNvCxnSpPr>
                        <p:nvPr/>
                      </p:nvCxnSpPr>
                      <p:spPr>
                        <a:xfrm rot="16200000" flipH="1">
                          <a:off x="5106989" y="4455048"/>
                          <a:ext cx="835466" cy="36418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25" name="Straight Arrow Connector 1624"/>
                        <p:cNvCxnSpPr>
                          <a:stCxn id="1628" idx="4"/>
                          <a:endCxn id="1632" idx="0"/>
                        </p:cNvCxnSpPr>
                        <p:nvPr/>
                      </p:nvCxnSpPr>
                      <p:spPr bwMode="auto">
                        <a:xfrm rot="16200000" flipH="1">
                          <a:off x="1904328" y="4422931"/>
                          <a:ext cx="899740" cy="74977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26" name="Oval 4"/>
                        <p:cNvSpPr/>
                        <p:nvPr/>
                      </p:nvSpPr>
                      <p:spPr bwMode="auto">
                        <a:xfrm>
                          <a:off x="394057" y="4519323"/>
                          <a:ext cx="1028276" cy="706932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27" name="Oval 1626"/>
                        <p:cNvSpPr/>
                        <p:nvPr/>
                      </p:nvSpPr>
                      <p:spPr bwMode="auto">
                        <a:xfrm>
                          <a:off x="929610" y="5269099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28" name="Oval 1627"/>
                        <p:cNvSpPr/>
                        <p:nvPr/>
                      </p:nvSpPr>
                      <p:spPr bwMode="auto">
                        <a:xfrm>
                          <a:off x="758231" y="3662427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629" name="Straight Arrow Connector 1628"/>
                        <p:cNvCxnSpPr>
                          <a:stCxn id="1626" idx="5"/>
                          <a:endCxn id="1627" idx="0"/>
                        </p:cNvCxnSpPr>
                        <p:nvPr/>
                      </p:nvCxnSpPr>
                      <p:spPr bwMode="auto">
                        <a:xfrm rot="16200000" flipH="1">
                          <a:off x="1283084" y="5108435"/>
                          <a:ext cx="149950" cy="17137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30" name="Straight Arrow Connector 1629"/>
                        <p:cNvCxnSpPr>
                          <a:stCxn id="1628" idx="4"/>
                          <a:endCxn id="1627" idx="0"/>
                        </p:cNvCxnSpPr>
                        <p:nvPr/>
                      </p:nvCxnSpPr>
                      <p:spPr bwMode="auto">
                        <a:xfrm rot="5400000">
                          <a:off x="1250954" y="4540738"/>
                          <a:ext cx="921156" cy="53556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31" name="Oval 1630"/>
                        <p:cNvSpPr/>
                        <p:nvPr/>
                      </p:nvSpPr>
                      <p:spPr bwMode="auto">
                        <a:xfrm>
                          <a:off x="1572283" y="4519323"/>
                          <a:ext cx="1006860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32" name="Oval 1631"/>
                        <p:cNvSpPr/>
                        <p:nvPr/>
                      </p:nvSpPr>
                      <p:spPr bwMode="auto">
                        <a:xfrm>
                          <a:off x="2214955" y="5247684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633" name="Straight Arrow Connector 1632"/>
                        <p:cNvCxnSpPr>
                          <a:stCxn id="1631" idx="5"/>
                          <a:endCxn id="1632" idx="0"/>
                        </p:cNvCxnSpPr>
                        <p:nvPr/>
                      </p:nvCxnSpPr>
                      <p:spPr bwMode="auto">
                        <a:xfrm rot="16200000" flipH="1">
                          <a:off x="2514869" y="5033460"/>
                          <a:ext cx="128534" cy="2999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34" name="Oval 8"/>
                        <p:cNvSpPr/>
                        <p:nvPr/>
                      </p:nvSpPr>
                      <p:spPr>
                        <a:xfrm>
                          <a:off x="3393195" y="4369359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35" name="Oval 9"/>
                        <p:cNvSpPr/>
                        <p:nvPr/>
                      </p:nvSpPr>
                      <p:spPr>
                        <a:xfrm>
                          <a:off x="3950178" y="5076305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36" name="Oval 10"/>
                        <p:cNvSpPr/>
                        <p:nvPr/>
                      </p:nvSpPr>
                      <p:spPr>
                        <a:xfrm>
                          <a:off x="4121557" y="3533893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637" name="Straight Arrow Connector 11"/>
                        <p:cNvCxnSpPr/>
                        <p:nvPr/>
                      </p:nvCxnSpPr>
                      <p:spPr>
                        <a:xfrm rot="16200000" flipH="1">
                          <a:off x="4303638" y="4915640"/>
                          <a:ext cx="128534" cy="19280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38" name="Straight Arrow Connector 12"/>
                        <p:cNvCxnSpPr>
                          <a:stCxn id="1529" idx="4"/>
                        </p:cNvCxnSpPr>
                        <p:nvPr/>
                      </p:nvCxnSpPr>
                      <p:spPr>
                        <a:xfrm rot="5400000">
                          <a:off x="4475031" y="4208694"/>
                          <a:ext cx="856896" cy="87831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39" name="Oval 13"/>
                        <p:cNvSpPr/>
                        <p:nvPr/>
                      </p:nvSpPr>
                      <p:spPr>
                        <a:xfrm>
                          <a:off x="4550006" y="4369359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40" name="Oval 14"/>
                        <p:cNvSpPr/>
                        <p:nvPr/>
                      </p:nvSpPr>
                      <p:spPr>
                        <a:xfrm>
                          <a:off x="5192678" y="5054876"/>
                          <a:ext cx="1006847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641" name="Straight Arrow Connector 15"/>
                        <p:cNvCxnSpPr>
                          <a:stCxn id="1580" idx="5"/>
                          <a:endCxn id="1605" idx="0"/>
                        </p:cNvCxnSpPr>
                        <p:nvPr/>
                      </p:nvCxnSpPr>
                      <p:spPr>
                        <a:xfrm rot="16200000" flipH="1">
                          <a:off x="5514008" y="4862081"/>
                          <a:ext cx="107105" cy="27849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42" name="Oval 16"/>
                        <p:cNvSpPr/>
                        <p:nvPr/>
                      </p:nvSpPr>
                      <p:spPr>
                        <a:xfrm>
                          <a:off x="5771077" y="4369359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43" name="Oval 17"/>
                        <p:cNvSpPr/>
                        <p:nvPr/>
                      </p:nvSpPr>
                      <p:spPr>
                        <a:xfrm>
                          <a:off x="6370904" y="5033460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644" name="Straight Arrow Connector 18"/>
                        <p:cNvCxnSpPr>
                          <a:stCxn id="1624" idx="5"/>
                          <a:endCxn id="1634" idx="0"/>
                        </p:cNvCxnSpPr>
                        <p:nvPr/>
                      </p:nvCxnSpPr>
                      <p:spPr>
                        <a:xfrm rot="16200000" flipH="1">
                          <a:off x="6724378" y="4872795"/>
                          <a:ext cx="85690" cy="23564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43095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57700" y="45974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597" name="Oval 1596"/>
                      <p:cNvSpPr/>
                      <p:nvPr/>
                    </p:nvSpPr>
                    <p:spPr>
                      <a:xfrm>
                        <a:off x="3388" y="3396930"/>
                        <a:ext cx="4487383" cy="164612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/>
                      </a:p>
                    </p:txBody>
                  </p:sp>
                  <p:grpSp>
                    <p:nvGrpSpPr>
                      <p:cNvPr id="143159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599" name="Straight Arrow Connector 1598"/>
                        <p:cNvCxnSpPr>
                          <a:stCxn id="1612" idx="4"/>
                          <a:endCxn id="1619" idx="0"/>
                        </p:cNvCxnSpPr>
                        <p:nvPr/>
                      </p:nvCxnSpPr>
                      <p:spPr>
                        <a:xfrm rot="16200000" flipH="1">
                          <a:off x="5720352" y="3855045"/>
                          <a:ext cx="814051" cy="15424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00" name="Straight Arrow Connector 1599"/>
                        <p:cNvCxnSpPr>
                          <a:stCxn id="1612" idx="4"/>
                          <a:endCxn id="1616" idx="0"/>
                        </p:cNvCxnSpPr>
                        <p:nvPr/>
                      </p:nvCxnSpPr>
                      <p:spPr>
                        <a:xfrm rot="16200000" flipH="1">
                          <a:off x="5109809" y="4465588"/>
                          <a:ext cx="835480" cy="34275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01" name="Straight Arrow Connector 1600"/>
                        <p:cNvCxnSpPr>
                          <a:stCxn id="1604" idx="4"/>
                          <a:endCxn id="1608" idx="0"/>
                        </p:cNvCxnSpPr>
                        <p:nvPr/>
                      </p:nvCxnSpPr>
                      <p:spPr bwMode="auto">
                        <a:xfrm rot="16200000" flipH="1">
                          <a:off x="1896460" y="4422729"/>
                          <a:ext cx="899740" cy="74979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02" name="Oval 4"/>
                        <p:cNvSpPr/>
                        <p:nvPr/>
                      </p:nvSpPr>
                      <p:spPr bwMode="auto">
                        <a:xfrm>
                          <a:off x="386176" y="4519134"/>
                          <a:ext cx="1028276" cy="70694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03" name="Oval 1602"/>
                        <p:cNvSpPr/>
                        <p:nvPr/>
                      </p:nvSpPr>
                      <p:spPr bwMode="auto">
                        <a:xfrm>
                          <a:off x="921743" y="5268924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04" name="Oval 1603"/>
                        <p:cNvSpPr/>
                        <p:nvPr/>
                      </p:nvSpPr>
                      <p:spPr bwMode="auto">
                        <a:xfrm>
                          <a:off x="750364" y="3662238"/>
                          <a:ext cx="2463571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605" name="Straight Arrow Connector 46"/>
                        <p:cNvCxnSpPr>
                          <a:stCxn id="1602" idx="5"/>
                          <a:endCxn id="1603" idx="0"/>
                        </p:cNvCxnSpPr>
                        <p:nvPr/>
                      </p:nvCxnSpPr>
                      <p:spPr bwMode="auto">
                        <a:xfrm rot="16200000" flipH="1">
                          <a:off x="1275203" y="5108259"/>
                          <a:ext cx="149963" cy="17137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06" name="Straight Arrow Connector 1605"/>
                        <p:cNvCxnSpPr>
                          <a:stCxn id="1604" idx="4"/>
                          <a:endCxn id="1603" idx="0"/>
                        </p:cNvCxnSpPr>
                        <p:nvPr/>
                      </p:nvCxnSpPr>
                      <p:spPr bwMode="auto">
                        <a:xfrm rot="5400000">
                          <a:off x="1243073" y="4540562"/>
                          <a:ext cx="921170" cy="53555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07" name="Oval 1606"/>
                        <p:cNvSpPr/>
                        <p:nvPr/>
                      </p:nvSpPr>
                      <p:spPr bwMode="auto">
                        <a:xfrm>
                          <a:off x="1564416" y="4519134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08" name="Oval 1607"/>
                        <p:cNvSpPr/>
                        <p:nvPr/>
                      </p:nvSpPr>
                      <p:spPr bwMode="auto">
                        <a:xfrm>
                          <a:off x="2207088" y="5247495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609" name="Straight Arrow Connector 1608"/>
                        <p:cNvCxnSpPr>
                          <a:stCxn id="1607" idx="5"/>
                          <a:endCxn id="1608" idx="0"/>
                        </p:cNvCxnSpPr>
                        <p:nvPr/>
                      </p:nvCxnSpPr>
                      <p:spPr bwMode="auto">
                        <a:xfrm rot="16200000" flipH="1">
                          <a:off x="2517703" y="5043985"/>
                          <a:ext cx="128534" cy="27849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10" name="Oval 1609"/>
                        <p:cNvSpPr/>
                        <p:nvPr/>
                      </p:nvSpPr>
                      <p:spPr>
                        <a:xfrm>
                          <a:off x="3385314" y="4369184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11" name="Oval 1610"/>
                        <p:cNvSpPr/>
                        <p:nvPr/>
                      </p:nvSpPr>
                      <p:spPr>
                        <a:xfrm>
                          <a:off x="3963726" y="5076116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12" name="Oval 1611"/>
                        <p:cNvSpPr/>
                        <p:nvPr/>
                      </p:nvSpPr>
                      <p:spPr>
                        <a:xfrm>
                          <a:off x="4113677" y="3533704"/>
                          <a:ext cx="2463585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613" name="Straight Arrow Connector 1612"/>
                        <p:cNvCxnSpPr>
                          <a:stCxn id="1610" idx="5"/>
                          <a:endCxn id="1611" idx="0"/>
                        </p:cNvCxnSpPr>
                        <p:nvPr/>
                      </p:nvCxnSpPr>
                      <p:spPr>
                        <a:xfrm rot="16200000" flipH="1">
                          <a:off x="4306485" y="4904737"/>
                          <a:ext cx="128534" cy="21422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14" name="Straight Arrow Connector 1613"/>
                        <p:cNvCxnSpPr>
                          <a:stCxn id="1612" idx="4"/>
                          <a:endCxn id="1611" idx="0"/>
                        </p:cNvCxnSpPr>
                        <p:nvPr/>
                      </p:nvCxnSpPr>
                      <p:spPr>
                        <a:xfrm rot="5400000">
                          <a:off x="4488580" y="4208505"/>
                          <a:ext cx="856896" cy="87831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15" name="Oval 1614"/>
                        <p:cNvSpPr/>
                        <p:nvPr/>
                      </p:nvSpPr>
                      <p:spPr>
                        <a:xfrm>
                          <a:off x="4542125" y="4369184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16" name="Oval 1615"/>
                        <p:cNvSpPr/>
                        <p:nvPr/>
                      </p:nvSpPr>
                      <p:spPr>
                        <a:xfrm>
                          <a:off x="5184797" y="5054700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617" name="Straight Arrow Connector 1616"/>
                        <p:cNvCxnSpPr>
                          <a:stCxn id="1615" idx="5"/>
                          <a:endCxn id="1616" idx="0"/>
                        </p:cNvCxnSpPr>
                        <p:nvPr/>
                      </p:nvCxnSpPr>
                      <p:spPr>
                        <a:xfrm rot="16200000" flipH="1">
                          <a:off x="5506141" y="4861892"/>
                          <a:ext cx="107119" cy="27848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18" name="Oval 1617"/>
                        <p:cNvSpPr/>
                        <p:nvPr/>
                      </p:nvSpPr>
                      <p:spPr>
                        <a:xfrm>
                          <a:off x="5784625" y="4369184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619" name="Oval 1618"/>
                        <p:cNvSpPr/>
                        <p:nvPr/>
                      </p:nvSpPr>
                      <p:spPr>
                        <a:xfrm>
                          <a:off x="6384453" y="5033271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620" name="Straight Arrow Connector 1619"/>
                        <p:cNvCxnSpPr>
                          <a:stCxn id="1618" idx="5"/>
                          <a:endCxn id="1619" idx="0"/>
                        </p:cNvCxnSpPr>
                        <p:nvPr/>
                      </p:nvCxnSpPr>
                      <p:spPr>
                        <a:xfrm rot="16200000" flipH="1">
                          <a:off x="6737926" y="4872606"/>
                          <a:ext cx="85690" cy="23564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43096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0541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573" name="Oval 1572"/>
                      <p:cNvSpPr/>
                      <p:nvPr/>
                    </p:nvSpPr>
                    <p:spPr>
                      <a:xfrm>
                        <a:off x="7535" y="3399934"/>
                        <a:ext cx="4476104" cy="164612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/>
                      </a:p>
                    </p:txBody>
                  </p:sp>
                  <p:grpSp>
                    <p:nvGrpSpPr>
                      <p:cNvPr id="143135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575" name="Straight Arrow Connector 1574"/>
                        <p:cNvCxnSpPr>
                          <a:stCxn id="1588" idx="4"/>
                          <a:endCxn id="1595" idx="0"/>
                        </p:cNvCxnSpPr>
                        <p:nvPr/>
                      </p:nvCxnSpPr>
                      <p:spPr>
                        <a:xfrm rot="16200000" flipH="1">
                          <a:off x="5706803" y="3860753"/>
                          <a:ext cx="814051" cy="15424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76" name="Straight Arrow Connector 1575"/>
                        <p:cNvCxnSpPr>
                          <a:stCxn id="1588" idx="4"/>
                          <a:endCxn id="1592" idx="0"/>
                        </p:cNvCxnSpPr>
                        <p:nvPr/>
                      </p:nvCxnSpPr>
                      <p:spPr>
                        <a:xfrm rot="16200000" flipH="1">
                          <a:off x="5106976" y="4460581"/>
                          <a:ext cx="835480" cy="36418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77" name="Straight Arrow Connector 1576"/>
                        <p:cNvCxnSpPr>
                          <a:endCxn id="1584" idx="0"/>
                        </p:cNvCxnSpPr>
                        <p:nvPr/>
                      </p:nvCxnSpPr>
                      <p:spPr bwMode="auto">
                        <a:xfrm rot="16200000" flipH="1">
                          <a:off x="1904328" y="4428451"/>
                          <a:ext cx="899740" cy="74977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78" name="Oval 4"/>
                        <p:cNvSpPr/>
                        <p:nvPr/>
                      </p:nvSpPr>
                      <p:spPr bwMode="auto">
                        <a:xfrm>
                          <a:off x="394057" y="4524842"/>
                          <a:ext cx="1028276" cy="70694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79" name="Oval 1578"/>
                        <p:cNvSpPr/>
                        <p:nvPr/>
                      </p:nvSpPr>
                      <p:spPr bwMode="auto">
                        <a:xfrm>
                          <a:off x="929610" y="5274632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80" name="Oval 70"/>
                        <p:cNvSpPr/>
                        <p:nvPr/>
                      </p:nvSpPr>
                      <p:spPr bwMode="auto">
                        <a:xfrm>
                          <a:off x="758231" y="3667946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581" name="Straight Arrow Connector 1580"/>
                        <p:cNvCxnSpPr>
                          <a:stCxn id="1578" idx="5"/>
                          <a:endCxn id="1579" idx="0"/>
                        </p:cNvCxnSpPr>
                        <p:nvPr/>
                      </p:nvCxnSpPr>
                      <p:spPr bwMode="auto">
                        <a:xfrm rot="16200000" flipH="1">
                          <a:off x="1283070" y="5113968"/>
                          <a:ext cx="149963" cy="17137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82" name="Straight Arrow Connector 1581"/>
                        <p:cNvCxnSpPr>
                          <a:endCxn id="1579" idx="0"/>
                        </p:cNvCxnSpPr>
                        <p:nvPr/>
                      </p:nvCxnSpPr>
                      <p:spPr bwMode="auto">
                        <a:xfrm rot="5400000">
                          <a:off x="1250941" y="4546271"/>
                          <a:ext cx="921170" cy="53556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83" name="Oval 1582"/>
                        <p:cNvSpPr/>
                        <p:nvPr/>
                      </p:nvSpPr>
                      <p:spPr bwMode="auto">
                        <a:xfrm>
                          <a:off x="1572283" y="4524842"/>
                          <a:ext cx="1006860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84" name="Oval 1583"/>
                        <p:cNvSpPr/>
                        <p:nvPr/>
                      </p:nvSpPr>
                      <p:spPr bwMode="auto">
                        <a:xfrm>
                          <a:off x="2214955" y="5253203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585" name="Straight Arrow Connector 1584"/>
                        <p:cNvCxnSpPr>
                          <a:stCxn id="1583" idx="5"/>
                          <a:endCxn id="1584" idx="0"/>
                        </p:cNvCxnSpPr>
                        <p:nvPr/>
                      </p:nvCxnSpPr>
                      <p:spPr bwMode="auto">
                        <a:xfrm rot="16200000" flipH="1">
                          <a:off x="2514869" y="5038979"/>
                          <a:ext cx="128534" cy="2999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86" name="Oval 1585"/>
                        <p:cNvSpPr/>
                        <p:nvPr/>
                      </p:nvSpPr>
                      <p:spPr>
                        <a:xfrm>
                          <a:off x="3393195" y="4374892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87" name="Oval 1586"/>
                        <p:cNvSpPr/>
                        <p:nvPr/>
                      </p:nvSpPr>
                      <p:spPr>
                        <a:xfrm>
                          <a:off x="3950178" y="5081824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88" name="Oval 1587"/>
                        <p:cNvSpPr/>
                        <p:nvPr/>
                      </p:nvSpPr>
                      <p:spPr>
                        <a:xfrm>
                          <a:off x="4121557" y="3539412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589" name="Straight Arrow Connector 1588"/>
                        <p:cNvCxnSpPr>
                          <a:stCxn id="1586" idx="5"/>
                          <a:endCxn id="1587" idx="0"/>
                        </p:cNvCxnSpPr>
                        <p:nvPr/>
                      </p:nvCxnSpPr>
                      <p:spPr>
                        <a:xfrm rot="16200000" flipH="1">
                          <a:off x="4303638" y="4921159"/>
                          <a:ext cx="128534" cy="19280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90" name="Straight Arrow Connector 1589"/>
                        <p:cNvCxnSpPr>
                          <a:stCxn id="1588" idx="4"/>
                          <a:endCxn id="1587" idx="0"/>
                        </p:cNvCxnSpPr>
                        <p:nvPr/>
                      </p:nvCxnSpPr>
                      <p:spPr>
                        <a:xfrm rot="5400000">
                          <a:off x="4475031" y="4214213"/>
                          <a:ext cx="856896" cy="87831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91" name="Oval 1590"/>
                        <p:cNvSpPr/>
                        <p:nvPr/>
                      </p:nvSpPr>
                      <p:spPr>
                        <a:xfrm>
                          <a:off x="4550006" y="4374892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92" name="Oval 1591"/>
                        <p:cNvSpPr/>
                        <p:nvPr/>
                      </p:nvSpPr>
                      <p:spPr>
                        <a:xfrm>
                          <a:off x="5192678" y="5060408"/>
                          <a:ext cx="1006847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593" name="Straight Arrow Connector 1592"/>
                        <p:cNvCxnSpPr>
                          <a:stCxn id="1591" idx="5"/>
                          <a:endCxn id="1592" idx="0"/>
                        </p:cNvCxnSpPr>
                        <p:nvPr/>
                      </p:nvCxnSpPr>
                      <p:spPr>
                        <a:xfrm rot="16200000" flipH="1">
                          <a:off x="5514008" y="4867600"/>
                          <a:ext cx="107119" cy="27849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94" name="Oval 1593"/>
                        <p:cNvSpPr/>
                        <p:nvPr/>
                      </p:nvSpPr>
                      <p:spPr>
                        <a:xfrm>
                          <a:off x="5771077" y="4374892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95" name="Oval 1594"/>
                        <p:cNvSpPr/>
                        <p:nvPr/>
                      </p:nvSpPr>
                      <p:spPr>
                        <a:xfrm>
                          <a:off x="6370904" y="5038979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596" name="Straight Arrow Connector 1595"/>
                        <p:cNvCxnSpPr>
                          <a:stCxn id="1594" idx="5"/>
                          <a:endCxn id="1595" idx="0"/>
                        </p:cNvCxnSpPr>
                        <p:nvPr/>
                      </p:nvCxnSpPr>
                      <p:spPr>
                        <a:xfrm rot="16200000" flipH="1">
                          <a:off x="6724378" y="4878314"/>
                          <a:ext cx="85690" cy="23564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43097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32300" y="2247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549" name="Oval 1548"/>
                      <p:cNvSpPr/>
                      <p:nvPr/>
                    </p:nvSpPr>
                    <p:spPr>
                      <a:xfrm>
                        <a:off x="6243" y="3401269"/>
                        <a:ext cx="4476111" cy="164612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/>
                      </a:p>
                    </p:txBody>
                  </p:sp>
                  <p:grpSp>
                    <p:nvGrpSpPr>
                      <p:cNvPr id="143111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551" name="Straight Arrow Connector 1550"/>
                        <p:cNvCxnSpPr>
                          <a:stCxn id="1564" idx="4"/>
                          <a:endCxn id="1571" idx="0"/>
                        </p:cNvCxnSpPr>
                        <p:nvPr/>
                      </p:nvCxnSpPr>
                      <p:spPr>
                        <a:xfrm rot="16200000" flipH="1">
                          <a:off x="5704361" y="3863290"/>
                          <a:ext cx="814051" cy="15424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2" name="Straight Arrow Connector 1551"/>
                        <p:cNvCxnSpPr>
                          <a:stCxn id="1564" idx="4"/>
                          <a:endCxn id="1568" idx="0"/>
                        </p:cNvCxnSpPr>
                        <p:nvPr/>
                      </p:nvCxnSpPr>
                      <p:spPr>
                        <a:xfrm rot="16200000" flipH="1">
                          <a:off x="5104533" y="4463118"/>
                          <a:ext cx="835480" cy="36417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3" name="Straight Arrow Connector 1552"/>
                        <p:cNvCxnSpPr>
                          <a:stCxn id="1556" idx="4"/>
                          <a:endCxn id="1560" idx="0"/>
                        </p:cNvCxnSpPr>
                        <p:nvPr/>
                      </p:nvCxnSpPr>
                      <p:spPr bwMode="auto">
                        <a:xfrm rot="16200000" flipH="1">
                          <a:off x="1901885" y="4430974"/>
                          <a:ext cx="899740" cy="74979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54" name="Oval 4"/>
                        <p:cNvSpPr/>
                        <p:nvPr/>
                      </p:nvSpPr>
                      <p:spPr bwMode="auto">
                        <a:xfrm>
                          <a:off x="391601" y="4527379"/>
                          <a:ext cx="1028276" cy="70694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55" name="Oval 94"/>
                        <p:cNvSpPr/>
                        <p:nvPr/>
                      </p:nvSpPr>
                      <p:spPr bwMode="auto">
                        <a:xfrm>
                          <a:off x="927168" y="5277169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56" name="Oval 1555"/>
                        <p:cNvSpPr/>
                        <p:nvPr/>
                      </p:nvSpPr>
                      <p:spPr bwMode="auto">
                        <a:xfrm>
                          <a:off x="755789" y="3670483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557" name="Straight Arrow Connector 1556"/>
                        <p:cNvCxnSpPr>
                          <a:stCxn id="1554" idx="5"/>
                        </p:cNvCxnSpPr>
                        <p:nvPr/>
                      </p:nvCxnSpPr>
                      <p:spPr bwMode="auto">
                        <a:xfrm rot="16200000" flipH="1">
                          <a:off x="1280628" y="5116504"/>
                          <a:ext cx="149963" cy="17137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8" name="Straight Arrow Connector 1557"/>
                        <p:cNvCxnSpPr>
                          <a:stCxn id="1556" idx="4"/>
                        </p:cNvCxnSpPr>
                        <p:nvPr/>
                      </p:nvCxnSpPr>
                      <p:spPr bwMode="auto">
                        <a:xfrm rot="5400000">
                          <a:off x="1248498" y="4548808"/>
                          <a:ext cx="921170" cy="53555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59" name="Oval 1558"/>
                        <p:cNvSpPr/>
                        <p:nvPr/>
                      </p:nvSpPr>
                      <p:spPr bwMode="auto">
                        <a:xfrm>
                          <a:off x="1569840" y="4527379"/>
                          <a:ext cx="1006847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60" name="Oval 1559"/>
                        <p:cNvSpPr/>
                        <p:nvPr/>
                      </p:nvSpPr>
                      <p:spPr bwMode="auto">
                        <a:xfrm>
                          <a:off x="2212513" y="5255740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561" name="Straight Arrow Connector 1560"/>
                        <p:cNvCxnSpPr>
                          <a:stCxn id="1559" idx="5"/>
                          <a:endCxn id="1560" idx="0"/>
                        </p:cNvCxnSpPr>
                        <p:nvPr/>
                      </p:nvCxnSpPr>
                      <p:spPr bwMode="auto">
                        <a:xfrm rot="16200000" flipH="1">
                          <a:off x="2512427" y="5041516"/>
                          <a:ext cx="128534" cy="2999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62" name="Oval 1561"/>
                        <p:cNvSpPr/>
                        <p:nvPr/>
                      </p:nvSpPr>
                      <p:spPr>
                        <a:xfrm>
                          <a:off x="3390739" y="4377429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63" name="Oval 1562"/>
                        <p:cNvSpPr/>
                        <p:nvPr/>
                      </p:nvSpPr>
                      <p:spPr>
                        <a:xfrm>
                          <a:off x="3947722" y="5084361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64" name="Oval 1563"/>
                        <p:cNvSpPr/>
                        <p:nvPr/>
                      </p:nvSpPr>
                      <p:spPr>
                        <a:xfrm>
                          <a:off x="4119101" y="3541949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565" name="Straight Arrow Connector 1564"/>
                        <p:cNvCxnSpPr>
                          <a:stCxn id="1562" idx="5"/>
                          <a:endCxn id="1563" idx="0"/>
                        </p:cNvCxnSpPr>
                        <p:nvPr/>
                      </p:nvCxnSpPr>
                      <p:spPr>
                        <a:xfrm rot="16200000" flipH="1">
                          <a:off x="4301195" y="4923696"/>
                          <a:ext cx="128534" cy="19279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66" name="Straight Arrow Connector 1565"/>
                        <p:cNvCxnSpPr>
                          <a:stCxn id="1564" idx="4"/>
                          <a:endCxn id="1563" idx="0"/>
                        </p:cNvCxnSpPr>
                        <p:nvPr/>
                      </p:nvCxnSpPr>
                      <p:spPr>
                        <a:xfrm rot="5400000">
                          <a:off x="4472575" y="4216750"/>
                          <a:ext cx="856896" cy="87832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67" name="Oval 1566"/>
                        <p:cNvSpPr/>
                        <p:nvPr/>
                      </p:nvSpPr>
                      <p:spPr>
                        <a:xfrm>
                          <a:off x="4547550" y="4377429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68" name="Oval 1567"/>
                        <p:cNvSpPr/>
                        <p:nvPr/>
                      </p:nvSpPr>
                      <p:spPr>
                        <a:xfrm>
                          <a:off x="5190222" y="5062945"/>
                          <a:ext cx="1006860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569" name="Straight Arrow Connector 1568"/>
                        <p:cNvCxnSpPr>
                          <a:stCxn id="1567" idx="5"/>
                          <a:endCxn id="1568" idx="0"/>
                        </p:cNvCxnSpPr>
                        <p:nvPr/>
                      </p:nvCxnSpPr>
                      <p:spPr>
                        <a:xfrm rot="16200000" flipH="1">
                          <a:off x="5511565" y="4870137"/>
                          <a:ext cx="107119" cy="27848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70" name="Oval 1569"/>
                        <p:cNvSpPr/>
                        <p:nvPr/>
                      </p:nvSpPr>
                      <p:spPr>
                        <a:xfrm>
                          <a:off x="5768634" y="4377429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71" name="Oval 1570"/>
                        <p:cNvSpPr/>
                        <p:nvPr/>
                      </p:nvSpPr>
                      <p:spPr>
                        <a:xfrm>
                          <a:off x="6368462" y="5041516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572" name="Straight Arrow Connector 1571"/>
                        <p:cNvCxnSpPr>
                          <a:stCxn id="1570" idx="5"/>
                          <a:endCxn id="1571" idx="0"/>
                        </p:cNvCxnSpPr>
                        <p:nvPr/>
                      </p:nvCxnSpPr>
                      <p:spPr>
                        <a:xfrm rot="16200000" flipH="1">
                          <a:off x="6721935" y="4880838"/>
                          <a:ext cx="85690" cy="23565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537" name="Up-Down Arrow 1536"/>
                    <p:cNvSpPr/>
                    <p:nvPr/>
                  </p:nvSpPr>
                  <p:spPr>
                    <a:xfrm>
                      <a:off x="6569486" y="3915671"/>
                      <a:ext cx="338245" cy="67649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538" name="Up-Down Arrow 1537"/>
                    <p:cNvSpPr/>
                    <p:nvPr/>
                  </p:nvSpPr>
                  <p:spPr>
                    <a:xfrm>
                      <a:off x="2104654" y="386646"/>
                      <a:ext cx="338245" cy="67649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539" name="Up-Down Arrow 1538"/>
                    <p:cNvSpPr/>
                    <p:nvPr/>
                  </p:nvSpPr>
                  <p:spPr>
                    <a:xfrm>
                      <a:off x="2082104" y="5031875"/>
                      <a:ext cx="338245" cy="67649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540" name="Up-Down Arrow 1539"/>
                    <p:cNvSpPr/>
                    <p:nvPr/>
                  </p:nvSpPr>
                  <p:spPr>
                    <a:xfrm>
                      <a:off x="2104654" y="2720539"/>
                      <a:ext cx="338245" cy="67649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541" name="Up-Down Arrow 1540"/>
                    <p:cNvSpPr/>
                    <p:nvPr/>
                  </p:nvSpPr>
                  <p:spPr>
                    <a:xfrm>
                      <a:off x="6558207" y="1570507"/>
                      <a:ext cx="338245" cy="66521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542" name="Up-Down Arrow 118"/>
                    <p:cNvSpPr/>
                    <p:nvPr/>
                  </p:nvSpPr>
                  <p:spPr>
                    <a:xfrm>
                      <a:off x="6603307" y="6260835"/>
                      <a:ext cx="349523" cy="67649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543" name="Up-Down Arrow 1542"/>
                    <p:cNvSpPr/>
                    <p:nvPr/>
                  </p:nvSpPr>
                  <p:spPr>
                    <a:xfrm rot="18826925">
                      <a:off x="4308881" y="2184987"/>
                      <a:ext cx="338245" cy="597562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544" name="Up-Down Arrow 1543"/>
                    <p:cNvSpPr/>
                    <p:nvPr/>
                  </p:nvSpPr>
                  <p:spPr>
                    <a:xfrm rot="18826925">
                      <a:off x="4359612" y="4513240"/>
                      <a:ext cx="338245" cy="58629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545" name="Up-Down Arrow 1544"/>
                    <p:cNvSpPr/>
                    <p:nvPr/>
                  </p:nvSpPr>
                  <p:spPr>
                    <a:xfrm rot="18826925">
                      <a:off x="8739885" y="3357569"/>
                      <a:ext cx="349523" cy="58629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546" name="Up-Down Arrow 1545"/>
                    <p:cNvSpPr/>
                    <p:nvPr/>
                  </p:nvSpPr>
                  <p:spPr>
                    <a:xfrm rot="18826925">
                      <a:off x="8796255" y="5680183"/>
                      <a:ext cx="349523" cy="58629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547" name="Up-Down Arrow 1546"/>
                    <p:cNvSpPr/>
                    <p:nvPr/>
                  </p:nvSpPr>
                  <p:spPr>
                    <a:xfrm rot="18826925">
                      <a:off x="24439" y="922206"/>
                      <a:ext cx="349523" cy="58629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548" name="Up-Down Arrow 1547"/>
                    <p:cNvSpPr/>
                    <p:nvPr/>
                  </p:nvSpPr>
                  <p:spPr>
                    <a:xfrm rot="18826925">
                      <a:off x="80817" y="3244821"/>
                      <a:ext cx="349523" cy="58629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</p:grpSp>
            </p:grpSp>
            <p:sp>
              <p:nvSpPr>
                <p:cNvPr id="1513" name="Up-Down Arrow 1512"/>
                <p:cNvSpPr/>
                <p:nvPr/>
              </p:nvSpPr>
              <p:spPr>
                <a:xfrm>
                  <a:off x="6998797" y="4319861"/>
                  <a:ext cx="254326" cy="748851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4" name="Up-Down Arrow 1513"/>
                <p:cNvSpPr/>
                <p:nvPr/>
              </p:nvSpPr>
              <p:spPr>
                <a:xfrm>
                  <a:off x="6946991" y="599163"/>
                  <a:ext cx="254326" cy="748851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5" name="Up-Down Arrow 1514"/>
                <p:cNvSpPr/>
                <p:nvPr/>
              </p:nvSpPr>
              <p:spPr>
                <a:xfrm rot="18826925">
                  <a:off x="4561503" y="2221670"/>
                  <a:ext cx="226068" cy="805365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516" name="Up-Down Arrow 1515"/>
                <p:cNvSpPr/>
                <p:nvPr/>
              </p:nvSpPr>
              <p:spPr>
                <a:xfrm rot="13426925">
                  <a:off x="4818185" y="3985471"/>
                  <a:ext cx="226068" cy="805365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517" name="Up-Down Arrow 1516"/>
                <p:cNvSpPr/>
                <p:nvPr/>
              </p:nvSpPr>
              <p:spPr>
                <a:xfrm rot="13426925">
                  <a:off x="160244" y="2944616"/>
                  <a:ext cx="226068" cy="805368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518" name="Up-Down Arrow 1517"/>
                <p:cNvSpPr/>
                <p:nvPr/>
              </p:nvSpPr>
              <p:spPr>
                <a:xfrm rot="13426925">
                  <a:off x="4526181" y="151738"/>
                  <a:ext cx="226068" cy="805365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519" name="Oval 1518"/>
                <p:cNvSpPr/>
                <p:nvPr/>
              </p:nvSpPr>
              <p:spPr>
                <a:xfrm>
                  <a:off x="5793102" y="2742098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20" name="Oval 1519"/>
                <p:cNvSpPr/>
                <p:nvPr/>
              </p:nvSpPr>
              <p:spPr>
                <a:xfrm>
                  <a:off x="5793102" y="1753052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21" name="Oval 1520"/>
                <p:cNvSpPr/>
                <p:nvPr/>
              </p:nvSpPr>
              <p:spPr>
                <a:xfrm>
                  <a:off x="7620484" y="2285251"/>
                  <a:ext cx="541622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22" name="Oval 1521"/>
                <p:cNvSpPr/>
                <p:nvPr/>
              </p:nvSpPr>
              <p:spPr>
                <a:xfrm>
                  <a:off x="7700551" y="3203653"/>
                  <a:ext cx="536911" cy="146001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23" name="Oval 1522"/>
                <p:cNvSpPr/>
                <p:nvPr/>
              </p:nvSpPr>
              <p:spPr>
                <a:xfrm>
                  <a:off x="1300003" y="5318327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24" name="Oval 1523"/>
                <p:cNvSpPr/>
                <p:nvPr/>
              </p:nvSpPr>
              <p:spPr>
                <a:xfrm>
                  <a:off x="3160354" y="5822271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25" name="Oval 1524"/>
                <p:cNvSpPr/>
                <p:nvPr/>
              </p:nvSpPr>
              <p:spPr>
                <a:xfrm>
                  <a:off x="1300003" y="4343411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26" name="Oval 1525"/>
                <p:cNvSpPr/>
                <p:nvPr/>
              </p:nvSpPr>
              <p:spPr>
                <a:xfrm>
                  <a:off x="3146224" y="4842644"/>
                  <a:ext cx="541622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27" name="Oval 369"/>
                <p:cNvSpPr/>
                <p:nvPr/>
              </p:nvSpPr>
              <p:spPr>
                <a:xfrm>
                  <a:off x="1069226" y="1588209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28" name="Oval 370"/>
                <p:cNvSpPr/>
                <p:nvPr/>
              </p:nvSpPr>
              <p:spPr>
                <a:xfrm>
                  <a:off x="2929575" y="2092153"/>
                  <a:ext cx="541622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29" name="Oval 371"/>
                <p:cNvSpPr/>
                <p:nvPr/>
              </p:nvSpPr>
              <p:spPr>
                <a:xfrm>
                  <a:off x="1069226" y="608582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530" name="Oval 1529"/>
                <p:cNvSpPr/>
                <p:nvPr/>
              </p:nvSpPr>
              <p:spPr>
                <a:xfrm>
                  <a:off x="2920156" y="1107815"/>
                  <a:ext cx="541622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42344" name="Group 374"/>
              <p:cNvGrpSpPr>
                <a:grpSpLocks noChangeAspect="1"/>
              </p:cNvGrpSpPr>
              <p:nvPr/>
            </p:nvGrpSpPr>
            <p:grpSpPr bwMode="auto">
              <a:xfrm>
                <a:off x="272290" y="3477741"/>
                <a:ext cx="4052028" cy="3024660"/>
                <a:chOff x="157989" y="150341"/>
                <a:chExt cx="8986011" cy="6707659"/>
              </a:xfrm>
            </p:grpSpPr>
            <p:grpSp>
              <p:nvGrpSpPr>
                <p:cNvPr id="142708" name="Group 356"/>
                <p:cNvGrpSpPr>
                  <a:grpSpLocks/>
                </p:cNvGrpSpPr>
                <p:nvPr/>
              </p:nvGrpSpPr>
              <p:grpSpPr bwMode="auto">
                <a:xfrm>
                  <a:off x="4965700" y="1333500"/>
                  <a:ext cx="4178300" cy="2959100"/>
                  <a:chOff x="4762500" y="1993900"/>
                  <a:chExt cx="4178300" cy="2959100"/>
                </a:xfrm>
              </p:grpSpPr>
              <p:sp>
                <p:nvSpPr>
                  <p:cNvPr id="1396" name="Rounded Rectangle 1395"/>
                  <p:cNvSpPr/>
                  <p:nvPr/>
                </p:nvSpPr>
                <p:spPr>
                  <a:xfrm>
                    <a:off x="4761835" y="1995422"/>
                    <a:ext cx="4177546" cy="2957720"/>
                  </a:xfrm>
                  <a:prstGeom prst="roundRect">
                    <a:avLst>
                      <a:gd name="adj" fmla="val 26538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crgbClr r="0" g="0" b="0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42958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26336" y="2120900"/>
                    <a:ext cx="3908425" cy="2735073"/>
                    <a:chOff x="-102883" y="381000"/>
                    <a:chExt cx="9364556" cy="6553200"/>
                  </a:xfrm>
                </p:grpSpPr>
                <p:grpSp>
                  <p:nvGrpSpPr>
                    <p:cNvPr id="142959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390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486" name="Oval 1485"/>
                      <p:cNvSpPr/>
                      <p:nvPr/>
                    </p:nvSpPr>
                    <p:spPr>
                      <a:xfrm>
                        <a:off x="-512" y="3386706"/>
                        <a:ext cx="4479958" cy="1658826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3048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488" name="Straight Arrow Connector 5"/>
                        <p:cNvCxnSpPr>
                          <a:stCxn id="1500" idx="4"/>
                          <a:endCxn id="1507" idx="0"/>
                        </p:cNvCxnSpPr>
                        <p:nvPr/>
                      </p:nvCxnSpPr>
                      <p:spPr>
                        <a:xfrm rot="16200000" flipH="1">
                          <a:off x="5685997" y="3846826"/>
                          <a:ext cx="836195" cy="154373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89" name="Straight Arrow Connector 6"/>
                        <p:cNvCxnSpPr>
                          <a:stCxn id="1500" idx="4"/>
                          <a:endCxn id="1504" idx="0"/>
                        </p:cNvCxnSpPr>
                        <p:nvPr/>
                      </p:nvCxnSpPr>
                      <p:spPr>
                        <a:xfrm rot="16200000" flipH="1">
                          <a:off x="5085668" y="4447155"/>
                          <a:ext cx="857629" cy="36448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90" name="Straight Arrow Connector 19"/>
                        <p:cNvCxnSpPr>
                          <a:stCxn id="1493" idx="4"/>
                          <a:endCxn id="1497" idx="0"/>
                        </p:cNvCxnSpPr>
                        <p:nvPr/>
                      </p:nvCxnSpPr>
                      <p:spPr bwMode="auto">
                        <a:xfrm rot="16200000" flipH="1">
                          <a:off x="1880255" y="4414997"/>
                          <a:ext cx="921958" cy="75043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91" name="Oval 4"/>
                        <p:cNvSpPr/>
                        <p:nvPr/>
                      </p:nvSpPr>
                      <p:spPr bwMode="auto">
                        <a:xfrm>
                          <a:off x="379395" y="4522209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92" name="Oval 1491"/>
                        <p:cNvSpPr/>
                        <p:nvPr/>
                      </p:nvSpPr>
                      <p:spPr bwMode="auto">
                        <a:xfrm>
                          <a:off x="915422" y="5272628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93" name="Oval 1492"/>
                        <p:cNvSpPr/>
                        <p:nvPr/>
                      </p:nvSpPr>
                      <p:spPr bwMode="auto">
                        <a:xfrm>
                          <a:off x="743896" y="3643132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494" name="Straight Arrow Connector 1493"/>
                        <p:cNvCxnSpPr>
                          <a:stCxn id="1491" idx="5"/>
                          <a:endCxn id="1492" idx="0"/>
                        </p:cNvCxnSpPr>
                        <p:nvPr/>
                      </p:nvCxnSpPr>
                      <p:spPr bwMode="auto">
                        <a:xfrm rot="16200000" flipH="1">
                          <a:off x="1258476" y="5101101"/>
                          <a:ext cx="171526" cy="1715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95" name="Straight Arrow Connector 1494"/>
                        <p:cNvCxnSpPr>
                          <a:stCxn id="1493" idx="4"/>
                          <a:endCxn id="1492" idx="0"/>
                        </p:cNvCxnSpPr>
                        <p:nvPr/>
                      </p:nvCxnSpPr>
                      <p:spPr bwMode="auto">
                        <a:xfrm rot="5400000">
                          <a:off x="1226320" y="4532918"/>
                          <a:ext cx="943392" cy="5360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96" name="Oval 1495"/>
                        <p:cNvSpPr/>
                        <p:nvPr/>
                      </p:nvSpPr>
                      <p:spPr bwMode="auto">
                        <a:xfrm>
                          <a:off x="1558647" y="4522209"/>
                          <a:ext cx="1007712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97" name="Oval 1496"/>
                        <p:cNvSpPr/>
                        <p:nvPr/>
                      </p:nvSpPr>
                      <p:spPr bwMode="auto">
                        <a:xfrm>
                          <a:off x="2201872" y="5251194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498" name="Straight Arrow Connector 1497"/>
                        <p:cNvCxnSpPr>
                          <a:stCxn id="1496" idx="5"/>
                          <a:endCxn id="1497" idx="0"/>
                        </p:cNvCxnSpPr>
                        <p:nvPr/>
                      </p:nvCxnSpPr>
                      <p:spPr bwMode="auto">
                        <a:xfrm rot="16200000" flipH="1">
                          <a:off x="2491320" y="5026062"/>
                          <a:ext cx="150092" cy="3001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99" name="Oval 228"/>
                        <p:cNvSpPr/>
                        <p:nvPr/>
                      </p:nvSpPr>
                      <p:spPr>
                        <a:xfrm>
                          <a:off x="3402558" y="5208312"/>
                          <a:ext cx="1029160" cy="707538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00" name="Oval 1499"/>
                        <p:cNvSpPr/>
                        <p:nvPr/>
                      </p:nvSpPr>
                      <p:spPr>
                        <a:xfrm>
                          <a:off x="4110098" y="3514487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501" name="Straight Arrow Connector 1500"/>
                        <p:cNvCxnSpPr>
                          <a:stCxn id="1490" idx="5"/>
                        </p:cNvCxnSpPr>
                        <p:nvPr/>
                      </p:nvCxnSpPr>
                      <p:spPr>
                        <a:xfrm rot="16200000" flipH="1">
                          <a:off x="3756322" y="5047510"/>
                          <a:ext cx="128644" cy="19297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02" name="Straight Arrow Connector 1501"/>
                        <p:cNvCxnSpPr>
                          <a:stCxn id="1493" idx="4"/>
                        </p:cNvCxnSpPr>
                        <p:nvPr/>
                      </p:nvCxnSpPr>
                      <p:spPr>
                        <a:xfrm rot="16200000" flipH="1">
                          <a:off x="2502045" y="3793206"/>
                          <a:ext cx="879077" cy="195112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03" name="Oval 1502"/>
                        <p:cNvSpPr/>
                        <p:nvPr/>
                      </p:nvSpPr>
                      <p:spPr>
                        <a:xfrm>
                          <a:off x="4538915" y="4350683"/>
                          <a:ext cx="1029160" cy="707538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04" name="Oval 1503"/>
                        <p:cNvSpPr/>
                        <p:nvPr/>
                      </p:nvSpPr>
                      <p:spPr>
                        <a:xfrm>
                          <a:off x="5182140" y="5058220"/>
                          <a:ext cx="1007726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505" name="Straight Arrow Connector 1504"/>
                        <p:cNvCxnSpPr>
                          <a:stCxn id="1503" idx="5"/>
                          <a:endCxn id="1504" idx="0"/>
                        </p:cNvCxnSpPr>
                        <p:nvPr/>
                      </p:nvCxnSpPr>
                      <p:spPr>
                        <a:xfrm rot="16200000" flipH="1">
                          <a:off x="5503759" y="4865260"/>
                          <a:ext cx="107197" cy="27872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06" name="Oval 1505"/>
                        <p:cNvSpPr/>
                        <p:nvPr/>
                      </p:nvSpPr>
                      <p:spPr>
                        <a:xfrm>
                          <a:off x="5761049" y="4350683"/>
                          <a:ext cx="1029160" cy="707538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507" name="Oval 1506"/>
                        <p:cNvSpPr/>
                        <p:nvPr/>
                      </p:nvSpPr>
                      <p:spPr>
                        <a:xfrm>
                          <a:off x="6361392" y="5036786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508" name="Straight Arrow Connector 1507"/>
                        <p:cNvCxnSpPr>
                          <a:stCxn id="1506" idx="5"/>
                          <a:endCxn id="1507" idx="0"/>
                        </p:cNvCxnSpPr>
                        <p:nvPr/>
                      </p:nvCxnSpPr>
                      <p:spPr>
                        <a:xfrm rot="16200000" flipH="1">
                          <a:off x="6715169" y="4875970"/>
                          <a:ext cx="85763" cy="23585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09" name="Oval 8"/>
                        <p:cNvSpPr/>
                        <p:nvPr/>
                      </p:nvSpPr>
                      <p:spPr>
                        <a:xfrm>
                          <a:off x="2845097" y="4500761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2960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57700" y="45974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462" name="Oval 1461"/>
                      <p:cNvSpPr/>
                      <p:nvPr/>
                    </p:nvSpPr>
                    <p:spPr>
                      <a:xfrm>
                        <a:off x="-825" y="3387651"/>
                        <a:ext cx="4479951" cy="164753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3024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464" name="Straight Arrow Connector 1463"/>
                        <p:cNvCxnSpPr>
                          <a:stCxn id="1476" idx="4"/>
                          <a:endCxn id="1483" idx="0"/>
                        </p:cNvCxnSpPr>
                        <p:nvPr/>
                      </p:nvCxnSpPr>
                      <p:spPr>
                        <a:xfrm rot="16200000" flipH="1">
                          <a:off x="5696113" y="3837898"/>
                          <a:ext cx="814748" cy="154373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65" name="Straight Arrow Connector 1464"/>
                        <p:cNvCxnSpPr>
                          <a:stCxn id="1476" idx="4"/>
                          <a:endCxn id="1480" idx="0"/>
                        </p:cNvCxnSpPr>
                        <p:nvPr/>
                      </p:nvCxnSpPr>
                      <p:spPr>
                        <a:xfrm rot="16200000" flipH="1">
                          <a:off x="5095784" y="4438228"/>
                          <a:ext cx="836182" cy="36450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66" name="Straight Arrow Connector 1465"/>
                        <p:cNvCxnSpPr>
                          <a:stCxn id="1469" idx="4"/>
                          <a:endCxn id="1473" idx="0"/>
                        </p:cNvCxnSpPr>
                        <p:nvPr/>
                      </p:nvCxnSpPr>
                      <p:spPr bwMode="auto">
                        <a:xfrm rot="16200000" flipH="1">
                          <a:off x="1890371" y="4406083"/>
                          <a:ext cx="900511" cy="75042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67" name="Oval 4"/>
                        <p:cNvSpPr/>
                        <p:nvPr/>
                      </p:nvSpPr>
                      <p:spPr bwMode="auto">
                        <a:xfrm>
                          <a:off x="378801" y="4502557"/>
                          <a:ext cx="1029160" cy="707538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68" name="Oval 1467"/>
                        <p:cNvSpPr/>
                        <p:nvPr/>
                      </p:nvSpPr>
                      <p:spPr bwMode="auto">
                        <a:xfrm>
                          <a:off x="914815" y="5252976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69" name="Oval 1468"/>
                        <p:cNvSpPr/>
                        <p:nvPr/>
                      </p:nvSpPr>
                      <p:spPr bwMode="auto">
                        <a:xfrm>
                          <a:off x="743288" y="3644928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470" name="Straight Arrow Connector 1469"/>
                        <p:cNvCxnSpPr>
                          <a:endCxn id="1468" idx="0"/>
                        </p:cNvCxnSpPr>
                        <p:nvPr/>
                      </p:nvCxnSpPr>
                      <p:spPr bwMode="auto">
                        <a:xfrm rot="16200000" flipH="1">
                          <a:off x="1268592" y="5092174"/>
                          <a:ext cx="150078" cy="1715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71" name="Straight Arrow Connector 1470"/>
                        <p:cNvCxnSpPr>
                          <a:stCxn id="1469" idx="4"/>
                          <a:endCxn id="1468" idx="0"/>
                        </p:cNvCxnSpPr>
                        <p:nvPr/>
                      </p:nvCxnSpPr>
                      <p:spPr bwMode="auto">
                        <a:xfrm rot="5400000">
                          <a:off x="1236436" y="4523990"/>
                          <a:ext cx="921945" cy="5360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72" name="Oval 1471"/>
                        <p:cNvSpPr/>
                        <p:nvPr/>
                      </p:nvSpPr>
                      <p:spPr bwMode="auto">
                        <a:xfrm>
                          <a:off x="1558039" y="4502557"/>
                          <a:ext cx="1007726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73" name="Oval 1472"/>
                        <p:cNvSpPr/>
                        <p:nvPr/>
                      </p:nvSpPr>
                      <p:spPr bwMode="auto">
                        <a:xfrm>
                          <a:off x="2201264" y="5231542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474" name="Straight Arrow Connector 1473"/>
                        <p:cNvCxnSpPr>
                          <a:stCxn id="1472" idx="5"/>
                          <a:endCxn id="1473" idx="0"/>
                        </p:cNvCxnSpPr>
                        <p:nvPr/>
                      </p:nvCxnSpPr>
                      <p:spPr bwMode="auto">
                        <a:xfrm rot="16200000" flipH="1">
                          <a:off x="2501436" y="5017135"/>
                          <a:ext cx="128644" cy="3001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75" name="Oval 204"/>
                        <p:cNvSpPr/>
                        <p:nvPr/>
                      </p:nvSpPr>
                      <p:spPr>
                        <a:xfrm>
                          <a:off x="3380516" y="5210095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76" name="Oval 1475"/>
                        <p:cNvSpPr/>
                        <p:nvPr/>
                      </p:nvSpPr>
                      <p:spPr>
                        <a:xfrm>
                          <a:off x="4109504" y="3516284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477" name="Straight Arrow Connector 1476"/>
                        <p:cNvCxnSpPr>
                          <a:stCxn id="1485" idx="5"/>
                        </p:cNvCxnSpPr>
                        <p:nvPr/>
                      </p:nvCxnSpPr>
                      <p:spPr>
                        <a:xfrm rot="16200000" flipH="1">
                          <a:off x="3734280" y="5049292"/>
                          <a:ext cx="128644" cy="19297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78" name="Straight Arrow Connector 1477"/>
                        <p:cNvCxnSpPr>
                          <a:stCxn id="1469" idx="4"/>
                        </p:cNvCxnSpPr>
                        <p:nvPr/>
                      </p:nvCxnSpPr>
                      <p:spPr>
                        <a:xfrm rot="16200000" flipH="1">
                          <a:off x="2490727" y="3805726"/>
                          <a:ext cx="879063" cy="192967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79" name="Oval 1478"/>
                        <p:cNvSpPr/>
                        <p:nvPr/>
                      </p:nvSpPr>
                      <p:spPr>
                        <a:xfrm>
                          <a:off x="4538321" y="4352466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80" name="Oval 1479"/>
                        <p:cNvSpPr/>
                        <p:nvPr/>
                      </p:nvSpPr>
                      <p:spPr>
                        <a:xfrm>
                          <a:off x="5181545" y="5038569"/>
                          <a:ext cx="1007712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481" name="Straight Arrow Connector 1480"/>
                        <p:cNvCxnSpPr>
                          <a:stCxn id="1479" idx="5"/>
                          <a:endCxn id="1480" idx="0"/>
                        </p:cNvCxnSpPr>
                        <p:nvPr/>
                      </p:nvCxnSpPr>
                      <p:spPr>
                        <a:xfrm rot="16200000" flipH="1">
                          <a:off x="5503151" y="4845609"/>
                          <a:ext cx="107197" cy="27873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82" name="Oval 1481"/>
                        <p:cNvSpPr/>
                        <p:nvPr/>
                      </p:nvSpPr>
                      <p:spPr>
                        <a:xfrm>
                          <a:off x="5760441" y="4352466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83" name="Oval 1482"/>
                        <p:cNvSpPr/>
                        <p:nvPr/>
                      </p:nvSpPr>
                      <p:spPr>
                        <a:xfrm>
                          <a:off x="6360784" y="5017135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484" name="Straight Arrow Connector 1483"/>
                        <p:cNvCxnSpPr>
                          <a:stCxn id="1482" idx="5"/>
                          <a:endCxn id="1483" idx="0"/>
                        </p:cNvCxnSpPr>
                        <p:nvPr/>
                      </p:nvCxnSpPr>
                      <p:spPr>
                        <a:xfrm rot="16200000" flipH="1">
                          <a:off x="6714561" y="4856333"/>
                          <a:ext cx="85763" cy="23584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85" name="Oval 1484"/>
                        <p:cNvSpPr/>
                        <p:nvPr/>
                      </p:nvSpPr>
                      <p:spPr>
                        <a:xfrm>
                          <a:off x="2823055" y="4481110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2961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0541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438" name="Oval 1437"/>
                      <p:cNvSpPr/>
                      <p:nvPr/>
                    </p:nvSpPr>
                    <p:spPr>
                      <a:xfrm>
                        <a:off x="-512" y="3398897"/>
                        <a:ext cx="4479958" cy="164753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3000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440" name="Straight Arrow Connector 1439"/>
                        <p:cNvCxnSpPr>
                          <a:stCxn id="1452" idx="4"/>
                          <a:endCxn id="1459" idx="0"/>
                        </p:cNvCxnSpPr>
                        <p:nvPr/>
                      </p:nvCxnSpPr>
                      <p:spPr>
                        <a:xfrm rot="16200000" flipH="1">
                          <a:off x="5696721" y="3859265"/>
                          <a:ext cx="814748" cy="154373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41" name="Straight Arrow Connector 1440"/>
                        <p:cNvCxnSpPr>
                          <a:stCxn id="1452" idx="4"/>
                          <a:endCxn id="1456" idx="0"/>
                        </p:cNvCxnSpPr>
                        <p:nvPr/>
                      </p:nvCxnSpPr>
                      <p:spPr>
                        <a:xfrm rot="16200000" flipH="1">
                          <a:off x="5096378" y="4459608"/>
                          <a:ext cx="836195" cy="36448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42" name="Straight Arrow Connector 1441"/>
                        <p:cNvCxnSpPr>
                          <a:stCxn id="1445" idx="4"/>
                          <a:endCxn id="1449" idx="0"/>
                        </p:cNvCxnSpPr>
                        <p:nvPr/>
                      </p:nvCxnSpPr>
                      <p:spPr bwMode="auto">
                        <a:xfrm rot="16200000" flipH="1">
                          <a:off x="1890978" y="4427436"/>
                          <a:ext cx="900511" cy="75043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43" name="Oval 4"/>
                        <p:cNvSpPr/>
                        <p:nvPr/>
                      </p:nvSpPr>
                      <p:spPr bwMode="auto">
                        <a:xfrm>
                          <a:off x="379395" y="4523924"/>
                          <a:ext cx="1029160" cy="707551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44" name="Oval 1443"/>
                        <p:cNvSpPr/>
                        <p:nvPr/>
                      </p:nvSpPr>
                      <p:spPr bwMode="auto">
                        <a:xfrm>
                          <a:off x="915422" y="5274356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45" name="Oval 1444"/>
                        <p:cNvSpPr/>
                        <p:nvPr/>
                      </p:nvSpPr>
                      <p:spPr bwMode="auto">
                        <a:xfrm>
                          <a:off x="743896" y="3666295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446" name="Straight Arrow Connector 1445"/>
                        <p:cNvCxnSpPr>
                          <a:stCxn id="1443" idx="5"/>
                          <a:endCxn id="1444" idx="0"/>
                        </p:cNvCxnSpPr>
                        <p:nvPr/>
                      </p:nvCxnSpPr>
                      <p:spPr bwMode="auto">
                        <a:xfrm rot="16200000" flipH="1">
                          <a:off x="1269186" y="5113554"/>
                          <a:ext cx="150092" cy="1715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47" name="Straight Arrow Connector 1446"/>
                        <p:cNvCxnSpPr>
                          <a:stCxn id="1445" idx="4"/>
                          <a:endCxn id="1444" idx="0"/>
                        </p:cNvCxnSpPr>
                        <p:nvPr/>
                      </p:nvCxnSpPr>
                      <p:spPr bwMode="auto">
                        <a:xfrm rot="5400000">
                          <a:off x="1237030" y="4545370"/>
                          <a:ext cx="921958" cy="5360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48" name="Oval 1447"/>
                        <p:cNvSpPr/>
                        <p:nvPr/>
                      </p:nvSpPr>
                      <p:spPr bwMode="auto">
                        <a:xfrm>
                          <a:off x="1558647" y="4523924"/>
                          <a:ext cx="1007712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49" name="Oval 1448"/>
                        <p:cNvSpPr/>
                        <p:nvPr/>
                      </p:nvSpPr>
                      <p:spPr bwMode="auto">
                        <a:xfrm>
                          <a:off x="2201872" y="5252909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450" name="Straight Arrow Connector 1449"/>
                        <p:cNvCxnSpPr>
                          <a:stCxn id="1448" idx="5"/>
                          <a:endCxn id="1449" idx="0"/>
                        </p:cNvCxnSpPr>
                        <p:nvPr/>
                      </p:nvCxnSpPr>
                      <p:spPr bwMode="auto">
                        <a:xfrm rot="16200000" flipH="1">
                          <a:off x="2502044" y="5038501"/>
                          <a:ext cx="128644" cy="3001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51" name="Oval 180"/>
                        <p:cNvSpPr/>
                        <p:nvPr/>
                      </p:nvSpPr>
                      <p:spPr>
                        <a:xfrm>
                          <a:off x="3423992" y="5231475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52" name="Oval 1451"/>
                        <p:cNvSpPr/>
                        <p:nvPr/>
                      </p:nvSpPr>
                      <p:spPr>
                        <a:xfrm>
                          <a:off x="4110098" y="3537650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453" name="Straight Arrow Connector 1452"/>
                        <p:cNvCxnSpPr>
                          <a:stCxn id="1461" idx="5"/>
                        </p:cNvCxnSpPr>
                        <p:nvPr/>
                      </p:nvCxnSpPr>
                      <p:spPr>
                        <a:xfrm rot="16200000" flipH="1">
                          <a:off x="3756322" y="5049238"/>
                          <a:ext cx="128644" cy="23584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54" name="Straight Arrow Connector 1453"/>
                        <p:cNvCxnSpPr>
                          <a:stCxn id="1445" idx="4"/>
                        </p:cNvCxnSpPr>
                        <p:nvPr/>
                      </p:nvCxnSpPr>
                      <p:spPr>
                        <a:xfrm rot="16200000" flipH="1">
                          <a:off x="2512755" y="3805659"/>
                          <a:ext cx="879077" cy="197255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55" name="Oval 1454"/>
                        <p:cNvSpPr/>
                        <p:nvPr/>
                      </p:nvSpPr>
                      <p:spPr>
                        <a:xfrm>
                          <a:off x="4538915" y="4373846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56" name="Oval 1455"/>
                        <p:cNvSpPr/>
                        <p:nvPr/>
                      </p:nvSpPr>
                      <p:spPr>
                        <a:xfrm>
                          <a:off x="5182140" y="5059949"/>
                          <a:ext cx="1007726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457" name="Straight Arrow Connector 1456"/>
                        <p:cNvCxnSpPr>
                          <a:stCxn id="1455" idx="5"/>
                          <a:endCxn id="1456" idx="0"/>
                        </p:cNvCxnSpPr>
                        <p:nvPr/>
                      </p:nvCxnSpPr>
                      <p:spPr>
                        <a:xfrm rot="16200000" flipH="1">
                          <a:off x="5503759" y="4866975"/>
                          <a:ext cx="107210" cy="27872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58" name="Oval 1457"/>
                        <p:cNvSpPr/>
                        <p:nvPr/>
                      </p:nvSpPr>
                      <p:spPr>
                        <a:xfrm>
                          <a:off x="5761049" y="4373846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59" name="Oval 1458"/>
                        <p:cNvSpPr/>
                        <p:nvPr/>
                      </p:nvSpPr>
                      <p:spPr>
                        <a:xfrm>
                          <a:off x="6361392" y="5038502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460" name="Straight Arrow Connector 1459"/>
                        <p:cNvCxnSpPr>
                          <a:stCxn id="1458" idx="5"/>
                          <a:endCxn id="1459" idx="0"/>
                        </p:cNvCxnSpPr>
                        <p:nvPr/>
                      </p:nvCxnSpPr>
                      <p:spPr>
                        <a:xfrm rot="16200000" flipH="1">
                          <a:off x="6715169" y="4877685"/>
                          <a:ext cx="85763" cy="23585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61" name="Oval 1460"/>
                        <p:cNvSpPr/>
                        <p:nvPr/>
                      </p:nvSpPr>
                      <p:spPr>
                        <a:xfrm>
                          <a:off x="2823649" y="4502490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2962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32300" y="2247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414" name="Oval 1413"/>
                      <p:cNvSpPr/>
                      <p:nvPr/>
                    </p:nvSpPr>
                    <p:spPr>
                      <a:xfrm>
                        <a:off x="-9276" y="3389976"/>
                        <a:ext cx="4479958" cy="164753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2976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416" name="Straight Arrow Connector 1415"/>
                        <p:cNvCxnSpPr>
                          <a:stCxn id="1428" idx="4"/>
                          <a:endCxn id="1435" idx="0"/>
                        </p:cNvCxnSpPr>
                        <p:nvPr/>
                      </p:nvCxnSpPr>
                      <p:spPr>
                        <a:xfrm rot="16200000" flipH="1">
                          <a:off x="5680068" y="3842315"/>
                          <a:ext cx="814748" cy="154373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7" name="Straight Arrow Connector 1416"/>
                        <p:cNvCxnSpPr>
                          <a:stCxn id="1428" idx="4"/>
                          <a:endCxn id="1432" idx="0"/>
                        </p:cNvCxnSpPr>
                        <p:nvPr/>
                      </p:nvCxnSpPr>
                      <p:spPr>
                        <a:xfrm rot="16200000" flipH="1">
                          <a:off x="5079739" y="4442644"/>
                          <a:ext cx="836182" cy="36448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8" name="Straight Arrow Connector 1417"/>
                        <p:cNvCxnSpPr>
                          <a:stCxn id="1421" idx="4"/>
                          <a:endCxn id="1425" idx="0"/>
                        </p:cNvCxnSpPr>
                        <p:nvPr/>
                      </p:nvCxnSpPr>
                      <p:spPr bwMode="auto">
                        <a:xfrm rot="16200000" flipH="1">
                          <a:off x="1874325" y="4410486"/>
                          <a:ext cx="900511" cy="75043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19" name="Oval 4"/>
                        <p:cNvSpPr/>
                        <p:nvPr/>
                      </p:nvSpPr>
                      <p:spPr bwMode="auto">
                        <a:xfrm>
                          <a:off x="362742" y="4506974"/>
                          <a:ext cx="1029160" cy="707538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20" name="Oval 1419"/>
                        <p:cNvSpPr/>
                        <p:nvPr/>
                      </p:nvSpPr>
                      <p:spPr bwMode="auto">
                        <a:xfrm>
                          <a:off x="898769" y="5257393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21" name="Oval 1420"/>
                        <p:cNvSpPr/>
                        <p:nvPr/>
                      </p:nvSpPr>
                      <p:spPr bwMode="auto">
                        <a:xfrm>
                          <a:off x="727243" y="3649345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422" name="Straight Arrow Connector 1421"/>
                        <p:cNvCxnSpPr>
                          <a:stCxn id="1419" idx="5"/>
                          <a:endCxn id="1420" idx="0"/>
                        </p:cNvCxnSpPr>
                        <p:nvPr/>
                      </p:nvCxnSpPr>
                      <p:spPr bwMode="auto">
                        <a:xfrm rot="16200000" flipH="1">
                          <a:off x="1252547" y="5096590"/>
                          <a:ext cx="150078" cy="1715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23" name="Straight Arrow Connector 1422"/>
                        <p:cNvCxnSpPr>
                          <a:stCxn id="1421" idx="4"/>
                          <a:endCxn id="1420" idx="0"/>
                        </p:cNvCxnSpPr>
                        <p:nvPr/>
                      </p:nvCxnSpPr>
                      <p:spPr bwMode="auto">
                        <a:xfrm rot="5400000">
                          <a:off x="1220390" y="4528407"/>
                          <a:ext cx="921945" cy="5360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24" name="Oval 1423"/>
                        <p:cNvSpPr/>
                        <p:nvPr/>
                      </p:nvSpPr>
                      <p:spPr bwMode="auto">
                        <a:xfrm>
                          <a:off x="1541994" y="4506974"/>
                          <a:ext cx="1007712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25" name="Oval 1424"/>
                        <p:cNvSpPr/>
                        <p:nvPr/>
                      </p:nvSpPr>
                      <p:spPr bwMode="auto">
                        <a:xfrm>
                          <a:off x="2185219" y="5235959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426" name="Straight Arrow Connector 1425"/>
                        <p:cNvCxnSpPr>
                          <a:stCxn id="1424" idx="5"/>
                          <a:endCxn id="1425" idx="0"/>
                        </p:cNvCxnSpPr>
                        <p:nvPr/>
                      </p:nvCxnSpPr>
                      <p:spPr bwMode="auto">
                        <a:xfrm rot="16200000" flipH="1">
                          <a:off x="2485391" y="5021551"/>
                          <a:ext cx="128644" cy="3001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27" name="Oval 156"/>
                        <p:cNvSpPr/>
                        <p:nvPr/>
                      </p:nvSpPr>
                      <p:spPr>
                        <a:xfrm>
                          <a:off x="3385905" y="5235959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28" name="Oval 1427"/>
                        <p:cNvSpPr/>
                        <p:nvPr/>
                      </p:nvSpPr>
                      <p:spPr>
                        <a:xfrm>
                          <a:off x="4093445" y="3520700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429" name="Straight Arrow Connector 1428"/>
                        <p:cNvCxnSpPr>
                          <a:stCxn id="1437" idx="5"/>
                        </p:cNvCxnSpPr>
                        <p:nvPr/>
                      </p:nvCxnSpPr>
                      <p:spPr>
                        <a:xfrm rot="16200000" flipH="1">
                          <a:off x="3739669" y="5075156"/>
                          <a:ext cx="128644" cy="19297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30" name="Straight Arrow Connector 1429"/>
                        <p:cNvCxnSpPr>
                          <a:stCxn id="1421" idx="4"/>
                        </p:cNvCxnSpPr>
                        <p:nvPr/>
                      </p:nvCxnSpPr>
                      <p:spPr>
                        <a:xfrm rot="16200000" flipH="1">
                          <a:off x="2474668" y="3810143"/>
                          <a:ext cx="900511" cy="195112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31" name="Oval 1430"/>
                        <p:cNvSpPr/>
                        <p:nvPr/>
                      </p:nvSpPr>
                      <p:spPr>
                        <a:xfrm>
                          <a:off x="4522262" y="4356882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32" name="Oval 1431"/>
                        <p:cNvSpPr/>
                        <p:nvPr/>
                      </p:nvSpPr>
                      <p:spPr>
                        <a:xfrm>
                          <a:off x="5165487" y="5042986"/>
                          <a:ext cx="1007726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433" name="Straight Arrow Connector 1432"/>
                        <p:cNvCxnSpPr>
                          <a:stCxn id="1431" idx="5"/>
                          <a:endCxn id="1432" idx="0"/>
                        </p:cNvCxnSpPr>
                        <p:nvPr/>
                      </p:nvCxnSpPr>
                      <p:spPr>
                        <a:xfrm rot="16200000" flipH="1">
                          <a:off x="5487106" y="4850025"/>
                          <a:ext cx="107197" cy="27872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34" name="Oval 1433"/>
                        <p:cNvSpPr/>
                        <p:nvPr/>
                      </p:nvSpPr>
                      <p:spPr>
                        <a:xfrm>
                          <a:off x="5744396" y="4356882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435" name="Oval 1434"/>
                        <p:cNvSpPr/>
                        <p:nvPr/>
                      </p:nvSpPr>
                      <p:spPr>
                        <a:xfrm>
                          <a:off x="6344739" y="5021552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436" name="Straight Arrow Connector 1435"/>
                        <p:cNvCxnSpPr>
                          <a:stCxn id="1434" idx="5"/>
                          <a:endCxn id="1435" idx="0"/>
                        </p:cNvCxnSpPr>
                        <p:nvPr/>
                      </p:nvCxnSpPr>
                      <p:spPr>
                        <a:xfrm rot="16200000" flipH="1">
                          <a:off x="6698516" y="4860735"/>
                          <a:ext cx="85763" cy="23585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37" name="Oval 1436"/>
                        <p:cNvSpPr/>
                        <p:nvPr/>
                      </p:nvSpPr>
                      <p:spPr>
                        <a:xfrm>
                          <a:off x="2828444" y="4506974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sp>
                  <p:nvSpPr>
                    <p:cNvPr id="1402" name="Up-Down Arrow 1401"/>
                    <p:cNvSpPr/>
                    <p:nvPr/>
                  </p:nvSpPr>
                  <p:spPr>
                    <a:xfrm>
                      <a:off x="6555799" y="3905791"/>
                      <a:ext cx="349816" cy="677069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403" name="Up-Down Arrow 1402"/>
                    <p:cNvSpPr/>
                    <p:nvPr/>
                  </p:nvSpPr>
                  <p:spPr>
                    <a:xfrm>
                      <a:off x="2098412" y="385030"/>
                      <a:ext cx="338535" cy="677069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404" name="Up-Down Arrow 1403"/>
                    <p:cNvSpPr/>
                    <p:nvPr/>
                  </p:nvSpPr>
                  <p:spPr>
                    <a:xfrm>
                      <a:off x="2064562" y="5022959"/>
                      <a:ext cx="349816" cy="677069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405" name="Up-Down Arrow 1404"/>
                    <p:cNvSpPr/>
                    <p:nvPr/>
                  </p:nvSpPr>
                  <p:spPr>
                    <a:xfrm>
                      <a:off x="2098412" y="2720923"/>
                      <a:ext cx="338535" cy="66578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406" name="Up-Down Arrow 1405"/>
                    <p:cNvSpPr/>
                    <p:nvPr/>
                  </p:nvSpPr>
                  <p:spPr>
                    <a:xfrm>
                      <a:off x="6544511" y="1569905"/>
                      <a:ext cx="349824" cy="66578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407" name="Up-Down Arrow 1406"/>
                    <p:cNvSpPr/>
                    <p:nvPr/>
                  </p:nvSpPr>
                  <p:spPr>
                    <a:xfrm>
                      <a:off x="6600937" y="6252965"/>
                      <a:ext cx="338535" cy="677069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408" name="Up-Down Arrow 1407"/>
                    <p:cNvSpPr/>
                    <p:nvPr/>
                  </p:nvSpPr>
                  <p:spPr>
                    <a:xfrm rot="18826925">
                      <a:off x="4298889" y="2190555"/>
                      <a:ext cx="338535" cy="586795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409" name="Up-Down Arrow 138"/>
                    <p:cNvSpPr/>
                    <p:nvPr/>
                  </p:nvSpPr>
                  <p:spPr>
                    <a:xfrm rot="18826925">
                      <a:off x="4344027" y="4503872"/>
                      <a:ext cx="349823" cy="598083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410" name="Up-Down Arrow 139"/>
                    <p:cNvSpPr/>
                    <p:nvPr/>
                  </p:nvSpPr>
                  <p:spPr>
                    <a:xfrm rot="18826925">
                      <a:off x="8739351" y="3347210"/>
                      <a:ext cx="338535" cy="598076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411" name="Up-Down Arrow 140"/>
                    <p:cNvSpPr/>
                    <p:nvPr/>
                  </p:nvSpPr>
                  <p:spPr>
                    <a:xfrm rot="18826925">
                      <a:off x="8790126" y="5677459"/>
                      <a:ext cx="338535" cy="586795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412" name="Up-Down Arrow 141"/>
                    <p:cNvSpPr/>
                    <p:nvPr/>
                  </p:nvSpPr>
                  <p:spPr>
                    <a:xfrm rot="18826925">
                      <a:off x="22061" y="915404"/>
                      <a:ext cx="338535" cy="586795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413" name="Up-Down Arrow 142"/>
                    <p:cNvSpPr/>
                    <p:nvPr/>
                  </p:nvSpPr>
                  <p:spPr>
                    <a:xfrm rot="18826925">
                      <a:off x="72843" y="3234365"/>
                      <a:ext cx="338535" cy="598076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42709" name="Group 357"/>
                <p:cNvGrpSpPr>
                  <a:grpSpLocks/>
                </p:cNvGrpSpPr>
                <p:nvPr/>
              </p:nvGrpSpPr>
              <p:grpSpPr bwMode="auto">
                <a:xfrm>
                  <a:off x="469900" y="3898900"/>
                  <a:ext cx="4178300" cy="2959100"/>
                  <a:chOff x="1054100" y="3683000"/>
                  <a:chExt cx="4178300" cy="2959100"/>
                </a:xfrm>
              </p:grpSpPr>
              <p:sp>
                <p:nvSpPr>
                  <p:cNvPr id="1282" name="Rounded Rectangle 1281"/>
                  <p:cNvSpPr/>
                  <p:nvPr/>
                </p:nvSpPr>
                <p:spPr>
                  <a:xfrm>
                    <a:off x="1056135" y="3685931"/>
                    <a:ext cx="4177546" cy="2957720"/>
                  </a:xfrm>
                  <a:prstGeom prst="roundRect">
                    <a:avLst>
                      <a:gd name="adj" fmla="val 26538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crgbClr r="0" g="0" b="0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42844" name="Group 2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0621" y="3797300"/>
                    <a:ext cx="3909581" cy="2735877"/>
                    <a:chOff x="-102883" y="381000"/>
                    <a:chExt cx="9364556" cy="6553200"/>
                  </a:xfrm>
                </p:grpSpPr>
                <p:grpSp>
                  <p:nvGrpSpPr>
                    <p:cNvPr id="142845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390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372" name="Oval 1371"/>
                      <p:cNvSpPr/>
                      <p:nvPr/>
                    </p:nvSpPr>
                    <p:spPr>
                      <a:xfrm>
                        <a:off x="-1890" y="3397061"/>
                        <a:ext cx="4478630" cy="1647049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2934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601"/>
                        <a:ext cx="3689643" cy="1269988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374" name="Straight Arrow Connector 5"/>
                        <p:cNvCxnSpPr>
                          <a:stCxn id="1386" idx="4"/>
                          <a:endCxn id="1393" idx="0"/>
                        </p:cNvCxnSpPr>
                        <p:nvPr/>
                      </p:nvCxnSpPr>
                      <p:spPr>
                        <a:xfrm rot="16200000" flipH="1">
                          <a:off x="5692297" y="3855603"/>
                          <a:ext cx="814506" cy="154328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75" name="Straight Arrow Connector 6"/>
                        <p:cNvCxnSpPr>
                          <a:stCxn id="1379" idx="4"/>
                          <a:endCxn id="1390" idx="0"/>
                        </p:cNvCxnSpPr>
                        <p:nvPr/>
                      </p:nvCxnSpPr>
                      <p:spPr>
                        <a:xfrm rot="16200000" flipH="1">
                          <a:off x="3141603" y="3169686"/>
                          <a:ext cx="857375" cy="321517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76" name="Straight Arrow Connector 19"/>
                        <p:cNvCxnSpPr>
                          <a:stCxn id="1379" idx="4"/>
                          <a:endCxn id="1383" idx="0"/>
                        </p:cNvCxnSpPr>
                        <p:nvPr/>
                      </p:nvCxnSpPr>
                      <p:spPr bwMode="auto">
                        <a:xfrm rot="16200000" flipH="1">
                          <a:off x="1887683" y="4423605"/>
                          <a:ext cx="900244" cy="75021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77" name="Oval 4"/>
                        <p:cNvSpPr/>
                        <p:nvPr/>
                      </p:nvSpPr>
                      <p:spPr bwMode="auto">
                        <a:xfrm>
                          <a:off x="376548" y="4520065"/>
                          <a:ext cx="1028854" cy="707328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78" name="Oval 1377"/>
                        <p:cNvSpPr/>
                        <p:nvPr/>
                      </p:nvSpPr>
                      <p:spPr bwMode="auto">
                        <a:xfrm>
                          <a:off x="912417" y="5270261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79" name="Oval 1378"/>
                        <p:cNvSpPr/>
                        <p:nvPr/>
                      </p:nvSpPr>
                      <p:spPr bwMode="auto">
                        <a:xfrm>
                          <a:off x="740941" y="3662690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380" name="Straight Arrow Connector 1379"/>
                        <p:cNvCxnSpPr>
                          <a:stCxn id="1377" idx="5"/>
                          <a:endCxn id="1378" idx="0"/>
                        </p:cNvCxnSpPr>
                        <p:nvPr/>
                      </p:nvCxnSpPr>
                      <p:spPr bwMode="auto">
                        <a:xfrm rot="16200000" flipH="1">
                          <a:off x="1266089" y="5109506"/>
                          <a:ext cx="150034" cy="17147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81" name="Straight Arrow Connector 1380"/>
                        <p:cNvCxnSpPr>
                          <a:stCxn id="1379" idx="4"/>
                          <a:endCxn id="1378" idx="0"/>
                        </p:cNvCxnSpPr>
                        <p:nvPr/>
                      </p:nvCxnSpPr>
                      <p:spPr bwMode="auto">
                        <a:xfrm rot="5400000">
                          <a:off x="1233942" y="4541491"/>
                          <a:ext cx="921671" cy="53585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82" name="Oval 1381"/>
                        <p:cNvSpPr/>
                        <p:nvPr/>
                      </p:nvSpPr>
                      <p:spPr bwMode="auto">
                        <a:xfrm>
                          <a:off x="1555451" y="4520065"/>
                          <a:ext cx="1007413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83" name="Oval 1382"/>
                        <p:cNvSpPr/>
                        <p:nvPr/>
                      </p:nvSpPr>
                      <p:spPr bwMode="auto">
                        <a:xfrm>
                          <a:off x="2198485" y="5248834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384" name="Straight Arrow Connector 1383"/>
                        <p:cNvCxnSpPr>
                          <a:stCxn id="1382" idx="5"/>
                          <a:endCxn id="1383" idx="0"/>
                        </p:cNvCxnSpPr>
                        <p:nvPr/>
                      </p:nvCxnSpPr>
                      <p:spPr bwMode="auto">
                        <a:xfrm rot="16200000" flipH="1">
                          <a:off x="2498567" y="5034489"/>
                          <a:ext cx="128606" cy="30008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85" name="Oval 1384"/>
                        <p:cNvSpPr/>
                        <p:nvPr/>
                      </p:nvSpPr>
                      <p:spPr>
                        <a:xfrm>
                          <a:off x="3398815" y="5248834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86" name="Oval 1385"/>
                        <p:cNvSpPr/>
                        <p:nvPr/>
                      </p:nvSpPr>
                      <p:spPr>
                        <a:xfrm>
                          <a:off x="4106145" y="3534084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387" name="Straight Arrow Connector 1386"/>
                        <p:cNvCxnSpPr>
                          <a:stCxn id="1376" idx="5"/>
                          <a:endCxn id="1385" idx="0"/>
                        </p:cNvCxnSpPr>
                        <p:nvPr/>
                      </p:nvCxnSpPr>
                      <p:spPr>
                        <a:xfrm rot="16200000" flipH="1">
                          <a:off x="3752474" y="5088079"/>
                          <a:ext cx="128606" cy="19291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88" name="Straight Arrow Connector 1387"/>
                        <p:cNvCxnSpPr>
                          <a:stCxn id="1379" idx="4"/>
                          <a:endCxn id="1385" idx="0"/>
                        </p:cNvCxnSpPr>
                        <p:nvPr/>
                      </p:nvCxnSpPr>
                      <p:spPr>
                        <a:xfrm rot="16200000" flipH="1">
                          <a:off x="2487848" y="3823440"/>
                          <a:ext cx="900244" cy="195054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89" name="Oval 1388"/>
                        <p:cNvSpPr/>
                        <p:nvPr/>
                      </p:nvSpPr>
                      <p:spPr>
                        <a:xfrm>
                          <a:off x="4020407" y="4520065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90" name="Oval 1389"/>
                        <p:cNvSpPr/>
                        <p:nvPr/>
                      </p:nvSpPr>
                      <p:spPr>
                        <a:xfrm>
                          <a:off x="4663441" y="5205965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391" name="Straight Arrow Connector 1390"/>
                        <p:cNvCxnSpPr>
                          <a:stCxn id="1389" idx="5"/>
                          <a:endCxn id="1390" idx="0"/>
                        </p:cNvCxnSpPr>
                        <p:nvPr/>
                      </p:nvCxnSpPr>
                      <p:spPr>
                        <a:xfrm rot="16200000" flipH="1">
                          <a:off x="4984965" y="5013048"/>
                          <a:ext cx="107179" cy="27864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92" name="Oval 1391"/>
                        <p:cNvSpPr/>
                        <p:nvPr/>
                      </p:nvSpPr>
                      <p:spPr>
                        <a:xfrm>
                          <a:off x="5756606" y="4370017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93" name="Oval 1392"/>
                        <p:cNvSpPr/>
                        <p:nvPr/>
                      </p:nvSpPr>
                      <p:spPr>
                        <a:xfrm>
                          <a:off x="6356771" y="5034490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394" name="Straight Arrow Connector 1393"/>
                        <p:cNvCxnSpPr>
                          <a:stCxn id="1392" idx="5"/>
                          <a:endCxn id="1393" idx="0"/>
                        </p:cNvCxnSpPr>
                        <p:nvPr/>
                      </p:nvCxnSpPr>
                      <p:spPr>
                        <a:xfrm rot="16200000" flipH="1">
                          <a:off x="6710443" y="4873721"/>
                          <a:ext cx="85738" cy="23578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95" name="Oval 8"/>
                        <p:cNvSpPr/>
                        <p:nvPr/>
                      </p:nvSpPr>
                      <p:spPr>
                        <a:xfrm>
                          <a:off x="2841519" y="4520065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2846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57700" y="45974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348" name="Oval 1347"/>
                      <p:cNvSpPr/>
                      <p:nvPr/>
                    </p:nvSpPr>
                    <p:spPr>
                      <a:xfrm>
                        <a:off x="-3518" y="3397644"/>
                        <a:ext cx="4489908" cy="1647049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2910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607"/>
                        <a:ext cx="3689642" cy="1269988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350" name="Straight Arrow Connector 1349"/>
                        <p:cNvCxnSpPr>
                          <a:stCxn id="1362" idx="4"/>
                          <a:endCxn id="1369" idx="0"/>
                        </p:cNvCxnSpPr>
                        <p:nvPr/>
                      </p:nvCxnSpPr>
                      <p:spPr>
                        <a:xfrm rot="16200000" flipH="1">
                          <a:off x="5710633" y="3856696"/>
                          <a:ext cx="814506" cy="154328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51" name="Straight Arrow Connector 1350"/>
                        <p:cNvCxnSpPr>
                          <a:stCxn id="1355" idx="4"/>
                          <a:endCxn id="1366" idx="0"/>
                        </p:cNvCxnSpPr>
                        <p:nvPr/>
                      </p:nvCxnSpPr>
                      <p:spPr>
                        <a:xfrm rot="16200000" flipH="1">
                          <a:off x="3117070" y="3192221"/>
                          <a:ext cx="857375" cy="317230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52" name="Straight Arrow Connector 1351"/>
                        <p:cNvCxnSpPr>
                          <a:stCxn id="1355" idx="4"/>
                          <a:endCxn id="1359" idx="0"/>
                        </p:cNvCxnSpPr>
                        <p:nvPr/>
                      </p:nvCxnSpPr>
                      <p:spPr bwMode="auto">
                        <a:xfrm rot="16200000" flipH="1">
                          <a:off x="1884578" y="4424712"/>
                          <a:ext cx="900244" cy="75020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53" name="Oval 4"/>
                        <p:cNvSpPr/>
                        <p:nvPr/>
                      </p:nvSpPr>
                      <p:spPr bwMode="auto">
                        <a:xfrm>
                          <a:off x="373456" y="4521158"/>
                          <a:ext cx="1028854" cy="707341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54" name="Oval 1353"/>
                        <p:cNvSpPr/>
                        <p:nvPr/>
                      </p:nvSpPr>
                      <p:spPr bwMode="auto">
                        <a:xfrm>
                          <a:off x="909311" y="5271368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55" name="Oval 1354"/>
                        <p:cNvSpPr/>
                        <p:nvPr/>
                      </p:nvSpPr>
                      <p:spPr bwMode="auto">
                        <a:xfrm>
                          <a:off x="737836" y="3663783"/>
                          <a:ext cx="2464970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356" name="Straight Arrow Connector 1355"/>
                        <p:cNvCxnSpPr>
                          <a:endCxn id="1354" idx="0"/>
                        </p:cNvCxnSpPr>
                        <p:nvPr/>
                      </p:nvCxnSpPr>
                      <p:spPr bwMode="auto">
                        <a:xfrm rot="16200000" flipH="1">
                          <a:off x="1262970" y="5110614"/>
                          <a:ext cx="150047" cy="17147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57" name="Straight Arrow Connector 1356"/>
                        <p:cNvCxnSpPr>
                          <a:stCxn id="1355" idx="4"/>
                          <a:endCxn id="1354" idx="0"/>
                        </p:cNvCxnSpPr>
                        <p:nvPr/>
                      </p:nvCxnSpPr>
                      <p:spPr bwMode="auto">
                        <a:xfrm rot="5400000">
                          <a:off x="1230823" y="4542599"/>
                          <a:ext cx="921685" cy="53586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58" name="Oval 1357"/>
                        <p:cNvSpPr/>
                        <p:nvPr/>
                      </p:nvSpPr>
                      <p:spPr bwMode="auto">
                        <a:xfrm>
                          <a:off x="1552345" y="4521158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59" name="Oval 1358"/>
                        <p:cNvSpPr/>
                        <p:nvPr/>
                      </p:nvSpPr>
                      <p:spPr bwMode="auto">
                        <a:xfrm>
                          <a:off x="2195379" y="5249927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360" name="Straight Arrow Connector 1359"/>
                        <p:cNvCxnSpPr>
                          <a:stCxn id="1358" idx="5"/>
                          <a:endCxn id="1359" idx="0"/>
                        </p:cNvCxnSpPr>
                        <p:nvPr/>
                      </p:nvCxnSpPr>
                      <p:spPr bwMode="auto">
                        <a:xfrm rot="16200000" flipH="1">
                          <a:off x="2506183" y="5046304"/>
                          <a:ext cx="128606" cy="27864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61" name="Oval 1360"/>
                        <p:cNvSpPr/>
                        <p:nvPr/>
                      </p:nvSpPr>
                      <p:spPr>
                        <a:xfrm>
                          <a:off x="3395709" y="5249927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62" name="Oval 1361"/>
                        <p:cNvSpPr/>
                        <p:nvPr/>
                      </p:nvSpPr>
                      <p:spPr>
                        <a:xfrm>
                          <a:off x="4103053" y="3535177"/>
                          <a:ext cx="2464957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363" name="Straight Arrow Connector 1362"/>
                        <p:cNvCxnSpPr>
                          <a:stCxn id="1371" idx="5"/>
                          <a:endCxn id="1361" idx="0"/>
                        </p:cNvCxnSpPr>
                        <p:nvPr/>
                      </p:nvCxnSpPr>
                      <p:spPr>
                        <a:xfrm rot="16200000" flipH="1">
                          <a:off x="3738661" y="5078452"/>
                          <a:ext cx="128606" cy="21434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64" name="Straight Arrow Connector 1363"/>
                        <p:cNvCxnSpPr>
                          <a:stCxn id="1355" idx="4"/>
                          <a:endCxn id="1361" idx="0"/>
                        </p:cNvCxnSpPr>
                        <p:nvPr/>
                      </p:nvCxnSpPr>
                      <p:spPr>
                        <a:xfrm rot="16200000" flipH="1">
                          <a:off x="2484743" y="3824547"/>
                          <a:ext cx="900244" cy="195053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65" name="Oval 1364"/>
                        <p:cNvSpPr/>
                        <p:nvPr/>
                      </p:nvSpPr>
                      <p:spPr>
                        <a:xfrm>
                          <a:off x="3974447" y="4521158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66" name="Oval 1365"/>
                        <p:cNvSpPr/>
                        <p:nvPr/>
                      </p:nvSpPr>
                      <p:spPr>
                        <a:xfrm>
                          <a:off x="4617480" y="5207059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367" name="Straight Arrow Connector 1366"/>
                        <p:cNvCxnSpPr>
                          <a:stCxn id="1365" idx="5"/>
                          <a:endCxn id="1366" idx="0"/>
                        </p:cNvCxnSpPr>
                        <p:nvPr/>
                      </p:nvCxnSpPr>
                      <p:spPr>
                        <a:xfrm rot="16200000" flipH="1">
                          <a:off x="4938991" y="5014155"/>
                          <a:ext cx="107165" cy="27865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68" name="Oval 1367"/>
                        <p:cNvSpPr/>
                        <p:nvPr/>
                      </p:nvSpPr>
                      <p:spPr>
                        <a:xfrm>
                          <a:off x="5774942" y="4371125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69" name="Oval 1368"/>
                        <p:cNvSpPr/>
                        <p:nvPr/>
                      </p:nvSpPr>
                      <p:spPr>
                        <a:xfrm>
                          <a:off x="6375107" y="5035584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370" name="Straight Arrow Connector 1369"/>
                        <p:cNvCxnSpPr>
                          <a:stCxn id="1368" idx="5"/>
                          <a:endCxn id="1369" idx="0"/>
                        </p:cNvCxnSpPr>
                        <p:nvPr/>
                      </p:nvCxnSpPr>
                      <p:spPr>
                        <a:xfrm rot="16200000" flipH="1">
                          <a:off x="6728779" y="4874815"/>
                          <a:ext cx="85738" cy="23578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71" name="Oval 1370"/>
                        <p:cNvSpPr/>
                        <p:nvPr/>
                      </p:nvSpPr>
                      <p:spPr>
                        <a:xfrm>
                          <a:off x="2816985" y="4521158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2847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0541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324" name="Oval 1323"/>
                      <p:cNvSpPr/>
                      <p:nvPr/>
                    </p:nvSpPr>
                    <p:spPr>
                      <a:xfrm>
                        <a:off x="-1890" y="3398660"/>
                        <a:ext cx="4478630" cy="1647049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2886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607"/>
                        <a:ext cx="3689642" cy="1269988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326" name="Straight Arrow Connector 1325"/>
                        <p:cNvCxnSpPr>
                          <a:stCxn id="1338" idx="4"/>
                          <a:endCxn id="1345" idx="0"/>
                        </p:cNvCxnSpPr>
                        <p:nvPr/>
                      </p:nvCxnSpPr>
                      <p:spPr>
                        <a:xfrm rot="16200000" flipH="1">
                          <a:off x="5692297" y="3858627"/>
                          <a:ext cx="814506" cy="154328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27" name="Straight Arrow Connector 1326"/>
                        <p:cNvCxnSpPr>
                          <a:stCxn id="1331" idx="4"/>
                          <a:endCxn id="1342" idx="0"/>
                        </p:cNvCxnSpPr>
                        <p:nvPr/>
                      </p:nvCxnSpPr>
                      <p:spPr>
                        <a:xfrm rot="16200000" flipH="1">
                          <a:off x="3152323" y="3161990"/>
                          <a:ext cx="857375" cy="323661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28" name="Straight Arrow Connector 1327"/>
                        <p:cNvCxnSpPr>
                          <a:stCxn id="1331" idx="4"/>
                          <a:endCxn id="1335" idx="0"/>
                        </p:cNvCxnSpPr>
                        <p:nvPr/>
                      </p:nvCxnSpPr>
                      <p:spPr bwMode="auto">
                        <a:xfrm rot="16200000" flipH="1">
                          <a:off x="1887683" y="4426630"/>
                          <a:ext cx="900244" cy="75021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29" name="Oval 4"/>
                        <p:cNvSpPr/>
                        <p:nvPr/>
                      </p:nvSpPr>
                      <p:spPr bwMode="auto">
                        <a:xfrm>
                          <a:off x="376548" y="4523089"/>
                          <a:ext cx="1028854" cy="707341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30" name="Oval 1329"/>
                        <p:cNvSpPr/>
                        <p:nvPr/>
                      </p:nvSpPr>
                      <p:spPr bwMode="auto">
                        <a:xfrm>
                          <a:off x="912417" y="5273299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31" name="Oval 1330"/>
                        <p:cNvSpPr/>
                        <p:nvPr/>
                      </p:nvSpPr>
                      <p:spPr bwMode="auto">
                        <a:xfrm>
                          <a:off x="740941" y="3665714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332" name="Straight Arrow Connector 1331"/>
                        <p:cNvCxnSpPr>
                          <a:stCxn id="1329" idx="5"/>
                          <a:endCxn id="1330" idx="0"/>
                        </p:cNvCxnSpPr>
                        <p:nvPr/>
                      </p:nvCxnSpPr>
                      <p:spPr bwMode="auto">
                        <a:xfrm rot="16200000" flipH="1">
                          <a:off x="1266076" y="5112544"/>
                          <a:ext cx="150047" cy="17147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33" name="Straight Arrow Connector 1332"/>
                        <p:cNvCxnSpPr>
                          <a:stCxn id="1331" idx="4"/>
                          <a:endCxn id="1330" idx="0"/>
                        </p:cNvCxnSpPr>
                        <p:nvPr/>
                      </p:nvCxnSpPr>
                      <p:spPr bwMode="auto">
                        <a:xfrm rot="5400000">
                          <a:off x="1233929" y="4544529"/>
                          <a:ext cx="921685" cy="53585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34" name="Oval 1333"/>
                        <p:cNvSpPr/>
                        <p:nvPr/>
                      </p:nvSpPr>
                      <p:spPr bwMode="auto">
                        <a:xfrm>
                          <a:off x="1555451" y="4523089"/>
                          <a:ext cx="1007413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35" name="Oval 1334"/>
                        <p:cNvSpPr/>
                        <p:nvPr/>
                      </p:nvSpPr>
                      <p:spPr bwMode="auto">
                        <a:xfrm>
                          <a:off x="2198485" y="5251858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336" name="Straight Arrow Connector 1335"/>
                        <p:cNvCxnSpPr>
                          <a:stCxn id="1334" idx="5"/>
                          <a:endCxn id="1335" idx="0"/>
                        </p:cNvCxnSpPr>
                        <p:nvPr/>
                      </p:nvCxnSpPr>
                      <p:spPr bwMode="auto">
                        <a:xfrm rot="16200000" flipH="1">
                          <a:off x="2498567" y="5037514"/>
                          <a:ext cx="128606" cy="30008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37" name="Oval 1336"/>
                        <p:cNvSpPr/>
                        <p:nvPr/>
                      </p:nvSpPr>
                      <p:spPr>
                        <a:xfrm>
                          <a:off x="3420242" y="5251858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38" name="Oval 1337"/>
                        <p:cNvSpPr/>
                        <p:nvPr/>
                      </p:nvSpPr>
                      <p:spPr>
                        <a:xfrm>
                          <a:off x="4106145" y="3537108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339" name="Straight Arrow Connector 1338"/>
                        <p:cNvCxnSpPr>
                          <a:stCxn id="1347" idx="5"/>
                          <a:endCxn id="1337" idx="0"/>
                        </p:cNvCxnSpPr>
                        <p:nvPr/>
                      </p:nvCxnSpPr>
                      <p:spPr>
                        <a:xfrm rot="16200000" flipH="1">
                          <a:off x="3752474" y="5069676"/>
                          <a:ext cx="128606" cy="2357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40" name="Straight Arrow Connector 1339"/>
                        <p:cNvCxnSpPr>
                          <a:stCxn id="1331" idx="4"/>
                          <a:endCxn id="1337" idx="0"/>
                        </p:cNvCxnSpPr>
                        <p:nvPr/>
                      </p:nvCxnSpPr>
                      <p:spPr>
                        <a:xfrm rot="16200000" flipH="1">
                          <a:off x="2498556" y="3815758"/>
                          <a:ext cx="900244" cy="197197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41" name="Oval 1340"/>
                        <p:cNvSpPr/>
                        <p:nvPr/>
                      </p:nvSpPr>
                      <p:spPr>
                        <a:xfrm>
                          <a:off x="4041849" y="4523089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42" name="Oval 1341"/>
                        <p:cNvSpPr/>
                        <p:nvPr/>
                      </p:nvSpPr>
                      <p:spPr>
                        <a:xfrm>
                          <a:off x="4684883" y="5208989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343" name="Straight Arrow Connector 1342"/>
                        <p:cNvCxnSpPr>
                          <a:stCxn id="1341" idx="5"/>
                          <a:endCxn id="1342" idx="0"/>
                        </p:cNvCxnSpPr>
                        <p:nvPr/>
                      </p:nvCxnSpPr>
                      <p:spPr>
                        <a:xfrm rot="16200000" flipH="1">
                          <a:off x="5006393" y="5016086"/>
                          <a:ext cx="107165" cy="27865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44" name="Oval 1343"/>
                        <p:cNvSpPr/>
                        <p:nvPr/>
                      </p:nvSpPr>
                      <p:spPr>
                        <a:xfrm>
                          <a:off x="5756606" y="4373055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45" name="Oval 1344"/>
                        <p:cNvSpPr/>
                        <p:nvPr/>
                      </p:nvSpPr>
                      <p:spPr>
                        <a:xfrm>
                          <a:off x="6356771" y="5037514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346" name="Straight Arrow Connector 1345"/>
                        <p:cNvCxnSpPr>
                          <a:stCxn id="1344" idx="5"/>
                          <a:endCxn id="1345" idx="0"/>
                        </p:cNvCxnSpPr>
                        <p:nvPr/>
                      </p:nvCxnSpPr>
                      <p:spPr>
                        <a:xfrm rot="16200000" flipH="1">
                          <a:off x="6710443" y="4876746"/>
                          <a:ext cx="85738" cy="23578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47" name="Oval 1346"/>
                        <p:cNvSpPr/>
                        <p:nvPr/>
                      </p:nvSpPr>
                      <p:spPr>
                        <a:xfrm>
                          <a:off x="2820077" y="4523089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2848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32300" y="2247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300" name="Oval 1299"/>
                      <p:cNvSpPr/>
                      <p:nvPr/>
                    </p:nvSpPr>
                    <p:spPr>
                      <a:xfrm>
                        <a:off x="-682" y="3400664"/>
                        <a:ext cx="4478623" cy="1647049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2862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607"/>
                        <a:ext cx="3689642" cy="1269988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302" name="Straight Arrow Connector 1301"/>
                        <p:cNvCxnSpPr>
                          <a:stCxn id="1314" idx="4"/>
                          <a:endCxn id="1321" idx="0"/>
                        </p:cNvCxnSpPr>
                        <p:nvPr/>
                      </p:nvCxnSpPr>
                      <p:spPr>
                        <a:xfrm rot="16200000" flipH="1">
                          <a:off x="5694579" y="3862435"/>
                          <a:ext cx="814506" cy="154328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3" name="Straight Arrow Connector 1302"/>
                        <p:cNvCxnSpPr>
                          <a:stCxn id="1307" idx="4"/>
                          <a:endCxn id="1318" idx="0"/>
                        </p:cNvCxnSpPr>
                        <p:nvPr/>
                      </p:nvCxnSpPr>
                      <p:spPr>
                        <a:xfrm rot="16200000" flipH="1">
                          <a:off x="3143898" y="3176518"/>
                          <a:ext cx="857375" cy="321517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4" name="Straight Arrow Connector 1303"/>
                        <p:cNvCxnSpPr>
                          <a:stCxn id="1307" idx="4"/>
                          <a:endCxn id="1311" idx="0"/>
                        </p:cNvCxnSpPr>
                        <p:nvPr/>
                      </p:nvCxnSpPr>
                      <p:spPr bwMode="auto">
                        <a:xfrm rot="16200000" flipH="1">
                          <a:off x="1889965" y="4430451"/>
                          <a:ext cx="900244" cy="75020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05" name="Oval 4"/>
                        <p:cNvSpPr/>
                        <p:nvPr/>
                      </p:nvSpPr>
                      <p:spPr bwMode="auto">
                        <a:xfrm>
                          <a:off x="378844" y="4526897"/>
                          <a:ext cx="1028854" cy="707341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06" name="Oval 1305"/>
                        <p:cNvSpPr/>
                        <p:nvPr/>
                      </p:nvSpPr>
                      <p:spPr bwMode="auto">
                        <a:xfrm>
                          <a:off x="914699" y="5277107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07" name="Oval 1306"/>
                        <p:cNvSpPr/>
                        <p:nvPr/>
                      </p:nvSpPr>
                      <p:spPr bwMode="auto">
                        <a:xfrm>
                          <a:off x="743223" y="3669522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308" name="Straight Arrow Connector 1307"/>
                        <p:cNvCxnSpPr>
                          <a:stCxn id="1305" idx="5"/>
                          <a:endCxn id="1306" idx="0"/>
                        </p:cNvCxnSpPr>
                        <p:nvPr/>
                      </p:nvCxnSpPr>
                      <p:spPr bwMode="auto">
                        <a:xfrm rot="16200000" flipH="1">
                          <a:off x="1268357" y="5116352"/>
                          <a:ext cx="150047" cy="17147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9" name="Straight Arrow Connector 1308"/>
                        <p:cNvCxnSpPr>
                          <a:stCxn id="1307" idx="4"/>
                          <a:endCxn id="1306" idx="0"/>
                        </p:cNvCxnSpPr>
                        <p:nvPr/>
                      </p:nvCxnSpPr>
                      <p:spPr bwMode="auto">
                        <a:xfrm rot="5400000">
                          <a:off x="1236211" y="4548337"/>
                          <a:ext cx="921685" cy="53586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10" name="Oval 1309"/>
                        <p:cNvSpPr/>
                        <p:nvPr/>
                      </p:nvSpPr>
                      <p:spPr bwMode="auto">
                        <a:xfrm>
                          <a:off x="1557733" y="4526897"/>
                          <a:ext cx="1007427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11" name="Oval 1310"/>
                        <p:cNvSpPr/>
                        <p:nvPr/>
                      </p:nvSpPr>
                      <p:spPr bwMode="auto">
                        <a:xfrm>
                          <a:off x="2200766" y="5255666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312" name="Straight Arrow Connector 1311"/>
                        <p:cNvCxnSpPr>
                          <a:stCxn id="1310" idx="5"/>
                          <a:endCxn id="1311" idx="0"/>
                        </p:cNvCxnSpPr>
                        <p:nvPr/>
                      </p:nvCxnSpPr>
                      <p:spPr bwMode="auto">
                        <a:xfrm rot="16200000" flipH="1">
                          <a:off x="2500849" y="5041321"/>
                          <a:ext cx="128606" cy="30008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13" name="Oval 1312"/>
                        <p:cNvSpPr/>
                        <p:nvPr/>
                      </p:nvSpPr>
                      <p:spPr>
                        <a:xfrm>
                          <a:off x="3401097" y="5255666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14" name="Oval 1313"/>
                        <p:cNvSpPr/>
                        <p:nvPr/>
                      </p:nvSpPr>
                      <p:spPr>
                        <a:xfrm>
                          <a:off x="4108441" y="3540916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315" name="Straight Arrow Connector 1314"/>
                        <p:cNvCxnSpPr>
                          <a:stCxn id="1323" idx="5"/>
                          <a:endCxn id="1313" idx="0"/>
                        </p:cNvCxnSpPr>
                        <p:nvPr/>
                      </p:nvCxnSpPr>
                      <p:spPr>
                        <a:xfrm rot="16200000" flipH="1">
                          <a:off x="3754769" y="5094911"/>
                          <a:ext cx="128606" cy="19290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6" name="Straight Arrow Connector 1315"/>
                        <p:cNvCxnSpPr>
                          <a:stCxn id="1307" idx="4"/>
                          <a:endCxn id="1313" idx="0"/>
                        </p:cNvCxnSpPr>
                        <p:nvPr/>
                      </p:nvCxnSpPr>
                      <p:spPr>
                        <a:xfrm rot="16200000" flipH="1">
                          <a:off x="2490130" y="3830286"/>
                          <a:ext cx="900244" cy="195053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17" name="Oval 1316"/>
                        <p:cNvSpPr/>
                        <p:nvPr/>
                      </p:nvSpPr>
                      <p:spPr>
                        <a:xfrm>
                          <a:off x="4022703" y="4526897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18" name="Oval 1317"/>
                        <p:cNvSpPr/>
                        <p:nvPr/>
                      </p:nvSpPr>
                      <p:spPr>
                        <a:xfrm>
                          <a:off x="4665737" y="5212797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319" name="Straight Arrow Connector 1318"/>
                        <p:cNvCxnSpPr>
                          <a:stCxn id="1317" idx="5"/>
                          <a:endCxn id="1318" idx="0"/>
                        </p:cNvCxnSpPr>
                        <p:nvPr/>
                      </p:nvCxnSpPr>
                      <p:spPr>
                        <a:xfrm rot="16200000" flipH="1">
                          <a:off x="4987247" y="5019894"/>
                          <a:ext cx="107165" cy="27865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20" name="Oval 1319"/>
                        <p:cNvSpPr/>
                        <p:nvPr/>
                      </p:nvSpPr>
                      <p:spPr>
                        <a:xfrm>
                          <a:off x="5758888" y="4376863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321" name="Oval 1320"/>
                        <p:cNvSpPr/>
                        <p:nvPr/>
                      </p:nvSpPr>
                      <p:spPr>
                        <a:xfrm>
                          <a:off x="6359053" y="5041322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322" name="Straight Arrow Connector 1321"/>
                        <p:cNvCxnSpPr>
                          <a:stCxn id="1320" idx="5"/>
                          <a:endCxn id="1321" idx="0"/>
                        </p:cNvCxnSpPr>
                        <p:nvPr/>
                      </p:nvCxnSpPr>
                      <p:spPr>
                        <a:xfrm rot="16200000" flipH="1">
                          <a:off x="6712725" y="4880567"/>
                          <a:ext cx="85738" cy="2357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23" name="Oval 1322"/>
                        <p:cNvSpPr/>
                        <p:nvPr/>
                      </p:nvSpPr>
                      <p:spPr>
                        <a:xfrm>
                          <a:off x="2843800" y="4526897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sp>
                  <p:nvSpPr>
                    <p:cNvPr id="1288" name="Up-Down Arrow 1287"/>
                    <p:cNvSpPr/>
                    <p:nvPr/>
                  </p:nvSpPr>
                  <p:spPr>
                    <a:xfrm>
                      <a:off x="6563756" y="3915998"/>
                      <a:ext cx="338435" cy="67687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89" name="Up-Down Arrow 1288"/>
                    <p:cNvSpPr/>
                    <p:nvPr/>
                  </p:nvSpPr>
                  <p:spPr>
                    <a:xfrm>
                      <a:off x="2096410" y="384987"/>
                      <a:ext cx="338435" cy="67687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90" name="Up-Down Arrow 1289"/>
                    <p:cNvSpPr/>
                    <p:nvPr/>
                  </p:nvSpPr>
                  <p:spPr>
                    <a:xfrm>
                      <a:off x="2073848" y="5032830"/>
                      <a:ext cx="338435" cy="67687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91" name="Up-Down Arrow 1290"/>
                    <p:cNvSpPr/>
                    <p:nvPr/>
                  </p:nvSpPr>
                  <p:spPr>
                    <a:xfrm>
                      <a:off x="2096410" y="2720193"/>
                      <a:ext cx="338435" cy="67687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92" name="Up-Down Arrow 1291"/>
                    <p:cNvSpPr/>
                    <p:nvPr/>
                  </p:nvSpPr>
                  <p:spPr>
                    <a:xfrm>
                      <a:off x="6552478" y="1569513"/>
                      <a:ext cx="338435" cy="665586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93" name="Up-Down Arrow 1292"/>
                    <p:cNvSpPr/>
                    <p:nvPr/>
                  </p:nvSpPr>
                  <p:spPr>
                    <a:xfrm>
                      <a:off x="6597603" y="6262482"/>
                      <a:ext cx="349713" cy="67687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94" name="Up-Down Arrow 1293"/>
                    <p:cNvSpPr/>
                    <p:nvPr/>
                  </p:nvSpPr>
                  <p:spPr>
                    <a:xfrm rot="18826925">
                      <a:off x="4301878" y="2184339"/>
                      <a:ext cx="338435" cy="597906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95" name="Up-Down Arrow 1294"/>
                    <p:cNvSpPr/>
                    <p:nvPr/>
                  </p:nvSpPr>
                  <p:spPr>
                    <a:xfrm rot="18826925">
                      <a:off x="4352645" y="4513903"/>
                      <a:ext cx="338435" cy="58662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96" name="Up-Down Arrow 1295"/>
                    <p:cNvSpPr/>
                    <p:nvPr/>
                  </p:nvSpPr>
                  <p:spPr>
                    <a:xfrm rot="18826925">
                      <a:off x="8735377" y="3357581"/>
                      <a:ext cx="349720" cy="58662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97" name="Up-Down Arrow 1296"/>
                    <p:cNvSpPr/>
                    <p:nvPr/>
                  </p:nvSpPr>
                  <p:spPr>
                    <a:xfrm rot="18826925">
                      <a:off x="8791786" y="5681503"/>
                      <a:ext cx="349720" cy="58662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98" name="Up-Down Arrow 1297"/>
                    <p:cNvSpPr/>
                    <p:nvPr/>
                  </p:nvSpPr>
                  <p:spPr>
                    <a:xfrm rot="18826925">
                      <a:off x="15031" y="920848"/>
                      <a:ext cx="349720" cy="58662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99" name="Up-Down Arrow 1298"/>
                    <p:cNvSpPr/>
                    <p:nvPr/>
                  </p:nvSpPr>
                  <p:spPr>
                    <a:xfrm rot="18826925">
                      <a:off x="71433" y="3244769"/>
                      <a:ext cx="349720" cy="58662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42710" name="Group 355"/>
                <p:cNvGrpSpPr>
                  <a:grpSpLocks/>
                </p:cNvGrpSpPr>
                <p:nvPr/>
              </p:nvGrpSpPr>
              <p:grpSpPr bwMode="auto">
                <a:xfrm>
                  <a:off x="190500" y="190500"/>
                  <a:ext cx="4178300" cy="2959100"/>
                  <a:chOff x="342900" y="292100"/>
                  <a:chExt cx="4178300" cy="2959100"/>
                </a:xfrm>
              </p:grpSpPr>
              <p:sp>
                <p:nvSpPr>
                  <p:cNvPr id="1168" name="Rounded Rectangle 1167"/>
                  <p:cNvSpPr/>
                  <p:nvPr/>
                </p:nvSpPr>
                <p:spPr>
                  <a:xfrm>
                    <a:off x="346463" y="296865"/>
                    <a:ext cx="4177543" cy="2957720"/>
                  </a:xfrm>
                  <a:prstGeom prst="roundRect">
                    <a:avLst>
                      <a:gd name="adj" fmla="val 26538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crgbClr r="0" g="0" b="0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42730" name="Group 1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06718" y="406400"/>
                    <a:ext cx="3911783" cy="2737417"/>
                    <a:chOff x="-102883" y="381000"/>
                    <a:chExt cx="9364556" cy="6553200"/>
                  </a:xfrm>
                </p:grpSpPr>
                <p:grpSp>
                  <p:nvGrpSpPr>
                    <p:cNvPr id="142731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390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258" name="Oval 1257"/>
                      <p:cNvSpPr/>
                      <p:nvPr/>
                    </p:nvSpPr>
                    <p:spPr>
                      <a:xfrm>
                        <a:off x="9567" y="3399749"/>
                        <a:ext cx="4476104" cy="164612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/>
                      </a:p>
                    </p:txBody>
                  </p:sp>
                  <p:grpSp>
                    <p:nvGrpSpPr>
                      <p:cNvPr id="142820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260" name="Straight Arrow Connector 5"/>
                        <p:cNvCxnSpPr>
                          <a:stCxn id="1269" idx="4"/>
                          <a:endCxn id="1276" idx="0"/>
                        </p:cNvCxnSpPr>
                        <p:nvPr/>
                      </p:nvCxnSpPr>
                      <p:spPr>
                        <a:xfrm rot="16200000" flipH="1">
                          <a:off x="5710663" y="3860403"/>
                          <a:ext cx="814051" cy="15424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1" name="Straight Arrow Connector 6"/>
                        <p:cNvCxnSpPr>
                          <a:stCxn id="1269" idx="4"/>
                          <a:endCxn id="1273" idx="0"/>
                        </p:cNvCxnSpPr>
                        <p:nvPr/>
                      </p:nvCxnSpPr>
                      <p:spPr>
                        <a:xfrm rot="16200000" flipH="1">
                          <a:off x="5110835" y="4460230"/>
                          <a:ext cx="835480" cy="36418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2" name="Straight Arrow Connector 1261"/>
                        <p:cNvCxnSpPr>
                          <a:stCxn id="1265" idx="4"/>
                        </p:cNvCxnSpPr>
                        <p:nvPr/>
                      </p:nvCxnSpPr>
                      <p:spPr bwMode="auto">
                        <a:xfrm rot="16200000" flipH="1">
                          <a:off x="1908187" y="4428100"/>
                          <a:ext cx="899740" cy="74977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63" name="Oval 4"/>
                        <p:cNvSpPr/>
                        <p:nvPr/>
                      </p:nvSpPr>
                      <p:spPr bwMode="auto">
                        <a:xfrm>
                          <a:off x="397916" y="4524491"/>
                          <a:ext cx="1028276" cy="70694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64" name="Oval 1263"/>
                        <p:cNvSpPr/>
                        <p:nvPr/>
                      </p:nvSpPr>
                      <p:spPr bwMode="auto">
                        <a:xfrm>
                          <a:off x="933470" y="5274281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65" name="Oval 1264"/>
                        <p:cNvSpPr/>
                        <p:nvPr/>
                      </p:nvSpPr>
                      <p:spPr bwMode="auto">
                        <a:xfrm>
                          <a:off x="762090" y="3667595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266" name="Straight Arrow Connector 1265"/>
                        <p:cNvCxnSpPr>
                          <a:stCxn id="1263" idx="5"/>
                          <a:endCxn id="1264" idx="0"/>
                        </p:cNvCxnSpPr>
                        <p:nvPr/>
                      </p:nvCxnSpPr>
                      <p:spPr bwMode="auto">
                        <a:xfrm rot="16200000" flipH="1">
                          <a:off x="1286930" y="5113617"/>
                          <a:ext cx="149963" cy="17137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7" name="Straight Arrow Connector 24"/>
                        <p:cNvCxnSpPr>
                          <a:stCxn id="1265" idx="4"/>
                          <a:endCxn id="1264" idx="0"/>
                        </p:cNvCxnSpPr>
                        <p:nvPr/>
                      </p:nvCxnSpPr>
                      <p:spPr bwMode="auto">
                        <a:xfrm rot="5400000">
                          <a:off x="1254800" y="4545920"/>
                          <a:ext cx="921170" cy="53556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68" name="Oval 25"/>
                        <p:cNvSpPr/>
                        <p:nvPr/>
                      </p:nvSpPr>
                      <p:spPr bwMode="auto">
                        <a:xfrm>
                          <a:off x="1576142" y="4524491"/>
                          <a:ext cx="1006860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69" name="Oval 26"/>
                        <p:cNvSpPr/>
                        <p:nvPr/>
                      </p:nvSpPr>
                      <p:spPr bwMode="auto">
                        <a:xfrm>
                          <a:off x="2218815" y="5252852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270" name="Straight Arrow Connector 27"/>
                        <p:cNvCxnSpPr/>
                        <p:nvPr/>
                      </p:nvCxnSpPr>
                      <p:spPr bwMode="auto">
                        <a:xfrm rot="16200000" flipH="1">
                          <a:off x="2518729" y="5038628"/>
                          <a:ext cx="128534" cy="2999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71" name="Oval 8"/>
                        <p:cNvSpPr/>
                        <p:nvPr/>
                      </p:nvSpPr>
                      <p:spPr>
                        <a:xfrm>
                          <a:off x="3397055" y="4374541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72" name="Oval 9"/>
                        <p:cNvSpPr/>
                        <p:nvPr/>
                      </p:nvSpPr>
                      <p:spPr>
                        <a:xfrm>
                          <a:off x="3954037" y="5081473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73" name="Oval 10"/>
                        <p:cNvSpPr/>
                        <p:nvPr/>
                      </p:nvSpPr>
                      <p:spPr>
                        <a:xfrm>
                          <a:off x="4125417" y="3539061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274" name="Straight Arrow Connector 11"/>
                        <p:cNvCxnSpPr>
                          <a:stCxn id="1267" idx="5"/>
                          <a:endCxn id="1268" idx="0"/>
                        </p:cNvCxnSpPr>
                        <p:nvPr/>
                      </p:nvCxnSpPr>
                      <p:spPr>
                        <a:xfrm rot="16200000" flipH="1">
                          <a:off x="4307497" y="4920808"/>
                          <a:ext cx="128534" cy="19280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5" name="Straight Arrow Connector 12"/>
                        <p:cNvCxnSpPr>
                          <a:stCxn id="1269" idx="4"/>
                          <a:endCxn id="1268" idx="0"/>
                        </p:cNvCxnSpPr>
                        <p:nvPr/>
                      </p:nvCxnSpPr>
                      <p:spPr>
                        <a:xfrm rot="5400000">
                          <a:off x="4478891" y="4213862"/>
                          <a:ext cx="856896" cy="87831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76" name="Oval 13"/>
                        <p:cNvSpPr/>
                        <p:nvPr/>
                      </p:nvSpPr>
                      <p:spPr>
                        <a:xfrm>
                          <a:off x="4553865" y="4374541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77" name="Oval 14"/>
                        <p:cNvSpPr/>
                        <p:nvPr/>
                      </p:nvSpPr>
                      <p:spPr>
                        <a:xfrm>
                          <a:off x="5196538" y="5060057"/>
                          <a:ext cx="1006847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278" name="Straight Arrow Connector 15"/>
                        <p:cNvCxnSpPr>
                          <a:stCxn id="1272" idx="5"/>
                          <a:endCxn id="1273" idx="0"/>
                        </p:cNvCxnSpPr>
                        <p:nvPr/>
                      </p:nvCxnSpPr>
                      <p:spPr>
                        <a:xfrm rot="16200000" flipH="1">
                          <a:off x="5517867" y="4867249"/>
                          <a:ext cx="107119" cy="27849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79" name="Oval 16"/>
                        <p:cNvSpPr/>
                        <p:nvPr/>
                      </p:nvSpPr>
                      <p:spPr>
                        <a:xfrm>
                          <a:off x="5774936" y="4374541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80" name="Oval 17"/>
                        <p:cNvSpPr/>
                        <p:nvPr/>
                      </p:nvSpPr>
                      <p:spPr>
                        <a:xfrm>
                          <a:off x="6374764" y="5038628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281" name="Straight Arrow Connector 18"/>
                        <p:cNvCxnSpPr>
                          <a:stCxn id="1275" idx="5"/>
                          <a:endCxn id="1276" idx="0"/>
                        </p:cNvCxnSpPr>
                        <p:nvPr/>
                      </p:nvCxnSpPr>
                      <p:spPr>
                        <a:xfrm rot="16200000" flipH="1">
                          <a:off x="6728237" y="4877964"/>
                          <a:ext cx="85690" cy="23564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42732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57700" y="45974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234" name="Oval 1233"/>
                      <p:cNvSpPr/>
                      <p:nvPr/>
                    </p:nvSpPr>
                    <p:spPr>
                      <a:xfrm>
                        <a:off x="5419" y="3399657"/>
                        <a:ext cx="4487383" cy="164612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/>
                      </a:p>
                    </p:txBody>
                  </p:sp>
                  <p:grpSp>
                    <p:nvGrpSpPr>
                      <p:cNvPr id="142796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236" name="Straight Arrow Connector 1235"/>
                        <p:cNvCxnSpPr>
                          <a:stCxn id="1249" idx="4"/>
                          <a:endCxn id="1256" idx="0"/>
                        </p:cNvCxnSpPr>
                        <p:nvPr/>
                      </p:nvCxnSpPr>
                      <p:spPr>
                        <a:xfrm rot="16200000" flipH="1">
                          <a:off x="5724211" y="3860227"/>
                          <a:ext cx="814051" cy="15424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37" name="Straight Arrow Connector 1236"/>
                        <p:cNvCxnSpPr>
                          <a:stCxn id="1249" idx="4"/>
                          <a:endCxn id="1253" idx="0"/>
                        </p:cNvCxnSpPr>
                        <p:nvPr/>
                      </p:nvCxnSpPr>
                      <p:spPr>
                        <a:xfrm rot="16200000" flipH="1">
                          <a:off x="5113682" y="4470756"/>
                          <a:ext cx="835466" cy="34275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38" name="Straight Arrow Connector 42"/>
                        <p:cNvCxnSpPr>
                          <a:stCxn id="1241" idx="4"/>
                          <a:endCxn id="1245" idx="0"/>
                        </p:cNvCxnSpPr>
                        <p:nvPr/>
                      </p:nvCxnSpPr>
                      <p:spPr bwMode="auto">
                        <a:xfrm rot="16200000" flipH="1">
                          <a:off x="1900320" y="4427911"/>
                          <a:ext cx="899740" cy="74979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39" name="Oval 4"/>
                        <p:cNvSpPr/>
                        <p:nvPr/>
                      </p:nvSpPr>
                      <p:spPr bwMode="auto">
                        <a:xfrm>
                          <a:off x="390035" y="4524316"/>
                          <a:ext cx="1028276" cy="706932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40" name="Oval 1239"/>
                        <p:cNvSpPr/>
                        <p:nvPr/>
                      </p:nvSpPr>
                      <p:spPr bwMode="auto">
                        <a:xfrm>
                          <a:off x="925603" y="5274092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41" name="Oval 1240"/>
                        <p:cNvSpPr/>
                        <p:nvPr/>
                      </p:nvSpPr>
                      <p:spPr bwMode="auto">
                        <a:xfrm>
                          <a:off x="754223" y="3667420"/>
                          <a:ext cx="2463571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242" name="Straight Arrow Connector 1241"/>
                        <p:cNvCxnSpPr>
                          <a:stCxn id="1239" idx="5"/>
                          <a:endCxn id="1240" idx="0"/>
                        </p:cNvCxnSpPr>
                        <p:nvPr/>
                      </p:nvCxnSpPr>
                      <p:spPr bwMode="auto">
                        <a:xfrm rot="16200000" flipH="1">
                          <a:off x="1279076" y="5113428"/>
                          <a:ext cx="149950" cy="17137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3" name="Straight Arrow Connector 1242"/>
                        <p:cNvCxnSpPr>
                          <a:stCxn id="1241" idx="4"/>
                          <a:endCxn id="1240" idx="0"/>
                        </p:cNvCxnSpPr>
                        <p:nvPr/>
                      </p:nvCxnSpPr>
                      <p:spPr bwMode="auto">
                        <a:xfrm rot="5400000">
                          <a:off x="1246946" y="4545731"/>
                          <a:ext cx="921156" cy="53555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44" name="Oval 1243"/>
                        <p:cNvSpPr/>
                        <p:nvPr/>
                      </p:nvSpPr>
                      <p:spPr bwMode="auto">
                        <a:xfrm>
                          <a:off x="1568275" y="4524316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45" name="Oval 1244"/>
                        <p:cNvSpPr/>
                        <p:nvPr/>
                      </p:nvSpPr>
                      <p:spPr bwMode="auto">
                        <a:xfrm>
                          <a:off x="2210948" y="5252677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246" name="Straight Arrow Connector 1245"/>
                        <p:cNvCxnSpPr>
                          <a:stCxn id="1244" idx="5"/>
                          <a:endCxn id="1245" idx="0"/>
                        </p:cNvCxnSpPr>
                        <p:nvPr/>
                      </p:nvCxnSpPr>
                      <p:spPr bwMode="auto">
                        <a:xfrm rot="16200000" flipH="1">
                          <a:off x="2521563" y="5049167"/>
                          <a:ext cx="128534" cy="27849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47" name="Oval 1246"/>
                        <p:cNvSpPr/>
                        <p:nvPr/>
                      </p:nvSpPr>
                      <p:spPr>
                        <a:xfrm>
                          <a:off x="3389174" y="4374352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48" name="Oval 1247"/>
                        <p:cNvSpPr/>
                        <p:nvPr/>
                      </p:nvSpPr>
                      <p:spPr>
                        <a:xfrm>
                          <a:off x="3967586" y="5081298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49" name="Oval 1248"/>
                        <p:cNvSpPr/>
                        <p:nvPr/>
                      </p:nvSpPr>
                      <p:spPr>
                        <a:xfrm>
                          <a:off x="4117536" y="3538886"/>
                          <a:ext cx="2463585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250" name="Straight Arrow Connector 1249"/>
                        <p:cNvCxnSpPr>
                          <a:stCxn id="1247" idx="5"/>
                          <a:endCxn id="1248" idx="0"/>
                        </p:cNvCxnSpPr>
                        <p:nvPr/>
                      </p:nvCxnSpPr>
                      <p:spPr>
                        <a:xfrm rot="16200000" flipH="1">
                          <a:off x="4310345" y="4909918"/>
                          <a:ext cx="128534" cy="21422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51" name="Straight Arrow Connector 1250"/>
                        <p:cNvCxnSpPr>
                          <a:stCxn id="1249" idx="4"/>
                          <a:endCxn id="1248" idx="0"/>
                        </p:cNvCxnSpPr>
                        <p:nvPr/>
                      </p:nvCxnSpPr>
                      <p:spPr>
                        <a:xfrm rot="5400000">
                          <a:off x="4492439" y="4213687"/>
                          <a:ext cx="856896" cy="87831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52" name="Oval 1251"/>
                        <p:cNvSpPr/>
                        <p:nvPr/>
                      </p:nvSpPr>
                      <p:spPr>
                        <a:xfrm>
                          <a:off x="4545984" y="4374352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53" name="Oval 1252"/>
                        <p:cNvSpPr/>
                        <p:nvPr/>
                      </p:nvSpPr>
                      <p:spPr>
                        <a:xfrm>
                          <a:off x="5188657" y="5059869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254" name="Straight Arrow Connector 1253"/>
                        <p:cNvCxnSpPr>
                          <a:stCxn id="1252" idx="5"/>
                          <a:endCxn id="1253" idx="0"/>
                        </p:cNvCxnSpPr>
                        <p:nvPr/>
                      </p:nvCxnSpPr>
                      <p:spPr>
                        <a:xfrm rot="16200000" flipH="1">
                          <a:off x="5510000" y="4867074"/>
                          <a:ext cx="107105" cy="27848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55" name="Oval 1254"/>
                        <p:cNvSpPr/>
                        <p:nvPr/>
                      </p:nvSpPr>
                      <p:spPr>
                        <a:xfrm>
                          <a:off x="5788485" y="4374352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56" name="Oval 1255"/>
                        <p:cNvSpPr/>
                        <p:nvPr/>
                      </p:nvSpPr>
                      <p:spPr>
                        <a:xfrm>
                          <a:off x="6388312" y="5038453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257" name="Straight Arrow Connector 1256"/>
                        <p:cNvCxnSpPr>
                          <a:stCxn id="1255" idx="5"/>
                          <a:endCxn id="1256" idx="0"/>
                        </p:cNvCxnSpPr>
                        <p:nvPr/>
                      </p:nvCxnSpPr>
                      <p:spPr>
                        <a:xfrm rot="16200000" flipH="1">
                          <a:off x="6741786" y="4877788"/>
                          <a:ext cx="85690" cy="23564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42733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0541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210" name="Oval 1209"/>
                      <p:cNvSpPr/>
                      <p:nvPr/>
                    </p:nvSpPr>
                    <p:spPr>
                      <a:xfrm>
                        <a:off x="9567" y="3402661"/>
                        <a:ext cx="4476104" cy="164612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/>
                      </a:p>
                    </p:txBody>
                  </p:sp>
                  <p:grpSp>
                    <p:nvGrpSpPr>
                      <p:cNvPr id="142772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212" name="Straight Arrow Connector 1211"/>
                        <p:cNvCxnSpPr>
                          <a:stCxn id="1225" idx="4"/>
                          <a:endCxn id="1232" idx="0"/>
                        </p:cNvCxnSpPr>
                        <p:nvPr/>
                      </p:nvCxnSpPr>
                      <p:spPr>
                        <a:xfrm rot="16200000" flipH="1">
                          <a:off x="5710663" y="3865935"/>
                          <a:ext cx="814051" cy="15424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13" name="Straight Arrow Connector 66"/>
                        <p:cNvCxnSpPr>
                          <a:stCxn id="1225" idx="4"/>
                          <a:endCxn id="1229" idx="0"/>
                        </p:cNvCxnSpPr>
                        <p:nvPr/>
                      </p:nvCxnSpPr>
                      <p:spPr>
                        <a:xfrm rot="16200000" flipH="1">
                          <a:off x="5110848" y="4465749"/>
                          <a:ext cx="835466" cy="36418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14" name="Straight Arrow Connector 1213"/>
                        <p:cNvCxnSpPr>
                          <a:stCxn id="1217" idx="4"/>
                          <a:endCxn id="1221" idx="0"/>
                        </p:cNvCxnSpPr>
                        <p:nvPr/>
                      </p:nvCxnSpPr>
                      <p:spPr bwMode="auto">
                        <a:xfrm rot="16200000" flipH="1">
                          <a:off x="1908187" y="4433633"/>
                          <a:ext cx="899740" cy="74977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15" name="Oval 4"/>
                        <p:cNvSpPr/>
                        <p:nvPr/>
                      </p:nvSpPr>
                      <p:spPr bwMode="auto">
                        <a:xfrm>
                          <a:off x="397916" y="4530024"/>
                          <a:ext cx="1028276" cy="706932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16" name="Oval 1215"/>
                        <p:cNvSpPr/>
                        <p:nvPr/>
                      </p:nvSpPr>
                      <p:spPr bwMode="auto">
                        <a:xfrm>
                          <a:off x="933470" y="5279801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17" name="Oval 1216"/>
                        <p:cNvSpPr/>
                        <p:nvPr/>
                      </p:nvSpPr>
                      <p:spPr bwMode="auto">
                        <a:xfrm>
                          <a:off x="762090" y="3673128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218" name="Straight Arrow Connector 1217"/>
                        <p:cNvCxnSpPr>
                          <a:stCxn id="1215" idx="5"/>
                          <a:endCxn id="1216" idx="0"/>
                        </p:cNvCxnSpPr>
                        <p:nvPr/>
                      </p:nvCxnSpPr>
                      <p:spPr bwMode="auto">
                        <a:xfrm rot="16200000" flipH="1">
                          <a:off x="1286943" y="5119136"/>
                          <a:ext cx="149950" cy="17137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19" name="Straight Arrow Connector 1218"/>
                        <p:cNvCxnSpPr>
                          <a:stCxn id="1217" idx="4"/>
                          <a:endCxn id="1216" idx="0"/>
                        </p:cNvCxnSpPr>
                        <p:nvPr/>
                      </p:nvCxnSpPr>
                      <p:spPr bwMode="auto">
                        <a:xfrm rot="5400000">
                          <a:off x="1254813" y="4551439"/>
                          <a:ext cx="921156" cy="53556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20" name="Oval 1219"/>
                        <p:cNvSpPr/>
                        <p:nvPr/>
                      </p:nvSpPr>
                      <p:spPr bwMode="auto">
                        <a:xfrm>
                          <a:off x="1576142" y="4530024"/>
                          <a:ext cx="1006860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21" name="Oval 1220"/>
                        <p:cNvSpPr/>
                        <p:nvPr/>
                      </p:nvSpPr>
                      <p:spPr bwMode="auto">
                        <a:xfrm>
                          <a:off x="2218815" y="5258385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222" name="Straight Arrow Connector 1221"/>
                        <p:cNvCxnSpPr>
                          <a:stCxn id="1220" idx="5"/>
                          <a:endCxn id="1221" idx="0"/>
                        </p:cNvCxnSpPr>
                        <p:nvPr/>
                      </p:nvCxnSpPr>
                      <p:spPr bwMode="auto">
                        <a:xfrm rot="16200000" flipH="1">
                          <a:off x="2518729" y="5044161"/>
                          <a:ext cx="128534" cy="2999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23" name="Oval 1222"/>
                        <p:cNvSpPr/>
                        <p:nvPr/>
                      </p:nvSpPr>
                      <p:spPr>
                        <a:xfrm>
                          <a:off x="3397055" y="4380060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24" name="Oval 1223"/>
                        <p:cNvSpPr/>
                        <p:nvPr/>
                      </p:nvSpPr>
                      <p:spPr>
                        <a:xfrm>
                          <a:off x="3954037" y="5087006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25" name="Oval 1224"/>
                        <p:cNvSpPr/>
                        <p:nvPr/>
                      </p:nvSpPr>
                      <p:spPr>
                        <a:xfrm>
                          <a:off x="4125417" y="3544594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226" name="Straight Arrow Connector 1225"/>
                        <p:cNvCxnSpPr>
                          <a:stCxn id="1223" idx="5"/>
                          <a:endCxn id="1224" idx="0"/>
                        </p:cNvCxnSpPr>
                        <p:nvPr/>
                      </p:nvCxnSpPr>
                      <p:spPr>
                        <a:xfrm rot="16200000" flipH="1">
                          <a:off x="4307497" y="4926341"/>
                          <a:ext cx="128534" cy="19280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27" name="Straight Arrow Connector 1226"/>
                        <p:cNvCxnSpPr>
                          <a:stCxn id="1225" idx="4"/>
                          <a:endCxn id="1224" idx="0"/>
                        </p:cNvCxnSpPr>
                        <p:nvPr/>
                      </p:nvCxnSpPr>
                      <p:spPr>
                        <a:xfrm rot="5400000">
                          <a:off x="4478891" y="4219395"/>
                          <a:ext cx="856896" cy="87831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28" name="Oval 1227"/>
                        <p:cNvSpPr/>
                        <p:nvPr/>
                      </p:nvSpPr>
                      <p:spPr>
                        <a:xfrm>
                          <a:off x="4553865" y="4380060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29" name="Oval 1228"/>
                        <p:cNvSpPr/>
                        <p:nvPr/>
                      </p:nvSpPr>
                      <p:spPr>
                        <a:xfrm>
                          <a:off x="5196538" y="5065577"/>
                          <a:ext cx="1006847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230" name="Straight Arrow Connector 1229"/>
                        <p:cNvCxnSpPr>
                          <a:stCxn id="1228" idx="5"/>
                          <a:endCxn id="1229" idx="0"/>
                        </p:cNvCxnSpPr>
                        <p:nvPr/>
                      </p:nvCxnSpPr>
                      <p:spPr>
                        <a:xfrm rot="16200000" flipH="1">
                          <a:off x="5517867" y="4872782"/>
                          <a:ext cx="107105" cy="27849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31" name="Oval 1230"/>
                        <p:cNvSpPr/>
                        <p:nvPr/>
                      </p:nvSpPr>
                      <p:spPr>
                        <a:xfrm>
                          <a:off x="5774936" y="4380060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32" name="Oval 1231"/>
                        <p:cNvSpPr/>
                        <p:nvPr/>
                      </p:nvSpPr>
                      <p:spPr>
                        <a:xfrm>
                          <a:off x="6374764" y="5044161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233" name="Straight Arrow Connector 1232"/>
                        <p:cNvCxnSpPr>
                          <a:stCxn id="1231" idx="5"/>
                          <a:endCxn id="1232" idx="0"/>
                        </p:cNvCxnSpPr>
                        <p:nvPr/>
                      </p:nvCxnSpPr>
                      <p:spPr>
                        <a:xfrm rot="16200000" flipH="1">
                          <a:off x="6728237" y="4883496"/>
                          <a:ext cx="85690" cy="23564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42734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32300" y="2247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186" name="Oval 1185"/>
                      <p:cNvSpPr/>
                      <p:nvPr/>
                    </p:nvSpPr>
                    <p:spPr>
                      <a:xfrm>
                        <a:off x="8274" y="3403997"/>
                        <a:ext cx="4476111" cy="164612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/>
                      </a:p>
                    </p:txBody>
                  </p:sp>
                  <p:grpSp>
                    <p:nvGrpSpPr>
                      <p:cNvPr id="142748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188" name="Straight Arrow Connector 1187"/>
                        <p:cNvCxnSpPr>
                          <a:stCxn id="1201" idx="4"/>
                          <a:endCxn id="1208" idx="0"/>
                        </p:cNvCxnSpPr>
                        <p:nvPr/>
                      </p:nvCxnSpPr>
                      <p:spPr>
                        <a:xfrm rot="16200000" flipH="1">
                          <a:off x="5708220" y="3868472"/>
                          <a:ext cx="814051" cy="15424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89" name="Straight Arrow Connector 1188"/>
                        <p:cNvCxnSpPr>
                          <a:stCxn id="1201" idx="4"/>
                          <a:endCxn id="1205" idx="0"/>
                        </p:cNvCxnSpPr>
                        <p:nvPr/>
                      </p:nvCxnSpPr>
                      <p:spPr>
                        <a:xfrm rot="16200000" flipH="1">
                          <a:off x="5108406" y="4468286"/>
                          <a:ext cx="835466" cy="36417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90" name="Straight Arrow Connector 1189"/>
                        <p:cNvCxnSpPr>
                          <a:stCxn id="1193" idx="4"/>
                          <a:endCxn id="1197" idx="0"/>
                        </p:cNvCxnSpPr>
                        <p:nvPr/>
                      </p:nvCxnSpPr>
                      <p:spPr bwMode="auto">
                        <a:xfrm rot="16200000" flipH="1">
                          <a:off x="1905745" y="4436156"/>
                          <a:ext cx="899740" cy="74979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91" name="Oval 4"/>
                        <p:cNvSpPr/>
                        <p:nvPr/>
                      </p:nvSpPr>
                      <p:spPr bwMode="auto">
                        <a:xfrm>
                          <a:off x="395460" y="4532561"/>
                          <a:ext cx="1028276" cy="706932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192" name="Oval 1191"/>
                        <p:cNvSpPr/>
                        <p:nvPr/>
                      </p:nvSpPr>
                      <p:spPr bwMode="auto">
                        <a:xfrm>
                          <a:off x="931027" y="5282337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193" name="Oval 1192"/>
                        <p:cNvSpPr/>
                        <p:nvPr/>
                      </p:nvSpPr>
                      <p:spPr bwMode="auto">
                        <a:xfrm>
                          <a:off x="759648" y="3675665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194" name="Straight Arrow Connector 1193"/>
                        <p:cNvCxnSpPr>
                          <a:stCxn id="1191" idx="5"/>
                          <a:endCxn id="1192" idx="0"/>
                        </p:cNvCxnSpPr>
                        <p:nvPr/>
                      </p:nvCxnSpPr>
                      <p:spPr bwMode="auto">
                        <a:xfrm rot="16200000" flipH="1">
                          <a:off x="1284501" y="5121673"/>
                          <a:ext cx="149950" cy="17137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95" name="Straight Arrow Connector 1194"/>
                        <p:cNvCxnSpPr>
                          <a:stCxn id="1193" idx="4"/>
                          <a:endCxn id="1192" idx="0"/>
                        </p:cNvCxnSpPr>
                        <p:nvPr/>
                      </p:nvCxnSpPr>
                      <p:spPr bwMode="auto">
                        <a:xfrm rot="5400000">
                          <a:off x="1252371" y="4553976"/>
                          <a:ext cx="921156" cy="53555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96" name="Oval 1195"/>
                        <p:cNvSpPr/>
                        <p:nvPr/>
                      </p:nvSpPr>
                      <p:spPr bwMode="auto">
                        <a:xfrm>
                          <a:off x="1573700" y="4532561"/>
                          <a:ext cx="1006847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197" name="Oval 1196"/>
                        <p:cNvSpPr/>
                        <p:nvPr/>
                      </p:nvSpPr>
                      <p:spPr bwMode="auto">
                        <a:xfrm>
                          <a:off x="2216372" y="5260922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198" name="Straight Arrow Connector 1197"/>
                        <p:cNvCxnSpPr>
                          <a:stCxn id="1196" idx="5"/>
                          <a:endCxn id="1197" idx="0"/>
                        </p:cNvCxnSpPr>
                        <p:nvPr/>
                      </p:nvCxnSpPr>
                      <p:spPr bwMode="auto">
                        <a:xfrm rot="16200000" flipH="1">
                          <a:off x="2516286" y="5046698"/>
                          <a:ext cx="128534" cy="2999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99" name="Oval 1198"/>
                        <p:cNvSpPr/>
                        <p:nvPr/>
                      </p:nvSpPr>
                      <p:spPr>
                        <a:xfrm>
                          <a:off x="3394599" y="4382597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00" name="Oval 1199"/>
                        <p:cNvSpPr/>
                        <p:nvPr/>
                      </p:nvSpPr>
                      <p:spPr>
                        <a:xfrm>
                          <a:off x="3951581" y="5089543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01" name="Oval 1200"/>
                        <p:cNvSpPr/>
                        <p:nvPr/>
                      </p:nvSpPr>
                      <p:spPr>
                        <a:xfrm>
                          <a:off x="4122961" y="3547131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202" name="Straight Arrow Connector 1201"/>
                        <p:cNvCxnSpPr>
                          <a:stCxn id="1199" idx="5"/>
                          <a:endCxn id="1200" idx="0"/>
                        </p:cNvCxnSpPr>
                        <p:nvPr/>
                      </p:nvCxnSpPr>
                      <p:spPr>
                        <a:xfrm rot="16200000" flipH="1">
                          <a:off x="4305055" y="4928878"/>
                          <a:ext cx="128534" cy="19279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03" name="Straight Arrow Connector 1202"/>
                        <p:cNvCxnSpPr>
                          <a:stCxn id="1201" idx="4"/>
                          <a:endCxn id="1200" idx="0"/>
                        </p:cNvCxnSpPr>
                        <p:nvPr/>
                      </p:nvCxnSpPr>
                      <p:spPr>
                        <a:xfrm rot="5400000">
                          <a:off x="4476435" y="4221932"/>
                          <a:ext cx="856896" cy="87832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04" name="Oval 1203"/>
                        <p:cNvSpPr/>
                        <p:nvPr/>
                      </p:nvSpPr>
                      <p:spPr>
                        <a:xfrm>
                          <a:off x="4551409" y="4382597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05" name="Oval 1204"/>
                        <p:cNvSpPr/>
                        <p:nvPr/>
                      </p:nvSpPr>
                      <p:spPr>
                        <a:xfrm>
                          <a:off x="5194082" y="5068114"/>
                          <a:ext cx="1006860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206" name="Straight Arrow Connector 1205"/>
                        <p:cNvCxnSpPr>
                          <a:stCxn id="1204" idx="5"/>
                          <a:endCxn id="1205" idx="0"/>
                        </p:cNvCxnSpPr>
                        <p:nvPr/>
                      </p:nvCxnSpPr>
                      <p:spPr>
                        <a:xfrm rot="16200000" flipH="1">
                          <a:off x="5515425" y="4875319"/>
                          <a:ext cx="107105" cy="27848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07" name="Oval 1206"/>
                        <p:cNvSpPr/>
                        <p:nvPr/>
                      </p:nvSpPr>
                      <p:spPr>
                        <a:xfrm>
                          <a:off x="5772494" y="4382597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208" name="Oval 1207"/>
                        <p:cNvSpPr/>
                        <p:nvPr/>
                      </p:nvSpPr>
                      <p:spPr>
                        <a:xfrm>
                          <a:off x="6372321" y="5046698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209" name="Straight Arrow Connector 1208"/>
                        <p:cNvCxnSpPr>
                          <a:stCxn id="1207" idx="5"/>
                          <a:endCxn id="1208" idx="0"/>
                        </p:cNvCxnSpPr>
                        <p:nvPr/>
                      </p:nvCxnSpPr>
                      <p:spPr>
                        <a:xfrm rot="16200000" flipH="1">
                          <a:off x="6725795" y="4886020"/>
                          <a:ext cx="85690" cy="23565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174" name="Up-Down Arrow 1173"/>
                    <p:cNvSpPr/>
                    <p:nvPr/>
                  </p:nvSpPr>
                  <p:spPr>
                    <a:xfrm>
                      <a:off x="6571517" y="3918391"/>
                      <a:ext cx="338245" cy="67649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175" name="Up-Down Arrow 1174"/>
                    <p:cNvSpPr/>
                    <p:nvPr/>
                  </p:nvSpPr>
                  <p:spPr>
                    <a:xfrm>
                      <a:off x="2106685" y="389374"/>
                      <a:ext cx="338245" cy="67649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176" name="Up-Down Arrow 1175"/>
                    <p:cNvSpPr/>
                    <p:nvPr/>
                  </p:nvSpPr>
                  <p:spPr>
                    <a:xfrm>
                      <a:off x="2084135" y="5034603"/>
                      <a:ext cx="338245" cy="67649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177" name="Up-Down Arrow 1176"/>
                    <p:cNvSpPr/>
                    <p:nvPr/>
                  </p:nvSpPr>
                  <p:spPr>
                    <a:xfrm>
                      <a:off x="2106685" y="2723259"/>
                      <a:ext cx="338245" cy="67649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178" name="Up-Down Arrow 1177"/>
                    <p:cNvSpPr/>
                    <p:nvPr/>
                  </p:nvSpPr>
                  <p:spPr>
                    <a:xfrm>
                      <a:off x="6560238" y="1573227"/>
                      <a:ext cx="338245" cy="665218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179" name="Up-Down Arrow 1178"/>
                    <p:cNvSpPr/>
                    <p:nvPr/>
                  </p:nvSpPr>
                  <p:spPr>
                    <a:xfrm>
                      <a:off x="6605338" y="6263555"/>
                      <a:ext cx="349523" cy="67649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180" name="Up-Down Arrow 1179"/>
                    <p:cNvSpPr/>
                    <p:nvPr/>
                  </p:nvSpPr>
                  <p:spPr>
                    <a:xfrm rot="18826925">
                      <a:off x="4310912" y="2187707"/>
                      <a:ext cx="338245" cy="597562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181" name="Up-Down Arrow 1180"/>
                    <p:cNvSpPr/>
                    <p:nvPr/>
                  </p:nvSpPr>
                  <p:spPr>
                    <a:xfrm rot="18826925">
                      <a:off x="4361643" y="4515961"/>
                      <a:ext cx="338245" cy="58629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182" name="Up-Down Arrow 1181"/>
                    <p:cNvSpPr/>
                    <p:nvPr/>
                  </p:nvSpPr>
                  <p:spPr>
                    <a:xfrm rot="18826925">
                      <a:off x="8741923" y="3360289"/>
                      <a:ext cx="349516" cy="58629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183" name="Up-Down Arrow 1182"/>
                    <p:cNvSpPr/>
                    <p:nvPr/>
                  </p:nvSpPr>
                  <p:spPr>
                    <a:xfrm rot="18826925">
                      <a:off x="8798294" y="5682904"/>
                      <a:ext cx="349516" cy="58629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184" name="Up-Down Arrow 1183"/>
                    <p:cNvSpPr/>
                    <p:nvPr/>
                  </p:nvSpPr>
                  <p:spPr>
                    <a:xfrm rot="18826925">
                      <a:off x="26477" y="924926"/>
                      <a:ext cx="349516" cy="58629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1185" name="Up-Down Arrow 1184"/>
                    <p:cNvSpPr/>
                    <p:nvPr/>
                  </p:nvSpPr>
                  <p:spPr>
                    <a:xfrm rot="18826925">
                      <a:off x="82855" y="3247541"/>
                      <a:ext cx="349516" cy="58629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</p:grpSp>
            </p:grpSp>
            <p:sp>
              <p:nvSpPr>
                <p:cNvPr id="1150" name="Up-Down Arrow 1149"/>
                <p:cNvSpPr/>
                <p:nvPr/>
              </p:nvSpPr>
              <p:spPr>
                <a:xfrm>
                  <a:off x="6999645" y="4321001"/>
                  <a:ext cx="249618" cy="748848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Up-Down Arrow 1150"/>
                <p:cNvSpPr/>
                <p:nvPr/>
              </p:nvSpPr>
              <p:spPr>
                <a:xfrm>
                  <a:off x="6947840" y="600302"/>
                  <a:ext cx="254326" cy="748848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Up-Down Arrow 1151"/>
                <p:cNvSpPr/>
                <p:nvPr/>
              </p:nvSpPr>
              <p:spPr>
                <a:xfrm rot="18826925">
                  <a:off x="4562352" y="2222810"/>
                  <a:ext cx="226068" cy="805365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153" name="Up-Down Arrow 1152"/>
                <p:cNvSpPr/>
                <p:nvPr/>
              </p:nvSpPr>
              <p:spPr>
                <a:xfrm rot="13426925">
                  <a:off x="4814323" y="3986607"/>
                  <a:ext cx="226068" cy="805368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154" name="Up-Down Arrow 1153"/>
                <p:cNvSpPr/>
                <p:nvPr/>
              </p:nvSpPr>
              <p:spPr>
                <a:xfrm rot="13426925">
                  <a:off x="161092" y="2945755"/>
                  <a:ext cx="226068" cy="805365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155" name="Up-Down Arrow 1154"/>
                <p:cNvSpPr/>
                <p:nvPr/>
              </p:nvSpPr>
              <p:spPr>
                <a:xfrm rot="13426925">
                  <a:off x="4522318" y="152875"/>
                  <a:ext cx="226068" cy="805368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1156" name="Oval 1155"/>
                <p:cNvSpPr/>
                <p:nvPr/>
              </p:nvSpPr>
              <p:spPr>
                <a:xfrm>
                  <a:off x="5789242" y="2743234"/>
                  <a:ext cx="541619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157" name="Oval 1156"/>
                <p:cNvSpPr/>
                <p:nvPr/>
              </p:nvSpPr>
              <p:spPr>
                <a:xfrm>
                  <a:off x="5789242" y="1754188"/>
                  <a:ext cx="541619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158" name="Oval 1157"/>
                <p:cNvSpPr/>
                <p:nvPr/>
              </p:nvSpPr>
              <p:spPr>
                <a:xfrm>
                  <a:off x="7621332" y="2286391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159" name="Oval 1158"/>
                <p:cNvSpPr/>
                <p:nvPr/>
              </p:nvSpPr>
              <p:spPr>
                <a:xfrm>
                  <a:off x="7696688" y="3204789"/>
                  <a:ext cx="536911" cy="146004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160" name="Oval 1159"/>
                <p:cNvSpPr/>
                <p:nvPr/>
              </p:nvSpPr>
              <p:spPr>
                <a:xfrm>
                  <a:off x="1296143" y="5319466"/>
                  <a:ext cx="541619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161" name="Oval 1160"/>
                <p:cNvSpPr/>
                <p:nvPr/>
              </p:nvSpPr>
              <p:spPr>
                <a:xfrm>
                  <a:off x="3156492" y="5823408"/>
                  <a:ext cx="541622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162" name="Oval 1161"/>
                <p:cNvSpPr/>
                <p:nvPr/>
              </p:nvSpPr>
              <p:spPr>
                <a:xfrm>
                  <a:off x="1296143" y="4344548"/>
                  <a:ext cx="541619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163" name="Oval 1162"/>
                <p:cNvSpPr/>
                <p:nvPr/>
              </p:nvSpPr>
              <p:spPr>
                <a:xfrm>
                  <a:off x="3147072" y="4843781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164" name="Oval 1163"/>
                <p:cNvSpPr/>
                <p:nvPr/>
              </p:nvSpPr>
              <p:spPr>
                <a:xfrm>
                  <a:off x="1070075" y="1589348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165" name="Oval 1164"/>
                <p:cNvSpPr/>
                <p:nvPr/>
              </p:nvSpPr>
              <p:spPr>
                <a:xfrm>
                  <a:off x="2930424" y="2093290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166" name="Oval 1165"/>
                <p:cNvSpPr/>
                <p:nvPr/>
              </p:nvSpPr>
              <p:spPr>
                <a:xfrm>
                  <a:off x="1070075" y="609721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1167" name="Oval 1166"/>
                <p:cNvSpPr/>
                <p:nvPr/>
              </p:nvSpPr>
              <p:spPr>
                <a:xfrm>
                  <a:off x="2921004" y="1108954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42345" name="Group 738"/>
              <p:cNvGrpSpPr>
                <a:grpSpLocks noChangeAspect="1"/>
              </p:cNvGrpSpPr>
              <p:nvPr/>
            </p:nvGrpSpPr>
            <p:grpSpPr bwMode="auto">
              <a:xfrm flipH="1">
                <a:off x="2367790" y="1826741"/>
                <a:ext cx="4052028" cy="3024660"/>
                <a:chOff x="157989" y="150341"/>
                <a:chExt cx="8986011" cy="6707659"/>
              </a:xfrm>
            </p:grpSpPr>
            <p:grpSp>
              <p:nvGrpSpPr>
                <p:cNvPr id="142346" name="Group 356"/>
                <p:cNvGrpSpPr>
                  <a:grpSpLocks/>
                </p:cNvGrpSpPr>
                <p:nvPr/>
              </p:nvGrpSpPr>
              <p:grpSpPr bwMode="auto">
                <a:xfrm>
                  <a:off x="4965700" y="1333500"/>
                  <a:ext cx="4178300" cy="2959100"/>
                  <a:chOff x="4762500" y="1993900"/>
                  <a:chExt cx="4178300" cy="2959100"/>
                </a:xfrm>
              </p:grpSpPr>
              <p:sp>
                <p:nvSpPr>
                  <p:cNvPr id="1033" name="Rounded Rectangle 1032"/>
                  <p:cNvSpPr/>
                  <p:nvPr/>
                </p:nvSpPr>
                <p:spPr>
                  <a:xfrm>
                    <a:off x="4763440" y="1992592"/>
                    <a:ext cx="4177546" cy="2962429"/>
                  </a:xfrm>
                  <a:prstGeom prst="roundRect">
                    <a:avLst>
                      <a:gd name="adj" fmla="val 26538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crgbClr r="0" g="0" b="0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42595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26336" y="2120900"/>
                    <a:ext cx="3908425" cy="2735073"/>
                    <a:chOff x="-102883" y="381000"/>
                    <a:chExt cx="9364556" cy="6553200"/>
                  </a:xfrm>
                </p:grpSpPr>
                <p:grpSp>
                  <p:nvGrpSpPr>
                    <p:cNvPr id="142596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390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123" name="Oval 1122"/>
                      <p:cNvSpPr/>
                      <p:nvPr/>
                    </p:nvSpPr>
                    <p:spPr>
                      <a:xfrm>
                        <a:off x="3334" y="3391213"/>
                        <a:ext cx="4479958" cy="164753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2685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125" name="Straight Arrow Connector 5"/>
                        <p:cNvCxnSpPr>
                          <a:stCxn id="1137" idx="4"/>
                          <a:endCxn id="1144" idx="0"/>
                        </p:cNvCxnSpPr>
                        <p:nvPr/>
                      </p:nvCxnSpPr>
                      <p:spPr>
                        <a:xfrm rot="16200000" flipH="1">
                          <a:off x="5704041" y="3844665"/>
                          <a:ext cx="814748" cy="154373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26" name="Straight Arrow Connector 6"/>
                        <p:cNvCxnSpPr>
                          <a:stCxn id="1137" idx="4"/>
                          <a:endCxn id="1141" idx="0"/>
                        </p:cNvCxnSpPr>
                        <p:nvPr/>
                      </p:nvCxnSpPr>
                      <p:spPr>
                        <a:xfrm rot="16200000" flipH="1">
                          <a:off x="5103685" y="4444994"/>
                          <a:ext cx="836182" cy="36448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27" name="Straight Arrow Connector 19"/>
                        <p:cNvCxnSpPr>
                          <a:stCxn id="1130" idx="4"/>
                          <a:endCxn id="1134" idx="0"/>
                        </p:cNvCxnSpPr>
                        <p:nvPr/>
                      </p:nvCxnSpPr>
                      <p:spPr bwMode="auto">
                        <a:xfrm rot="16200000" flipH="1">
                          <a:off x="1898285" y="4412836"/>
                          <a:ext cx="900511" cy="75043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28" name="Oval 4"/>
                        <p:cNvSpPr/>
                        <p:nvPr/>
                      </p:nvSpPr>
                      <p:spPr bwMode="auto">
                        <a:xfrm>
                          <a:off x="386702" y="4509324"/>
                          <a:ext cx="1029160" cy="707538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129" name="Oval 1128"/>
                        <p:cNvSpPr/>
                        <p:nvPr/>
                      </p:nvSpPr>
                      <p:spPr bwMode="auto">
                        <a:xfrm>
                          <a:off x="922729" y="5259743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130" name="Oval 1129"/>
                        <p:cNvSpPr/>
                        <p:nvPr/>
                      </p:nvSpPr>
                      <p:spPr bwMode="auto">
                        <a:xfrm>
                          <a:off x="751202" y="3651695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131" name="Straight Arrow Connector 1130"/>
                        <p:cNvCxnSpPr>
                          <a:stCxn id="1128" idx="5"/>
                          <a:endCxn id="1129" idx="0"/>
                        </p:cNvCxnSpPr>
                        <p:nvPr/>
                      </p:nvCxnSpPr>
                      <p:spPr bwMode="auto">
                        <a:xfrm rot="16200000" flipH="1">
                          <a:off x="1276506" y="5098940"/>
                          <a:ext cx="150078" cy="1715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32" name="Straight Arrow Connector 1131"/>
                        <p:cNvCxnSpPr>
                          <a:stCxn id="1130" idx="4"/>
                          <a:endCxn id="1129" idx="0"/>
                        </p:cNvCxnSpPr>
                        <p:nvPr/>
                      </p:nvCxnSpPr>
                      <p:spPr bwMode="auto">
                        <a:xfrm rot="5400000">
                          <a:off x="1244337" y="4530757"/>
                          <a:ext cx="921945" cy="5360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33" name="Oval 1132"/>
                        <p:cNvSpPr/>
                        <p:nvPr/>
                      </p:nvSpPr>
                      <p:spPr bwMode="auto">
                        <a:xfrm>
                          <a:off x="1544506" y="4509324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134" name="Oval 1133"/>
                        <p:cNvSpPr/>
                        <p:nvPr/>
                      </p:nvSpPr>
                      <p:spPr bwMode="auto">
                        <a:xfrm>
                          <a:off x="2209179" y="5238309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135" name="Straight Arrow Connector 1134"/>
                        <p:cNvCxnSpPr>
                          <a:stCxn id="1133" idx="5"/>
                          <a:endCxn id="1134" idx="0"/>
                        </p:cNvCxnSpPr>
                        <p:nvPr/>
                      </p:nvCxnSpPr>
                      <p:spPr bwMode="auto">
                        <a:xfrm rot="16200000" flipH="1">
                          <a:off x="2509350" y="5023901"/>
                          <a:ext cx="128644" cy="3001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36" name="Oval 228"/>
                        <p:cNvSpPr/>
                        <p:nvPr/>
                      </p:nvSpPr>
                      <p:spPr>
                        <a:xfrm>
                          <a:off x="3409865" y="5216861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137" name="Oval 1136"/>
                        <p:cNvSpPr/>
                        <p:nvPr/>
                      </p:nvSpPr>
                      <p:spPr>
                        <a:xfrm>
                          <a:off x="4117405" y="3523050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138" name="Straight Arrow Connector 1137"/>
                        <p:cNvCxnSpPr>
                          <a:stCxn id="1127" idx="5"/>
                        </p:cNvCxnSpPr>
                        <p:nvPr/>
                      </p:nvCxnSpPr>
                      <p:spPr>
                        <a:xfrm rot="16200000" flipH="1">
                          <a:off x="3763642" y="5056059"/>
                          <a:ext cx="128644" cy="19297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39" name="Straight Arrow Connector 1138"/>
                        <p:cNvCxnSpPr>
                          <a:stCxn id="1130" idx="4"/>
                        </p:cNvCxnSpPr>
                        <p:nvPr/>
                      </p:nvCxnSpPr>
                      <p:spPr>
                        <a:xfrm rot="16200000" flipH="1">
                          <a:off x="2509352" y="3801769"/>
                          <a:ext cx="879063" cy="195112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40" name="Oval 1139"/>
                        <p:cNvSpPr/>
                        <p:nvPr/>
                      </p:nvSpPr>
                      <p:spPr>
                        <a:xfrm>
                          <a:off x="4546222" y="4359232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141" name="Oval 1140"/>
                        <p:cNvSpPr/>
                        <p:nvPr/>
                      </p:nvSpPr>
                      <p:spPr>
                        <a:xfrm>
                          <a:off x="5189446" y="5045336"/>
                          <a:ext cx="1007726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142" name="Straight Arrow Connector 1141"/>
                        <p:cNvCxnSpPr>
                          <a:stCxn id="1140" idx="5"/>
                          <a:endCxn id="1141" idx="0"/>
                        </p:cNvCxnSpPr>
                        <p:nvPr/>
                      </p:nvCxnSpPr>
                      <p:spPr>
                        <a:xfrm rot="16200000" flipH="1">
                          <a:off x="5511066" y="4852375"/>
                          <a:ext cx="107197" cy="27872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43" name="Oval 1142"/>
                        <p:cNvSpPr/>
                        <p:nvPr/>
                      </p:nvSpPr>
                      <p:spPr>
                        <a:xfrm>
                          <a:off x="5768355" y="4359232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144" name="Oval 1143"/>
                        <p:cNvSpPr/>
                        <p:nvPr/>
                      </p:nvSpPr>
                      <p:spPr>
                        <a:xfrm>
                          <a:off x="6368698" y="5023902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145" name="Straight Arrow Connector 1144"/>
                        <p:cNvCxnSpPr>
                          <a:stCxn id="1143" idx="5"/>
                          <a:endCxn id="1144" idx="0"/>
                        </p:cNvCxnSpPr>
                        <p:nvPr/>
                      </p:nvCxnSpPr>
                      <p:spPr>
                        <a:xfrm rot="16200000" flipH="1">
                          <a:off x="6722462" y="4863085"/>
                          <a:ext cx="85763" cy="23585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46" name="Oval 8"/>
                        <p:cNvSpPr/>
                        <p:nvPr/>
                      </p:nvSpPr>
                      <p:spPr>
                        <a:xfrm>
                          <a:off x="2852403" y="4487876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2597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57700" y="45974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099" name="Oval 1098"/>
                      <p:cNvSpPr/>
                      <p:nvPr/>
                    </p:nvSpPr>
                    <p:spPr>
                      <a:xfrm>
                        <a:off x="3021" y="3392151"/>
                        <a:ext cx="4479951" cy="164753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2661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101" name="Straight Arrow Connector 1100"/>
                        <p:cNvCxnSpPr>
                          <a:stCxn id="1113" idx="4"/>
                          <a:endCxn id="1120" idx="0"/>
                        </p:cNvCxnSpPr>
                        <p:nvPr/>
                      </p:nvCxnSpPr>
                      <p:spPr>
                        <a:xfrm rot="16200000" flipH="1">
                          <a:off x="5703434" y="3846448"/>
                          <a:ext cx="814748" cy="154373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2" name="Straight Arrow Connector 1101"/>
                        <p:cNvCxnSpPr>
                          <a:stCxn id="1113" idx="4"/>
                          <a:endCxn id="1117" idx="0"/>
                        </p:cNvCxnSpPr>
                        <p:nvPr/>
                      </p:nvCxnSpPr>
                      <p:spPr>
                        <a:xfrm rot="16200000" flipH="1">
                          <a:off x="5103091" y="4446791"/>
                          <a:ext cx="836195" cy="36450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3" name="Straight Arrow Connector 1102"/>
                        <p:cNvCxnSpPr>
                          <a:stCxn id="1106" idx="4"/>
                          <a:endCxn id="1110" idx="0"/>
                        </p:cNvCxnSpPr>
                        <p:nvPr/>
                      </p:nvCxnSpPr>
                      <p:spPr bwMode="auto">
                        <a:xfrm rot="16200000" flipH="1">
                          <a:off x="1897691" y="4414632"/>
                          <a:ext cx="900511" cy="75042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04" name="Oval 4"/>
                        <p:cNvSpPr/>
                        <p:nvPr/>
                      </p:nvSpPr>
                      <p:spPr bwMode="auto">
                        <a:xfrm>
                          <a:off x="386107" y="4511107"/>
                          <a:ext cx="1029160" cy="707551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105" name="Oval 1104"/>
                        <p:cNvSpPr/>
                        <p:nvPr/>
                      </p:nvSpPr>
                      <p:spPr bwMode="auto">
                        <a:xfrm>
                          <a:off x="922121" y="5261539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106" name="Oval 1105"/>
                        <p:cNvSpPr/>
                        <p:nvPr/>
                      </p:nvSpPr>
                      <p:spPr bwMode="auto">
                        <a:xfrm>
                          <a:off x="750595" y="3653477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107" name="Straight Arrow Connector 1106"/>
                        <p:cNvCxnSpPr>
                          <a:endCxn id="1105" idx="0"/>
                        </p:cNvCxnSpPr>
                        <p:nvPr/>
                      </p:nvCxnSpPr>
                      <p:spPr bwMode="auto">
                        <a:xfrm rot="16200000" flipH="1">
                          <a:off x="1275899" y="5100737"/>
                          <a:ext cx="150092" cy="1715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8" name="Straight Arrow Connector 1107"/>
                        <p:cNvCxnSpPr>
                          <a:stCxn id="1106" idx="4"/>
                          <a:endCxn id="1105" idx="0"/>
                        </p:cNvCxnSpPr>
                        <p:nvPr/>
                      </p:nvCxnSpPr>
                      <p:spPr bwMode="auto">
                        <a:xfrm rot="5400000">
                          <a:off x="1243742" y="4532553"/>
                          <a:ext cx="921958" cy="5360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09" name="Oval 1108"/>
                        <p:cNvSpPr/>
                        <p:nvPr/>
                      </p:nvSpPr>
                      <p:spPr bwMode="auto">
                        <a:xfrm>
                          <a:off x="1543912" y="4511107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110" name="Oval 1109"/>
                        <p:cNvSpPr/>
                        <p:nvPr/>
                      </p:nvSpPr>
                      <p:spPr bwMode="auto">
                        <a:xfrm>
                          <a:off x="2208571" y="5240092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111" name="Straight Arrow Connector 1110"/>
                        <p:cNvCxnSpPr>
                          <a:stCxn id="1109" idx="5"/>
                          <a:endCxn id="1110" idx="0"/>
                        </p:cNvCxnSpPr>
                        <p:nvPr/>
                      </p:nvCxnSpPr>
                      <p:spPr bwMode="auto">
                        <a:xfrm rot="16200000" flipH="1">
                          <a:off x="2508743" y="5025684"/>
                          <a:ext cx="128644" cy="3001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12" name="Oval 204"/>
                        <p:cNvSpPr/>
                        <p:nvPr/>
                      </p:nvSpPr>
                      <p:spPr>
                        <a:xfrm>
                          <a:off x="3387823" y="5218658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113" name="Oval 1112"/>
                        <p:cNvSpPr/>
                        <p:nvPr/>
                      </p:nvSpPr>
                      <p:spPr>
                        <a:xfrm>
                          <a:off x="4116811" y="3524833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114" name="Straight Arrow Connector 1113"/>
                        <p:cNvCxnSpPr>
                          <a:stCxn id="1122" idx="5"/>
                        </p:cNvCxnSpPr>
                        <p:nvPr/>
                      </p:nvCxnSpPr>
                      <p:spPr>
                        <a:xfrm rot="16200000" flipH="1">
                          <a:off x="3741600" y="5057855"/>
                          <a:ext cx="128644" cy="19297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15" name="Straight Arrow Connector 1114"/>
                        <p:cNvCxnSpPr>
                          <a:stCxn id="1106" idx="4"/>
                        </p:cNvCxnSpPr>
                        <p:nvPr/>
                      </p:nvCxnSpPr>
                      <p:spPr>
                        <a:xfrm rot="16200000" flipH="1">
                          <a:off x="2498020" y="3814275"/>
                          <a:ext cx="879077" cy="192967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16" name="Oval 1115"/>
                        <p:cNvSpPr/>
                        <p:nvPr/>
                      </p:nvSpPr>
                      <p:spPr>
                        <a:xfrm>
                          <a:off x="4545627" y="4361028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117" name="Oval 1116"/>
                        <p:cNvSpPr/>
                        <p:nvPr/>
                      </p:nvSpPr>
                      <p:spPr>
                        <a:xfrm>
                          <a:off x="5188852" y="5047132"/>
                          <a:ext cx="1007712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118" name="Straight Arrow Connector 1117"/>
                        <p:cNvCxnSpPr>
                          <a:stCxn id="1116" idx="5"/>
                          <a:endCxn id="1117" idx="0"/>
                        </p:cNvCxnSpPr>
                        <p:nvPr/>
                      </p:nvCxnSpPr>
                      <p:spPr>
                        <a:xfrm rot="16200000" flipH="1">
                          <a:off x="5510458" y="4854158"/>
                          <a:ext cx="107210" cy="27873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19" name="Oval 1118"/>
                        <p:cNvSpPr/>
                        <p:nvPr/>
                      </p:nvSpPr>
                      <p:spPr>
                        <a:xfrm>
                          <a:off x="5767748" y="4361028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120" name="Oval 1119"/>
                        <p:cNvSpPr/>
                        <p:nvPr/>
                      </p:nvSpPr>
                      <p:spPr>
                        <a:xfrm>
                          <a:off x="6368091" y="5025684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121" name="Straight Arrow Connector 1120"/>
                        <p:cNvCxnSpPr>
                          <a:stCxn id="1119" idx="5"/>
                          <a:endCxn id="1120" idx="0"/>
                        </p:cNvCxnSpPr>
                        <p:nvPr/>
                      </p:nvCxnSpPr>
                      <p:spPr>
                        <a:xfrm rot="16200000" flipH="1">
                          <a:off x="6721868" y="4864882"/>
                          <a:ext cx="85763" cy="23584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22" name="Oval 1121"/>
                        <p:cNvSpPr/>
                        <p:nvPr/>
                      </p:nvSpPr>
                      <p:spPr>
                        <a:xfrm>
                          <a:off x="2830361" y="4489673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2598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0541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075" name="Oval 1074"/>
                      <p:cNvSpPr/>
                      <p:nvPr/>
                    </p:nvSpPr>
                    <p:spPr>
                      <a:xfrm>
                        <a:off x="3334" y="3392116"/>
                        <a:ext cx="4479958" cy="164753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2637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077" name="Straight Arrow Connector 1076"/>
                        <p:cNvCxnSpPr>
                          <a:stCxn id="1089" idx="4"/>
                          <a:endCxn id="1096" idx="0"/>
                        </p:cNvCxnSpPr>
                        <p:nvPr/>
                      </p:nvCxnSpPr>
                      <p:spPr>
                        <a:xfrm rot="16200000" flipH="1">
                          <a:off x="5704041" y="3846380"/>
                          <a:ext cx="814748" cy="154373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8" name="Straight Arrow Connector 1077"/>
                        <p:cNvCxnSpPr>
                          <a:stCxn id="1089" idx="4"/>
                          <a:endCxn id="1093" idx="0"/>
                        </p:cNvCxnSpPr>
                        <p:nvPr/>
                      </p:nvCxnSpPr>
                      <p:spPr>
                        <a:xfrm rot="16200000" flipH="1">
                          <a:off x="5103685" y="4446723"/>
                          <a:ext cx="836195" cy="36448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9" name="Straight Arrow Connector 1078"/>
                        <p:cNvCxnSpPr>
                          <a:stCxn id="1082" idx="4"/>
                          <a:endCxn id="1086" idx="0"/>
                        </p:cNvCxnSpPr>
                        <p:nvPr/>
                      </p:nvCxnSpPr>
                      <p:spPr bwMode="auto">
                        <a:xfrm rot="16200000" flipH="1">
                          <a:off x="1898285" y="4414551"/>
                          <a:ext cx="900511" cy="75043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80" name="Oval 4"/>
                        <p:cNvSpPr/>
                        <p:nvPr/>
                      </p:nvSpPr>
                      <p:spPr bwMode="auto">
                        <a:xfrm>
                          <a:off x="386702" y="4511039"/>
                          <a:ext cx="1029160" cy="707551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81" name="Oval 1080"/>
                        <p:cNvSpPr/>
                        <p:nvPr/>
                      </p:nvSpPr>
                      <p:spPr bwMode="auto">
                        <a:xfrm>
                          <a:off x="922729" y="5261472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82" name="Oval 1081"/>
                        <p:cNvSpPr/>
                        <p:nvPr/>
                      </p:nvSpPr>
                      <p:spPr bwMode="auto">
                        <a:xfrm>
                          <a:off x="751202" y="3653410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083" name="Straight Arrow Connector 1082"/>
                        <p:cNvCxnSpPr>
                          <a:stCxn id="1080" idx="5"/>
                          <a:endCxn id="1081" idx="0"/>
                        </p:cNvCxnSpPr>
                        <p:nvPr/>
                      </p:nvCxnSpPr>
                      <p:spPr bwMode="auto">
                        <a:xfrm rot="16200000" flipH="1">
                          <a:off x="1276506" y="5100669"/>
                          <a:ext cx="150092" cy="1715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84" name="Straight Arrow Connector 1083"/>
                        <p:cNvCxnSpPr>
                          <a:stCxn id="1082" idx="4"/>
                          <a:endCxn id="1081" idx="0"/>
                        </p:cNvCxnSpPr>
                        <p:nvPr/>
                      </p:nvCxnSpPr>
                      <p:spPr bwMode="auto">
                        <a:xfrm rot="5400000">
                          <a:off x="1244337" y="4532486"/>
                          <a:ext cx="921958" cy="5360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85" name="Oval 1084"/>
                        <p:cNvSpPr/>
                        <p:nvPr/>
                      </p:nvSpPr>
                      <p:spPr bwMode="auto">
                        <a:xfrm>
                          <a:off x="1544506" y="4511039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86" name="Oval 1085"/>
                        <p:cNvSpPr/>
                        <p:nvPr/>
                      </p:nvSpPr>
                      <p:spPr bwMode="auto">
                        <a:xfrm>
                          <a:off x="2209179" y="5240024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087" name="Straight Arrow Connector 1086"/>
                        <p:cNvCxnSpPr>
                          <a:stCxn id="1085" idx="5"/>
                          <a:endCxn id="1086" idx="0"/>
                        </p:cNvCxnSpPr>
                        <p:nvPr/>
                      </p:nvCxnSpPr>
                      <p:spPr bwMode="auto">
                        <a:xfrm rot="16200000" flipH="1">
                          <a:off x="2509350" y="5025616"/>
                          <a:ext cx="128644" cy="3001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88" name="Oval 180"/>
                        <p:cNvSpPr/>
                        <p:nvPr/>
                      </p:nvSpPr>
                      <p:spPr>
                        <a:xfrm>
                          <a:off x="3431299" y="5218590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89" name="Oval 1088"/>
                        <p:cNvSpPr/>
                        <p:nvPr/>
                      </p:nvSpPr>
                      <p:spPr>
                        <a:xfrm>
                          <a:off x="4117405" y="3524765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090" name="Straight Arrow Connector 1089"/>
                        <p:cNvCxnSpPr>
                          <a:stCxn id="1098" idx="5"/>
                        </p:cNvCxnSpPr>
                        <p:nvPr/>
                      </p:nvCxnSpPr>
                      <p:spPr>
                        <a:xfrm rot="16200000" flipH="1">
                          <a:off x="3763642" y="5036354"/>
                          <a:ext cx="128644" cy="23584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91" name="Straight Arrow Connector 1090"/>
                        <p:cNvCxnSpPr>
                          <a:stCxn id="1082" idx="4"/>
                        </p:cNvCxnSpPr>
                        <p:nvPr/>
                      </p:nvCxnSpPr>
                      <p:spPr>
                        <a:xfrm rot="16200000" flipH="1">
                          <a:off x="2520062" y="3792774"/>
                          <a:ext cx="879077" cy="197255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92" name="Oval 1091"/>
                        <p:cNvSpPr/>
                        <p:nvPr/>
                      </p:nvSpPr>
                      <p:spPr>
                        <a:xfrm>
                          <a:off x="4546222" y="4360961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93" name="Oval 1092"/>
                        <p:cNvSpPr/>
                        <p:nvPr/>
                      </p:nvSpPr>
                      <p:spPr>
                        <a:xfrm>
                          <a:off x="5189446" y="5047064"/>
                          <a:ext cx="1007726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094" name="Straight Arrow Connector 1093"/>
                        <p:cNvCxnSpPr>
                          <a:stCxn id="1092" idx="5"/>
                          <a:endCxn id="1093" idx="0"/>
                        </p:cNvCxnSpPr>
                        <p:nvPr/>
                      </p:nvCxnSpPr>
                      <p:spPr>
                        <a:xfrm rot="16200000" flipH="1">
                          <a:off x="5511052" y="4854090"/>
                          <a:ext cx="107210" cy="27872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95" name="Oval 1094"/>
                        <p:cNvSpPr/>
                        <p:nvPr/>
                      </p:nvSpPr>
                      <p:spPr>
                        <a:xfrm>
                          <a:off x="5768355" y="4360961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96" name="Oval 1095"/>
                        <p:cNvSpPr/>
                        <p:nvPr/>
                      </p:nvSpPr>
                      <p:spPr>
                        <a:xfrm>
                          <a:off x="6368698" y="5025617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097" name="Straight Arrow Connector 1096"/>
                        <p:cNvCxnSpPr>
                          <a:stCxn id="1095" idx="5"/>
                          <a:endCxn id="1096" idx="0"/>
                        </p:cNvCxnSpPr>
                        <p:nvPr/>
                      </p:nvCxnSpPr>
                      <p:spPr>
                        <a:xfrm rot="16200000" flipH="1">
                          <a:off x="6722462" y="4864801"/>
                          <a:ext cx="85763" cy="23585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98" name="Oval 1097"/>
                        <p:cNvSpPr/>
                        <p:nvPr/>
                      </p:nvSpPr>
                      <p:spPr>
                        <a:xfrm>
                          <a:off x="2830956" y="4489605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2599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32300" y="2247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051" name="Oval 1050"/>
                      <p:cNvSpPr/>
                      <p:nvPr/>
                    </p:nvSpPr>
                    <p:spPr>
                      <a:xfrm>
                        <a:off x="-5431" y="3394476"/>
                        <a:ext cx="4479958" cy="164753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2613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053" name="Straight Arrow Connector 1052"/>
                        <p:cNvCxnSpPr>
                          <a:stCxn id="1065" idx="4"/>
                          <a:endCxn id="1072" idx="0"/>
                        </p:cNvCxnSpPr>
                        <p:nvPr/>
                      </p:nvCxnSpPr>
                      <p:spPr>
                        <a:xfrm rot="16200000" flipH="1">
                          <a:off x="5687388" y="3850864"/>
                          <a:ext cx="814748" cy="154373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54" name="Straight Arrow Connector 1053"/>
                        <p:cNvCxnSpPr>
                          <a:stCxn id="1065" idx="4"/>
                          <a:endCxn id="1069" idx="0"/>
                        </p:cNvCxnSpPr>
                        <p:nvPr/>
                      </p:nvCxnSpPr>
                      <p:spPr>
                        <a:xfrm rot="16200000" flipH="1">
                          <a:off x="5087032" y="4451207"/>
                          <a:ext cx="836195" cy="36448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55" name="Straight Arrow Connector 1054"/>
                        <p:cNvCxnSpPr>
                          <a:stCxn id="1058" idx="4"/>
                          <a:endCxn id="1062" idx="0"/>
                        </p:cNvCxnSpPr>
                        <p:nvPr/>
                      </p:nvCxnSpPr>
                      <p:spPr bwMode="auto">
                        <a:xfrm rot="16200000" flipH="1">
                          <a:off x="1881632" y="4419035"/>
                          <a:ext cx="900511" cy="75043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56" name="Oval 4"/>
                        <p:cNvSpPr/>
                        <p:nvPr/>
                      </p:nvSpPr>
                      <p:spPr bwMode="auto">
                        <a:xfrm>
                          <a:off x="370049" y="4515523"/>
                          <a:ext cx="1029160" cy="707551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57" name="Oval 1056"/>
                        <p:cNvSpPr/>
                        <p:nvPr/>
                      </p:nvSpPr>
                      <p:spPr bwMode="auto">
                        <a:xfrm>
                          <a:off x="906076" y="5265956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58" name="Oval 1057"/>
                        <p:cNvSpPr/>
                        <p:nvPr/>
                      </p:nvSpPr>
                      <p:spPr bwMode="auto">
                        <a:xfrm>
                          <a:off x="734550" y="3657894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059" name="Straight Arrow Connector 1058"/>
                        <p:cNvCxnSpPr>
                          <a:stCxn id="1056" idx="5"/>
                          <a:endCxn id="1057" idx="0"/>
                        </p:cNvCxnSpPr>
                        <p:nvPr/>
                      </p:nvCxnSpPr>
                      <p:spPr bwMode="auto">
                        <a:xfrm rot="16200000" flipH="1">
                          <a:off x="1259853" y="5105153"/>
                          <a:ext cx="150092" cy="17152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60" name="Straight Arrow Connector 1059"/>
                        <p:cNvCxnSpPr>
                          <a:stCxn id="1058" idx="4"/>
                          <a:endCxn id="1057" idx="0"/>
                        </p:cNvCxnSpPr>
                        <p:nvPr/>
                      </p:nvCxnSpPr>
                      <p:spPr bwMode="auto">
                        <a:xfrm rot="5400000">
                          <a:off x="1227684" y="4536970"/>
                          <a:ext cx="921958" cy="5360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61" name="Oval 1060"/>
                        <p:cNvSpPr/>
                        <p:nvPr/>
                      </p:nvSpPr>
                      <p:spPr bwMode="auto">
                        <a:xfrm>
                          <a:off x="1527853" y="4515523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62" name="Oval 1061"/>
                        <p:cNvSpPr/>
                        <p:nvPr/>
                      </p:nvSpPr>
                      <p:spPr bwMode="auto">
                        <a:xfrm>
                          <a:off x="2192526" y="5244508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063" name="Straight Arrow Connector 1062"/>
                        <p:cNvCxnSpPr>
                          <a:stCxn id="1061" idx="5"/>
                          <a:endCxn id="1062" idx="0"/>
                        </p:cNvCxnSpPr>
                        <p:nvPr/>
                      </p:nvCxnSpPr>
                      <p:spPr bwMode="auto">
                        <a:xfrm rot="16200000" flipH="1">
                          <a:off x="2492697" y="5030100"/>
                          <a:ext cx="128644" cy="3001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64" name="Oval 156"/>
                        <p:cNvSpPr/>
                        <p:nvPr/>
                      </p:nvSpPr>
                      <p:spPr>
                        <a:xfrm>
                          <a:off x="3393212" y="5244508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65" name="Oval 1064"/>
                        <p:cNvSpPr/>
                        <p:nvPr/>
                      </p:nvSpPr>
                      <p:spPr>
                        <a:xfrm>
                          <a:off x="4100752" y="3529249"/>
                          <a:ext cx="2444254" cy="686104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066" name="Straight Arrow Connector 1065"/>
                        <p:cNvCxnSpPr>
                          <a:stCxn id="1074" idx="5"/>
                        </p:cNvCxnSpPr>
                        <p:nvPr/>
                      </p:nvCxnSpPr>
                      <p:spPr>
                        <a:xfrm rot="16200000" flipH="1">
                          <a:off x="3746989" y="5083706"/>
                          <a:ext cx="128644" cy="19297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67" name="Straight Arrow Connector 1066"/>
                        <p:cNvCxnSpPr>
                          <a:stCxn id="1058" idx="4"/>
                        </p:cNvCxnSpPr>
                        <p:nvPr/>
                      </p:nvCxnSpPr>
                      <p:spPr>
                        <a:xfrm rot="16200000" flipH="1">
                          <a:off x="2481975" y="3818692"/>
                          <a:ext cx="900511" cy="195112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68" name="Oval 1067"/>
                        <p:cNvSpPr/>
                        <p:nvPr/>
                      </p:nvSpPr>
                      <p:spPr>
                        <a:xfrm>
                          <a:off x="4529569" y="4365445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69" name="Oval 1068"/>
                        <p:cNvSpPr/>
                        <p:nvPr/>
                      </p:nvSpPr>
                      <p:spPr>
                        <a:xfrm>
                          <a:off x="5172793" y="5051548"/>
                          <a:ext cx="1007726" cy="686104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070" name="Straight Arrow Connector 1069"/>
                        <p:cNvCxnSpPr>
                          <a:stCxn id="1068" idx="5"/>
                          <a:endCxn id="1069" idx="0"/>
                        </p:cNvCxnSpPr>
                        <p:nvPr/>
                      </p:nvCxnSpPr>
                      <p:spPr>
                        <a:xfrm rot="16200000" flipH="1">
                          <a:off x="5494399" y="4858574"/>
                          <a:ext cx="107210" cy="27872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71" name="Oval 1070"/>
                        <p:cNvSpPr/>
                        <p:nvPr/>
                      </p:nvSpPr>
                      <p:spPr>
                        <a:xfrm>
                          <a:off x="5751702" y="4365445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72" name="Oval 1071"/>
                        <p:cNvSpPr/>
                        <p:nvPr/>
                      </p:nvSpPr>
                      <p:spPr>
                        <a:xfrm>
                          <a:off x="6352046" y="5030101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073" name="Straight Arrow Connector 1072"/>
                        <p:cNvCxnSpPr>
                          <a:stCxn id="1071" idx="5"/>
                          <a:endCxn id="1072" idx="0"/>
                        </p:cNvCxnSpPr>
                        <p:nvPr/>
                      </p:nvCxnSpPr>
                      <p:spPr>
                        <a:xfrm rot="16200000" flipH="1">
                          <a:off x="6705809" y="4869285"/>
                          <a:ext cx="85763" cy="23585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74" name="Oval 1073"/>
                        <p:cNvSpPr/>
                        <p:nvPr/>
                      </p:nvSpPr>
                      <p:spPr>
                        <a:xfrm>
                          <a:off x="2835750" y="4515523"/>
                          <a:ext cx="1029160" cy="686104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sp>
                  <p:nvSpPr>
                    <p:cNvPr id="1039" name="Up-Down Arrow 1038"/>
                    <p:cNvSpPr/>
                    <p:nvPr/>
                  </p:nvSpPr>
                  <p:spPr>
                    <a:xfrm>
                      <a:off x="6559645" y="3910298"/>
                      <a:ext cx="349816" cy="677069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0" name="Up-Down Arrow 1039"/>
                    <p:cNvSpPr/>
                    <p:nvPr/>
                  </p:nvSpPr>
                  <p:spPr>
                    <a:xfrm>
                      <a:off x="2102257" y="378249"/>
                      <a:ext cx="338535" cy="677069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1" name="Up-Down Arrow 1040"/>
                    <p:cNvSpPr/>
                    <p:nvPr/>
                  </p:nvSpPr>
                  <p:spPr>
                    <a:xfrm>
                      <a:off x="2068407" y="5027459"/>
                      <a:ext cx="349816" cy="677069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2" name="Up-Down Arrow 1041"/>
                    <p:cNvSpPr/>
                    <p:nvPr/>
                  </p:nvSpPr>
                  <p:spPr>
                    <a:xfrm>
                      <a:off x="2102257" y="2714142"/>
                      <a:ext cx="338535" cy="677069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3" name="Up-Down Arrow 1042"/>
                    <p:cNvSpPr/>
                    <p:nvPr/>
                  </p:nvSpPr>
                  <p:spPr>
                    <a:xfrm>
                      <a:off x="6548356" y="1563124"/>
                      <a:ext cx="349824" cy="66578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4" name="Up-Down Arrow 1043"/>
                    <p:cNvSpPr/>
                    <p:nvPr/>
                  </p:nvSpPr>
                  <p:spPr>
                    <a:xfrm>
                      <a:off x="6604783" y="6257472"/>
                      <a:ext cx="338535" cy="677069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5" name="Up-Down Arrow 1044"/>
                    <p:cNvSpPr/>
                    <p:nvPr/>
                  </p:nvSpPr>
                  <p:spPr>
                    <a:xfrm rot="18826925">
                      <a:off x="4302742" y="2183774"/>
                      <a:ext cx="338535" cy="586795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6" name="Up-Down Arrow 138"/>
                    <p:cNvSpPr/>
                    <p:nvPr/>
                  </p:nvSpPr>
                  <p:spPr>
                    <a:xfrm rot="18826925">
                      <a:off x="4353524" y="4502735"/>
                      <a:ext cx="338535" cy="598083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7" name="Up-Down Arrow 139"/>
                    <p:cNvSpPr/>
                    <p:nvPr/>
                  </p:nvSpPr>
                  <p:spPr>
                    <a:xfrm rot="18826925">
                      <a:off x="8737553" y="3346073"/>
                      <a:ext cx="349823" cy="598076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8" name="Up-Down Arrow 140"/>
                    <p:cNvSpPr/>
                    <p:nvPr/>
                  </p:nvSpPr>
                  <p:spPr>
                    <a:xfrm rot="18826925">
                      <a:off x="8788335" y="5676322"/>
                      <a:ext cx="349823" cy="586795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9" name="Up-Down Arrow 141"/>
                    <p:cNvSpPr/>
                    <p:nvPr/>
                  </p:nvSpPr>
                  <p:spPr>
                    <a:xfrm rot="18826925">
                      <a:off x="20270" y="914267"/>
                      <a:ext cx="349823" cy="586795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50" name="Up-Down Arrow 142"/>
                    <p:cNvSpPr/>
                    <p:nvPr/>
                  </p:nvSpPr>
                  <p:spPr>
                    <a:xfrm rot="18826925">
                      <a:off x="71045" y="3233228"/>
                      <a:ext cx="349823" cy="598076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42347" name="Group 357"/>
                <p:cNvGrpSpPr>
                  <a:grpSpLocks/>
                </p:cNvGrpSpPr>
                <p:nvPr/>
              </p:nvGrpSpPr>
              <p:grpSpPr bwMode="auto">
                <a:xfrm>
                  <a:off x="469900" y="3898900"/>
                  <a:ext cx="4178300" cy="2959100"/>
                  <a:chOff x="1054100" y="3683000"/>
                  <a:chExt cx="4178300" cy="2959100"/>
                </a:xfrm>
              </p:grpSpPr>
              <p:sp>
                <p:nvSpPr>
                  <p:cNvPr id="919" name="Rounded Rectangle 918"/>
                  <p:cNvSpPr/>
                  <p:nvPr/>
                </p:nvSpPr>
                <p:spPr>
                  <a:xfrm>
                    <a:off x="1053032" y="3683101"/>
                    <a:ext cx="4177543" cy="2962432"/>
                  </a:xfrm>
                  <a:prstGeom prst="roundRect">
                    <a:avLst>
                      <a:gd name="adj" fmla="val 26538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crgbClr r="0" g="0" b="0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42481" name="Group 2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0621" y="3797300"/>
                    <a:ext cx="3909581" cy="2735877"/>
                    <a:chOff x="-102883" y="381000"/>
                    <a:chExt cx="9364556" cy="6553200"/>
                  </a:xfrm>
                </p:grpSpPr>
                <p:grpSp>
                  <p:nvGrpSpPr>
                    <p:cNvPr id="142482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390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1009" name="Oval 1008"/>
                      <p:cNvSpPr/>
                      <p:nvPr/>
                    </p:nvSpPr>
                    <p:spPr>
                      <a:xfrm>
                        <a:off x="-9323" y="3390282"/>
                        <a:ext cx="4478623" cy="1658327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2571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601"/>
                        <a:ext cx="3689643" cy="1269988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1011" name="Straight Arrow Connector 5"/>
                        <p:cNvCxnSpPr>
                          <a:stCxn id="1023" idx="4"/>
                          <a:endCxn id="1030" idx="0"/>
                        </p:cNvCxnSpPr>
                        <p:nvPr/>
                      </p:nvCxnSpPr>
                      <p:spPr>
                        <a:xfrm rot="16200000" flipH="1">
                          <a:off x="5667467" y="3853429"/>
                          <a:ext cx="835934" cy="154328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12" name="Straight Arrow Connector 6"/>
                        <p:cNvCxnSpPr>
                          <a:stCxn id="1016" idx="4"/>
                          <a:endCxn id="1027" idx="0"/>
                        </p:cNvCxnSpPr>
                        <p:nvPr/>
                      </p:nvCxnSpPr>
                      <p:spPr>
                        <a:xfrm rot="16200000" flipH="1">
                          <a:off x="3116773" y="3167525"/>
                          <a:ext cx="878803" cy="321517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13" name="Straight Arrow Connector 19"/>
                        <p:cNvCxnSpPr>
                          <a:stCxn id="1016" idx="4"/>
                          <a:endCxn id="1020" idx="0"/>
                        </p:cNvCxnSpPr>
                        <p:nvPr/>
                      </p:nvCxnSpPr>
                      <p:spPr bwMode="auto">
                        <a:xfrm rot="16200000" flipH="1">
                          <a:off x="1862853" y="4421445"/>
                          <a:ext cx="921671" cy="75020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14" name="Oval 4"/>
                        <p:cNvSpPr/>
                        <p:nvPr/>
                      </p:nvSpPr>
                      <p:spPr bwMode="auto">
                        <a:xfrm>
                          <a:off x="362439" y="4528612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15" name="Oval 1014"/>
                        <p:cNvSpPr/>
                        <p:nvPr/>
                      </p:nvSpPr>
                      <p:spPr bwMode="auto">
                        <a:xfrm>
                          <a:off x="898294" y="5278822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16" name="Oval 1015"/>
                        <p:cNvSpPr/>
                        <p:nvPr/>
                      </p:nvSpPr>
                      <p:spPr bwMode="auto">
                        <a:xfrm>
                          <a:off x="726818" y="3649809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017" name="Straight Arrow Connector 1016"/>
                        <p:cNvCxnSpPr>
                          <a:stCxn id="1014" idx="5"/>
                          <a:endCxn id="1015" idx="0"/>
                        </p:cNvCxnSpPr>
                        <p:nvPr/>
                      </p:nvCxnSpPr>
                      <p:spPr bwMode="auto">
                        <a:xfrm rot="16200000" flipH="1">
                          <a:off x="1241245" y="5107346"/>
                          <a:ext cx="171475" cy="17147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18" name="Straight Arrow Connector 1017"/>
                        <p:cNvCxnSpPr>
                          <a:stCxn id="1016" idx="4"/>
                          <a:endCxn id="1015" idx="0"/>
                        </p:cNvCxnSpPr>
                        <p:nvPr/>
                      </p:nvCxnSpPr>
                      <p:spPr bwMode="auto">
                        <a:xfrm rot="5400000">
                          <a:off x="1209099" y="4539331"/>
                          <a:ext cx="943113" cy="53586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19" name="Oval 1018"/>
                        <p:cNvSpPr/>
                        <p:nvPr/>
                      </p:nvSpPr>
                      <p:spPr bwMode="auto">
                        <a:xfrm>
                          <a:off x="1519900" y="4528612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20" name="Oval 1019"/>
                        <p:cNvSpPr/>
                        <p:nvPr/>
                      </p:nvSpPr>
                      <p:spPr bwMode="auto">
                        <a:xfrm>
                          <a:off x="2184362" y="5257380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021" name="Straight Arrow Connector 1020"/>
                        <p:cNvCxnSpPr>
                          <a:stCxn id="1019" idx="5"/>
                          <a:endCxn id="1020" idx="0"/>
                        </p:cNvCxnSpPr>
                        <p:nvPr/>
                      </p:nvCxnSpPr>
                      <p:spPr bwMode="auto">
                        <a:xfrm rot="16200000" flipH="1">
                          <a:off x="2473724" y="5032315"/>
                          <a:ext cx="150034" cy="30008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22" name="Oval 1021"/>
                        <p:cNvSpPr/>
                        <p:nvPr/>
                      </p:nvSpPr>
                      <p:spPr>
                        <a:xfrm>
                          <a:off x="3384692" y="5235953"/>
                          <a:ext cx="1028854" cy="707328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23" name="Oval 1022"/>
                        <p:cNvSpPr/>
                        <p:nvPr/>
                      </p:nvSpPr>
                      <p:spPr>
                        <a:xfrm>
                          <a:off x="4092036" y="3521203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024" name="Straight Arrow Connector 1023"/>
                        <p:cNvCxnSpPr>
                          <a:stCxn id="1013" idx="5"/>
                          <a:endCxn id="1022" idx="0"/>
                        </p:cNvCxnSpPr>
                        <p:nvPr/>
                      </p:nvCxnSpPr>
                      <p:spPr>
                        <a:xfrm rot="16200000" flipH="1">
                          <a:off x="3738364" y="5075198"/>
                          <a:ext cx="128606" cy="19290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25" name="Straight Arrow Connector 1024"/>
                        <p:cNvCxnSpPr>
                          <a:stCxn id="1016" idx="4"/>
                          <a:endCxn id="1022" idx="0"/>
                        </p:cNvCxnSpPr>
                        <p:nvPr/>
                      </p:nvCxnSpPr>
                      <p:spPr>
                        <a:xfrm rot="16200000" flipH="1">
                          <a:off x="2473739" y="3810573"/>
                          <a:ext cx="900244" cy="195053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26" name="Oval 1025"/>
                        <p:cNvSpPr/>
                        <p:nvPr/>
                      </p:nvSpPr>
                      <p:spPr>
                        <a:xfrm>
                          <a:off x="4006298" y="4507184"/>
                          <a:ext cx="1028854" cy="707328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27" name="Oval 1026"/>
                        <p:cNvSpPr/>
                        <p:nvPr/>
                      </p:nvSpPr>
                      <p:spPr>
                        <a:xfrm>
                          <a:off x="4649332" y="5214512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028" name="Straight Arrow Connector 1027"/>
                        <p:cNvCxnSpPr>
                          <a:stCxn id="1026" idx="5"/>
                          <a:endCxn id="1027" idx="0"/>
                        </p:cNvCxnSpPr>
                        <p:nvPr/>
                      </p:nvCxnSpPr>
                      <p:spPr>
                        <a:xfrm rot="16200000" flipH="1">
                          <a:off x="4970856" y="5021608"/>
                          <a:ext cx="107165" cy="27865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29" name="Oval 1028"/>
                        <p:cNvSpPr/>
                        <p:nvPr/>
                      </p:nvSpPr>
                      <p:spPr>
                        <a:xfrm>
                          <a:off x="5742483" y="4357137"/>
                          <a:ext cx="1028854" cy="707341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30" name="Oval 1029"/>
                        <p:cNvSpPr/>
                        <p:nvPr/>
                      </p:nvSpPr>
                      <p:spPr>
                        <a:xfrm>
                          <a:off x="6342648" y="5043037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031" name="Straight Arrow Connector 1030"/>
                        <p:cNvCxnSpPr>
                          <a:stCxn id="1029" idx="5"/>
                          <a:endCxn id="1030" idx="0"/>
                        </p:cNvCxnSpPr>
                        <p:nvPr/>
                      </p:nvCxnSpPr>
                      <p:spPr>
                        <a:xfrm rot="16200000" flipH="1">
                          <a:off x="6696320" y="4882282"/>
                          <a:ext cx="85738" cy="2357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32" name="Oval 8"/>
                        <p:cNvSpPr/>
                        <p:nvPr/>
                      </p:nvSpPr>
                      <p:spPr>
                        <a:xfrm>
                          <a:off x="2827395" y="4528612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2483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57700" y="45974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985" name="Oval 984"/>
                      <p:cNvSpPr/>
                      <p:nvPr/>
                    </p:nvSpPr>
                    <p:spPr>
                      <a:xfrm>
                        <a:off x="-10958" y="3390864"/>
                        <a:ext cx="4489908" cy="1658334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2547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609"/>
                        <a:ext cx="3689642" cy="1269988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987" name="Straight Arrow Connector 986"/>
                        <p:cNvCxnSpPr>
                          <a:stCxn id="999" idx="4"/>
                          <a:endCxn id="1006" idx="0"/>
                        </p:cNvCxnSpPr>
                        <p:nvPr/>
                      </p:nvCxnSpPr>
                      <p:spPr>
                        <a:xfrm rot="16200000" flipH="1">
                          <a:off x="5685803" y="3854536"/>
                          <a:ext cx="835947" cy="154328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88" name="Straight Arrow Connector 987"/>
                        <p:cNvCxnSpPr>
                          <a:stCxn id="992" idx="4"/>
                          <a:endCxn id="1003" idx="0"/>
                        </p:cNvCxnSpPr>
                        <p:nvPr/>
                      </p:nvCxnSpPr>
                      <p:spPr>
                        <a:xfrm rot="16200000" flipH="1">
                          <a:off x="3092226" y="3190060"/>
                          <a:ext cx="878816" cy="317230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89" name="Straight Arrow Connector 988"/>
                        <p:cNvCxnSpPr>
                          <a:stCxn id="992" idx="4"/>
                          <a:endCxn id="996" idx="0"/>
                        </p:cNvCxnSpPr>
                        <p:nvPr/>
                      </p:nvCxnSpPr>
                      <p:spPr bwMode="auto">
                        <a:xfrm rot="16200000" flipH="1">
                          <a:off x="1859748" y="4422539"/>
                          <a:ext cx="921685" cy="75021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90" name="Oval 4"/>
                        <p:cNvSpPr/>
                        <p:nvPr/>
                      </p:nvSpPr>
                      <p:spPr bwMode="auto">
                        <a:xfrm>
                          <a:off x="359333" y="4529719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91" name="Oval 990"/>
                        <p:cNvSpPr/>
                        <p:nvPr/>
                      </p:nvSpPr>
                      <p:spPr bwMode="auto">
                        <a:xfrm>
                          <a:off x="895202" y="5279915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92" name="Oval 991"/>
                        <p:cNvSpPr/>
                        <p:nvPr/>
                      </p:nvSpPr>
                      <p:spPr bwMode="auto">
                        <a:xfrm>
                          <a:off x="723726" y="3650903"/>
                          <a:ext cx="2464957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993" name="Straight Arrow Connector 992"/>
                        <p:cNvCxnSpPr>
                          <a:endCxn id="991" idx="0"/>
                        </p:cNvCxnSpPr>
                        <p:nvPr/>
                      </p:nvCxnSpPr>
                      <p:spPr bwMode="auto">
                        <a:xfrm rot="16200000" flipH="1">
                          <a:off x="1238153" y="5108440"/>
                          <a:ext cx="171475" cy="17147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94" name="Straight Arrow Connector 993"/>
                        <p:cNvCxnSpPr>
                          <a:stCxn id="992" idx="4"/>
                          <a:endCxn id="991" idx="0"/>
                        </p:cNvCxnSpPr>
                        <p:nvPr/>
                      </p:nvCxnSpPr>
                      <p:spPr bwMode="auto">
                        <a:xfrm rot="5400000">
                          <a:off x="1205993" y="4540425"/>
                          <a:ext cx="943113" cy="53585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95" name="Oval 994"/>
                        <p:cNvSpPr/>
                        <p:nvPr/>
                      </p:nvSpPr>
                      <p:spPr bwMode="auto">
                        <a:xfrm>
                          <a:off x="1538236" y="4529719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96" name="Oval 995"/>
                        <p:cNvSpPr/>
                        <p:nvPr/>
                      </p:nvSpPr>
                      <p:spPr bwMode="auto">
                        <a:xfrm>
                          <a:off x="2181270" y="5258488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997" name="Straight Arrow Connector 996"/>
                        <p:cNvCxnSpPr>
                          <a:stCxn id="995" idx="5"/>
                          <a:endCxn id="996" idx="0"/>
                        </p:cNvCxnSpPr>
                        <p:nvPr/>
                      </p:nvCxnSpPr>
                      <p:spPr bwMode="auto">
                        <a:xfrm rot="16200000" flipH="1">
                          <a:off x="2481352" y="5044143"/>
                          <a:ext cx="150047" cy="27865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98" name="Oval 997"/>
                        <p:cNvSpPr/>
                        <p:nvPr/>
                      </p:nvSpPr>
                      <p:spPr>
                        <a:xfrm>
                          <a:off x="3381600" y="5237046"/>
                          <a:ext cx="1028854" cy="707341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99" name="Oval 998"/>
                        <p:cNvSpPr/>
                        <p:nvPr/>
                      </p:nvSpPr>
                      <p:spPr>
                        <a:xfrm>
                          <a:off x="4088930" y="3522296"/>
                          <a:ext cx="2464970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1000" name="Straight Arrow Connector 999"/>
                        <p:cNvCxnSpPr>
                          <a:stCxn id="1008" idx="5"/>
                          <a:endCxn id="998" idx="0"/>
                        </p:cNvCxnSpPr>
                        <p:nvPr/>
                      </p:nvCxnSpPr>
                      <p:spPr>
                        <a:xfrm rot="16200000" flipH="1">
                          <a:off x="3724551" y="5065571"/>
                          <a:ext cx="128606" cy="21434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01" name="Straight Arrow Connector 1000"/>
                        <p:cNvCxnSpPr>
                          <a:stCxn id="992" idx="4"/>
                          <a:endCxn id="998" idx="0"/>
                        </p:cNvCxnSpPr>
                        <p:nvPr/>
                      </p:nvCxnSpPr>
                      <p:spPr>
                        <a:xfrm rot="16200000" flipH="1">
                          <a:off x="2470633" y="3811653"/>
                          <a:ext cx="900244" cy="195054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02" name="Oval 1001"/>
                        <p:cNvSpPr/>
                        <p:nvPr/>
                      </p:nvSpPr>
                      <p:spPr>
                        <a:xfrm>
                          <a:off x="3960323" y="4508278"/>
                          <a:ext cx="1028854" cy="707341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03" name="Oval 1002"/>
                        <p:cNvSpPr/>
                        <p:nvPr/>
                      </p:nvSpPr>
                      <p:spPr>
                        <a:xfrm>
                          <a:off x="4603357" y="5215619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004" name="Straight Arrow Connector 1003"/>
                        <p:cNvCxnSpPr>
                          <a:stCxn id="1002" idx="5"/>
                          <a:endCxn id="1003" idx="0"/>
                        </p:cNvCxnSpPr>
                        <p:nvPr/>
                      </p:nvCxnSpPr>
                      <p:spPr>
                        <a:xfrm rot="16200000" flipH="1">
                          <a:off x="4924868" y="5022702"/>
                          <a:ext cx="107179" cy="27864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05" name="Oval 1004"/>
                        <p:cNvSpPr/>
                        <p:nvPr/>
                      </p:nvSpPr>
                      <p:spPr>
                        <a:xfrm>
                          <a:off x="5760818" y="4358244"/>
                          <a:ext cx="1028854" cy="707328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1006" name="Oval 1005"/>
                        <p:cNvSpPr/>
                        <p:nvPr/>
                      </p:nvSpPr>
                      <p:spPr>
                        <a:xfrm>
                          <a:off x="6360983" y="5044144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1007" name="Straight Arrow Connector 1006"/>
                        <p:cNvCxnSpPr>
                          <a:stCxn id="1005" idx="5"/>
                          <a:endCxn id="1006" idx="0"/>
                        </p:cNvCxnSpPr>
                        <p:nvPr/>
                      </p:nvCxnSpPr>
                      <p:spPr>
                        <a:xfrm rot="16200000" flipH="1">
                          <a:off x="6714656" y="4883389"/>
                          <a:ext cx="85738" cy="2357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08" name="Oval 1007"/>
                        <p:cNvSpPr/>
                        <p:nvPr/>
                      </p:nvSpPr>
                      <p:spPr>
                        <a:xfrm>
                          <a:off x="2802862" y="4529719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2484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0541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961" name="Oval 960"/>
                      <p:cNvSpPr/>
                      <p:nvPr/>
                    </p:nvSpPr>
                    <p:spPr>
                      <a:xfrm>
                        <a:off x="-9323" y="3391881"/>
                        <a:ext cx="4478623" cy="1647049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2523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609"/>
                        <a:ext cx="3689642" cy="1269988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963" name="Straight Arrow Connector 962"/>
                        <p:cNvCxnSpPr>
                          <a:stCxn id="975" idx="4"/>
                          <a:endCxn id="982" idx="0"/>
                        </p:cNvCxnSpPr>
                        <p:nvPr/>
                      </p:nvCxnSpPr>
                      <p:spPr>
                        <a:xfrm rot="16200000" flipH="1">
                          <a:off x="5678188" y="3845746"/>
                          <a:ext cx="814506" cy="154328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64" name="Straight Arrow Connector 963"/>
                        <p:cNvCxnSpPr>
                          <a:stCxn id="968" idx="4"/>
                          <a:endCxn id="979" idx="0"/>
                        </p:cNvCxnSpPr>
                        <p:nvPr/>
                      </p:nvCxnSpPr>
                      <p:spPr>
                        <a:xfrm rot="16200000" flipH="1">
                          <a:off x="3138200" y="3149122"/>
                          <a:ext cx="857375" cy="323659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65" name="Straight Arrow Connector 964"/>
                        <p:cNvCxnSpPr>
                          <a:stCxn id="968" idx="4"/>
                          <a:endCxn id="972" idx="0"/>
                        </p:cNvCxnSpPr>
                        <p:nvPr/>
                      </p:nvCxnSpPr>
                      <p:spPr bwMode="auto">
                        <a:xfrm rot="16200000" flipH="1">
                          <a:off x="1873574" y="4413762"/>
                          <a:ext cx="900244" cy="75020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66" name="Oval 4"/>
                        <p:cNvSpPr/>
                        <p:nvPr/>
                      </p:nvSpPr>
                      <p:spPr bwMode="auto">
                        <a:xfrm>
                          <a:off x="362439" y="4510208"/>
                          <a:ext cx="1028854" cy="707341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67" name="Oval 966"/>
                        <p:cNvSpPr/>
                        <p:nvPr/>
                      </p:nvSpPr>
                      <p:spPr bwMode="auto">
                        <a:xfrm>
                          <a:off x="898294" y="5260418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68" name="Oval 967"/>
                        <p:cNvSpPr/>
                        <p:nvPr/>
                      </p:nvSpPr>
                      <p:spPr bwMode="auto">
                        <a:xfrm>
                          <a:off x="726818" y="3652833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969" name="Straight Arrow Connector 968"/>
                        <p:cNvCxnSpPr>
                          <a:stCxn id="966" idx="5"/>
                          <a:endCxn id="967" idx="0"/>
                        </p:cNvCxnSpPr>
                        <p:nvPr/>
                      </p:nvCxnSpPr>
                      <p:spPr bwMode="auto">
                        <a:xfrm rot="16200000" flipH="1">
                          <a:off x="1251966" y="5099664"/>
                          <a:ext cx="150047" cy="17147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70" name="Straight Arrow Connector 969"/>
                        <p:cNvCxnSpPr>
                          <a:stCxn id="968" idx="4"/>
                          <a:endCxn id="967" idx="0"/>
                        </p:cNvCxnSpPr>
                        <p:nvPr/>
                      </p:nvCxnSpPr>
                      <p:spPr bwMode="auto">
                        <a:xfrm rot="5400000">
                          <a:off x="1219819" y="4531648"/>
                          <a:ext cx="921685" cy="53586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71" name="Oval 970"/>
                        <p:cNvSpPr/>
                        <p:nvPr/>
                      </p:nvSpPr>
                      <p:spPr bwMode="auto">
                        <a:xfrm>
                          <a:off x="1519900" y="4510208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72" name="Oval 971"/>
                        <p:cNvSpPr/>
                        <p:nvPr/>
                      </p:nvSpPr>
                      <p:spPr bwMode="auto">
                        <a:xfrm>
                          <a:off x="2184362" y="5238977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973" name="Straight Arrow Connector 972"/>
                        <p:cNvCxnSpPr>
                          <a:stCxn id="971" idx="5"/>
                          <a:endCxn id="972" idx="0"/>
                        </p:cNvCxnSpPr>
                        <p:nvPr/>
                      </p:nvCxnSpPr>
                      <p:spPr bwMode="auto">
                        <a:xfrm rot="16200000" flipH="1">
                          <a:off x="2484444" y="5024633"/>
                          <a:ext cx="128606" cy="30008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74" name="Oval 973"/>
                        <p:cNvSpPr/>
                        <p:nvPr/>
                      </p:nvSpPr>
                      <p:spPr>
                        <a:xfrm>
                          <a:off x="3406133" y="5238977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75" name="Oval 974"/>
                        <p:cNvSpPr/>
                        <p:nvPr/>
                      </p:nvSpPr>
                      <p:spPr>
                        <a:xfrm>
                          <a:off x="4092036" y="3524227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976" name="Straight Arrow Connector 975"/>
                        <p:cNvCxnSpPr>
                          <a:stCxn id="984" idx="5"/>
                          <a:endCxn id="974" idx="0"/>
                        </p:cNvCxnSpPr>
                        <p:nvPr/>
                      </p:nvCxnSpPr>
                      <p:spPr>
                        <a:xfrm rot="16200000" flipH="1">
                          <a:off x="3738364" y="5056781"/>
                          <a:ext cx="128606" cy="23578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77" name="Straight Arrow Connector 976"/>
                        <p:cNvCxnSpPr>
                          <a:stCxn id="968" idx="4"/>
                          <a:endCxn id="974" idx="0"/>
                        </p:cNvCxnSpPr>
                        <p:nvPr/>
                      </p:nvCxnSpPr>
                      <p:spPr>
                        <a:xfrm rot="16200000" flipH="1">
                          <a:off x="2484459" y="3802877"/>
                          <a:ext cx="900244" cy="197197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78" name="Oval 977"/>
                        <p:cNvSpPr/>
                        <p:nvPr/>
                      </p:nvSpPr>
                      <p:spPr>
                        <a:xfrm>
                          <a:off x="4027726" y="4510208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79" name="Oval 978"/>
                        <p:cNvSpPr/>
                        <p:nvPr/>
                      </p:nvSpPr>
                      <p:spPr>
                        <a:xfrm>
                          <a:off x="4670759" y="5196108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980" name="Straight Arrow Connector 979"/>
                        <p:cNvCxnSpPr>
                          <a:stCxn id="978" idx="5"/>
                          <a:endCxn id="979" idx="0"/>
                        </p:cNvCxnSpPr>
                        <p:nvPr/>
                      </p:nvCxnSpPr>
                      <p:spPr>
                        <a:xfrm rot="16200000" flipH="1">
                          <a:off x="4992283" y="5003205"/>
                          <a:ext cx="107165" cy="27864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81" name="Oval 980"/>
                        <p:cNvSpPr/>
                        <p:nvPr/>
                      </p:nvSpPr>
                      <p:spPr>
                        <a:xfrm>
                          <a:off x="5742483" y="4360175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82" name="Oval 981"/>
                        <p:cNvSpPr/>
                        <p:nvPr/>
                      </p:nvSpPr>
                      <p:spPr>
                        <a:xfrm>
                          <a:off x="6342648" y="5024633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983" name="Straight Arrow Connector 982"/>
                        <p:cNvCxnSpPr>
                          <a:stCxn id="981" idx="5"/>
                          <a:endCxn id="982" idx="0"/>
                        </p:cNvCxnSpPr>
                        <p:nvPr/>
                      </p:nvCxnSpPr>
                      <p:spPr>
                        <a:xfrm rot="16200000" flipH="1">
                          <a:off x="6696320" y="4863879"/>
                          <a:ext cx="85738" cy="23577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84" name="Oval 983"/>
                        <p:cNvSpPr/>
                        <p:nvPr/>
                      </p:nvSpPr>
                      <p:spPr>
                        <a:xfrm>
                          <a:off x="2805968" y="4510208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142485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32300" y="2247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937" name="Oval 936"/>
                      <p:cNvSpPr/>
                      <p:nvPr/>
                    </p:nvSpPr>
                    <p:spPr>
                      <a:xfrm>
                        <a:off x="-8122" y="3393885"/>
                        <a:ext cx="4478630" cy="1647049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42499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609"/>
                        <a:ext cx="3689642" cy="1269988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939" name="Straight Arrow Connector 938"/>
                        <p:cNvCxnSpPr>
                          <a:stCxn id="951" idx="4"/>
                          <a:endCxn id="958" idx="0"/>
                        </p:cNvCxnSpPr>
                        <p:nvPr/>
                      </p:nvCxnSpPr>
                      <p:spPr>
                        <a:xfrm rot="16200000" flipH="1">
                          <a:off x="5680483" y="3849554"/>
                          <a:ext cx="814506" cy="154328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40" name="Straight Arrow Connector 939"/>
                        <p:cNvCxnSpPr>
                          <a:stCxn id="944" idx="4"/>
                          <a:endCxn id="955" idx="0"/>
                        </p:cNvCxnSpPr>
                        <p:nvPr/>
                      </p:nvCxnSpPr>
                      <p:spPr>
                        <a:xfrm rot="16200000" flipH="1">
                          <a:off x="3129762" y="3163637"/>
                          <a:ext cx="857375" cy="321517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41" name="Straight Arrow Connector 940"/>
                        <p:cNvCxnSpPr>
                          <a:stCxn id="944" idx="4"/>
                          <a:endCxn id="948" idx="0"/>
                        </p:cNvCxnSpPr>
                        <p:nvPr/>
                      </p:nvCxnSpPr>
                      <p:spPr bwMode="auto">
                        <a:xfrm rot="16200000" flipH="1">
                          <a:off x="1875856" y="4417556"/>
                          <a:ext cx="900244" cy="75021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42" name="Oval 4"/>
                        <p:cNvSpPr/>
                        <p:nvPr/>
                      </p:nvSpPr>
                      <p:spPr bwMode="auto">
                        <a:xfrm>
                          <a:off x="364721" y="4514016"/>
                          <a:ext cx="1028854" cy="707341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43" name="Oval 942"/>
                        <p:cNvSpPr/>
                        <p:nvPr/>
                      </p:nvSpPr>
                      <p:spPr bwMode="auto">
                        <a:xfrm>
                          <a:off x="900589" y="5264226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44" name="Oval 943"/>
                        <p:cNvSpPr/>
                        <p:nvPr/>
                      </p:nvSpPr>
                      <p:spPr bwMode="auto">
                        <a:xfrm>
                          <a:off x="729113" y="3656641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945" name="Straight Arrow Connector 944"/>
                        <p:cNvCxnSpPr>
                          <a:stCxn id="942" idx="5"/>
                          <a:endCxn id="943" idx="0"/>
                        </p:cNvCxnSpPr>
                        <p:nvPr/>
                      </p:nvCxnSpPr>
                      <p:spPr bwMode="auto">
                        <a:xfrm rot="16200000" flipH="1">
                          <a:off x="1254261" y="5103471"/>
                          <a:ext cx="150047" cy="17147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46" name="Straight Arrow Connector 945"/>
                        <p:cNvCxnSpPr>
                          <a:stCxn id="944" idx="4"/>
                          <a:endCxn id="943" idx="0"/>
                        </p:cNvCxnSpPr>
                        <p:nvPr/>
                      </p:nvCxnSpPr>
                      <p:spPr bwMode="auto">
                        <a:xfrm rot="5400000">
                          <a:off x="1222101" y="4535456"/>
                          <a:ext cx="921685" cy="53585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47" name="Oval 946"/>
                        <p:cNvSpPr/>
                        <p:nvPr/>
                      </p:nvSpPr>
                      <p:spPr bwMode="auto">
                        <a:xfrm>
                          <a:off x="1522182" y="4514016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48" name="Oval 947"/>
                        <p:cNvSpPr/>
                        <p:nvPr/>
                      </p:nvSpPr>
                      <p:spPr bwMode="auto">
                        <a:xfrm>
                          <a:off x="2186657" y="5242785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949" name="Straight Arrow Connector 948"/>
                        <p:cNvCxnSpPr>
                          <a:stCxn id="947" idx="5"/>
                          <a:endCxn id="948" idx="0"/>
                        </p:cNvCxnSpPr>
                        <p:nvPr/>
                      </p:nvCxnSpPr>
                      <p:spPr bwMode="auto">
                        <a:xfrm rot="16200000" flipH="1">
                          <a:off x="2486740" y="5028440"/>
                          <a:ext cx="128606" cy="30008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50" name="Oval 949"/>
                        <p:cNvSpPr/>
                        <p:nvPr/>
                      </p:nvSpPr>
                      <p:spPr>
                        <a:xfrm>
                          <a:off x="3386987" y="5242785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51" name="Oval 950"/>
                        <p:cNvSpPr/>
                        <p:nvPr/>
                      </p:nvSpPr>
                      <p:spPr>
                        <a:xfrm>
                          <a:off x="4094318" y="3528035"/>
                          <a:ext cx="2443529" cy="685900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952" name="Straight Arrow Connector 951"/>
                        <p:cNvCxnSpPr>
                          <a:stCxn id="960" idx="5"/>
                          <a:endCxn id="950" idx="0"/>
                        </p:cNvCxnSpPr>
                        <p:nvPr/>
                      </p:nvCxnSpPr>
                      <p:spPr>
                        <a:xfrm rot="16200000" flipH="1">
                          <a:off x="3740659" y="5082030"/>
                          <a:ext cx="128606" cy="19291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53" name="Straight Arrow Connector 952"/>
                        <p:cNvCxnSpPr>
                          <a:stCxn id="944" idx="4"/>
                          <a:endCxn id="950" idx="0"/>
                        </p:cNvCxnSpPr>
                        <p:nvPr/>
                      </p:nvCxnSpPr>
                      <p:spPr>
                        <a:xfrm rot="16200000" flipH="1">
                          <a:off x="2476021" y="3817391"/>
                          <a:ext cx="900244" cy="195054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54" name="Oval 953"/>
                        <p:cNvSpPr/>
                        <p:nvPr/>
                      </p:nvSpPr>
                      <p:spPr>
                        <a:xfrm>
                          <a:off x="4008580" y="4514016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55" name="Oval 954"/>
                        <p:cNvSpPr/>
                        <p:nvPr/>
                      </p:nvSpPr>
                      <p:spPr>
                        <a:xfrm>
                          <a:off x="4651614" y="5199916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956" name="Straight Arrow Connector 955"/>
                        <p:cNvCxnSpPr>
                          <a:stCxn id="954" idx="5"/>
                          <a:endCxn id="955" idx="0"/>
                        </p:cNvCxnSpPr>
                        <p:nvPr/>
                      </p:nvCxnSpPr>
                      <p:spPr>
                        <a:xfrm rot="16200000" flipH="1">
                          <a:off x="4973138" y="5007013"/>
                          <a:ext cx="107165" cy="27864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57" name="Oval 956"/>
                        <p:cNvSpPr/>
                        <p:nvPr/>
                      </p:nvSpPr>
                      <p:spPr>
                        <a:xfrm>
                          <a:off x="5744778" y="4363982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58" name="Oval 957"/>
                        <p:cNvSpPr/>
                        <p:nvPr/>
                      </p:nvSpPr>
                      <p:spPr>
                        <a:xfrm>
                          <a:off x="6344943" y="5028441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959" name="Straight Arrow Connector 958"/>
                        <p:cNvCxnSpPr>
                          <a:stCxn id="957" idx="5"/>
                          <a:endCxn id="958" idx="0"/>
                        </p:cNvCxnSpPr>
                        <p:nvPr/>
                      </p:nvCxnSpPr>
                      <p:spPr>
                        <a:xfrm rot="16200000" flipH="1">
                          <a:off x="6698602" y="4867673"/>
                          <a:ext cx="85738" cy="23578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60" name="Oval 959"/>
                        <p:cNvSpPr/>
                        <p:nvPr/>
                      </p:nvSpPr>
                      <p:spPr>
                        <a:xfrm>
                          <a:off x="2829691" y="4514016"/>
                          <a:ext cx="1028854" cy="685900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</p:grpSp>
                </p:grpSp>
                <p:sp>
                  <p:nvSpPr>
                    <p:cNvPr id="925" name="Up-Down Arrow 924"/>
                    <p:cNvSpPr/>
                    <p:nvPr/>
                  </p:nvSpPr>
                  <p:spPr>
                    <a:xfrm>
                      <a:off x="6556323" y="3920496"/>
                      <a:ext cx="338435" cy="665593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6" name="Up-Down Arrow 925"/>
                    <p:cNvSpPr/>
                    <p:nvPr/>
                  </p:nvSpPr>
                  <p:spPr>
                    <a:xfrm>
                      <a:off x="2088977" y="378207"/>
                      <a:ext cx="338435" cy="67687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7" name="Up-Down Arrow 926"/>
                    <p:cNvSpPr/>
                    <p:nvPr/>
                  </p:nvSpPr>
                  <p:spPr>
                    <a:xfrm>
                      <a:off x="2066414" y="5037336"/>
                      <a:ext cx="338435" cy="67687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8" name="Up-Down Arrow 927"/>
                    <p:cNvSpPr/>
                    <p:nvPr/>
                  </p:nvSpPr>
                  <p:spPr>
                    <a:xfrm>
                      <a:off x="2088977" y="2724691"/>
                      <a:ext cx="338435" cy="665593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9" name="Up-Down Arrow 928"/>
                    <p:cNvSpPr/>
                    <p:nvPr/>
                  </p:nvSpPr>
                  <p:spPr>
                    <a:xfrm>
                      <a:off x="6545038" y="1562734"/>
                      <a:ext cx="338435" cy="67687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30" name="Up-Down Arrow 929"/>
                    <p:cNvSpPr/>
                    <p:nvPr/>
                  </p:nvSpPr>
                  <p:spPr>
                    <a:xfrm>
                      <a:off x="6590163" y="6266980"/>
                      <a:ext cx="349720" cy="67687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31" name="Up-Down Arrow 930"/>
                    <p:cNvSpPr/>
                    <p:nvPr/>
                  </p:nvSpPr>
                  <p:spPr>
                    <a:xfrm rot="18826925">
                      <a:off x="4288803" y="2183195"/>
                      <a:ext cx="349713" cy="597899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32" name="Up-Down Arrow 931"/>
                    <p:cNvSpPr/>
                    <p:nvPr/>
                  </p:nvSpPr>
                  <p:spPr>
                    <a:xfrm rot="18826925">
                      <a:off x="4345212" y="4518401"/>
                      <a:ext cx="338435" cy="58662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33" name="Up-Down Arrow 932"/>
                    <p:cNvSpPr/>
                    <p:nvPr/>
                  </p:nvSpPr>
                  <p:spPr>
                    <a:xfrm rot="18826925">
                      <a:off x="8733593" y="3356444"/>
                      <a:ext cx="338435" cy="58662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34" name="Up-Down Arrow 933"/>
                    <p:cNvSpPr/>
                    <p:nvPr/>
                  </p:nvSpPr>
                  <p:spPr>
                    <a:xfrm rot="18826925">
                      <a:off x="8784353" y="5686001"/>
                      <a:ext cx="349713" cy="58662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35" name="Up-Down Arrow 934"/>
                    <p:cNvSpPr/>
                    <p:nvPr/>
                  </p:nvSpPr>
                  <p:spPr>
                    <a:xfrm rot="18826925">
                      <a:off x="7598" y="914068"/>
                      <a:ext cx="349720" cy="58662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36" name="Up-Down Arrow 935"/>
                    <p:cNvSpPr/>
                    <p:nvPr/>
                  </p:nvSpPr>
                  <p:spPr>
                    <a:xfrm rot="18826925">
                      <a:off x="69650" y="3243632"/>
                      <a:ext cx="338435" cy="58662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42348" name="Group 355"/>
                <p:cNvGrpSpPr>
                  <a:grpSpLocks/>
                </p:cNvGrpSpPr>
                <p:nvPr/>
              </p:nvGrpSpPr>
              <p:grpSpPr bwMode="auto">
                <a:xfrm>
                  <a:off x="190500" y="190500"/>
                  <a:ext cx="4178300" cy="2959100"/>
                  <a:chOff x="342900" y="292100"/>
                  <a:chExt cx="4178300" cy="2959100"/>
                </a:xfrm>
              </p:grpSpPr>
              <p:sp>
                <p:nvSpPr>
                  <p:cNvPr id="805" name="Rounded Rectangle 804"/>
                  <p:cNvSpPr/>
                  <p:nvPr/>
                </p:nvSpPr>
                <p:spPr>
                  <a:xfrm>
                    <a:off x="343357" y="294034"/>
                    <a:ext cx="4177546" cy="2957720"/>
                  </a:xfrm>
                  <a:prstGeom prst="roundRect">
                    <a:avLst>
                      <a:gd name="adj" fmla="val 26538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crgbClr r="0" g="0" b="0"/>
                    </a:solidFill>
                    <a:prstDash val="solid"/>
                    <a:round/>
                    <a:headEnd type="none" w="med" len="med"/>
                    <a:tailEnd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42367" name="Group 12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06718" y="406400"/>
                    <a:ext cx="3911783" cy="2737417"/>
                    <a:chOff x="-102883" y="381000"/>
                    <a:chExt cx="9364556" cy="6553200"/>
                  </a:xfrm>
                </p:grpSpPr>
                <p:grpSp>
                  <p:nvGrpSpPr>
                    <p:cNvPr id="142368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390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895" name="Oval 894"/>
                      <p:cNvSpPr/>
                      <p:nvPr/>
                    </p:nvSpPr>
                    <p:spPr>
                      <a:xfrm>
                        <a:off x="2131" y="3392974"/>
                        <a:ext cx="4476111" cy="164612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/>
                      </a:p>
                    </p:txBody>
                  </p:sp>
                  <p:grpSp>
                    <p:nvGrpSpPr>
                      <p:cNvPr id="142457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897" name="Straight Arrow Connector 5"/>
                        <p:cNvCxnSpPr>
                          <a:stCxn id="906" idx="4"/>
                          <a:endCxn id="913" idx="0"/>
                        </p:cNvCxnSpPr>
                        <p:nvPr/>
                      </p:nvCxnSpPr>
                      <p:spPr>
                        <a:xfrm rot="16200000" flipH="1">
                          <a:off x="5696561" y="3847529"/>
                          <a:ext cx="814051" cy="15424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98" name="Straight Arrow Connector 6"/>
                        <p:cNvCxnSpPr>
                          <a:stCxn id="906" idx="4"/>
                          <a:endCxn id="910" idx="0"/>
                        </p:cNvCxnSpPr>
                        <p:nvPr/>
                      </p:nvCxnSpPr>
                      <p:spPr>
                        <a:xfrm rot="16200000" flipH="1">
                          <a:off x="5096720" y="4447357"/>
                          <a:ext cx="835480" cy="36417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99" name="Straight Arrow Connector 898"/>
                        <p:cNvCxnSpPr>
                          <a:stCxn id="902" idx="4"/>
                        </p:cNvCxnSpPr>
                        <p:nvPr/>
                      </p:nvCxnSpPr>
                      <p:spPr bwMode="auto">
                        <a:xfrm rot="16200000" flipH="1">
                          <a:off x="1894072" y="4415213"/>
                          <a:ext cx="899740" cy="74979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00" name="Oval 4"/>
                        <p:cNvSpPr/>
                        <p:nvPr/>
                      </p:nvSpPr>
                      <p:spPr bwMode="auto">
                        <a:xfrm>
                          <a:off x="383787" y="4511617"/>
                          <a:ext cx="1028276" cy="70694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01" name="Oval 900"/>
                        <p:cNvSpPr/>
                        <p:nvPr/>
                      </p:nvSpPr>
                      <p:spPr bwMode="auto">
                        <a:xfrm>
                          <a:off x="919355" y="5261408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02" name="Oval 901"/>
                        <p:cNvSpPr/>
                        <p:nvPr/>
                      </p:nvSpPr>
                      <p:spPr bwMode="auto">
                        <a:xfrm>
                          <a:off x="747975" y="3654722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903" name="Straight Arrow Connector 902"/>
                        <p:cNvCxnSpPr>
                          <a:stCxn id="900" idx="5"/>
                          <a:endCxn id="901" idx="0"/>
                        </p:cNvCxnSpPr>
                        <p:nvPr/>
                      </p:nvCxnSpPr>
                      <p:spPr bwMode="auto">
                        <a:xfrm rot="16200000" flipH="1">
                          <a:off x="1272828" y="5100743"/>
                          <a:ext cx="149963" cy="17137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04" name="Straight Arrow Connector 24"/>
                        <p:cNvCxnSpPr>
                          <a:stCxn id="902" idx="4"/>
                          <a:endCxn id="901" idx="0"/>
                        </p:cNvCxnSpPr>
                        <p:nvPr/>
                      </p:nvCxnSpPr>
                      <p:spPr bwMode="auto">
                        <a:xfrm rot="5400000">
                          <a:off x="1240685" y="4533046"/>
                          <a:ext cx="921170" cy="53555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05" name="Oval 25"/>
                        <p:cNvSpPr/>
                        <p:nvPr/>
                      </p:nvSpPr>
                      <p:spPr bwMode="auto">
                        <a:xfrm>
                          <a:off x="1540598" y="4511617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06" name="Oval 26"/>
                        <p:cNvSpPr/>
                        <p:nvPr/>
                      </p:nvSpPr>
                      <p:spPr bwMode="auto">
                        <a:xfrm>
                          <a:off x="2204700" y="5239979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907" name="Straight Arrow Connector 27"/>
                        <p:cNvCxnSpPr/>
                        <p:nvPr/>
                      </p:nvCxnSpPr>
                      <p:spPr bwMode="auto">
                        <a:xfrm rot="16200000" flipH="1">
                          <a:off x="2504614" y="5025754"/>
                          <a:ext cx="128534" cy="2999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08" name="Oval 8"/>
                        <p:cNvSpPr/>
                        <p:nvPr/>
                      </p:nvSpPr>
                      <p:spPr>
                        <a:xfrm>
                          <a:off x="3382926" y="4361667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09" name="Oval 9"/>
                        <p:cNvSpPr/>
                        <p:nvPr/>
                      </p:nvSpPr>
                      <p:spPr>
                        <a:xfrm>
                          <a:off x="3939909" y="5068599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10" name="Oval 10"/>
                        <p:cNvSpPr/>
                        <p:nvPr/>
                      </p:nvSpPr>
                      <p:spPr>
                        <a:xfrm>
                          <a:off x="4111288" y="3526187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911" name="Straight Arrow Connector 11"/>
                        <p:cNvCxnSpPr>
                          <a:stCxn id="904" idx="5"/>
                          <a:endCxn id="905" idx="0"/>
                        </p:cNvCxnSpPr>
                        <p:nvPr/>
                      </p:nvCxnSpPr>
                      <p:spPr>
                        <a:xfrm rot="16200000" flipH="1">
                          <a:off x="4293382" y="4907935"/>
                          <a:ext cx="128534" cy="19279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12" name="Straight Arrow Connector 12"/>
                        <p:cNvCxnSpPr>
                          <a:stCxn id="906" idx="4"/>
                          <a:endCxn id="905" idx="0"/>
                        </p:cNvCxnSpPr>
                        <p:nvPr/>
                      </p:nvCxnSpPr>
                      <p:spPr>
                        <a:xfrm rot="5400000">
                          <a:off x="4464762" y="4200989"/>
                          <a:ext cx="856896" cy="87832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13" name="Oval 13"/>
                        <p:cNvSpPr/>
                        <p:nvPr/>
                      </p:nvSpPr>
                      <p:spPr>
                        <a:xfrm>
                          <a:off x="4539736" y="4361667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14" name="Oval 14"/>
                        <p:cNvSpPr/>
                        <p:nvPr/>
                      </p:nvSpPr>
                      <p:spPr>
                        <a:xfrm>
                          <a:off x="5182409" y="5047184"/>
                          <a:ext cx="1006860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915" name="Straight Arrow Connector 15"/>
                        <p:cNvCxnSpPr>
                          <a:stCxn id="909" idx="5"/>
                          <a:endCxn id="910" idx="0"/>
                        </p:cNvCxnSpPr>
                        <p:nvPr/>
                      </p:nvCxnSpPr>
                      <p:spPr>
                        <a:xfrm rot="16200000" flipH="1">
                          <a:off x="5503738" y="4854375"/>
                          <a:ext cx="107119" cy="27848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16" name="Oval 16"/>
                        <p:cNvSpPr/>
                        <p:nvPr/>
                      </p:nvSpPr>
                      <p:spPr>
                        <a:xfrm>
                          <a:off x="5760821" y="4361667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917" name="Oval 17"/>
                        <p:cNvSpPr/>
                        <p:nvPr/>
                      </p:nvSpPr>
                      <p:spPr>
                        <a:xfrm>
                          <a:off x="6360649" y="5025755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918" name="Straight Arrow Connector 18"/>
                        <p:cNvCxnSpPr>
                          <a:stCxn id="912" idx="5"/>
                          <a:endCxn id="913" idx="0"/>
                        </p:cNvCxnSpPr>
                        <p:nvPr/>
                      </p:nvCxnSpPr>
                      <p:spPr>
                        <a:xfrm rot="16200000" flipH="1">
                          <a:off x="6714108" y="4865076"/>
                          <a:ext cx="85690" cy="23565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42369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57700" y="45974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871" name="Oval 870"/>
                      <p:cNvSpPr/>
                      <p:nvPr/>
                    </p:nvSpPr>
                    <p:spPr>
                      <a:xfrm>
                        <a:off x="-2010" y="3392882"/>
                        <a:ext cx="4487383" cy="164612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/>
                      </a:p>
                    </p:txBody>
                  </p:sp>
                  <p:grpSp>
                    <p:nvGrpSpPr>
                      <p:cNvPr id="142433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873" name="Straight Arrow Connector 872"/>
                        <p:cNvCxnSpPr>
                          <a:stCxn id="886" idx="4"/>
                          <a:endCxn id="893" idx="0"/>
                        </p:cNvCxnSpPr>
                        <p:nvPr/>
                      </p:nvCxnSpPr>
                      <p:spPr>
                        <a:xfrm rot="16200000" flipH="1">
                          <a:off x="5710109" y="3847354"/>
                          <a:ext cx="814051" cy="15424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4" name="Straight Arrow Connector 873"/>
                        <p:cNvCxnSpPr>
                          <a:stCxn id="886" idx="4"/>
                          <a:endCxn id="890" idx="0"/>
                        </p:cNvCxnSpPr>
                        <p:nvPr/>
                      </p:nvCxnSpPr>
                      <p:spPr>
                        <a:xfrm rot="16200000" flipH="1">
                          <a:off x="5099567" y="4457882"/>
                          <a:ext cx="835466" cy="34275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5" name="Straight Arrow Connector 42"/>
                        <p:cNvCxnSpPr>
                          <a:stCxn id="878" idx="4"/>
                          <a:endCxn id="882" idx="0"/>
                        </p:cNvCxnSpPr>
                        <p:nvPr/>
                      </p:nvCxnSpPr>
                      <p:spPr bwMode="auto">
                        <a:xfrm rot="16200000" flipH="1">
                          <a:off x="1886205" y="4415051"/>
                          <a:ext cx="899740" cy="74977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76" name="Oval 4"/>
                        <p:cNvSpPr/>
                        <p:nvPr/>
                      </p:nvSpPr>
                      <p:spPr bwMode="auto">
                        <a:xfrm>
                          <a:off x="375920" y="4511442"/>
                          <a:ext cx="1028276" cy="706932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77" name="Oval 876"/>
                        <p:cNvSpPr/>
                        <p:nvPr/>
                      </p:nvSpPr>
                      <p:spPr bwMode="auto">
                        <a:xfrm>
                          <a:off x="911474" y="5261219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78" name="Oval 877"/>
                        <p:cNvSpPr/>
                        <p:nvPr/>
                      </p:nvSpPr>
                      <p:spPr bwMode="auto">
                        <a:xfrm>
                          <a:off x="740095" y="3654546"/>
                          <a:ext cx="2463585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879" name="Straight Arrow Connector 878"/>
                        <p:cNvCxnSpPr>
                          <a:stCxn id="876" idx="5"/>
                          <a:endCxn id="877" idx="0"/>
                        </p:cNvCxnSpPr>
                        <p:nvPr/>
                      </p:nvCxnSpPr>
                      <p:spPr bwMode="auto">
                        <a:xfrm rot="16200000" flipH="1">
                          <a:off x="1264947" y="5100554"/>
                          <a:ext cx="149950" cy="17137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0" name="Straight Arrow Connector 879"/>
                        <p:cNvCxnSpPr>
                          <a:stCxn id="878" idx="4"/>
                          <a:endCxn id="877" idx="0"/>
                        </p:cNvCxnSpPr>
                        <p:nvPr/>
                      </p:nvCxnSpPr>
                      <p:spPr bwMode="auto">
                        <a:xfrm rot="5400000">
                          <a:off x="1232817" y="4532857"/>
                          <a:ext cx="921156" cy="53556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81" name="Oval 880"/>
                        <p:cNvSpPr/>
                        <p:nvPr/>
                      </p:nvSpPr>
                      <p:spPr bwMode="auto">
                        <a:xfrm>
                          <a:off x="1554146" y="4511442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82" name="Oval 881"/>
                        <p:cNvSpPr/>
                        <p:nvPr/>
                      </p:nvSpPr>
                      <p:spPr bwMode="auto">
                        <a:xfrm>
                          <a:off x="2196819" y="5239803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883" name="Straight Arrow Connector 882"/>
                        <p:cNvCxnSpPr>
                          <a:stCxn id="881" idx="5"/>
                          <a:endCxn id="882" idx="0"/>
                        </p:cNvCxnSpPr>
                        <p:nvPr/>
                      </p:nvCxnSpPr>
                      <p:spPr bwMode="auto">
                        <a:xfrm rot="16200000" flipH="1">
                          <a:off x="2507447" y="5036294"/>
                          <a:ext cx="128534" cy="27848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84" name="Oval 883"/>
                        <p:cNvSpPr/>
                        <p:nvPr/>
                      </p:nvSpPr>
                      <p:spPr>
                        <a:xfrm>
                          <a:off x="3375059" y="4361478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85" name="Oval 884"/>
                        <p:cNvSpPr/>
                        <p:nvPr/>
                      </p:nvSpPr>
                      <p:spPr>
                        <a:xfrm>
                          <a:off x="3953457" y="5068424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86" name="Oval 885"/>
                        <p:cNvSpPr/>
                        <p:nvPr/>
                      </p:nvSpPr>
                      <p:spPr>
                        <a:xfrm>
                          <a:off x="4103421" y="3526012"/>
                          <a:ext cx="2463571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887" name="Straight Arrow Connector 886"/>
                        <p:cNvCxnSpPr>
                          <a:stCxn id="884" idx="5"/>
                          <a:endCxn id="885" idx="0"/>
                        </p:cNvCxnSpPr>
                        <p:nvPr/>
                      </p:nvCxnSpPr>
                      <p:spPr>
                        <a:xfrm rot="16200000" flipH="1">
                          <a:off x="4296216" y="4897045"/>
                          <a:ext cx="128534" cy="21422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8" name="Straight Arrow Connector 887"/>
                        <p:cNvCxnSpPr>
                          <a:stCxn id="886" idx="4"/>
                          <a:endCxn id="885" idx="0"/>
                        </p:cNvCxnSpPr>
                        <p:nvPr/>
                      </p:nvCxnSpPr>
                      <p:spPr>
                        <a:xfrm rot="5400000">
                          <a:off x="4478310" y="4200813"/>
                          <a:ext cx="856896" cy="87832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89" name="Oval 888"/>
                        <p:cNvSpPr/>
                        <p:nvPr/>
                      </p:nvSpPr>
                      <p:spPr>
                        <a:xfrm>
                          <a:off x="4531869" y="4361478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90" name="Oval 889"/>
                        <p:cNvSpPr/>
                        <p:nvPr/>
                      </p:nvSpPr>
                      <p:spPr>
                        <a:xfrm>
                          <a:off x="5174542" y="5046995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891" name="Straight Arrow Connector 890"/>
                        <p:cNvCxnSpPr>
                          <a:stCxn id="889" idx="5"/>
                          <a:endCxn id="890" idx="0"/>
                        </p:cNvCxnSpPr>
                        <p:nvPr/>
                      </p:nvCxnSpPr>
                      <p:spPr>
                        <a:xfrm rot="16200000" flipH="1">
                          <a:off x="5495885" y="4854200"/>
                          <a:ext cx="107105" cy="27849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92" name="Oval 891"/>
                        <p:cNvSpPr/>
                        <p:nvPr/>
                      </p:nvSpPr>
                      <p:spPr>
                        <a:xfrm>
                          <a:off x="5774369" y="4361478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93" name="Oval 892"/>
                        <p:cNvSpPr/>
                        <p:nvPr/>
                      </p:nvSpPr>
                      <p:spPr>
                        <a:xfrm>
                          <a:off x="6374197" y="5025579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894" name="Straight Arrow Connector 893"/>
                        <p:cNvCxnSpPr>
                          <a:stCxn id="892" idx="5"/>
                          <a:endCxn id="893" idx="0"/>
                        </p:cNvCxnSpPr>
                        <p:nvPr/>
                      </p:nvCxnSpPr>
                      <p:spPr>
                        <a:xfrm rot="16200000" flipH="1">
                          <a:off x="6727657" y="4864901"/>
                          <a:ext cx="85690" cy="23565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42370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0541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847" name="Oval 846"/>
                      <p:cNvSpPr/>
                      <p:nvPr/>
                    </p:nvSpPr>
                    <p:spPr>
                      <a:xfrm>
                        <a:off x="2131" y="3395886"/>
                        <a:ext cx="4476111" cy="164612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/>
                      </a:p>
                    </p:txBody>
                  </p:sp>
                  <p:grpSp>
                    <p:nvGrpSpPr>
                      <p:cNvPr id="142409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849" name="Straight Arrow Connector 848"/>
                        <p:cNvCxnSpPr>
                          <a:stCxn id="862" idx="4"/>
                          <a:endCxn id="869" idx="0"/>
                        </p:cNvCxnSpPr>
                        <p:nvPr/>
                      </p:nvCxnSpPr>
                      <p:spPr>
                        <a:xfrm rot="16200000" flipH="1">
                          <a:off x="5696561" y="3853062"/>
                          <a:ext cx="814051" cy="15424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0" name="Straight Arrow Connector 66"/>
                        <p:cNvCxnSpPr>
                          <a:stCxn id="862" idx="4"/>
                          <a:endCxn id="866" idx="0"/>
                        </p:cNvCxnSpPr>
                        <p:nvPr/>
                      </p:nvCxnSpPr>
                      <p:spPr>
                        <a:xfrm rot="16200000" flipH="1">
                          <a:off x="5096720" y="4452876"/>
                          <a:ext cx="835466" cy="36417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1" name="Straight Arrow Connector 850"/>
                        <p:cNvCxnSpPr>
                          <a:stCxn id="854" idx="4"/>
                          <a:endCxn id="858" idx="0"/>
                        </p:cNvCxnSpPr>
                        <p:nvPr/>
                      </p:nvCxnSpPr>
                      <p:spPr bwMode="auto">
                        <a:xfrm rot="16200000" flipH="1">
                          <a:off x="1894072" y="4420745"/>
                          <a:ext cx="899740" cy="749791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2" name="Oval 4"/>
                        <p:cNvSpPr/>
                        <p:nvPr/>
                      </p:nvSpPr>
                      <p:spPr bwMode="auto">
                        <a:xfrm>
                          <a:off x="383787" y="4517150"/>
                          <a:ext cx="1028276" cy="706932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53" name="Oval 852"/>
                        <p:cNvSpPr/>
                        <p:nvPr/>
                      </p:nvSpPr>
                      <p:spPr bwMode="auto">
                        <a:xfrm>
                          <a:off x="919355" y="5266927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54" name="Oval 853"/>
                        <p:cNvSpPr/>
                        <p:nvPr/>
                      </p:nvSpPr>
                      <p:spPr bwMode="auto">
                        <a:xfrm>
                          <a:off x="747975" y="3660254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855" name="Straight Arrow Connector 854"/>
                        <p:cNvCxnSpPr>
                          <a:stCxn id="852" idx="5"/>
                          <a:endCxn id="853" idx="0"/>
                        </p:cNvCxnSpPr>
                        <p:nvPr/>
                      </p:nvCxnSpPr>
                      <p:spPr bwMode="auto">
                        <a:xfrm rot="16200000" flipH="1">
                          <a:off x="1272828" y="5106262"/>
                          <a:ext cx="149950" cy="17137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6" name="Straight Arrow Connector 855"/>
                        <p:cNvCxnSpPr>
                          <a:stCxn id="854" idx="4"/>
                          <a:endCxn id="853" idx="0"/>
                        </p:cNvCxnSpPr>
                        <p:nvPr/>
                      </p:nvCxnSpPr>
                      <p:spPr bwMode="auto">
                        <a:xfrm rot="5400000">
                          <a:off x="1240685" y="4538565"/>
                          <a:ext cx="921156" cy="53555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57" name="Oval 856"/>
                        <p:cNvSpPr/>
                        <p:nvPr/>
                      </p:nvSpPr>
                      <p:spPr bwMode="auto">
                        <a:xfrm>
                          <a:off x="1540598" y="4517150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58" name="Oval 857"/>
                        <p:cNvSpPr/>
                        <p:nvPr/>
                      </p:nvSpPr>
                      <p:spPr bwMode="auto">
                        <a:xfrm>
                          <a:off x="2204700" y="5245511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859" name="Straight Arrow Connector 858"/>
                        <p:cNvCxnSpPr>
                          <a:stCxn id="857" idx="5"/>
                          <a:endCxn id="858" idx="0"/>
                        </p:cNvCxnSpPr>
                        <p:nvPr/>
                      </p:nvCxnSpPr>
                      <p:spPr bwMode="auto">
                        <a:xfrm rot="16200000" flipH="1">
                          <a:off x="2504614" y="5031287"/>
                          <a:ext cx="128534" cy="2999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0" name="Oval 859"/>
                        <p:cNvSpPr/>
                        <p:nvPr/>
                      </p:nvSpPr>
                      <p:spPr>
                        <a:xfrm>
                          <a:off x="3382926" y="4367186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61" name="Oval 860"/>
                        <p:cNvSpPr/>
                        <p:nvPr/>
                      </p:nvSpPr>
                      <p:spPr>
                        <a:xfrm>
                          <a:off x="3939909" y="5074132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62" name="Oval 861"/>
                        <p:cNvSpPr/>
                        <p:nvPr/>
                      </p:nvSpPr>
                      <p:spPr>
                        <a:xfrm>
                          <a:off x="4111288" y="3531720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863" name="Straight Arrow Connector 862"/>
                        <p:cNvCxnSpPr>
                          <a:stCxn id="860" idx="5"/>
                          <a:endCxn id="861" idx="0"/>
                        </p:cNvCxnSpPr>
                        <p:nvPr/>
                      </p:nvCxnSpPr>
                      <p:spPr>
                        <a:xfrm rot="16200000" flipH="1">
                          <a:off x="4293382" y="4913467"/>
                          <a:ext cx="128534" cy="19279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64" name="Straight Arrow Connector 863"/>
                        <p:cNvCxnSpPr>
                          <a:stCxn id="862" idx="4"/>
                          <a:endCxn id="861" idx="0"/>
                        </p:cNvCxnSpPr>
                        <p:nvPr/>
                      </p:nvCxnSpPr>
                      <p:spPr>
                        <a:xfrm rot="5400000">
                          <a:off x="4464762" y="4206521"/>
                          <a:ext cx="856896" cy="878326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5" name="Oval 864"/>
                        <p:cNvSpPr/>
                        <p:nvPr/>
                      </p:nvSpPr>
                      <p:spPr>
                        <a:xfrm>
                          <a:off x="4539736" y="4367186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66" name="Oval 865"/>
                        <p:cNvSpPr/>
                        <p:nvPr/>
                      </p:nvSpPr>
                      <p:spPr>
                        <a:xfrm>
                          <a:off x="5182409" y="5052703"/>
                          <a:ext cx="1006860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867" name="Straight Arrow Connector 866"/>
                        <p:cNvCxnSpPr>
                          <a:stCxn id="865" idx="5"/>
                          <a:endCxn id="866" idx="0"/>
                        </p:cNvCxnSpPr>
                        <p:nvPr/>
                      </p:nvCxnSpPr>
                      <p:spPr>
                        <a:xfrm rot="16200000" flipH="1">
                          <a:off x="5503752" y="4859908"/>
                          <a:ext cx="107105" cy="278485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68" name="Oval 867"/>
                        <p:cNvSpPr/>
                        <p:nvPr/>
                      </p:nvSpPr>
                      <p:spPr>
                        <a:xfrm>
                          <a:off x="5760821" y="4367186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69" name="Oval 868"/>
                        <p:cNvSpPr/>
                        <p:nvPr/>
                      </p:nvSpPr>
                      <p:spPr>
                        <a:xfrm>
                          <a:off x="6360649" y="5031287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870" name="Straight Arrow Connector 869"/>
                        <p:cNvCxnSpPr>
                          <a:stCxn id="868" idx="5"/>
                          <a:endCxn id="869" idx="0"/>
                        </p:cNvCxnSpPr>
                        <p:nvPr/>
                      </p:nvCxnSpPr>
                      <p:spPr>
                        <a:xfrm rot="16200000" flipH="1">
                          <a:off x="6714108" y="4870609"/>
                          <a:ext cx="85690" cy="235653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42371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32300" y="2247900"/>
                      <a:ext cx="4483100" cy="1651000"/>
                      <a:chOff x="0" y="3390900"/>
                      <a:chExt cx="4483100" cy="1651000"/>
                    </a:xfrm>
                  </p:grpSpPr>
                  <p:sp>
                    <p:nvSpPr>
                      <p:cNvPr id="823" name="Oval 822"/>
                      <p:cNvSpPr/>
                      <p:nvPr/>
                    </p:nvSpPr>
                    <p:spPr>
                      <a:xfrm>
                        <a:off x="838" y="3397221"/>
                        <a:ext cx="4476104" cy="1646128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9525" cap="flat" cmpd="sng" algn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prstDash val="solid"/>
                        <a:round/>
                        <a:headEnd type="none" w="med" len="med"/>
                        <a:tailEnd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sz="800"/>
                      </a:p>
                    </p:txBody>
                  </p:sp>
                  <p:grpSp>
                    <p:nvGrpSpPr>
                      <p:cNvPr id="142385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7352" y="3530598"/>
                        <a:ext cx="3689642" cy="1269986"/>
                        <a:chOff x="387350" y="3530600"/>
                        <a:chExt cx="7010400" cy="2412991"/>
                      </a:xfrm>
                    </p:grpSpPr>
                    <p:cxnSp>
                      <p:nvCxnSpPr>
                        <p:cNvPr id="825" name="Straight Arrow Connector 824"/>
                        <p:cNvCxnSpPr>
                          <a:stCxn id="838" idx="4"/>
                          <a:endCxn id="845" idx="0"/>
                        </p:cNvCxnSpPr>
                        <p:nvPr/>
                      </p:nvCxnSpPr>
                      <p:spPr>
                        <a:xfrm rot="16200000" flipH="1">
                          <a:off x="5694091" y="3855599"/>
                          <a:ext cx="814051" cy="15424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6" name="Straight Arrow Connector 825"/>
                        <p:cNvCxnSpPr>
                          <a:stCxn id="838" idx="4"/>
                          <a:endCxn id="842" idx="0"/>
                        </p:cNvCxnSpPr>
                        <p:nvPr/>
                      </p:nvCxnSpPr>
                      <p:spPr>
                        <a:xfrm rot="16200000" flipH="1">
                          <a:off x="5094264" y="4455413"/>
                          <a:ext cx="835466" cy="36418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7" name="Straight Arrow Connector 826"/>
                        <p:cNvCxnSpPr>
                          <a:stCxn id="830" idx="4"/>
                          <a:endCxn id="834" idx="0"/>
                        </p:cNvCxnSpPr>
                        <p:nvPr/>
                      </p:nvCxnSpPr>
                      <p:spPr bwMode="auto">
                        <a:xfrm rot="16200000" flipH="1">
                          <a:off x="1891616" y="4423296"/>
                          <a:ext cx="899740" cy="74977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28" name="Oval 4"/>
                        <p:cNvSpPr/>
                        <p:nvPr/>
                      </p:nvSpPr>
                      <p:spPr bwMode="auto">
                        <a:xfrm>
                          <a:off x="381331" y="4519687"/>
                          <a:ext cx="1028276" cy="706932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29" name="Oval 828"/>
                        <p:cNvSpPr/>
                        <p:nvPr/>
                      </p:nvSpPr>
                      <p:spPr bwMode="auto">
                        <a:xfrm>
                          <a:off x="916885" y="5269464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1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30" name="Oval 829"/>
                        <p:cNvSpPr/>
                        <p:nvPr/>
                      </p:nvSpPr>
                      <p:spPr bwMode="auto">
                        <a:xfrm>
                          <a:off x="745506" y="3662791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831" name="Straight Arrow Connector 830"/>
                        <p:cNvCxnSpPr>
                          <a:stCxn id="828" idx="5"/>
                          <a:endCxn id="829" idx="0"/>
                        </p:cNvCxnSpPr>
                        <p:nvPr/>
                      </p:nvCxnSpPr>
                      <p:spPr bwMode="auto">
                        <a:xfrm rot="16200000" flipH="1">
                          <a:off x="1270359" y="5108799"/>
                          <a:ext cx="149950" cy="17137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2" name="Straight Arrow Connector 831"/>
                        <p:cNvCxnSpPr>
                          <a:stCxn id="830" idx="4"/>
                          <a:endCxn id="829" idx="0"/>
                        </p:cNvCxnSpPr>
                        <p:nvPr/>
                      </p:nvCxnSpPr>
                      <p:spPr bwMode="auto">
                        <a:xfrm rot="5400000">
                          <a:off x="1238229" y="4541102"/>
                          <a:ext cx="921156" cy="535567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33" name="Oval 832"/>
                        <p:cNvSpPr/>
                        <p:nvPr/>
                      </p:nvSpPr>
                      <p:spPr bwMode="auto">
                        <a:xfrm>
                          <a:off x="1538142" y="4519687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34" name="Oval 833"/>
                        <p:cNvSpPr/>
                        <p:nvPr/>
                      </p:nvSpPr>
                      <p:spPr bwMode="auto">
                        <a:xfrm>
                          <a:off x="2202230" y="5248048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2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835" name="Straight Arrow Connector 834"/>
                        <p:cNvCxnSpPr>
                          <a:stCxn id="833" idx="5"/>
                          <a:endCxn id="834" idx="0"/>
                        </p:cNvCxnSpPr>
                        <p:nvPr/>
                      </p:nvCxnSpPr>
                      <p:spPr bwMode="auto">
                        <a:xfrm rot="16200000" flipH="1">
                          <a:off x="2502144" y="5033824"/>
                          <a:ext cx="128534" cy="299914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36" name="Oval 835"/>
                        <p:cNvSpPr/>
                        <p:nvPr/>
                      </p:nvSpPr>
                      <p:spPr>
                        <a:xfrm>
                          <a:off x="3380470" y="4369723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37" name="Oval 836"/>
                        <p:cNvSpPr/>
                        <p:nvPr/>
                      </p:nvSpPr>
                      <p:spPr>
                        <a:xfrm>
                          <a:off x="3937453" y="5076669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3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38" name="Oval 837"/>
                        <p:cNvSpPr/>
                        <p:nvPr/>
                      </p:nvSpPr>
                      <p:spPr>
                        <a:xfrm>
                          <a:off x="4108832" y="3534257"/>
                          <a:ext cx="2442156" cy="685516"/>
                        </a:xfrm>
                        <a:prstGeom prst="ellipse">
                          <a:avLst/>
                        </a:prstGeom>
                        <a:solidFill>
                          <a:srgbClr val="66FF66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sz="800" dirty="0">
                            <a:solidFill>
                              <a:srgbClr val="000000"/>
                            </a:solidFill>
                            <a:latin typeface="Arial Narrow"/>
                            <a:cs typeface="Arial Narrow"/>
                          </a:endParaRPr>
                        </a:p>
                      </p:txBody>
                    </p:sp>
                    <p:cxnSp>
                      <p:nvCxnSpPr>
                        <p:cNvPr id="839" name="Straight Arrow Connector 838"/>
                        <p:cNvCxnSpPr>
                          <a:stCxn id="836" idx="5"/>
                          <a:endCxn id="837" idx="0"/>
                        </p:cNvCxnSpPr>
                        <p:nvPr/>
                      </p:nvCxnSpPr>
                      <p:spPr>
                        <a:xfrm rot="16200000" flipH="1">
                          <a:off x="4290926" y="4916004"/>
                          <a:ext cx="128534" cy="192809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40" name="Straight Arrow Connector 839"/>
                        <p:cNvCxnSpPr>
                          <a:stCxn id="838" idx="4"/>
                          <a:endCxn id="837" idx="0"/>
                        </p:cNvCxnSpPr>
                        <p:nvPr/>
                      </p:nvCxnSpPr>
                      <p:spPr>
                        <a:xfrm rot="5400000">
                          <a:off x="4462292" y="4209058"/>
                          <a:ext cx="856896" cy="878312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1" name="Oval 840"/>
                        <p:cNvSpPr/>
                        <p:nvPr/>
                      </p:nvSpPr>
                      <p:spPr>
                        <a:xfrm>
                          <a:off x="4537280" y="4369723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42" name="Oval 841"/>
                        <p:cNvSpPr/>
                        <p:nvPr/>
                      </p:nvSpPr>
                      <p:spPr>
                        <a:xfrm>
                          <a:off x="5179953" y="5055240"/>
                          <a:ext cx="1006847" cy="685516"/>
                        </a:xfrm>
                        <a:prstGeom prst="ellipse">
                          <a:avLst/>
                        </a:prstGeom>
                        <a:solidFill>
                          <a:srgbClr val="FF6600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4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843" name="Straight Arrow Connector 842"/>
                        <p:cNvCxnSpPr>
                          <a:stCxn id="841" idx="5"/>
                          <a:endCxn id="842" idx="0"/>
                        </p:cNvCxnSpPr>
                        <p:nvPr/>
                      </p:nvCxnSpPr>
                      <p:spPr>
                        <a:xfrm rot="16200000" flipH="1">
                          <a:off x="5501296" y="4862445"/>
                          <a:ext cx="107105" cy="278498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4" name="Oval 843"/>
                        <p:cNvSpPr/>
                        <p:nvPr/>
                      </p:nvSpPr>
                      <p:spPr>
                        <a:xfrm>
                          <a:off x="5758351" y="4369723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rgbClr val="FFC70E"/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B(H</a:t>
                          </a:r>
                          <a:r>
                            <a:rPr lang="en-US" sz="800" baseline="-250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chemeClr val="tx2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sp>
                      <p:nvSpPr>
                        <p:cNvPr id="845" name="Oval 844"/>
                        <p:cNvSpPr/>
                        <p:nvPr/>
                      </p:nvSpPr>
                      <p:spPr>
                        <a:xfrm>
                          <a:off x="6358179" y="5033824"/>
                          <a:ext cx="1028276" cy="685516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9525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A(H</a:t>
                          </a:r>
                          <a:r>
                            <a:rPr lang="en-US" sz="800" baseline="-250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5</a:t>
                          </a:r>
                          <a:r>
                            <a:rPr lang="en-US" sz="800" dirty="0">
                              <a:solidFill>
                                <a:srgbClr val="000000"/>
                              </a:solidFill>
                              <a:latin typeface="Arial Narrow"/>
                              <a:cs typeface="Arial Narrow"/>
                            </a:rPr>
                            <a:t>)</a:t>
                          </a:r>
                        </a:p>
                      </p:txBody>
                    </p:sp>
                    <p:cxnSp>
                      <p:nvCxnSpPr>
                        <p:cNvPr id="846" name="Straight Arrow Connector 845"/>
                        <p:cNvCxnSpPr>
                          <a:stCxn id="844" idx="5"/>
                          <a:endCxn id="845" idx="0"/>
                        </p:cNvCxnSpPr>
                        <p:nvPr/>
                      </p:nvCxnSpPr>
                      <p:spPr>
                        <a:xfrm rot="16200000" flipH="1">
                          <a:off x="6711652" y="4873160"/>
                          <a:ext cx="85690" cy="235640"/>
                        </a:xfrm>
                        <a:prstGeom prst="straightConnector1">
                          <a:avLst/>
                        </a:prstGeom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arrow" w="med" len="med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811" name="Up-Down Arrow 810"/>
                    <p:cNvSpPr/>
                    <p:nvPr/>
                  </p:nvSpPr>
                  <p:spPr>
                    <a:xfrm>
                      <a:off x="6564081" y="3911616"/>
                      <a:ext cx="338245" cy="67649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812" name="Up-Down Arrow 811"/>
                    <p:cNvSpPr/>
                    <p:nvPr/>
                  </p:nvSpPr>
                  <p:spPr>
                    <a:xfrm>
                      <a:off x="2099249" y="382598"/>
                      <a:ext cx="338245" cy="67649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813" name="Up-Down Arrow 812"/>
                    <p:cNvSpPr/>
                    <p:nvPr/>
                  </p:nvSpPr>
                  <p:spPr>
                    <a:xfrm>
                      <a:off x="2076699" y="5027827"/>
                      <a:ext cx="338245" cy="67649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814" name="Up-Down Arrow 813"/>
                    <p:cNvSpPr/>
                    <p:nvPr/>
                  </p:nvSpPr>
                  <p:spPr>
                    <a:xfrm>
                      <a:off x="2099249" y="2716484"/>
                      <a:ext cx="338245" cy="67649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815" name="Up-Down Arrow 814"/>
                    <p:cNvSpPr/>
                    <p:nvPr/>
                  </p:nvSpPr>
                  <p:spPr>
                    <a:xfrm>
                      <a:off x="6552809" y="1566451"/>
                      <a:ext cx="338245" cy="665218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816" name="Up-Down Arrow 815"/>
                    <p:cNvSpPr/>
                    <p:nvPr/>
                  </p:nvSpPr>
                  <p:spPr>
                    <a:xfrm>
                      <a:off x="6597909" y="6256780"/>
                      <a:ext cx="349516" cy="676490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817" name="Up-Down Arrow 816"/>
                    <p:cNvSpPr/>
                    <p:nvPr/>
                  </p:nvSpPr>
                  <p:spPr>
                    <a:xfrm rot="18826925">
                      <a:off x="4303483" y="2180931"/>
                      <a:ext cx="338245" cy="597569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818" name="Up-Down Arrow 817"/>
                    <p:cNvSpPr/>
                    <p:nvPr/>
                  </p:nvSpPr>
                  <p:spPr>
                    <a:xfrm rot="18826925">
                      <a:off x="4354222" y="4509185"/>
                      <a:ext cx="338245" cy="58629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819" name="Up-Down Arrow 818"/>
                    <p:cNvSpPr/>
                    <p:nvPr/>
                  </p:nvSpPr>
                  <p:spPr>
                    <a:xfrm rot="18826925">
                      <a:off x="8734487" y="3353513"/>
                      <a:ext cx="349516" cy="58629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820" name="Up-Down Arrow 819"/>
                    <p:cNvSpPr/>
                    <p:nvPr/>
                  </p:nvSpPr>
                  <p:spPr>
                    <a:xfrm rot="18826925">
                      <a:off x="8790865" y="5676128"/>
                      <a:ext cx="349516" cy="58629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821" name="Up-Down Arrow 820"/>
                    <p:cNvSpPr/>
                    <p:nvPr/>
                  </p:nvSpPr>
                  <p:spPr>
                    <a:xfrm rot="18826925">
                      <a:off x="19048" y="918151"/>
                      <a:ext cx="349516" cy="58629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  <p:sp>
                  <p:nvSpPr>
                    <p:cNvPr id="822" name="Up-Down Arrow 821"/>
                    <p:cNvSpPr/>
                    <p:nvPr/>
                  </p:nvSpPr>
                  <p:spPr>
                    <a:xfrm rot="18826925">
                      <a:off x="75419" y="3240765"/>
                      <a:ext cx="349516" cy="586291"/>
                    </a:xfrm>
                    <a:prstGeom prst="upDownArrow">
                      <a:avLst/>
                    </a:prstGeom>
                    <a:solidFill>
                      <a:schemeClr val="tx2"/>
                    </a:solidFill>
                    <a:ln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800"/>
                    </a:p>
                  </p:txBody>
                </p:sp>
              </p:grpSp>
            </p:grpSp>
            <p:sp>
              <p:nvSpPr>
                <p:cNvPr id="788" name="Up-Down Arrow 787"/>
                <p:cNvSpPr/>
                <p:nvPr/>
              </p:nvSpPr>
              <p:spPr>
                <a:xfrm>
                  <a:off x="6944733" y="597472"/>
                  <a:ext cx="254326" cy="748848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9" name="Up-Down Arrow 788"/>
                <p:cNvSpPr/>
                <p:nvPr/>
              </p:nvSpPr>
              <p:spPr>
                <a:xfrm rot="18826925">
                  <a:off x="4559246" y="2219976"/>
                  <a:ext cx="226068" cy="805368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790" name="Up-Down Arrow 789"/>
                <p:cNvSpPr/>
                <p:nvPr/>
              </p:nvSpPr>
              <p:spPr>
                <a:xfrm rot="13426925">
                  <a:off x="4815928" y="3988488"/>
                  <a:ext cx="226068" cy="805365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791" name="Up-Down Arrow 790"/>
                <p:cNvSpPr/>
                <p:nvPr/>
              </p:nvSpPr>
              <p:spPr>
                <a:xfrm rot="13426925">
                  <a:off x="157989" y="2947633"/>
                  <a:ext cx="226068" cy="800657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792" name="Up-Down Arrow 791"/>
                <p:cNvSpPr/>
                <p:nvPr/>
              </p:nvSpPr>
              <p:spPr>
                <a:xfrm rot="13426925">
                  <a:off x="4523923" y="150044"/>
                  <a:ext cx="226068" cy="805368"/>
                </a:xfrm>
                <a:prstGeom prst="upDownArrow">
                  <a:avLst/>
                </a:prstGeom>
                <a:solidFill>
                  <a:schemeClr val="tx2"/>
                </a:solidFill>
                <a:ln w="952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/>
                </a:p>
              </p:txBody>
            </p:sp>
            <p:sp>
              <p:nvSpPr>
                <p:cNvPr id="793" name="Oval 792"/>
                <p:cNvSpPr/>
                <p:nvPr/>
              </p:nvSpPr>
              <p:spPr>
                <a:xfrm>
                  <a:off x="5790847" y="2745115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794" name="Oval 793"/>
                <p:cNvSpPr/>
                <p:nvPr/>
              </p:nvSpPr>
              <p:spPr>
                <a:xfrm>
                  <a:off x="5790847" y="1751358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795" name="Oval 794"/>
                <p:cNvSpPr/>
                <p:nvPr/>
              </p:nvSpPr>
              <p:spPr>
                <a:xfrm>
                  <a:off x="7618229" y="2288269"/>
                  <a:ext cx="541619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796" name="Oval 795"/>
                <p:cNvSpPr/>
                <p:nvPr/>
              </p:nvSpPr>
              <p:spPr>
                <a:xfrm>
                  <a:off x="7698293" y="3201959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797" name="Oval 796"/>
                <p:cNvSpPr/>
                <p:nvPr/>
              </p:nvSpPr>
              <p:spPr>
                <a:xfrm>
                  <a:off x="1297748" y="5321344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798" name="Oval 797"/>
                <p:cNvSpPr/>
                <p:nvPr/>
              </p:nvSpPr>
              <p:spPr>
                <a:xfrm>
                  <a:off x="3158097" y="5825289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799" name="Oval 798"/>
                <p:cNvSpPr/>
                <p:nvPr/>
              </p:nvSpPr>
              <p:spPr>
                <a:xfrm>
                  <a:off x="1297748" y="4346429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800" name="Oval 799"/>
                <p:cNvSpPr/>
                <p:nvPr/>
              </p:nvSpPr>
              <p:spPr>
                <a:xfrm>
                  <a:off x="3143969" y="4845662"/>
                  <a:ext cx="541619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801" name="Oval 800"/>
                <p:cNvSpPr/>
                <p:nvPr/>
              </p:nvSpPr>
              <p:spPr>
                <a:xfrm>
                  <a:off x="1066969" y="1586518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802" name="Oval 801"/>
                <p:cNvSpPr/>
                <p:nvPr/>
              </p:nvSpPr>
              <p:spPr>
                <a:xfrm>
                  <a:off x="2927320" y="2090459"/>
                  <a:ext cx="541619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803" name="Oval 802"/>
                <p:cNvSpPr/>
                <p:nvPr/>
              </p:nvSpPr>
              <p:spPr>
                <a:xfrm>
                  <a:off x="1066969" y="611599"/>
                  <a:ext cx="536911" cy="150712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804" name="Oval 803"/>
                <p:cNvSpPr/>
                <p:nvPr/>
              </p:nvSpPr>
              <p:spPr>
                <a:xfrm>
                  <a:off x="2917901" y="1110832"/>
                  <a:ext cx="541619" cy="146004"/>
                </a:xfrm>
                <a:prstGeom prst="ellipse">
                  <a:avLst/>
                </a:prstGeom>
                <a:solidFill>
                  <a:srgbClr val="66FF66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800" dirty="0">
                    <a:solidFill>
                      <a:srgbClr val="000000"/>
                    </a:solidFill>
                    <a:latin typeface="Arial Narrow"/>
                    <a:cs typeface="Arial Narrow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7526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did AI choose first-order logic?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Provides a </a:t>
            </a:r>
            <a:r>
              <a:rPr lang="en-US" sz="2800" b="1" i="1" smtClean="0">
                <a:solidFill>
                  <a:srgbClr val="0000FF"/>
                </a:solidFill>
              </a:rPr>
              <a:t>declarative</a:t>
            </a:r>
            <a:r>
              <a:rPr lang="en-US" sz="2800" smtClean="0"/>
              <a:t> substrate</a:t>
            </a:r>
          </a:p>
          <a:p>
            <a:pPr lvl="2"/>
            <a:r>
              <a:rPr lang="en-US" smtClean="0"/>
              <a:t>Learn facts, rules from observation and communication</a:t>
            </a:r>
          </a:p>
          <a:p>
            <a:pPr lvl="2"/>
            <a:r>
              <a:rPr lang="en-US" smtClean="0"/>
              <a:t>Combine and reuse in arbitrary ways</a:t>
            </a:r>
          </a:p>
          <a:p>
            <a:r>
              <a:rPr lang="en-US" sz="2800" b="1" i="1" smtClean="0">
                <a:solidFill>
                  <a:srgbClr val="0000FF"/>
                </a:solidFill>
              </a:rPr>
              <a:t>Expressive</a:t>
            </a:r>
            <a:r>
              <a:rPr lang="en-US" sz="2800" smtClean="0"/>
              <a:t> enough for </a:t>
            </a:r>
            <a:r>
              <a:rPr lang="en-US" sz="2800" smtClean="0">
                <a:solidFill>
                  <a:srgbClr val="FF0000"/>
                </a:solidFill>
              </a:rPr>
              <a:t>general-purpose </a:t>
            </a:r>
            <a:r>
              <a:rPr lang="en-US" sz="2800" smtClean="0"/>
              <a:t>intelligence</a:t>
            </a:r>
          </a:p>
          <a:p>
            <a:pPr lvl="1"/>
            <a:r>
              <a:rPr lang="en-US" sz="2400" smtClean="0">
                <a:solidFill>
                  <a:srgbClr val="000000"/>
                </a:solidFill>
              </a:rPr>
              <a:t>It provides </a:t>
            </a:r>
            <a:r>
              <a:rPr lang="en-US" sz="2400" smtClean="0">
                <a:solidFill>
                  <a:srgbClr val="FF0000"/>
                </a:solidFill>
              </a:rPr>
              <a:t>concise models, </a:t>
            </a:r>
            <a:r>
              <a:rPr lang="en-US" sz="2400" smtClean="0">
                <a:solidFill>
                  <a:schemeClr val="tx2"/>
                </a:solidFill>
              </a:rPr>
              <a:t>essential for</a:t>
            </a:r>
            <a:r>
              <a:rPr lang="en-US" sz="2400" smtClean="0">
                <a:solidFill>
                  <a:srgbClr val="FF3300"/>
                </a:solidFill>
              </a:rPr>
              <a:t> learning</a:t>
            </a:r>
          </a:p>
          <a:p>
            <a:pPr lvl="1"/>
            <a:r>
              <a:rPr lang="en-US" sz="2400" smtClean="0"/>
              <a:t>E.g., rules of chess (32 pieces, 64 squares, ~100 moves) </a:t>
            </a:r>
          </a:p>
          <a:p>
            <a:pPr lvl="2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9BBB03-B4EC-F64A-83DE-DEE4A423FDF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inference</a:t>
            </a:r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Real applications use special-purpose inference</a:t>
            </a:r>
          </a:p>
          <a:p>
            <a:r>
              <a:rPr lang="en-US" sz="2800" dirty="0" smtClean="0"/>
              <a:t>DARPA PPAML program is trying several solutions</a:t>
            </a:r>
          </a:p>
          <a:p>
            <a:pPr lvl="1"/>
            <a:r>
              <a:rPr lang="en-US" sz="2400" dirty="0" smtClean="0"/>
              <a:t>Model-specific code generation reduces </a:t>
            </a:r>
            <a:r>
              <a:rPr lang="en-US" sz="2400" dirty="0"/>
              <a:t>overhead</a:t>
            </a:r>
          </a:p>
          <a:p>
            <a:pPr lvl="2"/>
            <a:r>
              <a:rPr lang="en-US" sz="2000" dirty="0" smtClean="0"/>
              <a:t>BLOG compiler gives 100x-300x speedup</a:t>
            </a:r>
          </a:p>
          <a:p>
            <a:pPr lvl="3"/>
            <a:r>
              <a:rPr lang="en-US" sz="1600" dirty="0" smtClean="0"/>
              <a:t>700x compared to widely used Bayes net packages</a:t>
            </a:r>
          </a:p>
          <a:p>
            <a:pPr lvl="2"/>
            <a:r>
              <a:rPr lang="en-US" sz="2000" dirty="0" smtClean="0"/>
              <a:t>Partial evaluator independent of inference algorithm</a:t>
            </a:r>
            <a:endParaRPr lang="en-US" sz="2000" dirty="0"/>
          </a:p>
          <a:p>
            <a:pPr lvl="1"/>
            <a:r>
              <a:rPr lang="en-US" sz="2400" dirty="0" smtClean="0"/>
              <a:t>Modular design with “plug-in” expert samplers</a:t>
            </a:r>
          </a:p>
          <a:p>
            <a:pPr lvl="2"/>
            <a:r>
              <a:rPr lang="en-US" sz="2000" dirty="0" smtClean="0"/>
              <a:t>E.g., sample a parse tree given sentence + PCFG</a:t>
            </a:r>
          </a:p>
          <a:p>
            <a:pPr lvl="2"/>
            <a:r>
              <a:rPr lang="en-US" sz="2000" dirty="0" smtClean="0"/>
              <a:t>E.g., sample 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,…,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k</a:t>
            </a:r>
            <a:r>
              <a:rPr lang="en-US" sz="2000" dirty="0" smtClean="0"/>
              <a:t> given their sum</a:t>
            </a:r>
          </a:p>
          <a:p>
            <a:pPr lvl="1"/>
            <a:r>
              <a:rPr lang="en-US" sz="2400" dirty="0" smtClean="0"/>
              <a:t>Data and process parallelism, special-purpose chips</a:t>
            </a:r>
          </a:p>
          <a:p>
            <a:pPr lvl="1"/>
            <a:r>
              <a:rPr lang="en-US" sz="2400" dirty="0" smtClean="0"/>
              <a:t>Lifted inference: an analogue of unification/resolution?</a:t>
            </a:r>
          </a:p>
          <a:p>
            <a:pPr lvl="1"/>
            <a:r>
              <a:rPr lang="en-US" sz="2400" dirty="0" smtClean="0"/>
              <a:t>Adaptive MCMC proposals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27E21F-174E-164B-B27D-BD704FED9291}" type="slidenum">
              <a:rPr lang="en-US" smtClean="0"/>
              <a:pPr/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646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889" y="193140"/>
            <a:ext cx="6447501" cy="594511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Markov Chain Monte Carlo</a:t>
            </a:r>
            <a:endParaRPr lang="zh-CN" altLang="en-US" sz="3200" dirty="0"/>
          </a:p>
        </p:txBody>
      </p:sp>
      <p:graphicFrame>
        <p:nvGraphicFramePr>
          <p:cNvPr id="15" name="内容占位符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312238"/>
              </p:ext>
            </p:extLst>
          </p:nvPr>
        </p:nvGraphicFramePr>
        <p:xfrm>
          <a:off x="0" y="1059255"/>
          <a:ext cx="9144000" cy="5667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995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F9CAA-8DFB-8D43-8BB8-2F26ACD1BAAC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2055 </a:t>
            </a:r>
            <a:r>
              <a:rPr lang="en-US" sz="4000" dirty="0" smtClean="0"/>
              <a:t>nuclear explosions, 300K deaths</a:t>
            </a:r>
          </a:p>
        </p:txBody>
      </p:sp>
      <p:pic>
        <p:nvPicPr>
          <p:cNvPr id="152580" name="Picture 4" descr="Tes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74713"/>
            <a:ext cx="9144000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1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1B9382-F0A1-794F-8E14-6177A26FAE10}" type="slidenum">
              <a:rPr lang="en-US" sz="1400"/>
              <a:pPr eaLnBrk="1" hangingPunct="1"/>
              <a:t>73</a:t>
            </a:fld>
            <a:endParaRPr lang="en-US" sz="1400"/>
          </a:p>
        </p:txBody>
      </p:sp>
      <p:pic>
        <p:nvPicPr>
          <p:cNvPr id="276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363"/>
            <a:ext cx="9448800" cy="756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34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B0A533-297B-054B-BE76-DB74DD59EA91}" type="slidenum">
              <a:rPr lang="en-US" sz="1400">
                <a:cs typeface="Arial" charset="0"/>
              </a:rPr>
              <a:pPr eaLnBrk="1" hangingPunct="1"/>
              <a:t>74</a:t>
            </a:fld>
            <a:endParaRPr lang="en-US" sz="1400"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CTBT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4467"/>
            <a:ext cx="91440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  <a:ea typeface="ＭＳ Ｐゴシック" charset="0"/>
              </a:rPr>
              <a:t>First formal treaty proposal in 1958 (Eisenhower’s letter to </a:t>
            </a:r>
            <a:r>
              <a:rPr lang="en-US" dirty="0" smtClean="0"/>
              <a:t>Khrushchev)</a:t>
            </a:r>
          </a:p>
          <a:p>
            <a:pPr eaLnBrk="1" hangingPunct="1"/>
            <a:r>
              <a:rPr lang="en-US" sz="2800" i="1" dirty="0" smtClean="0">
                <a:ea typeface="ＭＳ Ｐゴシック" charset="0"/>
              </a:rPr>
              <a:t>“</a:t>
            </a:r>
            <a:r>
              <a:rPr lang="en-US" sz="2800" i="1" dirty="0"/>
              <a:t>F</a:t>
            </a:r>
            <a:r>
              <a:rPr lang="en-US" sz="2800" i="1" dirty="0" smtClean="0"/>
              <a:t>ailure to achieve a ban on nuclear testing, would have to be classed as the greatest disappointment of any administration -- of any decade -- of any time and of any party.”</a:t>
            </a:r>
            <a:endParaRPr lang="en-US" sz="2800" i="1" dirty="0" smtClean="0">
              <a:ea typeface="ＭＳ Ｐゴシック" charset="0"/>
            </a:endParaRPr>
          </a:p>
          <a:p>
            <a:pPr eaLnBrk="1" hangingPunct="1"/>
            <a:r>
              <a:rPr lang="en-US" dirty="0" smtClean="0">
                <a:latin typeface="Helvetica" charset="0"/>
                <a:ea typeface="ＭＳ Ｐゴシック" charset="0"/>
              </a:rPr>
              <a:t>Treaty signed in 1996 (eventually 183 nations)</a:t>
            </a:r>
          </a:p>
          <a:p>
            <a:pPr lvl="1" eaLnBrk="1" hangingPunct="1"/>
            <a:r>
              <a:rPr lang="en-US" dirty="0" smtClean="0">
                <a:latin typeface="Helvetica" charset="0"/>
                <a:cs typeface="Arial" charset="0"/>
              </a:rPr>
              <a:t>Allows </a:t>
            </a:r>
            <a:r>
              <a:rPr lang="en-US" dirty="0">
                <a:latin typeface="Helvetica" charset="0"/>
                <a:cs typeface="Arial" charset="0"/>
              </a:rPr>
              <a:t>for outside inspection of </a:t>
            </a:r>
            <a:r>
              <a:rPr lang="en-US" dirty="0" smtClean="0">
                <a:latin typeface="Helvetica" charset="0"/>
                <a:cs typeface="Arial" charset="0"/>
              </a:rPr>
              <a:t>1000km</a:t>
            </a:r>
            <a:r>
              <a:rPr lang="en-US" baseline="30000" dirty="0" smtClean="0">
                <a:latin typeface="Helvetica" charset="0"/>
                <a:cs typeface="Arial" charset="0"/>
              </a:rPr>
              <a:t>2</a:t>
            </a:r>
            <a:endParaRPr lang="en-US" dirty="0">
              <a:latin typeface="Helvetic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5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B0A533-297B-054B-BE76-DB74DD59EA91}" type="slidenum">
              <a:rPr lang="en-US" sz="1400">
                <a:cs typeface="Arial" charset="0"/>
              </a:rPr>
              <a:pPr eaLnBrk="1" hangingPunct="1"/>
              <a:t>75</a:t>
            </a:fld>
            <a:endParaRPr lang="en-US" sz="1400"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CTBT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4467"/>
            <a:ext cx="91440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  <a:ea typeface="ＭＳ Ｐゴシック" charset="0"/>
              </a:rPr>
              <a:t>First formal treaty proposal in 1958 (Eisenhower’s letter to </a:t>
            </a:r>
            <a:r>
              <a:rPr lang="en-US" dirty="0" smtClean="0"/>
              <a:t>Khrushchev)</a:t>
            </a:r>
          </a:p>
          <a:p>
            <a:pPr eaLnBrk="1" hangingPunct="1"/>
            <a:r>
              <a:rPr lang="en-US" sz="2800" i="1" dirty="0" smtClean="0">
                <a:ea typeface="ＭＳ Ｐゴシック" charset="0"/>
              </a:rPr>
              <a:t>“</a:t>
            </a:r>
            <a:r>
              <a:rPr lang="en-US" sz="2800" i="1" dirty="0"/>
              <a:t>F</a:t>
            </a:r>
            <a:r>
              <a:rPr lang="en-US" sz="2800" i="1" dirty="0" smtClean="0"/>
              <a:t>ailure to achieve a ban on nuclear testing, would have to be classed as the greatest disappointment of any administration -- of any decade -- of any time and of any party.”</a:t>
            </a:r>
            <a:endParaRPr lang="en-US" sz="2800" i="1" dirty="0" smtClean="0">
              <a:ea typeface="ＭＳ Ｐゴシック" charset="0"/>
            </a:endParaRPr>
          </a:p>
          <a:p>
            <a:pPr eaLnBrk="1" hangingPunct="1"/>
            <a:r>
              <a:rPr lang="en-US" dirty="0" smtClean="0">
                <a:latin typeface="Helvetica" charset="0"/>
                <a:ea typeface="ＭＳ Ｐゴシック" charset="0"/>
              </a:rPr>
              <a:t>Treaty signed in 1996 (eventually 183 nations)</a:t>
            </a:r>
          </a:p>
          <a:p>
            <a:pPr lvl="1" eaLnBrk="1" hangingPunct="1"/>
            <a:r>
              <a:rPr lang="en-US" dirty="0" smtClean="0">
                <a:latin typeface="Helvetica" charset="0"/>
                <a:cs typeface="Arial" charset="0"/>
              </a:rPr>
              <a:t>Allows </a:t>
            </a:r>
            <a:r>
              <a:rPr lang="en-US" dirty="0">
                <a:latin typeface="Helvetica" charset="0"/>
                <a:cs typeface="Arial" charset="0"/>
              </a:rPr>
              <a:t>for outside inspection of </a:t>
            </a:r>
            <a:r>
              <a:rPr lang="en-US" dirty="0" smtClean="0">
                <a:latin typeface="Helvetica" charset="0"/>
                <a:cs typeface="Arial" charset="0"/>
              </a:rPr>
              <a:t>1000km</a:t>
            </a:r>
            <a:r>
              <a:rPr lang="en-US" baseline="30000" dirty="0" smtClean="0">
                <a:latin typeface="Helvetica" charset="0"/>
                <a:cs typeface="Arial" charset="0"/>
              </a:rPr>
              <a:t>2</a:t>
            </a:r>
            <a:endParaRPr lang="en-US" dirty="0">
              <a:latin typeface="Helvetica" charset="0"/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Helvetica" charset="0"/>
                <a:ea typeface="ＭＳ Ｐゴシック" charset="0"/>
              </a:rPr>
              <a:t>US </a:t>
            </a:r>
            <a:r>
              <a:rPr lang="en-US" dirty="0">
                <a:solidFill>
                  <a:srgbClr val="0000FF"/>
                </a:solidFill>
                <a:latin typeface="Helvetica" charset="0"/>
                <a:ea typeface="ＭＳ Ｐゴシック" charset="0"/>
              </a:rPr>
              <a:t>Senate refused to ratify in 1998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Helvetica" charset="0"/>
                <a:cs typeface="Arial" charset="0"/>
              </a:rPr>
              <a:t> </a:t>
            </a:r>
            <a:r>
              <a:rPr lang="ja-JP" altLang="en-US" dirty="0">
                <a:solidFill>
                  <a:srgbClr val="0000FF"/>
                </a:solidFill>
                <a:latin typeface="Helvetica" charset="0"/>
                <a:cs typeface="Arial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Helvetica" charset="0"/>
                <a:cs typeface="Arial" charset="0"/>
              </a:rPr>
              <a:t>too hard to monitor</a:t>
            </a:r>
            <a:r>
              <a:rPr lang="ja-JP" altLang="en-US" dirty="0">
                <a:solidFill>
                  <a:srgbClr val="0000FF"/>
                </a:solidFill>
                <a:latin typeface="Helvetica" charset="0"/>
                <a:cs typeface="Arial" charset="0"/>
              </a:rPr>
              <a:t>”</a:t>
            </a:r>
            <a:endParaRPr lang="en-US" dirty="0">
              <a:solidFill>
                <a:srgbClr val="0000FF"/>
              </a:solidFill>
              <a:latin typeface="Helvetic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5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37FA2D-F56F-6D44-B1AA-FF0B5FA8AC06}" type="slidenum">
              <a:rPr lang="en-US" sz="1400">
                <a:cs typeface="Arial" charset="0"/>
              </a:rPr>
              <a:pPr eaLnBrk="1" hangingPunct="1"/>
              <a:t>76</a:t>
            </a:fld>
            <a:endParaRPr lang="en-US" sz="1400"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Helvetica" charset="0"/>
                <a:ea typeface="ＭＳ Ｐゴシック" charset="0"/>
              </a:rPr>
              <a:t>278 </a:t>
            </a:r>
            <a:r>
              <a:rPr lang="en-US" sz="4000" dirty="0">
                <a:latin typeface="Helvetica" charset="0"/>
                <a:ea typeface="ＭＳ Ｐゴシック" charset="0"/>
              </a:rPr>
              <a:t>monitoring </a:t>
            </a:r>
            <a:r>
              <a:rPr lang="en-US" sz="4000" dirty="0" smtClean="0">
                <a:latin typeface="Helvetica" charset="0"/>
                <a:ea typeface="ＭＳ Ｐゴシック" charset="0"/>
              </a:rPr>
              <a:t>stations (147 seismic)</a:t>
            </a:r>
            <a:endParaRPr lang="en-US" sz="4000" dirty="0">
              <a:latin typeface="Helvetica" charset="0"/>
              <a:ea typeface="ＭＳ Ｐゴシック" charset="0"/>
            </a:endParaRPr>
          </a:p>
        </p:txBody>
      </p:sp>
      <p:pic>
        <p:nvPicPr>
          <p:cNvPr id="28676" name="Picture 4" descr="I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9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67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2EA9E1-820B-2742-8339-C4DD06EC94ED}" type="slidenum">
              <a:rPr lang="en-US" sz="1400">
                <a:cs typeface="Arial" charset="0"/>
              </a:rPr>
              <a:pPr eaLnBrk="1" hangingPunct="1"/>
              <a:t>77</a:t>
            </a:fld>
            <a:endParaRPr lang="en-US" sz="1400">
              <a:cs typeface="Arial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Helvetica" charset="0"/>
              <a:ea typeface="ＭＳ Ｐゴシック" charset="0"/>
            </a:endParaRPr>
          </a:p>
        </p:txBody>
      </p:sp>
      <p:pic>
        <p:nvPicPr>
          <p:cNvPr id="32772" name="Picture 5" descr="seism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0" y="541338"/>
            <a:ext cx="6942138" cy="355600"/>
          </a:xfrm>
          <a:prstGeom prst="rect">
            <a:avLst/>
          </a:prstGeom>
          <a:noFill/>
          <a:ln w="857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9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B8CF9F-CD03-8843-B545-8D28311ECC22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2820" name="Picture 5" descr="seismo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779463" y="3624263"/>
            <a:ext cx="338137" cy="439737"/>
          </a:xfrm>
          <a:prstGeom prst="ellipse">
            <a:avLst/>
          </a:prstGeom>
          <a:noFill/>
          <a:ln w="82550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5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</a:rPr>
              <a:t>Global seismic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>
                <a:solidFill>
                  <a:srgbClr val="079F0A"/>
                </a:solidFill>
                <a:latin typeface="Helvetica" charset="0"/>
                <a:ea typeface="ＭＳ Ｐゴシック" charset="0"/>
              </a:rPr>
              <a:t>Given</a:t>
            </a:r>
            <a:r>
              <a:rPr lang="en-US">
                <a:latin typeface="Helvetica" charset="0"/>
                <a:ea typeface="ＭＳ Ｐゴシック" charset="0"/>
              </a:rPr>
              <a:t>: continuous waveform measurements from a global network of seismometer stations</a:t>
            </a:r>
          </a:p>
          <a:p>
            <a:r>
              <a:rPr lang="en-US" i="1">
                <a:solidFill>
                  <a:srgbClr val="C30004"/>
                </a:solidFill>
                <a:latin typeface="Helvetica" charset="0"/>
                <a:ea typeface="ＭＳ Ｐゴシック" charset="0"/>
              </a:rPr>
              <a:t>Output</a:t>
            </a:r>
            <a:r>
              <a:rPr lang="en-US">
                <a:latin typeface="Helvetica" charset="0"/>
                <a:ea typeface="ＭＳ Ｐゴシック" charset="0"/>
              </a:rPr>
              <a:t>: a </a:t>
            </a:r>
            <a:r>
              <a:rPr lang="en-US" i="1">
                <a:solidFill>
                  <a:srgbClr val="0000FF"/>
                </a:solidFill>
                <a:latin typeface="Helvetica" charset="0"/>
                <a:ea typeface="ＭＳ Ｐゴシック" charset="0"/>
              </a:rPr>
              <a:t>bulletin</a:t>
            </a:r>
            <a:r>
              <a:rPr lang="en-US">
                <a:latin typeface="Helvetica" charset="0"/>
                <a:ea typeface="ＭＳ Ｐゴシック" charset="0"/>
              </a:rPr>
              <a:t> listing seismic </a:t>
            </a:r>
            <a:r>
              <a:rPr lang="en-US" i="1">
                <a:solidFill>
                  <a:srgbClr val="0000FF"/>
                </a:solidFill>
                <a:latin typeface="Helvetica" charset="0"/>
                <a:ea typeface="ＭＳ Ｐゴシック" charset="0"/>
              </a:rPr>
              <a:t>events</a:t>
            </a:r>
            <a:r>
              <a:rPr lang="en-US">
                <a:solidFill>
                  <a:schemeClr val="tx2"/>
                </a:solidFill>
                <a:latin typeface="Helvetica" charset="0"/>
                <a:ea typeface="ＭＳ Ｐゴシック" charset="0"/>
              </a:rPr>
              <a:t>, with</a:t>
            </a:r>
          </a:p>
          <a:p>
            <a:pPr lvl="1"/>
            <a:r>
              <a:rPr lang="en-US" i="1">
                <a:solidFill>
                  <a:schemeClr val="tx2"/>
                </a:solidFill>
                <a:latin typeface="Helvetica" charset="0"/>
                <a:cs typeface="Arial" charset="0"/>
              </a:rPr>
              <a:t>Time</a:t>
            </a:r>
          </a:p>
          <a:p>
            <a:pPr lvl="1"/>
            <a:r>
              <a:rPr lang="en-US" i="1">
                <a:solidFill>
                  <a:schemeClr val="tx2"/>
                </a:solidFill>
                <a:latin typeface="Helvetica" charset="0"/>
                <a:cs typeface="Arial" charset="0"/>
              </a:rPr>
              <a:t>Location (latitude, longitude)</a:t>
            </a:r>
          </a:p>
          <a:p>
            <a:pPr lvl="1"/>
            <a:r>
              <a:rPr lang="en-US" i="1">
                <a:solidFill>
                  <a:schemeClr val="tx2"/>
                </a:solidFill>
                <a:latin typeface="Helvetica" charset="0"/>
                <a:cs typeface="Arial" charset="0"/>
              </a:rPr>
              <a:t>Depth</a:t>
            </a:r>
          </a:p>
          <a:p>
            <a:pPr lvl="1"/>
            <a:r>
              <a:rPr lang="en-US" i="1">
                <a:solidFill>
                  <a:schemeClr val="tx2"/>
                </a:solidFill>
                <a:latin typeface="Helvetica" charset="0"/>
                <a:cs typeface="Arial" charset="0"/>
              </a:rPr>
              <a:t>Magnitude</a:t>
            </a:r>
            <a:endParaRPr lang="en-US" i="1">
              <a:solidFill>
                <a:srgbClr val="0000FF"/>
              </a:solidFill>
              <a:latin typeface="Helvetica" charset="0"/>
              <a:cs typeface="Arial" charset="0"/>
            </a:endParaRPr>
          </a:p>
          <a:p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429D44-0527-0C4A-B9BE-758BD7A3289C}" type="slidenum">
              <a:rPr lang="en-US" sz="1400"/>
              <a:pPr eaLnBrk="1" hangingPunct="1"/>
              <a:t>79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359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did AI choose first-order logic?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Provides a </a:t>
            </a:r>
            <a:r>
              <a:rPr lang="en-US" sz="2800" b="1" i="1" smtClean="0">
                <a:solidFill>
                  <a:srgbClr val="0000FF"/>
                </a:solidFill>
              </a:rPr>
              <a:t>declarative</a:t>
            </a:r>
            <a:r>
              <a:rPr lang="en-US" sz="2800" smtClean="0"/>
              <a:t> substrate</a:t>
            </a:r>
          </a:p>
          <a:p>
            <a:pPr lvl="2"/>
            <a:r>
              <a:rPr lang="en-US" smtClean="0"/>
              <a:t>Learn facts, rules from observation and communication</a:t>
            </a:r>
          </a:p>
          <a:p>
            <a:pPr lvl="2"/>
            <a:r>
              <a:rPr lang="en-US" smtClean="0"/>
              <a:t>Combine and reuse in arbitrary ways</a:t>
            </a:r>
          </a:p>
          <a:p>
            <a:r>
              <a:rPr lang="en-US" sz="2800" b="1" i="1" smtClean="0">
                <a:solidFill>
                  <a:srgbClr val="0000FF"/>
                </a:solidFill>
              </a:rPr>
              <a:t>Expressive</a:t>
            </a:r>
            <a:r>
              <a:rPr lang="en-US" sz="2800" smtClean="0"/>
              <a:t> enough for </a:t>
            </a:r>
            <a:r>
              <a:rPr lang="en-US" sz="2800" smtClean="0">
                <a:solidFill>
                  <a:srgbClr val="FF0000"/>
                </a:solidFill>
              </a:rPr>
              <a:t>general-purpose </a:t>
            </a:r>
            <a:r>
              <a:rPr lang="en-US" sz="2800" smtClean="0"/>
              <a:t>intelligence</a:t>
            </a:r>
          </a:p>
          <a:p>
            <a:pPr lvl="1"/>
            <a:r>
              <a:rPr lang="en-US" sz="2400" smtClean="0">
                <a:solidFill>
                  <a:srgbClr val="000000"/>
                </a:solidFill>
              </a:rPr>
              <a:t>It provides </a:t>
            </a:r>
            <a:r>
              <a:rPr lang="en-US" sz="2400" smtClean="0">
                <a:solidFill>
                  <a:srgbClr val="FF0000"/>
                </a:solidFill>
              </a:rPr>
              <a:t>concise models, </a:t>
            </a:r>
            <a:r>
              <a:rPr lang="en-US" sz="2400" smtClean="0">
                <a:solidFill>
                  <a:schemeClr val="tx2"/>
                </a:solidFill>
              </a:rPr>
              <a:t>essential for</a:t>
            </a:r>
            <a:r>
              <a:rPr lang="en-US" sz="2400" smtClean="0">
                <a:solidFill>
                  <a:srgbClr val="FF3300"/>
                </a:solidFill>
              </a:rPr>
              <a:t> learning</a:t>
            </a:r>
          </a:p>
          <a:p>
            <a:pPr lvl="1"/>
            <a:r>
              <a:rPr lang="en-US" sz="2400" smtClean="0"/>
              <a:t>E.g., rules of chess (32 pieces, 64 squares, ~100 moves)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~100 000 000 000 000 000 000 000 000 000 000 000 000   pages               as a state-to-state transition matrix (cf HMMs, automata)</a:t>
            </a:r>
          </a:p>
          <a:p>
            <a:pPr lvl="1" eaLnBrk="1" hangingPunct="1">
              <a:lnSpc>
                <a:spcPct val="90000"/>
              </a:lnSpc>
              <a:buFont typeface="Wingdings" pitchFamily="-1" charset="2"/>
              <a:buNone/>
            </a:pPr>
            <a:r>
              <a:rPr lang="en-US" sz="2400" smtClean="0"/>
              <a:t>	   </a:t>
            </a:r>
            <a:r>
              <a:rPr lang="en-US" sz="2000" i="1" smtClean="0">
                <a:solidFill>
                  <a:srgbClr val="008000"/>
                </a:solidFill>
              </a:rPr>
              <a:t>R.B.KB.RPPP..PPP..N..N…..PP….q.pp..Q..n..n..ppp..pppr.b.kb.r</a:t>
            </a:r>
            <a:endParaRPr lang="en-US" sz="1800" i="1" smtClean="0">
              <a:solidFill>
                <a:srgbClr val="008000"/>
              </a:solidFill>
            </a:endParaRPr>
          </a:p>
          <a:p>
            <a:pPr lvl="2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F6C10C-27C9-7842-B152-CE858CBD5F3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9865A9-742D-4B4B-A96E-47D55E08A9DF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I</a:t>
            </a:r>
            <a:r>
              <a:rPr lang="en-US" sz="3600" dirty="0" smtClean="0"/>
              <a:t>s this a hard problem?</a:t>
            </a:r>
            <a:endParaRPr lang="en-US" dirty="0" smtClean="0"/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0463"/>
            <a:ext cx="91440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CTBTO system (</a:t>
            </a:r>
            <a:r>
              <a:rPr lang="en-US" dirty="0" smtClean="0">
                <a:solidFill>
                  <a:srgbClr val="FF0000"/>
                </a:solidFill>
              </a:rPr>
              <a:t>GA</a:t>
            </a:r>
            <a:r>
              <a:rPr lang="en-US" dirty="0" smtClean="0">
                <a:solidFill>
                  <a:srgbClr val="FF0000"/>
                </a:solidFill>
                <a:latin typeface="Wingdings" pitchFamily="-1" charset="2"/>
                <a:ea typeface="Wingdings" pitchFamily="-1" charset="2"/>
                <a:cs typeface="Wingdings" pitchFamily="-1" charset="2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SEL3</a:t>
            </a:r>
            <a:r>
              <a:rPr lang="en-US" dirty="0" smtClean="0"/>
              <a:t>) developed over 10 years, $100M software plus $1B network</a:t>
            </a:r>
          </a:p>
          <a:p>
            <a:pPr lvl="1" eaLnBrk="1" hangingPunct="1"/>
            <a:r>
              <a:rPr lang="en-US" dirty="0" smtClean="0"/>
              <a:t>Recall 69%, precision 47%</a:t>
            </a:r>
          </a:p>
          <a:p>
            <a:pPr lvl="1" eaLnBrk="1" hangingPunct="1"/>
            <a:r>
              <a:rPr lang="en-US" dirty="0" smtClean="0"/>
              <a:t>16 human analysts correct or discard SEL3 events, create new events, generate </a:t>
            </a:r>
            <a:r>
              <a:rPr lang="en-US" dirty="0" smtClean="0">
                <a:solidFill>
                  <a:srgbClr val="FF0000"/>
                </a:solidFill>
              </a:rPr>
              <a:t>LEB</a:t>
            </a:r>
            <a:r>
              <a:rPr lang="en-US" dirty="0" smtClean="0"/>
              <a:t> (“ground truth”)</a:t>
            </a:r>
          </a:p>
          <a:p>
            <a:pPr lvl="1" eaLnBrk="1" hangingPunct="1"/>
            <a:r>
              <a:rPr lang="en-US" dirty="0" smtClean="0"/>
              <a:t>Unreliable below magnitude 4 (1kT)</a:t>
            </a:r>
          </a:p>
        </p:txBody>
      </p:sp>
    </p:spTree>
    <p:extLst>
      <p:ext uri="{BB962C8B-B14F-4D97-AF65-F5344CB8AC3E}">
        <p14:creationId xmlns:p14="http://schemas.microsoft.com/office/powerpoint/2010/main" val="21981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9865A9-742D-4B4B-A96E-47D55E08A9DF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Why is this a hard problem?</a:t>
            </a:r>
            <a:endParaRPr lang="en-US" smtClean="0"/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0463"/>
            <a:ext cx="91440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~10 000 “detections” per day, </a:t>
            </a:r>
            <a:r>
              <a:rPr lang="en-US" i="1" dirty="0" smtClean="0">
                <a:solidFill>
                  <a:srgbClr val="0000FF"/>
                </a:solidFill>
              </a:rPr>
              <a:t>90% false</a:t>
            </a:r>
          </a:p>
          <a:p>
            <a:pPr eaLnBrk="1" hangingPunct="1"/>
            <a:r>
              <a:rPr lang="en-US" dirty="0" smtClean="0"/>
              <a:t>Lots of background noise</a:t>
            </a:r>
          </a:p>
          <a:p>
            <a:pPr eaLnBrk="1" hangingPunct="1"/>
            <a:r>
              <a:rPr lang="en-US" dirty="0" smtClean="0"/>
              <a:t>Events generate </a:t>
            </a:r>
            <a:r>
              <a:rPr lang="en-US" dirty="0" smtClean="0"/>
              <a:t>dozens of wave </a:t>
            </a:r>
            <a:r>
              <a:rPr lang="en-US" dirty="0" smtClean="0"/>
              <a:t>types (“phases”) with different velocities, paths</a:t>
            </a:r>
          </a:p>
          <a:p>
            <a:pPr eaLnBrk="1" hangingPunct="1"/>
            <a:r>
              <a:rPr lang="en-US" dirty="0" smtClean="0"/>
              <a:t>Signals take 15 minutes to several hours to traverse the earth, so they are all mixed up</a:t>
            </a:r>
          </a:p>
        </p:txBody>
      </p:sp>
    </p:spTree>
    <p:extLst>
      <p:ext uri="{BB962C8B-B14F-4D97-AF65-F5344CB8AC3E}">
        <p14:creationId xmlns:p14="http://schemas.microsoft.com/office/powerpoint/2010/main" val="126903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</a:rPr>
              <a:t>Detections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0" y="3827463"/>
            <a:ext cx="9144000" cy="23749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</a:rPr>
              <a:t>Local spike in signal value; attributes are:</a:t>
            </a:r>
          </a:p>
          <a:p>
            <a:pPr lvl="1"/>
            <a:r>
              <a:rPr lang="en-US" i="1">
                <a:latin typeface="Helvetica" charset="0"/>
                <a:cs typeface="Arial" charset="0"/>
              </a:rPr>
              <a:t>Onset time</a:t>
            </a:r>
          </a:p>
          <a:p>
            <a:pPr lvl="1"/>
            <a:r>
              <a:rPr lang="en-US" i="1">
                <a:latin typeface="Helvetica" charset="0"/>
                <a:cs typeface="Arial" charset="0"/>
              </a:rPr>
              <a:t>Amplitude</a:t>
            </a:r>
          </a:p>
          <a:p>
            <a:pPr lvl="1"/>
            <a:r>
              <a:rPr lang="en-US" i="1">
                <a:latin typeface="Helvetica" charset="0"/>
                <a:cs typeface="Arial" charset="0"/>
              </a:rPr>
              <a:t>Azimuth and slowness </a:t>
            </a:r>
            <a:r>
              <a:rPr lang="en-US">
                <a:latin typeface="Helvetica" charset="0"/>
                <a:cs typeface="Arial" charset="0"/>
              </a:rPr>
              <a:t>(= direction it arrives from)</a:t>
            </a:r>
          </a:p>
          <a:p>
            <a:pPr lvl="1"/>
            <a:r>
              <a:rPr lang="en-US" i="1">
                <a:latin typeface="Helvetica" charset="0"/>
                <a:cs typeface="Arial" charset="0"/>
              </a:rPr>
              <a:t>Phase type </a:t>
            </a:r>
            <a:r>
              <a:rPr lang="en-US">
                <a:latin typeface="Helvetica" charset="0"/>
                <a:cs typeface="Arial" charset="0"/>
              </a:rPr>
              <a:t>(= one of 14 distinct wave types)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437471-64DE-C046-B05D-5C6BCDC6D219}" type="slidenum">
              <a:rPr lang="en-US" sz="1400"/>
              <a:pPr eaLnBrk="1" hangingPunct="1"/>
              <a:t>82</a:t>
            </a:fld>
            <a:endParaRPr lang="en-US" sz="1400"/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781050"/>
            <a:ext cx="386715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Very short course in seismology</a:t>
            </a: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6AEED7-1829-5348-A6BE-CCE1929438DC}" type="slidenum">
              <a:rPr lang="en-US" smtClean="0">
                <a:ea typeface="ＭＳ Ｐゴシック" pitchFamily="-107" charset="-128"/>
                <a:cs typeface="ＭＳ Ｐゴシック" pitchFamily="-107" charset="-128"/>
              </a:rPr>
              <a:pPr/>
              <a:t>83</a:t>
            </a:fld>
            <a:endParaRPr lang="en-US" smtClean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240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9DE456-28F5-974E-B9F4-A5C413109634}" type="slidenum">
              <a:rPr lang="en-US"/>
              <a:pPr/>
              <a:t>84</a:t>
            </a:fld>
            <a:endParaRPr lang="en-US"/>
          </a:p>
        </p:txBody>
      </p:sp>
      <p:sp>
        <p:nvSpPr>
          <p:cNvPr id="165891" name="AutoShape 2"/>
          <p:cNvSpPr>
            <a:spLocks noChangeArrowheads="1"/>
          </p:cNvSpPr>
          <p:nvPr/>
        </p:nvSpPr>
        <p:spPr bwMode="auto">
          <a:xfrm>
            <a:off x="1295400" y="11430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2" name="AutoShape 3"/>
          <p:cNvSpPr>
            <a:spLocks noChangeArrowheads="1"/>
          </p:cNvSpPr>
          <p:nvPr/>
        </p:nvSpPr>
        <p:spPr bwMode="auto">
          <a:xfrm>
            <a:off x="5334000" y="914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3" name="AutoShape 4"/>
          <p:cNvSpPr>
            <a:spLocks noChangeArrowheads="1"/>
          </p:cNvSpPr>
          <p:nvPr/>
        </p:nvSpPr>
        <p:spPr bwMode="auto">
          <a:xfrm>
            <a:off x="1143000" y="4343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4" name="AutoShape 5"/>
          <p:cNvSpPr>
            <a:spLocks noChangeArrowheads="1"/>
          </p:cNvSpPr>
          <p:nvPr/>
        </p:nvSpPr>
        <p:spPr bwMode="auto">
          <a:xfrm>
            <a:off x="5867400" y="63246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>
            <a:off x="3886200" y="50292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9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DC09C8-1439-9D4C-9F96-DE3D6F8C8AC9}" type="slidenum">
              <a:rPr lang="en-US"/>
              <a:pPr/>
              <a:t>85</a:t>
            </a:fld>
            <a:endParaRPr lang="en-US"/>
          </a:p>
        </p:txBody>
      </p:sp>
      <p:sp>
        <p:nvSpPr>
          <p:cNvPr id="167939" name="AutoShape 2"/>
          <p:cNvSpPr>
            <a:spLocks noChangeArrowheads="1"/>
          </p:cNvSpPr>
          <p:nvPr/>
        </p:nvSpPr>
        <p:spPr bwMode="auto">
          <a:xfrm>
            <a:off x="1295400" y="11430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40" name="AutoShape 3"/>
          <p:cNvSpPr>
            <a:spLocks noChangeArrowheads="1"/>
          </p:cNvSpPr>
          <p:nvPr/>
        </p:nvSpPr>
        <p:spPr bwMode="auto">
          <a:xfrm>
            <a:off x="5334000" y="914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41" name="AutoShape 4"/>
          <p:cNvSpPr>
            <a:spLocks noChangeArrowheads="1"/>
          </p:cNvSpPr>
          <p:nvPr/>
        </p:nvSpPr>
        <p:spPr bwMode="auto">
          <a:xfrm>
            <a:off x="1143000" y="4343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42" name="AutoShape 5"/>
          <p:cNvSpPr>
            <a:spLocks noChangeArrowheads="1"/>
          </p:cNvSpPr>
          <p:nvPr/>
        </p:nvSpPr>
        <p:spPr bwMode="auto">
          <a:xfrm>
            <a:off x="5867400" y="63246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43" name="AutoShape 6"/>
          <p:cNvSpPr>
            <a:spLocks noChangeArrowheads="1"/>
          </p:cNvSpPr>
          <p:nvPr/>
        </p:nvSpPr>
        <p:spPr bwMode="auto">
          <a:xfrm>
            <a:off x="3886200" y="50292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944" name="Rectangle 10"/>
          <p:cNvSpPr>
            <a:spLocks noChangeArrowheads="1"/>
          </p:cNvSpPr>
          <p:nvPr/>
        </p:nvSpPr>
        <p:spPr bwMode="auto">
          <a:xfrm>
            <a:off x="4572000" y="3200400"/>
            <a:ext cx="304800" cy="304800"/>
          </a:xfrm>
          <a:prstGeom prst="rect">
            <a:avLst/>
          </a:prstGeom>
          <a:solidFill>
            <a:srgbClr val="C300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A2A3D3-2B3F-5844-923C-2FCAB28C47ED}" type="slidenum">
              <a:rPr lang="en-US"/>
              <a:pPr/>
              <a:t>86</a:t>
            </a:fld>
            <a:endParaRPr lang="en-US"/>
          </a:p>
        </p:txBody>
      </p:sp>
      <p:sp>
        <p:nvSpPr>
          <p:cNvPr id="169987" name="AutoShape 2"/>
          <p:cNvSpPr>
            <a:spLocks noChangeArrowheads="1"/>
          </p:cNvSpPr>
          <p:nvPr/>
        </p:nvSpPr>
        <p:spPr bwMode="auto">
          <a:xfrm>
            <a:off x="1295400" y="11430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88" name="AutoShape 3"/>
          <p:cNvSpPr>
            <a:spLocks noChangeArrowheads="1"/>
          </p:cNvSpPr>
          <p:nvPr/>
        </p:nvSpPr>
        <p:spPr bwMode="auto">
          <a:xfrm>
            <a:off x="5334000" y="914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89" name="AutoShape 4"/>
          <p:cNvSpPr>
            <a:spLocks noChangeArrowheads="1"/>
          </p:cNvSpPr>
          <p:nvPr/>
        </p:nvSpPr>
        <p:spPr bwMode="auto">
          <a:xfrm>
            <a:off x="1143000" y="4343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0" name="AutoShape 5"/>
          <p:cNvSpPr>
            <a:spLocks noChangeArrowheads="1"/>
          </p:cNvSpPr>
          <p:nvPr/>
        </p:nvSpPr>
        <p:spPr bwMode="auto">
          <a:xfrm>
            <a:off x="5867400" y="63246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3886200" y="50292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2" name="Rectangle 10"/>
          <p:cNvSpPr>
            <a:spLocks noChangeArrowheads="1"/>
          </p:cNvSpPr>
          <p:nvPr/>
        </p:nvSpPr>
        <p:spPr bwMode="auto">
          <a:xfrm>
            <a:off x="4572000" y="3200400"/>
            <a:ext cx="304800" cy="304800"/>
          </a:xfrm>
          <a:prstGeom prst="rect">
            <a:avLst/>
          </a:prstGeom>
          <a:solidFill>
            <a:srgbClr val="C300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3" name="Oval 11"/>
          <p:cNvSpPr>
            <a:spLocks noChangeArrowheads="1"/>
          </p:cNvSpPr>
          <p:nvPr/>
        </p:nvSpPr>
        <p:spPr bwMode="auto">
          <a:xfrm>
            <a:off x="4495800" y="3124200"/>
            <a:ext cx="457200" cy="4572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4" name="Oval 12"/>
          <p:cNvSpPr>
            <a:spLocks noChangeArrowheads="1"/>
          </p:cNvSpPr>
          <p:nvPr/>
        </p:nvSpPr>
        <p:spPr bwMode="auto">
          <a:xfrm>
            <a:off x="4343400" y="2971800"/>
            <a:ext cx="762000" cy="7620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5" name="Oval 13"/>
          <p:cNvSpPr>
            <a:spLocks noChangeArrowheads="1"/>
          </p:cNvSpPr>
          <p:nvPr/>
        </p:nvSpPr>
        <p:spPr bwMode="auto">
          <a:xfrm>
            <a:off x="4191000" y="2819400"/>
            <a:ext cx="1066800" cy="10668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1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49D27B-EA9C-2A4B-9DE1-56E970125375}" type="slidenum">
              <a:rPr lang="en-US"/>
              <a:pPr/>
              <a:t>87</a:t>
            </a:fld>
            <a:endParaRPr lang="en-US"/>
          </a:p>
        </p:txBody>
      </p:sp>
      <p:sp>
        <p:nvSpPr>
          <p:cNvPr id="172035" name="AutoShape 2"/>
          <p:cNvSpPr>
            <a:spLocks noChangeArrowheads="1"/>
          </p:cNvSpPr>
          <p:nvPr/>
        </p:nvSpPr>
        <p:spPr bwMode="auto">
          <a:xfrm>
            <a:off x="1295400" y="11430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6" name="AutoShape 3"/>
          <p:cNvSpPr>
            <a:spLocks noChangeArrowheads="1"/>
          </p:cNvSpPr>
          <p:nvPr/>
        </p:nvSpPr>
        <p:spPr bwMode="auto">
          <a:xfrm>
            <a:off x="5334000" y="914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7" name="AutoShape 4"/>
          <p:cNvSpPr>
            <a:spLocks noChangeArrowheads="1"/>
          </p:cNvSpPr>
          <p:nvPr/>
        </p:nvSpPr>
        <p:spPr bwMode="auto">
          <a:xfrm>
            <a:off x="1143000" y="4343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8" name="AutoShape 5"/>
          <p:cNvSpPr>
            <a:spLocks noChangeArrowheads="1"/>
          </p:cNvSpPr>
          <p:nvPr/>
        </p:nvSpPr>
        <p:spPr bwMode="auto">
          <a:xfrm>
            <a:off x="5867400" y="63246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9" name="AutoShape 6"/>
          <p:cNvSpPr>
            <a:spLocks noChangeArrowheads="1"/>
          </p:cNvSpPr>
          <p:nvPr/>
        </p:nvSpPr>
        <p:spPr bwMode="auto">
          <a:xfrm>
            <a:off x="3886200" y="50292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0" name="Rectangle 10"/>
          <p:cNvSpPr>
            <a:spLocks noChangeArrowheads="1"/>
          </p:cNvSpPr>
          <p:nvPr/>
        </p:nvSpPr>
        <p:spPr bwMode="auto">
          <a:xfrm>
            <a:off x="4572000" y="3200400"/>
            <a:ext cx="304800" cy="304800"/>
          </a:xfrm>
          <a:prstGeom prst="rect">
            <a:avLst/>
          </a:prstGeom>
          <a:solidFill>
            <a:srgbClr val="C300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1" name="Oval 11"/>
          <p:cNvSpPr>
            <a:spLocks noChangeArrowheads="1"/>
          </p:cNvSpPr>
          <p:nvPr/>
        </p:nvSpPr>
        <p:spPr bwMode="auto">
          <a:xfrm>
            <a:off x="4495800" y="3124200"/>
            <a:ext cx="457200" cy="4572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2" name="Oval 12"/>
          <p:cNvSpPr>
            <a:spLocks noChangeArrowheads="1"/>
          </p:cNvSpPr>
          <p:nvPr/>
        </p:nvSpPr>
        <p:spPr bwMode="auto">
          <a:xfrm>
            <a:off x="4343400" y="2971800"/>
            <a:ext cx="762000" cy="7620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3" name="Oval 13"/>
          <p:cNvSpPr>
            <a:spLocks noChangeArrowheads="1"/>
          </p:cNvSpPr>
          <p:nvPr/>
        </p:nvSpPr>
        <p:spPr bwMode="auto">
          <a:xfrm>
            <a:off x="4191000" y="2819400"/>
            <a:ext cx="1066800" cy="10668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4" name="Oval 14"/>
          <p:cNvSpPr>
            <a:spLocks noChangeArrowheads="1"/>
          </p:cNvSpPr>
          <p:nvPr/>
        </p:nvSpPr>
        <p:spPr bwMode="auto">
          <a:xfrm>
            <a:off x="4038600" y="2667000"/>
            <a:ext cx="1371600" cy="13716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5" name="Oval 15"/>
          <p:cNvSpPr>
            <a:spLocks noChangeArrowheads="1"/>
          </p:cNvSpPr>
          <p:nvPr/>
        </p:nvSpPr>
        <p:spPr bwMode="auto">
          <a:xfrm>
            <a:off x="3886200" y="2514600"/>
            <a:ext cx="1676400" cy="16764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6" name="Oval 16"/>
          <p:cNvSpPr>
            <a:spLocks noChangeArrowheads="1"/>
          </p:cNvSpPr>
          <p:nvPr/>
        </p:nvSpPr>
        <p:spPr bwMode="auto">
          <a:xfrm>
            <a:off x="3733800" y="2362200"/>
            <a:ext cx="1981200" cy="19812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47" name="Oval 17"/>
          <p:cNvSpPr>
            <a:spLocks noChangeArrowheads="1"/>
          </p:cNvSpPr>
          <p:nvPr/>
        </p:nvSpPr>
        <p:spPr bwMode="auto">
          <a:xfrm>
            <a:off x="3581400" y="2209800"/>
            <a:ext cx="2286000" cy="22860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2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96FF53-8FCA-604F-9C5F-E7D8DD82886F}" type="slidenum">
              <a:rPr lang="en-US"/>
              <a:pPr/>
              <a:t>88</a:t>
            </a:fld>
            <a:endParaRPr lang="en-US"/>
          </a:p>
        </p:txBody>
      </p:sp>
      <p:sp>
        <p:nvSpPr>
          <p:cNvPr id="174083" name="AutoShape 2"/>
          <p:cNvSpPr>
            <a:spLocks noChangeArrowheads="1"/>
          </p:cNvSpPr>
          <p:nvPr/>
        </p:nvSpPr>
        <p:spPr bwMode="auto">
          <a:xfrm>
            <a:off x="1295400" y="11430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4" name="AutoShape 3"/>
          <p:cNvSpPr>
            <a:spLocks noChangeArrowheads="1"/>
          </p:cNvSpPr>
          <p:nvPr/>
        </p:nvSpPr>
        <p:spPr bwMode="auto">
          <a:xfrm>
            <a:off x="5334000" y="914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5" name="AutoShape 4"/>
          <p:cNvSpPr>
            <a:spLocks noChangeArrowheads="1"/>
          </p:cNvSpPr>
          <p:nvPr/>
        </p:nvSpPr>
        <p:spPr bwMode="auto">
          <a:xfrm>
            <a:off x="1143000" y="4343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6" name="AutoShape 5"/>
          <p:cNvSpPr>
            <a:spLocks noChangeArrowheads="1"/>
          </p:cNvSpPr>
          <p:nvPr/>
        </p:nvSpPr>
        <p:spPr bwMode="auto">
          <a:xfrm>
            <a:off x="5867400" y="63246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7" name="AutoShape 6"/>
          <p:cNvSpPr>
            <a:spLocks noChangeArrowheads="1"/>
          </p:cNvSpPr>
          <p:nvPr/>
        </p:nvSpPr>
        <p:spPr bwMode="auto">
          <a:xfrm>
            <a:off x="3886200" y="50292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8" name="Rectangle 10"/>
          <p:cNvSpPr>
            <a:spLocks noChangeArrowheads="1"/>
          </p:cNvSpPr>
          <p:nvPr/>
        </p:nvSpPr>
        <p:spPr bwMode="auto">
          <a:xfrm>
            <a:off x="4572000" y="3200400"/>
            <a:ext cx="304800" cy="304800"/>
          </a:xfrm>
          <a:prstGeom prst="rect">
            <a:avLst/>
          </a:prstGeom>
          <a:solidFill>
            <a:srgbClr val="C300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9" name="Oval 11"/>
          <p:cNvSpPr>
            <a:spLocks noChangeArrowheads="1"/>
          </p:cNvSpPr>
          <p:nvPr/>
        </p:nvSpPr>
        <p:spPr bwMode="auto">
          <a:xfrm>
            <a:off x="4495800" y="3124200"/>
            <a:ext cx="457200" cy="4572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0" name="Oval 12"/>
          <p:cNvSpPr>
            <a:spLocks noChangeArrowheads="1"/>
          </p:cNvSpPr>
          <p:nvPr/>
        </p:nvSpPr>
        <p:spPr bwMode="auto">
          <a:xfrm>
            <a:off x="4343400" y="2971800"/>
            <a:ext cx="762000" cy="7620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1" name="Oval 13"/>
          <p:cNvSpPr>
            <a:spLocks noChangeArrowheads="1"/>
          </p:cNvSpPr>
          <p:nvPr/>
        </p:nvSpPr>
        <p:spPr bwMode="auto">
          <a:xfrm>
            <a:off x="4191000" y="2819400"/>
            <a:ext cx="1066800" cy="10668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2" name="Oval 14"/>
          <p:cNvSpPr>
            <a:spLocks noChangeArrowheads="1"/>
          </p:cNvSpPr>
          <p:nvPr/>
        </p:nvSpPr>
        <p:spPr bwMode="auto">
          <a:xfrm>
            <a:off x="4038600" y="2667000"/>
            <a:ext cx="1371600" cy="13716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3" name="Oval 15"/>
          <p:cNvSpPr>
            <a:spLocks noChangeArrowheads="1"/>
          </p:cNvSpPr>
          <p:nvPr/>
        </p:nvSpPr>
        <p:spPr bwMode="auto">
          <a:xfrm>
            <a:off x="3886200" y="2514600"/>
            <a:ext cx="1676400" cy="16764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4" name="Oval 16"/>
          <p:cNvSpPr>
            <a:spLocks noChangeArrowheads="1"/>
          </p:cNvSpPr>
          <p:nvPr/>
        </p:nvSpPr>
        <p:spPr bwMode="auto">
          <a:xfrm>
            <a:off x="3733800" y="2362200"/>
            <a:ext cx="1981200" cy="19812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5" name="Oval 17"/>
          <p:cNvSpPr>
            <a:spLocks noChangeArrowheads="1"/>
          </p:cNvSpPr>
          <p:nvPr/>
        </p:nvSpPr>
        <p:spPr bwMode="auto">
          <a:xfrm>
            <a:off x="3581400" y="2209800"/>
            <a:ext cx="2286000" cy="22860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6" name="Oval 18"/>
          <p:cNvSpPr>
            <a:spLocks noChangeArrowheads="1"/>
          </p:cNvSpPr>
          <p:nvPr/>
        </p:nvSpPr>
        <p:spPr bwMode="auto">
          <a:xfrm>
            <a:off x="3429000" y="2057400"/>
            <a:ext cx="2590800" cy="25908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7" name="Oval 19"/>
          <p:cNvSpPr>
            <a:spLocks noChangeArrowheads="1"/>
          </p:cNvSpPr>
          <p:nvPr/>
        </p:nvSpPr>
        <p:spPr bwMode="auto">
          <a:xfrm>
            <a:off x="3276600" y="1905000"/>
            <a:ext cx="2895600" cy="28956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8" name="Oval 20"/>
          <p:cNvSpPr>
            <a:spLocks noChangeArrowheads="1"/>
          </p:cNvSpPr>
          <p:nvPr/>
        </p:nvSpPr>
        <p:spPr bwMode="auto">
          <a:xfrm>
            <a:off x="3124200" y="1752600"/>
            <a:ext cx="3200400" cy="32004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9" name="Oval 21"/>
          <p:cNvSpPr>
            <a:spLocks noChangeArrowheads="1"/>
          </p:cNvSpPr>
          <p:nvPr/>
        </p:nvSpPr>
        <p:spPr bwMode="auto">
          <a:xfrm>
            <a:off x="2971800" y="1600200"/>
            <a:ext cx="3505200" cy="35052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0" name="Oval 22"/>
          <p:cNvSpPr>
            <a:spLocks noChangeArrowheads="1"/>
          </p:cNvSpPr>
          <p:nvPr/>
        </p:nvSpPr>
        <p:spPr bwMode="auto">
          <a:xfrm>
            <a:off x="2819400" y="1447800"/>
            <a:ext cx="3810000" cy="38100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6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Oval 22"/>
          <p:cNvSpPr>
            <a:spLocks noChangeArrowheads="1"/>
          </p:cNvSpPr>
          <p:nvPr/>
        </p:nvSpPr>
        <p:spPr bwMode="auto">
          <a:xfrm>
            <a:off x="2819400" y="1447800"/>
            <a:ext cx="3810000" cy="38100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88AA04-D5FA-C240-A950-2F2D7347CF05}" type="slidenum">
              <a:rPr lang="en-US"/>
              <a:pPr/>
              <a:t>89</a:t>
            </a:fld>
            <a:endParaRPr lang="en-US"/>
          </a:p>
        </p:txBody>
      </p:sp>
      <p:sp>
        <p:nvSpPr>
          <p:cNvPr id="176132" name="AutoShape 2"/>
          <p:cNvSpPr>
            <a:spLocks noChangeArrowheads="1"/>
          </p:cNvSpPr>
          <p:nvPr/>
        </p:nvSpPr>
        <p:spPr bwMode="auto">
          <a:xfrm>
            <a:off x="1295400" y="11430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33" name="AutoShape 3"/>
          <p:cNvSpPr>
            <a:spLocks noChangeArrowheads="1"/>
          </p:cNvSpPr>
          <p:nvPr/>
        </p:nvSpPr>
        <p:spPr bwMode="auto">
          <a:xfrm>
            <a:off x="5334000" y="914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34" name="AutoShape 4"/>
          <p:cNvSpPr>
            <a:spLocks noChangeArrowheads="1"/>
          </p:cNvSpPr>
          <p:nvPr/>
        </p:nvSpPr>
        <p:spPr bwMode="auto">
          <a:xfrm>
            <a:off x="1143000" y="4343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35" name="AutoShape 5"/>
          <p:cNvSpPr>
            <a:spLocks noChangeArrowheads="1"/>
          </p:cNvSpPr>
          <p:nvPr/>
        </p:nvSpPr>
        <p:spPr bwMode="auto">
          <a:xfrm>
            <a:off x="5867400" y="63246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36" name="AutoShape 6"/>
          <p:cNvSpPr>
            <a:spLocks noChangeArrowheads="1"/>
          </p:cNvSpPr>
          <p:nvPr/>
        </p:nvSpPr>
        <p:spPr bwMode="auto">
          <a:xfrm>
            <a:off x="3886200" y="50292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37" name="Rectangle 10"/>
          <p:cNvSpPr>
            <a:spLocks noChangeArrowheads="1"/>
          </p:cNvSpPr>
          <p:nvPr/>
        </p:nvSpPr>
        <p:spPr bwMode="auto">
          <a:xfrm>
            <a:off x="4572000" y="3200400"/>
            <a:ext cx="304800" cy="304800"/>
          </a:xfrm>
          <a:prstGeom prst="rect">
            <a:avLst/>
          </a:prstGeom>
          <a:solidFill>
            <a:srgbClr val="C300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38" name="Oval 11"/>
          <p:cNvSpPr>
            <a:spLocks noChangeArrowheads="1"/>
          </p:cNvSpPr>
          <p:nvPr/>
        </p:nvSpPr>
        <p:spPr bwMode="auto">
          <a:xfrm>
            <a:off x="4495800" y="3124200"/>
            <a:ext cx="457200" cy="4572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39" name="Oval 12"/>
          <p:cNvSpPr>
            <a:spLocks noChangeArrowheads="1"/>
          </p:cNvSpPr>
          <p:nvPr/>
        </p:nvSpPr>
        <p:spPr bwMode="auto">
          <a:xfrm>
            <a:off x="4343400" y="2971800"/>
            <a:ext cx="762000" cy="7620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0" name="Oval 13"/>
          <p:cNvSpPr>
            <a:spLocks noChangeArrowheads="1"/>
          </p:cNvSpPr>
          <p:nvPr/>
        </p:nvSpPr>
        <p:spPr bwMode="auto">
          <a:xfrm>
            <a:off x="4191000" y="2819400"/>
            <a:ext cx="1066800" cy="10668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1" name="Oval 14"/>
          <p:cNvSpPr>
            <a:spLocks noChangeArrowheads="1"/>
          </p:cNvSpPr>
          <p:nvPr/>
        </p:nvSpPr>
        <p:spPr bwMode="auto">
          <a:xfrm>
            <a:off x="4038600" y="2667000"/>
            <a:ext cx="1371600" cy="13716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2" name="Oval 15"/>
          <p:cNvSpPr>
            <a:spLocks noChangeArrowheads="1"/>
          </p:cNvSpPr>
          <p:nvPr/>
        </p:nvSpPr>
        <p:spPr bwMode="auto">
          <a:xfrm>
            <a:off x="3886200" y="2514600"/>
            <a:ext cx="1676400" cy="16764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3" name="Oval 16"/>
          <p:cNvSpPr>
            <a:spLocks noChangeArrowheads="1"/>
          </p:cNvSpPr>
          <p:nvPr/>
        </p:nvSpPr>
        <p:spPr bwMode="auto">
          <a:xfrm>
            <a:off x="3733800" y="2362200"/>
            <a:ext cx="1981200" cy="19812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4" name="Oval 17"/>
          <p:cNvSpPr>
            <a:spLocks noChangeArrowheads="1"/>
          </p:cNvSpPr>
          <p:nvPr/>
        </p:nvSpPr>
        <p:spPr bwMode="auto">
          <a:xfrm>
            <a:off x="3581400" y="2209800"/>
            <a:ext cx="2286000" cy="22860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5" name="Oval 18"/>
          <p:cNvSpPr>
            <a:spLocks noChangeArrowheads="1"/>
          </p:cNvSpPr>
          <p:nvPr/>
        </p:nvSpPr>
        <p:spPr bwMode="auto">
          <a:xfrm>
            <a:off x="3429000" y="2057400"/>
            <a:ext cx="2590800" cy="25908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6" name="Oval 19"/>
          <p:cNvSpPr>
            <a:spLocks noChangeArrowheads="1"/>
          </p:cNvSpPr>
          <p:nvPr/>
        </p:nvSpPr>
        <p:spPr bwMode="auto">
          <a:xfrm>
            <a:off x="3276600" y="1905000"/>
            <a:ext cx="2895600" cy="28956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7" name="Oval 20"/>
          <p:cNvSpPr>
            <a:spLocks noChangeArrowheads="1"/>
          </p:cNvSpPr>
          <p:nvPr/>
        </p:nvSpPr>
        <p:spPr bwMode="auto">
          <a:xfrm>
            <a:off x="3124200" y="1752600"/>
            <a:ext cx="3200400" cy="32004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8" name="Oval 21"/>
          <p:cNvSpPr>
            <a:spLocks noChangeArrowheads="1"/>
          </p:cNvSpPr>
          <p:nvPr/>
        </p:nvSpPr>
        <p:spPr bwMode="auto">
          <a:xfrm>
            <a:off x="2971800" y="1600200"/>
            <a:ext cx="3505200" cy="35052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9" name="Line 23"/>
          <p:cNvSpPr>
            <a:spLocks noChangeShapeType="1"/>
          </p:cNvSpPr>
          <p:nvPr/>
        </p:nvSpPr>
        <p:spPr bwMode="auto">
          <a:xfrm>
            <a:off x="2514600" y="57912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50" name="Line 24"/>
          <p:cNvSpPr>
            <a:spLocks noChangeShapeType="1"/>
          </p:cNvSpPr>
          <p:nvPr/>
        </p:nvSpPr>
        <p:spPr bwMode="auto">
          <a:xfrm flipV="1">
            <a:off x="2895600" y="5562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51" name="Line 25"/>
          <p:cNvSpPr>
            <a:spLocks noChangeShapeType="1"/>
          </p:cNvSpPr>
          <p:nvPr/>
        </p:nvSpPr>
        <p:spPr bwMode="auto">
          <a:xfrm flipV="1">
            <a:off x="3124200" y="5638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52" name="Line 26"/>
          <p:cNvSpPr>
            <a:spLocks noChangeShapeType="1"/>
          </p:cNvSpPr>
          <p:nvPr/>
        </p:nvSpPr>
        <p:spPr bwMode="auto">
          <a:xfrm>
            <a:off x="3048000" y="5334000"/>
            <a:ext cx="0" cy="457200"/>
          </a:xfrm>
          <a:prstGeom prst="line">
            <a:avLst/>
          </a:prstGeom>
          <a:noFill/>
          <a:ln w="57150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53" name="Line 27"/>
          <p:cNvSpPr>
            <a:spLocks noChangeShapeType="1"/>
          </p:cNvSpPr>
          <p:nvPr/>
        </p:nvSpPr>
        <p:spPr bwMode="auto">
          <a:xfrm>
            <a:off x="3886200" y="5638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54" name="Line 28"/>
          <p:cNvSpPr>
            <a:spLocks noChangeShapeType="1"/>
          </p:cNvSpPr>
          <p:nvPr/>
        </p:nvSpPr>
        <p:spPr bwMode="auto">
          <a:xfrm flipV="1">
            <a:off x="3505200" y="5257800"/>
            <a:ext cx="0" cy="53340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55" name="Line 29"/>
          <p:cNvSpPr>
            <a:spLocks noChangeShapeType="1"/>
          </p:cNvSpPr>
          <p:nvPr/>
        </p:nvSpPr>
        <p:spPr bwMode="auto">
          <a:xfrm flipV="1">
            <a:off x="3276600" y="5562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56" name="Rectangle 10"/>
          <p:cNvSpPr>
            <a:spLocks noChangeAspect="1" noChangeArrowheads="1"/>
          </p:cNvSpPr>
          <p:nvPr/>
        </p:nvSpPr>
        <p:spPr bwMode="auto">
          <a:xfrm>
            <a:off x="5638800" y="1143000"/>
            <a:ext cx="304800" cy="3048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0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did AI choose first-order logic?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Provides a </a:t>
            </a:r>
            <a:r>
              <a:rPr lang="en-US" sz="2800" b="1" i="1" smtClean="0">
                <a:solidFill>
                  <a:srgbClr val="0000FF"/>
                </a:solidFill>
              </a:rPr>
              <a:t>declarative</a:t>
            </a:r>
            <a:r>
              <a:rPr lang="en-US" sz="2800" smtClean="0"/>
              <a:t> substrate</a:t>
            </a:r>
          </a:p>
          <a:p>
            <a:pPr lvl="2"/>
            <a:r>
              <a:rPr lang="en-US" smtClean="0"/>
              <a:t>Learn facts, rules from observation and communication</a:t>
            </a:r>
          </a:p>
          <a:p>
            <a:pPr lvl="2"/>
            <a:r>
              <a:rPr lang="en-US" smtClean="0"/>
              <a:t>Combine and reuse in arbitrary ways</a:t>
            </a:r>
          </a:p>
          <a:p>
            <a:r>
              <a:rPr lang="en-US" sz="2800" b="1" i="1" smtClean="0">
                <a:solidFill>
                  <a:srgbClr val="0000FF"/>
                </a:solidFill>
              </a:rPr>
              <a:t>Expressive</a:t>
            </a:r>
            <a:r>
              <a:rPr lang="en-US" sz="2800" smtClean="0"/>
              <a:t> enough for </a:t>
            </a:r>
            <a:r>
              <a:rPr lang="en-US" sz="2800" smtClean="0">
                <a:solidFill>
                  <a:srgbClr val="FF0000"/>
                </a:solidFill>
              </a:rPr>
              <a:t>general-purpose </a:t>
            </a:r>
            <a:r>
              <a:rPr lang="en-US" sz="2800" smtClean="0"/>
              <a:t>intelligence</a:t>
            </a:r>
          </a:p>
          <a:p>
            <a:pPr lvl="1"/>
            <a:r>
              <a:rPr lang="en-US" sz="2400" smtClean="0">
                <a:solidFill>
                  <a:srgbClr val="000000"/>
                </a:solidFill>
              </a:rPr>
              <a:t>It provides </a:t>
            </a:r>
            <a:r>
              <a:rPr lang="en-US" sz="2400" smtClean="0">
                <a:solidFill>
                  <a:srgbClr val="FF0000"/>
                </a:solidFill>
              </a:rPr>
              <a:t>concise models, </a:t>
            </a:r>
            <a:r>
              <a:rPr lang="en-US" sz="2400" smtClean="0">
                <a:solidFill>
                  <a:schemeClr val="tx2"/>
                </a:solidFill>
              </a:rPr>
              <a:t>essential for</a:t>
            </a:r>
            <a:r>
              <a:rPr lang="en-US" sz="2400" smtClean="0">
                <a:solidFill>
                  <a:srgbClr val="FF3300"/>
                </a:solidFill>
              </a:rPr>
              <a:t> learning</a:t>
            </a:r>
          </a:p>
          <a:p>
            <a:pPr lvl="1"/>
            <a:r>
              <a:rPr lang="en-US" sz="2400" smtClean="0"/>
              <a:t>E.g., rules of chess (32 pieces, 64 squares, ~100 moves)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~100 000 000 000 000 000 000 000 000 000 000 000 000   pages               as a state-to-state transition matrix (cf HMMs, automata)</a:t>
            </a:r>
          </a:p>
          <a:p>
            <a:pPr lvl="1" eaLnBrk="1" hangingPunct="1">
              <a:lnSpc>
                <a:spcPct val="90000"/>
              </a:lnSpc>
              <a:buFont typeface="Wingdings" pitchFamily="-1" charset="2"/>
              <a:buNone/>
            </a:pPr>
            <a:r>
              <a:rPr lang="en-US" sz="2400" smtClean="0"/>
              <a:t>	   </a:t>
            </a:r>
            <a:r>
              <a:rPr lang="en-US" sz="2000" i="1" smtClean="0">
                <a:solidFill>
                  <a:srgbClr val="008000"/>
                </a:solidFill>
              </a:rPr>
              <a:t>R.B.KB.RPPP..PPP..N..N…..PP….q.pp..Q..n..n..ppp..pppr.b.kb.r</a:t>
            </a:r>
            <a:endParaRPr lang="en-US" sz="1800" i="1" smtClean="0">
              <a:solidFill>
                <a:srgbClr val="008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~100 000 pages in propositional logic (cf circuits, graphical models)</a:t>
            </a:r>
          </a:p>
          <a:p>
            <a:pPr lvl="1" eaLnBrk="1" hangingPunct="1">
              <a:lnSpc>
                <a:spcPct val="90000"/>
              </a:lnSpc>
              <a:buFont typeface="Wingdings" pitchFamily="-1" charset="2"/>
              <a:buNone/>
            </a:pPr>
            <a:r>
              <a:rPr lang="en-US" sz="2400" smtClean="0"/>
              <a:t>	   </a:t>
            </a:r>
            <a:r>
              <a:rPr lang="en-US" sz="2400" i="1" smtClean="0">
                <a:solidFill>
                  <a:srgbClr val="008000"/>
                </a:solidFill>
              </a:rPr>
              <a:t>WhiteKingOnC4@Move12</a:t>
            </a:r>
          </a:p>
          <a:p>
            <a:pPr lvl="2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51F8D5-57C0-914E-A92F-CF773840319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79FB8-D6B7-EB41-AB9A-390763C11EE9}" type="slidenum">
              <a:rPr lang="en-US"/>
              <a:pPr/>
              <a:t>90</a:t>
            </a:fld>
            <a:endParaRPr lang="en-US"/>
          </a:p>
        </p:txBody>
      </p:sp>
      <p:sp>
        <p:nvSpPr>
          <p:cNvPr id="178179" name="AutoShape 2"/>
          <p:cNvSpPr>
            <a:spLocks noChangeArrowheads="1"/>
          </p:cNvSpPr>
          <p:nvPr/>
        </p:nvSpPr>
        <p:spPr bwMode="auto">
          <a:xfrm>
            <a:off x="1295400" y="11430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0" name="AutoShape 3"/>
          <p:cNvSpPr>
            <a:spLocks noChangeArrowheads="1"/>
          </p:cNvSpPr>
          <p:nvPr/>
        </p:nvSpPr>
        <p:spPr bwMode="auto">
          <a:xfrm>
            <a:off x="5334000" y="914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1" name="AutoShape 4"/>
          <p:cNvSpPr>
            <a:spLocks noChangeArrowheads="1"/>
          </p:cNvSpPr>
          <p:nvPr/>
        </p:nvSpPr>
        <p:spPr bwMode="auto">
          <a:xfrm>
            <a:off x="1143000" y="4343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2" name="AutoShape 5"/>
          <p:cNvSpPr>
            <a:spLocks noChangeArrowheads="1"/>
          </p:cNvSpPr>
          <p:nvPr/>
        </p:nvSpPr>
        <p:spPr bwMode="auto">
          <a:xfrm>
            <a:off x="5867400" y="63246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3" name="AutoShape 6"/>
          <p:cNvSpPr>
            <a:spLocks noChangeArrowheads="1"/>
          </p:cNvSpPr>
          <p:nvPr/>
        </p:nvSpPr>
        <p:spPr bwMode="auto">
          <a:xfrm>
            <a:off x="3886200" y="50292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4" name="Rectangle 10"/>
          <p:cNvSpPr>
            <a:spLocks noChangeArrowheads="1"/>
          </p:cNvSpPr>
          <p:nvPr/>
        </p:nvSpPr>
        <p:spPr bwMode="auto">
          <a:xfrm>
            <a:off x="4572000" y="3200400"/>
            <a:ext cx="304800" cy="304800"/>
          </a:xfrm>
          <a:prstGeom prst="rect">
            <a:avLst/>
          </a:prstGeom>
          <a:solidFill>
            <a:srgbClr val="C300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5" name="Oval 11"/>
          <p:cNvSpPr>
            <a:spLocks noChangeArrowheads="1"/>
          </p:cNvSpPr>
          <p:nvPr/>
        </p:nvSpPr>
        <p:spPr bwMode="auto">
          <a:xfrm>
            <a:off x="4495800" y="3124200"/>
            <a:ext cx="457200" cy="4572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6" name="Oval 12"/>
          <p:cNvSpPr>
            <a:spLocks noChangeArrowheads="1"/>
          </p:cNvSpPr>
          <p:nvPr/>
        </p:nvSpPr>
        <p:spPr bwMode="auto">
          <a:xfrm>
            <a:off x="4343400" y="2971800"/>
            <a:ext cx="762000" cy="7620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7" name="Oval 13"/>
          <p:cNvSpPr>
            <a:spLocks noChangeArrowheads="1"/>
          </p:cNvSpPr>
          <p:nvPr/>
        </p:nvSpPr>
        <p:spPr bwMode="auto">
          <a:xfrm>
            <a:off x="4191000" y="2819400"/>
            <a:ext cx="1066800" cy="10668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8" name="Oval 14"/>
          <p:cNvSpPr>
            <a:spLocks noChangeArrowheads="1"/>
          </p:cNvSpPr>
          <p:nvPr/>
        </p:nvSpPr>
        <p:spPr bwMode="auto">
          <a:xfrm>
            <a:off x="4038600" y="2667000"/>
            <a:ext cx="1371600" cy="13716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9" name="Oval 15"/>
          <p:cNvSpPr>
            <a:spLocks noChangeArrowheads="1"/>
          </p:cNvSpPr>
          <p:nvPr/>
        </p:nvSpPr>
        <p:spPr bwMode="auto">
          <a:xfrm>
            <a:off x="3886200" y="2514600"/>
            <a:ext cx="1676400" cy="16764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0" name="Oval 16"/>
          <p:cNvSpPr>
            <a:spLocks noChangeArrowheads="1"/>
          </p:cNvSpPr>
          <p:nvPr/>
        </p:nvSpPr>
        <p:spPr bwMode="auto">
          <a:xfrm>
            <a:off x="3733800" y="2362200"/>
            <a:ext cx="1981200" cy="19812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1" name="Oval 17"/>
          <p:cNvSpPr>
            <a:spLocks noChangeArrowheads="1"/>
          </p:cNvSpPr>
          <p:nvPr/>
        </p:nvSpPr>
        <p:spPr bwMode="auto">
          <a:xfrm>
            <a:off x="3581400" y="2209800"/>
            <a:ext cx="2286000" cy="22860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2" name="Oval 18"/>
          <p:cNvSpPr>
            <a:spLocks noChangeArrowheads="1"/>
          </p:cNvSpPr>
          <p:nvPr/>
        </p:nvSpPr>
        <p:spPr bwMode="auto">
          <a:xfrm>
            <a:off x="3429000" y="2057400"/>
            <a:ext cx="2590800" cy="25908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3" name="Oval 19"/>
          <p:cNvSpPr>
            <a:spLocks noChangeArrowheads="1"/>
          </p:cNvSpPr>
          <p:nvPr/>
        </p:nvSpPr>
        <p:spPr bwMode="auto">
          <a:xfrm>
            <a:off x="3276600" y="1905000"/>
            <a:ext cx="2895600" cy="28956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4" name="Oval 20"/>
          <p:cNvSpPr>
            <a:spLocks noChangeArrowheads="1"/>
          </p:cNvSpPr>
          <p:nvPr/>
        </p:nvSpPr>
        <p:spPr bwMode="auto">
          <a:xfrm>
            <a:off x="3124200" y="1752600"/>
            <a:ext cx="3200400" cy="32004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5" name="Oval 21"/>
          <p:cNvSpPr>
            <a:spLocks noChangeArrowheads="1"/>
          </p:cNvSpPr>
          <p:nvPr/>
        </p:nvSpPr>
        <p:spPr bwMode="auto">
          <a:xfrm>
            <a:off x="2971800" y="1600200"/>
            <a:ext cx="3505200" cy="35052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6" name="Oval 22"/>
          <p:cNvSpPr>
            <a:spLocks noChangeArrowheads="1"/>
          </p:cNvSpPr>
          <p:nvPr/>
        </p:nvSpPr>
        <p:spPr bwMode="auto">
          <a:xfrm>
            <a:off x="2819400" y="1447800"/>
            <a:ext cx="3810000" cy="38100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7" name="Line 23"/>
          <p:cNvSpPr>
            <a:spLocks noChangeShapeType="1"/>
          </p:cNvSpPr>
          <p:nvPr/>
        </p:nvSpPr>
        <p:spPr bwMode="auto">
          <a:xfrm>
            <a:off x="2514600" y="57912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8" name="Line 24"/>
          <p:cNvSpPr>
            <a:spLocks noChangeShapeType="1"/>
          </p:cNvSpPr>
          <p:nvPr/>
        </p:nvSpPr>
        <p:spPr bwMode="auto">
          <a:xfrm flipV="1">
            <a:off x="2895600" y="5562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9" name="Line 25"/>
          <p:cNvSpPr>
            <a:spLocks noChangeShapeType="1"/>
          </p:cNvSpPr>
          <p:nvPr/>
        </p:nvSpPr>
        <p:spPr bwMode="auto">
          <a:xfrm flipV="1">
            <a:off x="3124200" y="5638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0" name="Line 26"/>
          <p:cNvSpPr>
            <a:spLocks noChangeShapeType="1"/>
          </p:cNvSpPr>
          <p:nvPr/>
        </p:nvSpPr>
        <p:spPr bwMode="auto">
          <a:xfrm>
            <a:off x="3048000" y="5334000"/>
            <a:ext cx="0" cy="457200"/>
          </a:xfrm>
          <a:prstGeom prst="line">
            <a:avLst/>
          </a:prstGeom>
          <a:noFill/>
          <a:ln w="57150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1" name="Line 27"/>
          <p:cNvSpPr>
            <a:spLocks noChangeShapeType="1"/>
          </p:cNvSpPr>
          <p:nvPr/>
        </p:nvSpPr>
        <p:spPr bwMode="auto">
          <a:xfrm>
            <a:off x="3886200" y="5638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2" name="Line 28"/>
          <p:cNvSpPr>
            <a:spLocks noChangeShapeType="1"/>
          </p:cNvSpPr>
          <p:nvPr/>
        </p:nvSpPr>
        <p:spPr bwMode="auto">
          <a:xfrm flipV="1">
            <a:off x="3505200" y="5257800"/>
            <a:ext cx="0" cy="53340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3" name="Line 29"/>
          <p:cNvSpPr>
            <a:spLocks noChangeShapeType="1"/>
          </p:cNvSpPr>
          <p:nvPr/>
        </p:nvSpPr>
        <p:spPr bwMode="auto">
          <a:xfrm flipV="1">
            <a:off x="3276600" y="5562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4" name="Oval 30"/>
          <p:cNvSpPr>
            <a:spLocks noChangeArrowheads="1"/>
          </p:cNvSpPr>
          <p:nvPr/>
        </p:nvSpPr>
        <p:spPr bwMode="auto">
          <a:xfrm>
            <a:off x="2667000" y="1295400"/>
            <a:ext cx="4114800" cy="41148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5" name="Oval 31"/>
          <p:cNvSpPr>
            <a:spLocks noChangeArrowheads="1"/>
          </p:cNvSpPr>
          <p:nvPr/>
        </p:nvSpPr>
        <p:spPr bwMode="auto">
          <a:xfrm>
            <a:off x="2514600" y="1143000"/>
            <a:ext cx="4419600" cy="44196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6" name="Oval 32"/>
          <p:cNvSpPr>
            <a:spLocks noChangeArrowheads="1"/>
          </p:cNvSpPr>
          <p:nvPr/>
        </p:nvSpPr>
        <p:spPr bwMode="auto">
          <a:xfrm>
            <a:off x="2362200" y="990600"/>
            <a:ext cx="4724400" cy="47244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7" name="Rectangle 10"/>
          <p:cNvSpPr>
            <a:spLocks noChangeArrowheads="1"/>
          </p:cNvSpPr>
          <p:nvPr/>
        </p:nvSpPr>
        <p:spPr bwMode="auto">
          <a:xfrm>
            <a:off x="5715000" y="1219200"/>
            <a:ext cx="304800" cy="3048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178208" name="Oval 11"/>
          <p:cNvSpPr>
            <a:spLocks noChangeArrowheads="1"/>
          </p:cNvSpPr>
          <p:nvPr/>
        </p:nvSpPr>
        <p:spPr bwMode="auto">
          <a:xfrm>
            <a:off x="5638800" y="1143000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9" name="Oval 12"/>
          <p:cNvSpPr>
            <a:spLocks noChangeArrowheads="1"/>
          </p:cNvSpPr>
          <p:nvPr/>
        </p:nvSpPr>
        <p:spPr bwMode="auto">
          <a:xfrm>
            <a:off x="5486400" y="990600"/>
            <a:ext cx="762000" cy="762000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0" name="Oval 13"/>
          <p:cNvSpPr>
            <a:spLocks noChangeArrowheads="1"/>
          </p:cNvSpPr>
          <p:nvPr/>
        </p:nvSpPr>
        <p:spPr bwMode="auto">
          <a:xfrm>
            <a:off x="5334000" y="838200"/>
            <a:ext cx="1066800" cy="1066800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693189-8823-7649-841C-467F6E7B525D}" type="slidenum">
              <a:rPr lang="en-US"/>
              <a:pPr/>
              <a:t>91</a:t>
            </a:fld>
            <a:endParaRPr lang="en-US"/>
          </a:p>
        </p:txBody>
      </p:sp>
      <p:sp>
        <p:nvSpPr>
          <p:cNvPr id="180227" name="AutoShape 2"/>
          <p:cNvSpPr>
            <a:spLocks noChangeArrowheads="1"/>
          </p:cNvSpPr>
          <p:nvPr/>
        </p:nvSpPr>
        <p:spPr bwMode="auto">
          <a:xfrm>
            <a:off x="1295400" y="11430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28" name="AutoShape 3"/>
          <p:cNvSpPr>
            <a:spLocks noChangeArrowheads="1"/>
          </p:cNvSpPr>
          <p:nvPr/>
        </p:nvSpPr>
        <p:spPr bwMode="auto">
          <a:xfrm>
            <a:off x="5334000" y="914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29" name="AutoShape 4"/>
          <p:cNvSpPr>
            <a:spLocks noChangeArrowheads="1"/>
          </p:cNvSpPr>
          <p:nvPr/>
        </p:nvSpPr>
        <p:spPr bwMode="auto">
          <a:xfrm>
            <a:off x="1143000" y="4343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0" name="AutoShape 5"/>
          <p:cNvSpPr>
            <a:spLocks noChangeArrowheads="1"/>
          </p:cNvSpPr>
          <p:nvPr/>
        </p:nvSpPr>
        <p:spPr bwMode="auto">
          <a:xfrm>
            <a:off x="5867400" y="63246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1" name="AutoShape 6"/>
          <p:cNvSpPr>
            <a:spLocks noChangeArrowheads="1"/>
          </p:cNvSpPr>
          <p:nvPr/>
        </p:nvSpPr>
        <p:spPr bwMode="auto">
          <a:xfrm>
            <a:off x="3886200" y="50292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2" name="Rectangle 10"/>
          <p:cNvSpPr>
            <a:spLocks noChangeArrowheads="1"/>
          </p:cNvSpPr>
          <p:nvPr/>
        </p:nvSpPr>
        <p:spPr bwMode="auto">
          <a:xfrm>
            <a:off x="4572000" y="3200400"/>
            <a:ext cx="304800" cy="304800"/>
          </a:xfrm>
          <a:prstGeom prst="rect">
            <a:avLst/>
          </a:prstGeom>
          <a:solidFill>
            <a:srgbClr val="C300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3" name="Oval 11"/>
          <p:cNvSpPr>
            <a:spLocks noChangeArrowheads="1"/>
          </p:cNvSpPr>
          <p:nvPr/>
        </p:nvSpPr>
        <p:spPr bwMode="auto">
          <a:xfrm>
            <a:off x="4495800" y="3124200"/>
            <a:ext cx="457200" cy="4572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4" name="Oval 12"/>
          <p:cNvSpPr>
            <a:spLocks noChangeArrowheads="1"/>
          </p:cNvSpPr>
          <p:nvPr/>
        </p:nvSpPr>
        <p:spPr bwMode="auto">
          <a:xfrm>
            <a:off x="4343400" y="2971800"/>
            <a:ext cx="762000" cy="7620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5" name="Oval 13"/>
          <p:cNvSpPr>
            <a:spLocks noChangeArrowheads="1"/>
          </p:cNvSpPr>
          <p:nvPr/>
        </p:nvSpPr>
        <p:spPr bwMode="auto">
          <a:xfrm>
            <a:off x="4191000" y="2819400"/>
            <a:ext cx="1066800" cy="10668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6" name="Oval 14"/>
          <p:cNvSpPr>
            <a:spLocks noChangeArrowheads="1"/>
          </p:cNvSpPr>
          <p:nvPr/>
        </p:nvSpPr>
        <p:spPr bwMode="auto">
          <a:xfrm>
            <a:off x="4038600" y="2667000"/>
            <a:ext cx="1371600" cy="13716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7" name="Oval 15"/>
          <p:cNvSpPr>
            <a:spLocks noChangeArrowheads="1"/>
          </p:cNvSpPr>
          <p:nvPr/>
        </p:nvSpPr>
        <p:spPr bwMode="auto">
          <a:xfrm>
            <a:off x="3886200" y="2514600"/>
            <a:ext cx="1676400" cy="16764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8" name="Oval 16"/>
          <p:cNvSpPr>
            <a:spLocks noChangeArrowheads="1"/>
          </p:cNvSpPr>
          <p:nvPr/>
        </p:nvSpPr>
        <p:spPr bwMode="auto">
          <a:xfrm>
            <a:off x="3733800" y="2362200"/>
            <a:ext cx="1981200" cy="19812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9" name="Oval 17"/>
          <p:cNvSpPr>
            <a:spLocks noChangeArrowheads="1"/>
          </p:cNvSpPr>
          <p:nvPr/>
        </p:nvSpPr>
        <p:spPr bwMode="auto">
          <a:xfrm>
            <a:off x="3581400" y="2209800"/>
            <a:ext cx="2286000" cy="22860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0" name="Oval 18"/>
          <p:cNvSpPr>
            <a:spLocks noChangeArrowheads="1"/>
          </p:cNvSpPr>
          <p:nvPr/>
        </p:nvSpPr>
        <p:spPr bwMode="auto">
          <a:xfrm>
            <a:off x="3429000" y="2057400"/>
            <a:ext cx="2590800" cy="25908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1" name="Oval 19"/>
          <p:cNvSpPr>
            <a:spLocks noChangeArrowheads="1"/>
          </p:cNvSpPr>
          <p:nvPr/>
        </p:nvSpPr>
        <p:spPr bwMode="auto">
          <a:xfrm>
            <a:off x="3276600" y="1905000"/>
            <a:ext cx="2895600" cy="28956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2" name="Oval 20"/>
          <p:cNvSpPr>
            <a:spLocks noChangeArrowheads="1"/>
          </p:cNvSpPr>
          <p:nvPr/>
        </p:nvSpPr>
        <p:spPr bwMode="auto">
          <a:xfrm>
            <a:off x="3124200" y="1752600"/>
            <a:ext cx="3200400" cy="32004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3" name="Oval 21"/>
          <p:cNvSpPr>
            <a:spLocks noChangeArrowheads="1"/>
          </p:cNvSpPr>
          <p:nvPr/>
        </p:nvSpPr>
        <p:spPr bwMode="auto">
          <a:xfrm>
            <a:off x="2971800" y="1600200"/>
            <a:ext cx="3505200" cy="35052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4" name="Oval 22"/>
          <p:cNvSpPr>
            <a:spLocks noChangeArrowheads="1"/>
          </p:cNvSpPr>
          <p:nvPr/>
        </p:nvSpPr>
        <p:spPr bwMode="auto">
          <a:xfrm>
            <a:off x="2819400" y="1447800"/>
            <a:ext cx="3810000" cy="38100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0245" name="Group 23"/>
          <p:cNvGrpSpPr>
            <a:grpSpLocks/>
          </p:cNvGrpSpPr>
          <p:nvPr/>
        </p:nvGrpSpPr>
        <p:grpSpPr bwMode="auto">
          <a:xfrm>
            <a:off x="2514600" y="5257800"/>
            <a:ext cx="2057400" cy="533400"/>
            <a:chOff x="1584" y="3312"/>
            <a:chExt cx="1296" cy="336"/>
          </a:xfrm>
        </p:grpSpPr>
        <p:sp>
          <p:nvSpPr>
            <p:cNvPr id="180261" name="Line 24"/>
            <p:cNvSpPr>
              <a:spLocks noChangeShapeType="1"/>
            </p:cNvSpPr>
            <p:nvPr/>
          </p:nvSpPr>
          <p:spPr bwMode="auto">
            <a:xfrm>
              <a:off x="1584" y="3648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62" name="Line 25"/>
            <p:cNvSpPr>
              <a:spLocks noChangeShapeType="1"/>
            </p:cNvSpPr>
            <p:nvPr/>
          </p:nvSpPr>
          <p:spPr bwMode="auto">
            <a:xfrm flipV="1">
              <a:off x="1824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63" name="Line 26"/>
            <p:cNvSpPr>
              <a:spLocks noChangeShapeType="1"/>
            </p:cNvSpPr>
            <p:nvPr/>
          </p:nvSpPr>
          <p:spPr bwMode="auto">
            <a:xfrm flipV="1">
              <a:off x="1968" y="35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64" name="Line 27"/>
            <p:cNvSpPr>
              <a:spLocks noChangeShapeType="1"/>
            </p:cNvSpPr>
            <p:nvPr/>
          </p:nvSpPr>
          <p:spPr bwMode="auto">
            <a:xfrm>
              <a:off x="1920" y="3360"/>
              <a:ext cx="0" cy="288"/>
            </a:xfrm>
            <a:prstGeom prst="line">
              <a:avLst/>
            </a:prstGeom>
            <a:noFill/>
            <a:ln w="57150">
              <a:solidFill>
                <a:srgbClr val="C3000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65" name="Line 28"/>
            <p:cNvSpPr>
              <a:spLocks noChangeShapeType="1"/>
            </p:cNvSpPr>
            <p:nvPr/>
          </p:nvSpPr>
          <p:spPr bwMode="auto">
            <a:xfrm>
              <a:off x="2448" y="35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66" name="Line 29"/>
            <p:cNvSpPr>
              <a:spLocks noChangeShapeType="1"/>
            </p:cNvSpPr>
            <p:nvPr/>
          </p:nvSpPr>
          <p:spPr bwMode="auto">
            <a:xfrm flipV="1">
              <a:off x="2208" y="3312"/>
              <a:ext cx="0" cy="3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267" name="Line 30"/>
            <p:cNvSpPr>
              <a:spLocks noChangeShapeType="1"/>
            </p:cNvSpPr>
            <p:nvPr/>
          </p:nvSpPr>
          <p:spPr bwMode="auto">
            <a:xfrm flipV="1">
              <a:off x="2064" y="350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0246" name="Oval 31"/>
          <p:cNvSpPr>
            <a:spLocks noChangeArrowheads="1"/>
          </p:cNvSpPr>
          <p:nvPr/>
        </p:nvSpPr>
        <p:spPr bwMode="auto">
          <a:xfrm>
            <a:off x="2667000" y="1295400"/>
            <a:ext cx="4114800" cy="41148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7" name="Oval 32"/>
          <p:cNvSpPr>
            <a:spLocks noChangeArrowheads="1"/>
          </p:cNvSpPr>
          <p:nvPr/>
        </p:nvSpPr>
        <p:spPr bwMode="auto">
          <a:xfrm>
            <a:off x="2514600" y="1143000"/>
            <a:ext cx="4419600" cy="44196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8" name="Oval 33"/>
          <p:cNvSpPr>
            <a:spLocks noChangeArrowheads="1"/>
          </p:cNvSpPr>
          <p:nvPr/>
        </p:nvSpPr>
        <p:spPr bwMode="auto">
          <a:xfrm>
            <a:off x="2362200" y="990600"/>
            <a:ext cx="4724400" cy="47244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9" name="Line 34"/>
          <p:cNvSpPr>
            <a:spLocks noChangeShapeType="1"/>
          </p:cNvSpPr>
          <p:nvPr/>
        </p:nvSpPr>
        <p:spPr bwMode="auto">
          <a:xfrm>
            <a:off x="5715000" y="9906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50" name="Line 35"/>
          <p:cNvSpPr>
            <a:spLocks noChangeShapeType="1"/>
          </p:cNvSpPr>
          <p:nvPr/>
        </p:nvSpPr>
        <p:spPr bwMode="auto">
          <a:xfrm flipV="1">
            <a:off x="7162800" y="762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51" name="Line 36"/>
          <p:cNvSpPr>
            <a:spLocks noChangeShapeType="1"/>
          </p:cNvSpPr>
          <p:nvPr/>
        </p:nvSpPr>
        <p:spPr bwMode="auto">
          <a:xfrm flipV="1">
            <a:off x="6324600" y="838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52" name="Line 37"/>
          <p:cNvSpPr>
            <a:spLocks noChangeShapeType="1"/>
          </p:cNvSpPr>
          <p:nvPr/>
        </p:nvSpPr>
        <p:spPr bwMode="auto">
          <a:xfrm>
            <a:off x="6858000" y="533400"/>
            <a:ext cx="0" cy="457200"/>
          </a:xfrm>
          <a:prstGeom prst="line">
            <a:avLst/>
          </a:prstGeom>
          <a:noFill/>
          <a:ln w="57150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53" name="Line 38"/>
          <p:cNvSpPr>
            <a:spLocks noChangeShapeType="1"/>
          </p:cNvSpPr>
          <p:nvPr/>
        </p:nvSpPr>
        <p:spPr bwMode="auto">
          <a:xfrm>
            <a:off x="7467600" y="838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54" name="Line 39"/>
          <p:cNvSpPr>
            <a:spLocks noChangeShapeType="1"/>
          </p:cNvSpPr>
          <p:nvPr/>
        </p:nvSpPr>
        <p:spPr bwMode="auto">
          <a:xfrm flipV="1">
            <a:off x="6705600" y="609600"/>
            <a:ext cx="0" cy="38100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55" name="Line 40"/>
          <p:cNvSpPr>
            <a:spLocks noChangeShapeType="1"/>
          </p:cNvSpPr>
          <p:nvPr/>
        </p:nvSpPr>
        <p:spPr bwMode="auto">
          <a:xfrm flipV="1">
            <a:off x="6629400" y="762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56" name="Oval 31"/>
          <p:cNvSpPr>
            <a:spLocks noChangeArrowheads="1"/>
          </p:cNvSpPr>
          <p:nvPr/>
        </p:nvSpPr>
        <p:spPr bwMode="auto">
          <a:xfrm>
            <a:off x="2514600" y="1143000"/>
            <a:ext cx="4419600" cy="4419600"/>
          </a:xfrm>
          <a:prstGeom prst="ellipse">
            <a:avLst/>
          </a:prstGeom>
          <a:noFill/>
          <a:ln w="28575">
            <a:solidFill>
              <a:srgbClr val="C3000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57" name="Rectangle 10"/>
          <p:cNvSpPr>
            <a:spLocks noChangeArrowheads="1"/>
          </p:cNvSpPr>
          <p:nvPr/>
        </p:nvSpPr>
        <p:spPr bwMode="auto">
          <a:xfrm>
            <a:off x="5715000" y="1219200"/>
            <a:ext cx="304800" cy="3048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180258" name="Oval 11"/>
          <p:cNvSpPr>
            <a:spLocks noChangeArrowheads="1"/>
          </p:cNvSpPr>
          <p:nvPr/>
        </p:nvSpPr>
        <p:spPr bwMode="auto">
          <a:xfrm>
            <a:off x="5638800" y="1143000"/>
            <a:ext cx="457200" cy="457200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59" name="Oval 12"/>
          <p:cNvSpPr>
            <a:spLocks noChangeArrowheads="1"/>
          </p:cNvSpPr>
          <p:nvPr/>
        </p:nvSpPr>
        <p:spPr bwMode="auto">
          <a:xfrm>
            <a:off x="5486400" y="990600"/>
            <a:ext cx="762000" cy="762000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60" name="Oval 13"/>
          <p:cNvSpPr>
            <a:spLocks noChangeArrowheads="1"/>
          </p:cNvSpPr>
          <p:nvPr/>
        </p:nvSpPr>
        <p:spPr bwMode="auto">
          <a:xfrm>
            <a:off x="5334000" y="838200"/>
            <a:ext cx="1066800" cy="1066800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BAD0EC-2B51-014F-9085-634FB6D45BFB}" type="slidenum">
              <a:rPr lang="en-US"/>
              <a:pPr/>
              <a:t>92</a:t>
            </a:fld>
            <a:endParaRPr lang="en-US"/>
          </a:p>
        </p:txBody>
      </p:sp>
      <p:sp>
        <p:nvSpPr>
          <p:cNvPr id="182275" name="AutoShape 2"/>
          <p:cNvSpPr>
            <a:spLocks noChangeArrowheads="1"/>
          </p:cNvSpPr>
          <p:nvPr/>
        </p:nvSpPr>
        <p:spPr bwMode="auto">
          <a:xfrm>
            <a:off x="1295400" y="11430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6" name="AutoShape 3"/>
          <p:cNvSpPr>
            <a:spLocks noChangeArrowheads="1"/>
          </p:cNvSpPr>
          <p:nvPr/>
        </p:nvSpPr>
        <p:spPr bwMode="auto">
          <a:xfrm>
            <a:off x="5334000" y="914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7" name="AutoShape 4"/>
          <p:cNvSpPr>
            <a:spLocks noChangeArrowheads="1"/>
          </p:cNvSpPr>
          <p:nvPr/>
        </p:nvSpPr>
        <p:spPr bwMode="auto">
          <a:xfrm>
            <a:off x="1143000" y="4343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8" name="AutoShape 5"/>
          <p:cNvSpPr>
            <a:spLocks noChangeArrowheads="1"/>
          </p:cNvSpPr>
          <p:nvPr/>
        </p:nvSpPr>
        <p:spPr bwMode="auto">
          <a:xfrm>
            <a:off x="5867400" y="63246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9" name="AutoShape 6"/>
          <p:cNvSpPr>
            <a:spLocks noChangeArrowheads="1"/>
          </p:cNvSpPr>
          <p:nvPr/>
        </p:nvSpPr>
        <p:spPr bwMode="auto">
          <a:xfrm>
            <a:off x="3886200" y="50292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0" name="Line 7"/>
          <p:cNvSpPr>
            <a:spLocks noChangeShapeType="1"/>
          </p:cNvSpPr>
          <p:nvPr/>
        </p:nvSpPr>
        <p:spPr bwMode="auto">
          <a:xfrm>
            <a:off x="2514600" y="57912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1" name="Line 8"/>
          <p:cNvSpPr>
            <a:spLocks noChangeShapeType="1"/>
          </p:cNvSpPr>
          <p:nvPr/>
        </p:nvSpPr>
        <p:spPr bwMode="auto">
          <a:xfrm flipV="1">
            <a:off x="2895600" y="5562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2" name="Line 9"/>
          <p:cNvSpPr>
            <a:spLocks noChangeShapeType="1"/>
          </p:cNvSpPr>
          <p:nvPr/>
        </p:nvSpPr>
        <p:spPr bwMode="auto">
          <a:xfrm flipV="1">
            <a:off x="3124200" y="5638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3" name="Line 10"/>
          <p:cNvSpPr>
            <a:spLocks noChangeShapeType="1"/>
          </p:cNvSpPr>
          <p:nvPr/>
        </p:nvSpPr>
        <p:spPr bwMode="auto">
          <a:xfrm>
            <a:off x="3048000" y="5334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4" name="Line 11"/>
          <p:cNvSpPr>
            <a:spLocks noChangeShapeType="1"/>
          </p:cNvSpPr>
          <p:nvPr/>
        </p:nvSpPr>
        <p:spPr bwMode="auto">
          <a:xfrm>
            <a:off x="3886200" y="5638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5" name="Line 12"/>
          <p:cNvSpPr>
            <a:spLocks noChangeShapeType="1"/>
          </p:cNvSpPr>
          <p:nvPr/>
        </p:nvSpPr>
        <p:spPr bwMode="auto">
          <a:xfrm flipV="1">
            <a:off x="3505200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6" name="Line 13"/>
          <p:cNvSpPr>
            <a:spLocks noChangeShapeType="1"/>
          </p:cNvSpPr>
          <p:nvPr/>
        </p:nvSpPr>
        <p:spPr bwMode="auto">
          <a:xfrm flipV="1">
            <a:off x="3276600" y="5562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7" name="Line 14"/>
          <p:cNvSpPr>
            <a:spLocks noChangeShapeType="1"/>
          </p:cNvSpPr>
          <p:nvPr/>
        </p:nvSpPr>
        <p:spPr bwMode="auto">
          <a:xfrm>
            <a:off x="5715000" y="9906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8" name="Line 15"/>
          <p:cNvSpPr>
            <a:spLocks noChangeShapeType="1"/>
          </p:cNvSpPr>
          <p:nvPr/>
        </p:nvSpPr>
        <p:spPr bwMode="auto">
          <a:xfrm flipV="1">
            <a:off x="7162800" y="762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9" name="Line 16"/>
          <p:cNvSpPr>
            <a:spLocks noChangeShapeType="1"/>
          </p:cNvSpPr>
          <p:nvPr/>
        </p:nvSpPr>
        <p:spPr bwMode="auto">
          <a:xfrm flipV="1">
            <a:off x="6324600" y="838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90" name="Line 17"/>
          <p:cNvSpPr>
            <a:spLocks noChangeShapeType="1"/>
          </p:cNvSpPr>
          <p:nvPr/>
        </p:nvSpPr>
        <p:spPr bwMode="auto">
          <a:xfrm>
            <a:off x="6858000" y="533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91" name="Line 18"/>
          <p:cNvSpPr>
            <a:spLocks noChangeShapeType="1"/>
          </p:cNvSpPr>
          <p:nvPr/>
        </p:nvSpPr>
        <p:spPr bwMode="auto">
          <a:xfrm>
            <a:off x="7467600" y="838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92" name="Line 19"/>
          <p:cNvSpPr>
            <a:spLocks noChangeShapeType="1"/>
          </p:cNvSpPr>
          <p:nvPr/>
        </p:nvSpPr>
        <p:spPr bwMode="auto">
          <a:xfrm flipV="1">
            <a:off x="6705600" y="609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93" name="Line 20"/>
          <p:cNvSpPr>
            <a:spLocks noChangeShapeType="1"/>
          </p:cNvSpPr>
          <p:nvPr/>
        </p:nvSpPr>
        <p:spPr bwMode="auto">
          <a:xfrm flipV="1">
            <a:off x="6629400" y="762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94" name="Line 21"/>
          <p:cNvSpPr>
            <a:spLocks noChangeShapeType="1"/>
          </p:cNvSpPr>
          <p:nvPr/>
        </p:nvSpPr>
        <p:spPr bwMode="auto">
          <a:xfrm>
            <a:off x="228600" y="9906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95" name="Line 22"/>
          <p:cNvSpPr>
            <a:spLocks noChangeShapeType="1"/>
          </p:cNvSpPr>
          <p:nvPr/>
        </p:nvSpPr>
        <p:spPr bwMode="auto">
          <a:xfrm flipV="1">
            <a:off x="1676400" y="762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96" name="Line 23"/>
          <p:cNvSpPr>
            <a:spLocks noChangeShapeType="1"/>
          </p:cNvSpPr>
          <p:nvPr/>
        </p:nvSpPr>
        <p:spPr bwMode="auto">
          <a:xfrm flipV="1">
            <a:off x="838200" y="838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97" name="Line 24"/>
          <p:cNvSpPr>
            <a:spLocks noChangeShapeType="1"/>
          </p:cNvSpPr>
          <p:nvPr/>
        </p:nvSpPr>
        <p:spPr bwMode="auto">
          <a:xfrm>
            <a:off x="914400" y="533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98" name="Line 25"/>
          <p:cNvSpPr>
            <a:spLocks noChangeShapeType="1"/>
          </p:cNvSpPr>
          <p:nvPr/>
        </p:nvSpPr>
        <p:spPr bwMode="auto">
          <a:xfrm>
            <a:off x="1981200" y="838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99" name="Line 26"/>
          <p:cNvSpPr>
            <a:spLocks noChangeShapeType="1"/>
          </p:cNvSpPr>
          <p:nvPr/>
        </p:nvSpPr>
        <p:spPr bwMode="auto">
          <a:xfrm flipV="1">
            <a:off x="457200" y="609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300" name="Line 27"/>
          <p:cNvSpPr>
            <a:spLocks noChangeShapeType="1"/>
          </p:cNvSpPr>
          <p:nvPr/>
        </p:nvSpPr>
        <p:spPr bwMode="auto">
          <a:xfrm flipV="1">
            <a:off x="1143000" y="762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301" name="Line 28"/>
          <p:cNvSpPr>
            <a:spLocks noChangeShapeType="1"/>
          </p:cNvSpPr>
          <p:nvPr/>
        </p:nvSpPr>
        <p:spPr bwMode="auto">
          <a:xfrm>
            <a:off x="0" y="51054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302" name="Line 29"/>
          <p:cNvSpPr>
            <a:spLocks noChangeShapeType="1"/>
          </p:cNvSpPr>
          <p:nvPr/>
        </p:nvSpPr>
        <p:spPr bwMode="auto">
          <a:xfrm flipV="1">
            <a:off x="1905000" y="4876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303" name="Line 30"/>
          <p:cNvSpPr>
            <a:spLocks noChangeShapeType="1"/>
          </p:cNvSpPr>
          <p:nvPr/>
        </p:nvSpPr>
        <p:spPr bwMode="auto">
          <a:xfrm flipV="1">
            <a:off x="609600" y="4953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304" name="Line 31"/>
          <p:cNvSpPr>
            <a:spLocks noChangeShapeType="1"/>
          </p:cNvSpPr>
          <p:nvPr/>
        </p:nvSpPr>
        <p:spPr bwMode="auto">
          <a:xfrm>
            <a:off x="1752600" y="4648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305" name="Line 32"/>
          <p:cNvSpPr>
            <a:spLocks noChangeShapeType="1"/>
          </p:cNvSpPr>
          <p:nvPr/>
        </p:nvSpPr>
        <p:spPr bwMode="auto">
          <a:xfrm>
            <a:off x="1752600" y="4953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306" name="Line 33"/>
          <p:cNvSpPr>
            <a:spLocks noChangeShapeType="1"/>
          </p:cNvSpPr>
          <p:nvPr/>
        </p:nvSpPr>
        <p:spPr bwMode="auto">
          <a:xfrm flipV="1">
            <a:off x="1676400" y="4724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307" name="Line 34"/>
          <p:cNvSpPr>
            <a:spLocks noChangeShapeType="1"/>
          </p:cNvSpPr>
          <p:nvPr/>
        </p:nvSpPr>
        <p:spPr bwMode="auto">
          <a:xfrm flipV="1">
            <a:off x="914400" y="4876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308" name="Line 35"/>
          <p:cNvSpPr>
            <a:spLocks noChangeShapeType="1"/>
          </p:cNvSpPr>
          <p:nvPr/>
        </p:nvSpPr>
        <p:spPr bwMode="auto">
          <a:xfrm>
            <a:off x="6172200" y="63246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309" name="Line 36"/>
          <p:cNvSpPr>
            <a:spLocks noChangeShapeType="1"/>
          </p:cNvSpPr>
          <p:nvPr/>
        </p:nvSpPr>
        <p:spPr bwMode="auto">
          <a:xfrm flipV="1">
            <a:off x="7010400" y="6096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310" name="Line 37"/>
          <p:cNvSpPr>
            <a:spLocks noChangeShapeType="1"/>
          </p:cNvSpPr>
          <p:nvPr/>
        </p:nvSpPr>
        <p:spPr bwMode="auto">
          <a:xfrm flipV="1">
            <a:off x="6324600" y="6172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311" name="Line 38"/>
          <p:cNvSpPr>
            <a:spLocks noChangeShapeType="1"/>
          </p:cNvSpPr>
          <p:nvPr/>
        </p:nvSpPr>
        <p:spPr bwMode="auto">
          <a:xfrm>
            <a:off x="7315200" y="6096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312" name="Line 39"/>
          <p:cNvSpPr>
            <a:spLocks noChangeShapeType="1"/>
          </p:cNvSpPr>
          <p:nvPr/>
        </p:nvSpPr>
        <p:spPr bwMode="auto">
          <a:xfrm flipV="1">
            <a:off x="7086600" y="6096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/>
          <p:cNvSpPr>
            <a:spLocks noGrp="1"/>
          </p:cNvSpPr>
          <p:nvPr>
            <p:ph type="title"/>
          </p:nvPr>
        </p:nvSpPr>
        <p:spPr>
          <a:xfrm>
            <a:off x="118533" y="0"/>
            <a:ext cx="9025467" cy="914400"/>
          </a:xfrm>
        </p:spPr>
        <p:txBody>
          <a:bodyPr/>
          <a:lstStyle/>
          <a:p>
            <a:r>
              <a:rPr lang="en-US" dirty="0" smtClean="0"/>
              <a:t>BLOG model fo</a:t>
            </a:r>
            <a:r>
              <a:rPr lang="en-US" dirty="0" smtClean="0"/>
              <a:t>r seismology</a:t>
            </a:r>
            <a:endParaRPr lang="en-US" dirty="0" smtClean="0"/>
          </a:p>
        </p:txBody>
      </p:sp>
      <p:sp>
        <p:nvSpPr>
          <p:cNvPr id="185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describes</a:t>
            </a:r>
            <a:endParaRPr lang="en-US" dirty="0" smtClean="0"/>
          </a:p>
          <a:p>
            <a:pPr lvl="1"/>
            <a:r>
              <a:rPr lang="en-US" dirty="0" smtClean="0"/>
              <a:t>Event occurrence (frequency, location, magnitude)</a:t>
            </a:r>
          </a:p>
          <a:p>
            <a:pPr lvl="1"/>
            <a:r>
              <a:rPr lang="en-US" dirty="0" smtClean="0"/>
              <a:t>Signal detection probability</a:t>
            </a:r>
          </a:p>
          <a:p>
            <a:pPr lvl="1"/>
            <a:r>
              <a:rPr lang="en-US" dirty="0" smtClean="0"/>
              <a:t>Signal properties (time, amplitude, direction)</a:t>
            </a:r>
          </a:p>
          <a:p>
            <a:pPr lvl="1"/>
            <a:r>
              <a:rPr lang="en-US" dirty="0" smtClean="0"/>
              <a:t>Measurement uncertainty</a:t>
            </a:r>
          </a:p>
          <a:p>
            <a:pPr lvl="1"/>
            <a:r>
              <a:rPr lang="en-US" dirty="0" smtClean="0"/>
              <a:t>Noise processes producing false detections</a:t>
            </a:r>
          </a:p>
          <a:p>
            <a:r>
              <a:rPr lang="en-US" dirty="0"/>
              <a:t>Advantages: </a:t>
            </a:r>
          </a:p>
          <a:p>
            <a:pPr lvl="1"/>
            <a:r>
              <a:rPr lang="en-US" dirty="0"/>
              <a:t>Prior knowledge, historical data =&gt; better results, happy geophysicists</a:t>
            </a:r>
          </a:p>
          <a:p>
            <a:pPr lvl="1"/>
            <a:r>
              <a:rPr lang="en-US" dirty="0"/>
              <a:t>Top-down inference disambiguates local </a:t>
            </a:r>
            <a:r>
              <a:rPr lang="en-US" dirty="0" smtClean="0"/>
              <a:t>signals</a:t>
            </a:r>
          </a:p>
          <a:p>
            <a:pPr lvl="1"/>
            <a:endParaRPr lang="en-US" dirty="0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C00B88-0165-9045-8AA7-32F3593ED222}" type="slidenum">
              <a:rPr lang="en-US" smtClean="0"/>
              <a:pPr/>
              <a:t>93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537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F5D5C0-933B-234C-8D3D-0AAE3485C818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91600" cy="6477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#SeismicEvents</a:t>
            </a:r>
            <a:r>
              <a:rPr lang="en-US" sz="2000" smtClean="0">
                <a:latin typeface="Arial Narrow" pitchFamily="-1" charset="0"/>
              </a:rPr>
              <a:t> ~ Poisson[T*λ</a:t>
            </a:r>
            <a:r>
              <a:rPr lang="en-US" sz="2000" baseline="-25000" smtClean="0">
                <a:latin typeface="Arial Narrow" pitchFamily="-1" charset="0"/>
              </a:rPr>
              <a:t>e</a:t>
            </a:r>
            <a:r>
              <a:rPr lang="en-US" sz="2000" smtClean="0">
                <a:latin typeface="Arial Narrow" pitchFamily="-1" charset="0"/>
              </a:rPr>
              <a:t>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Time(e) ~ </a:t>
            </a:r>
            <a:r>
              <a:rPr lang="en-US" sz="2000" smtClean="0">
                <a:latin typeface="Arial Narrow" pitchFamily="-1" charset="0"/>
              </a:rPr>
              <a:t>Uniform(0,T)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IsEarthQuake(e)</a:t>
            </a:r>
            <a:r>
              <a:rPr lang="en-US" sz="2000" smtClean="0">
                <a:latin typeface="Arial Narrow" pitchFamily="-1" charset="0"/>
              </a:rPr>
              <a:t> ~ Bernoulli(.999);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Location(e)</a:t>
            </a:r>
            <a:r>
              <a:rPr lang="en-US" sz="2000" smtClean="0">
                <a:latin typeface="Arial Narrow" pitchFamily="-1" charset="0"/>
              </a:rPr>
              <a:t> ~ if IsEarthQuake(e) then SpatialPrior() else  UniformEarthDistribution();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-1" charset="2"/>
              <a:buNone/>
            </a:pPr>
            <a:r>
              <a:rPr lang="en-US" sz="2000" b="1" i="1" smtClean="0">
                <a:latin typeface="Arial Narrow" pitchFamily="-1" charset="0"/>
              </a:rPr>
              <a:t>Depth(e)</a:t>
            </a:r>
            <a:r>
              <a:rPr lang="en-US" sz="2000" smtClean="0">
                <a:latin typeface="Arial Narrow" pitchFamily="-1" charset="0"/>
              </a:rPr>
              <a:t> ~ if IsEarthQuake(e) then Uniform[0,700] else 0;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Magnitude(e)</a:t>
            </a:r>
            <a:r>
              <a:rPr lang="en-US" sz="2000" smtClean="0">
                <a:latin typeface="Arial Narrow" pitchFamily="-1" charset="0"/>
              </a:rPr>
              <a:t> ~ Exponential(log(10));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IsDetected(e,p,s)</a:t>
            </a:r>
            <a:r>
              <a:rPr lang="en-US" sz="2400" smtClean="0">
                <a:latin typeface="Arial Narrow" pitchFamily="-1" charset="0"/>
              </a:rPr>
              <a:t> ~ </a:t>
            </a:r>
            <a:r>
              <a:rPr lang="en-US" sz="2000" smtClean="0">
                <a:latin typeface="Arial Narrow" pitchFamily="-1" charset="0"/>
              </a:rPr>
              <a:t>Logistic[weights(s,p)](Magnitude(e), Depth(e), Distance(e,s))</a:t>
            </a:r>
            <a:r>
              <a:rPr lang="en-US" sz="2000" b="1" smtClean="0">
                <a:latin typeface="Arial Narrow" pitchFamily="-1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#Detections(site = s)</a:t>
            </a:r>
            <a:r>
              <a:rPr lang="en-US" sz="2000" smtClean="0">
                <a:latin typeface="Arial Narrow" pitchFamily="-1" charset="0"/>
              </a:rPr>
              <a:t> ~ Poisson[T*λ</a:t>
            </a:r>
            <a:r>
              <a:rPr lang="en-US" sz="2000" baseline="-25000" smtClean="0">
                <a:latin typeface="Arial Narrow" pitchFamily="-1" charset="0"/>
              </a:rPr>
              <a:t>f</a:t>
            </a:r>
            <a:r>
              <a:rPr lang="en-US" sz="2000" smtClean="0">
                <a:latin typeface="Arial Narrow" pitchFamily="-1" charset="0"/>
              </a:rPr>
              <a:t>(s)];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#Detections(event=e, phase=p, station=s) = </a:t>
            </a:r>
            <a:r>
              <a:rPr lang="en-US" sz="2000" smtClean="0">
                <a:latin typeface="Arial Narrow" pitchFamily="-1" charset="0"/>
              </a:rPr>
              <a:t>if IsDetected(e,p,s) then 1 else 0;</a:t>
            </a:r>
            <a:endParaRPr lang="en-US" sz="2400" smtClean="0">
              <a:latin typeface="Arial Narrow" pitchFamily="-1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OnsetTime(a,s) ~ </a:t>
            </a:r>
            <a:r>
              <a:rPr lang="en-US" sz="2000" smtClean="0">
                <a:latin typeface="Arial Narrow" pitchFamily="-1" charset="0"/>
              </a:rPr>
              <a:t>if (event(a) = null) then Uniform[0,T] else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Time(event(a)) + GeoTravelTime(Distance(event(a),s),Depth(event(a)),phase(a))    		            	+ Laplace(μ</a:t>
            </a:r>
            <a:r>
              <a:rPr lang="en-US" sz="2000" baseline="-25000" smtClean="0">
                <a:latin typeface="Arial Narrow" pitchFamily="-1" charset="0"/>
              </a:rPr>
              <a:t>t</a:t>
            </a:r>
            <a:r>
              <a:rPr lang="en-US" sz="2000" smtClean="0">
                <a:latin typeface="Arial Narrow" pitchFamily="-1" charset="0"/>
              </a:rPr>
              <a:t>(s), σ</a:t>
            </a:r>
            <a:r>
              <a:rPr lang="en-US" sz="2000" baseline="-25000" smtClean="0">
                <a:latin typeface="Arial Narrow" pitchFamily="-1" charset="0"/>
              </a:rPr>
              <a:t>t</a:t>
            </a:r>
            <a:r>
              <a:rPr lang="en-US" sz="2000" smtClean="0"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Amplitude(a,s)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If (event(a) = null) then NoiseAmplitudeDistribution(s)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    else AmplitudeModel(Magnitude(event(a)), Distance(event(a),s),Depth(event(a)),phase(a))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Azimuth(a,s)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If (event(a) = null) then Uniform(0, 360)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    else GeoAzimuth(Location(event(a)),Depth(event(a)),phase(a),Site(s)) + Laplace(0,σ</a:t>
            </a:r>
            <a:r>
              <a:rPr lang="en-US" sz="2000" baseline="-25000" smtClean="0">
                <a:latin typeface="Arial Narrow" pitchFamily="-1" charset="0"/>
              </a:rPr>
              <a:t>a</a:t>
            </a:r>
            <a:r>
              <a:rPr lang="en-US" sz="2000" smtClean="0"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Slowness(a,s)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If (event(a) = null) then Uniform(0,20)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    else GeoSlowness(Location(event(a)),Depth(event(a)),phase(a),Site(s)) + Laplace(0,σ</a:t>
            </a:r>
            <a:r>
              <a:rPr lang="en-US" sz="2000" baseline="-25000" smtClean="0">
                <a:latin typeface="Arial Narrow" pitchFamily="-1" charset="0"/>
              </a:rPr>
              <a:t>a</a:t>
            </a:r>
            <a:r>
              <a:rPr lang="en-US" sz="2000" smtClean="0"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ObservedPhase(a,s)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CategoricalPhaseModel(phase(a))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000" smtClean="0">
              <a:latin typeface="Arial Narrow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2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F6677F-CF27-1943-997F-019079F0E868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91600" cy="6477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solidFill>
                  <a:srgbClr val="0000FF"/>
                </a:solidFill>
                <a:latin typeface="Arial Narrow" pitchFamily="-1" charset="0"/>
              </a:rPr>
              <a:t>#SeismicEvents</a:t>
            </a:r>
            <a:r>
              <a:rPr lang="en-US" sz="2000" smtClean="0">
                <a:solidFill>
                  <a:srgbClr val="0000FF"/>
                </a:solidFill>
                <a:latin typeface="Arial Narrow" pitchFamily="-1" charset="0"/>
              </a:rPr>
              <a:t> ~ Poisson[T*λ</a:t>
            </a:r>
            <a:r>
              <a:rPr lang="en-US" sz="2000" baseline="-25000" smtClean="0">
                <a:solidFill>
                  <a:srgbClr val="0000FF"/>
                </a:solidFill>
                <a:latin typeface="Arial Narrow" pitchFamily="-1" charset="0"/>
              </a:rPr>
              <a:t>e</a:t>
            </a:r>
            <a:r>
              <a:rPr lang="en-US" sz="2000" smtClean="0">
                <a:solidFill>
                  <a:srgbClr val="0000FF"/>
                </a:solidFill>
                <a:latin typeface="Arial Narrow" pitchFamily="-1" charset="0"/>
              </a:rPr>
              <a:t>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Time(e) ~ </a:t>
            </a:r>
            <a:r>
              <a:rPr lang="en-US" sz="2000" smtClean="0">
                <a:latin typeface="Arial Narrow" pitchFamily="-1" charset="0"/>
              </a:rPr>
              <a:t>Uniform(0,T)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IsEarthQuake(e)</a:t>
            </a:r>
            <a:r>
              <a:rPr lang="en-US" sz="2000" smtClean="0">
                <a:latin typeface="Arial Narrow" pitchFamily="-1" charset="0"/>
              </a:rPr>
              <a:t> ~ Bernoulli(.999);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Location(e)</a:t>
            </a:r>
            <a:r>
              <a:rPr lang="en-US" sz="2000" smtClean="0">
                <a:latin typeface="Arial Narrow" pitchFamily="-1" charset="0"/>
              </a:rPr>
              <a:t> ~ if IsEarthQuake(e) then SpatialPrior() else  UniformEarthDistribution();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-1" charset="2"/>
              <a:buNone/>
            </a:pPr>
            <a:r>
              <a:rPr lang="en-US" sz="2000" b="1" i="1" smtClean="0">
                <a:latin typeface="Arial Narrow" pitchFamily="-1" charset="0"/>
              </a:rPr>
              <a:t>Depth(e)</a:t>
            </a:r>
            <a:r>
              <a:rPr lang="en-US" sz="2000" smtClean="0">
                <a:latin typeface="Arial Narrow" pitchFamily="-1" charset="0"/>
              </a:rPr>
              <a:t> ~ if IsEarthQuake(e) then Uniform[0,700] else 0;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Magnitude(e)</a:t>
            </a:r>
            <a:r>
              <a:rPr lang="en-US" sz="2000" smtClean="0">
                <a:latin typeface="Arial Narrow" pitchFamily="-1" charset="0"/>
              </a:rPr>
              <a:t> ~ Exponential(log(10));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IsDetected(e,p,s)</a:t>
            </a:r>
            <a:r>
              <a:rPr lang="en-US" sz="2400" smtClean="0">
                <a:latin typeface="Arial Narrow" pitchFamily="-1" charset="0"/>
              </a:rPr>
              <a:t> ~ </a:t>
            </a:r>
            <a:r>
              <a:rPr lang="en-US" sz="2000" smtClean="0">
                <a:latin typeface="Arial Narrow" pitchFamily="-1" charset="0"/>
              </a:rPr>
              <a:t>Logistic[weights(s,p)](Magnitude(e), Depth(e), Distance(e,s))</a:t>
            </a:r>
            <a:r>
              <a:rPr lang="en-US" sz="2000" b="1" smtClean="0">
                <a:latin typeface="Arial Narrow" pitchFamily="-1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solidFill>
                  <a:srgbClr val="0000FF"/>
                </a:solidFill>
                <a:latin typeface="Arial Narrow" pitchFamily="-1" charset="0"/>
              </a:rPr>
              <a:t>#Detections(site = s)</a:t>
            </a:r>
            <a:r>
              <a:rPr lang="en-US" sz="2000" smtClean="0">
                <a:solidFill>
                  <a:srgbClr val="0000FF"/>
                </a:solidFill>
                <a:latin typeface="Arial Narrow" pitchFamily="-1" charset="0"/>
              </a:rPr>
              <a:t> ~ Poisson[T*λ</a:t>
            </a:r>
            <a:r>
              <a:rPr lang="en-US" sz="2000" baseline="-25000" smtClean="0">
                <a:solidFill>
                  <a:srgbClr val="0000FF"/>
                </a:solidFill>
                <a:latin typeface="Arial Narrow" pitchFamily="-1" charset="0"/>
              </a:rPr>
              <a:t>f</a:t>
            </a:r>
            <a:r>
              <a:rPr lang="en-US" sz="2000" smtClean="0">
                <a:solidFill>
                  <a:srgbClr val="0000FF"/>
                </a:solidFill>
                <a:latin typeface="Arial Narrow" pitchFamily="-1" charset="0"/>
              </a:rPr>
              <a:t>(s)];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solidFill>
                  <a:srgbClr val="0000FF"/>
                </a:solidFill>
                <a:latin typeface="Arial Narrow" pitchFamily="-1" charset="0"/>
              </a:rPr>
              <a:t>#Detections(event=e, phase=p, station=s) = </a:t>
            </a:r>
            <a:r>
              <a:rPr lang="en-US" sz="2000" smtClean="0">
                <a:solidFill>
                  <a:srgbClr val="0000FF"/>
                </a:solidFill>
                <a:latin typeface="Arial Narrow" pitchFamily="-1" charset="0"/>
              </a:rPr>
              <a:t>if IsDetected(e,p,s) then 1 else 0;</a:t>
            </a:r>
            <a:endParaRPr lang="en-US" sz="2400" smtClean="0">
              <a:solidFill>
                <a:srgbClr val="0000FF"/>
              </a:solidFill>
              <a:latin typeface="Arial Narrow" pitchFamily="-1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OnsetTime(a,s) ~ </a:t>
            </a:r>
            <a:r>
              <a:rPr lang="en-US" sz="2000" smtClean="0">
                <a:latin typeface="Arial Narrow" pitchFamily="-1" charset="0"/>
              </a:rPr>
              <a:t>if (event(a) = null) then Uniform[0,T] else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Time(event(a)) + GeoTravelTime(Distance(event(a),s),Depth(event(a)),phase(a))    		            	+ Laplace(μ</a:t>
            </a:r>
            <a:r>
              <a:rPr lang="en-US" sz="2000" baseline="-25000" smtClean="0">
                <a:latin typeface="Arial Narrow" pitchFamily="-1" charset="0"/>
              </a:rPr>
              <a:t>t</a:t>
            </a:r>
            <a:r>
              <a:rPr lang="en-US" sz="2000" smtClean="0">
                <a:latin typeface="Arial Narrow" pitchFamily="-1" charset="0"/>
              </a:rPr>
              <a:t>(s), σ</a:t>
            </a:r>
            <a:r>
              <a:rPr lang="en-US" sz="2000" baseline="-25000" smtClean="0">
                <a:latin typeface="Arial Narrow" pitchFamily="-1" charset="0"/>
              </a:rPr>
              <a:t>t</a:t>
            </a:r>
            <a:r>
              <a:rPr lang="en-US" sz="2000" smtClean="0"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Amplitude(a,s)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If (event(a) = null) then NoiseAmplitudeDistribution(s)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    else AmplitudeModel(Magnitude(event(a)), Distance(event(a),s),Depth(event(a)),phase(a))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Azimuth(a,s)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If (event(a) = null) then Uniform(0, 360)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    else GeoAzimuth(Location(event(a)),Depth(event(a)),phase(a),Site(s)) + Laplace(0,σ</a:t>
            </a:r>
            <a:r>
              <a:rPr lang="en-US" sz="2000" baseline="-25000" smtClean="0">
                <a:latin typeface="Arial Narrow" pitchFamily="-1" charset="0"/>
              </a:rPr>
              <a:t>a</a:t>
            </a:r>
            <a:r>
              <a:rPr lang="en-US" sz="2000" smtClean="0"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Slowness(a,s)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If (event(a) = null) then Uniform(0,20)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    else GeoSlowness(Location(event(a)),Depth(event(a)),phase(a),Site(s)) + Laplace(0,σ</a:t>
            </a:r>
            <a:r>
              <a:rPr lang="en-US" sz="2000" baseline="-25000" smtClean="0">
                <a:latin typeface="Arial Narrow" pitchFamily="-1" charset="0"/>
              </a:rPr>
              <a:t>a</a:t>
            </a:r>
            <a:r>
              <a:rPr lang="en-US" sz="2000" smtClean="0"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ObservedPhase(a,s)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CategoricalPhaseModel(phase(a))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000" smtClean="0">
              <a:latin typeface="Arial Narrow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2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79A464-2E0B-6D4B-B64F-0E424E9C73EC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91600" cy="6477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#SeismicEvents</a:t>
            </a:r>
            <a:r>
              <a:rPr lang="en-US" sz="2000" smtClean="0">
                <a:latin typeface="Arial Narrow" pitchFamily="-1" charset="0"/>
              </a:rPr>
              <a:t> ~ Poisson[T*λ</a:t>
            </a:r>
            <a:r>
              <a:rPr lang="en-US" sz="2000" baseline="-25000" smtClean="0">
                <a:latin typeface="Arial Narrow" pitchFamily="-1" charset="0"/>
              </a:rPr>
              <a:t>e</a:t>
            </a:r>
            <a:r>
              <a:rPr lang="en-US" sz="2000" smtClean="0">
                <a:latin typeface="Arial Narrow" pitchFamily="-1" charset="0"/>
              </a:rPr>
              <a:t>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Time(e) ~ </a:t>
            </a:r>
            <a:r>
              <a:rPr lang="en-US" sz="2000" smtClean="0">
                <a:latin typeface="Arial Narrow" pitchFamily="-1" charset="0"/>
              </a:rPr>
              <a:t>Uniform(0,T)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IsEarthQuake(e)</a:t>
            </a:r>
            <a:r>
              <a:rPr lang="en-US" sz="2000" smtClean="0">
                <a:latin typeface="Arial Narrow" pitchFamily="-1" charset="0"/>
              </a:rPr>
              <a:t> ~ Bernoulli(.999);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solidFill>
                  <a:srgbClr val="0000FF"/>
                </a:solidFill>
                <a:latin typeface="Arial Narrow" pitchFamily="-1" charset="0"/>
              </a:rPr>
              <a:t>Location(e)</a:t>
            </a:r>
            <a:r>
              <a:rPr lang="en-US" sz="2000" smtClean="0">
                <a:solidFill>
                  <a:srgbClr val="0000FF"/>
                </a:solidFill>
                <a:latin typeface="Arial Narrow" pitchFamily="-1" charset="0"/>
              </a:rPr>
              <a:t> ~ if IsEarthQuake(e) then SpatialPrior() else  UniformEarthDistribution();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-1" charset="2"/>
              <a:buNone/>
            </a:pPr>
            <a:r>
              <a:rPr lang="en-US" sz="2000" b="1" i="1" smtClean="0">
                <a:solidFill>
                  <a:schemeClr val="tx2"/>
                </a:solidFill>
                <a:latin typeface="Arial Narrow" pitchFamily="-1" charset="0"/>
              </a:rPr>
              <a:t>Depth(e)</a:t>
            </a:r>
            <a:r>
              <a:rPr lang="en-US" sz="2000" smtClean="0">
                <a:solidFill>
                  <a:schemeClr val="tx2"/>
                </a:solidFill>
                <a:latin typeface="Arial Narrow" pitchFamily="-1" charset="0"/>
              </a:rPr>
              <a:t> ~ if IsEarthQuake(e) then Uniform[0,700] else 0;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Magnitude(e)</a:t>
            </a:r>
            <a:r>
              <a:rPr lang="en-US" sz="2000" smtClean="0">
                <a:latin typeface="Arial Narrow" pitchFamily="-1" charset="0"/>
              </a:rPr>
              <a:t> ~ Exponential(log(10));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IsDetected(e,p,s)</a:t>
            </a:r>
            <a:r>
              <a:rPr lang="en-US" sz="2400" smtClean="0">
                <a:latin typeface="Arial Narrow" pitchFamily="-1" charset="0"/>
              </a:rPr>
              <a:t> ~ </a:t>
            </a:r>
            <a:r>
              <a:rPr lang="en-US" sz="2000" smtClean="0">
                <a:latin typeface="Arial Narrow" pitchFamily="-1" charset="0"/>
              </a:rPr>
              <a:t>Logistic[weights(s,p)](Magnitude(e), Depth(e), Distance(e,s))</a:t>
            </a:r>
            <a:r>
              <a:rPr lang="en-US" sz="2000" b="1" smtClean="0">
                <a:latin typeface="Arial Narrow" pitchFamily="-1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#Detections(site = s)</a:t>
            </a:r>
            <a:r>
              <a:rPr lang="en-US" sz="2000" smtClean="0">
                <a:latin typeface="Arial Narrow" pitchFamily="-1" charset="0"/>
              </a:rPr>
              <a:t> ~ Poisson[T*λ</a:t>
            </a:r>
            <a:r>
              <a:rPr lang="en-US" sz="2000" baseline="-25000" smtClean="0">
                <a:latin typeface="Arial Narrow" pitchFamily="-1" charset="0"/>
              </a:rPr>
              <a:t>f</a:t>
            </a:r>
            <a:r>
              <a:rPr lang="en-US" sz="2000" smtClean="0">
                <a:latin typeface="Arial Narrow" pitchFamily="-1" charset="0"/>
              </a:rPr>
              <a:t>(s)];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#Detections(event=e, phase=p, station=s) = </a:t>
            </a:r>
            <a:r>
              <a:rPr lang="en-US" sz="2000" smtClean="0">
                <a:latin typeface="Arial Narrow" pitchFamily="-1" charset="0"/>
              </a:rPr>
              <a:t>if IsDetected(e,p,s) then 1 else 0;</a:t>
            </a:r>
            <a:endParaRPr lang="en-US" sz="2400" smtClean="0">
              <a:latin typeface="Arial Narrow" pitchFamily="-1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OnsetTime(a,s) ~ </a:t>
            </a:r>
            <a:r>
              <a:rPr lang="en-US" sz="2000" smtClean="0">
                <a:latin typeface="Arial Narrow" pitchFamily="-1" charset="0"/>
              </a:rPr>
              <a:t>if (event(a) = null) then Uniform[0,T] else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Time(event(a)) + GeoTravelTime(Distance(event(a),s),Depth(event(a)),phase(a))    		            	+ Laplace(μ</a:t>
            </a:r>
            <a:r>
              <a:rPr lang="en-US" sz="2000" baseline="-25000" smtClean="0">
                <a:latin typeface="Arial Narrow" pitchFamily="-1" charset="0"/>
              </a:rPr>
              <a:t>t</a:t>
            </a:r>
            <a:r>
              <a:rPr lang="en-US" sz="2000" smtClean="0">
                <a:latin typeface="Arial Narrow" pitchFamily="-1" charset="0"/>
              </a:rPr>
              <a:t>(s), σ</a:t>
            </a:r>
            <a:r>
              <a:rPr lang="en-US" sz="2000" baseline="-25000" smtClean="0">
                <a:latin typeface="Arial Narrow" pitchFamily="-1" charset="0"/>
              </a:rPr>
              <a:t>t</a:t>
            </a:r>
            <a:r>
              <a:rPr lang="en-US" sz="2000" smtClean="0"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Amplitude(a,s)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If (event(a) = null) then NoiseAmplitudeDistribution(s)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    else AmplitudeModel(Magnitude(event(a)), Distance(event(a),s),Depth(event(a)),phase(a))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Azimuth(a,s)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If (event(a) = null) then Uniform(0, 360)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    else GeoAzimuth(Location(event(a)),Depth(event(a)),phase(a),Site(s)) + Laplace(0,σ</a:t>
            </a:r>
            <a:r>
              <a:rPr lang="en-US" sz="2000" baseline="-25000" smtClean="0">
                <a:latin typeface="Arial Narrow" pitchFamily="-1" charset="0"/>
              </a:rPr>
              <a:t>a</a:t>
            </a:r>
            <a:r>
              <a:rPr lang="en-US" sz="2000" smtClean="0"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Slowness(a,s)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If (event(a) = null) then Uniform(0,20)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    else GeoSlowness(Location(event(a)),Depth(event(a)),phase(a),Site(s)) + Laplace(0,σ</a:t>
            </a:r>
            <a:r>
              <a:rPr lang="en-US" sz="2000" baseline="-25000" smtClean="0">
                <a:latin typeface="Arial Narrow" pitchFamily="-1" charset="0"/>
              </a:rPr>
              <a:t>a</a:t>
            </a:r>
            <a:r>
              <a:rPr lang="en-US" sz="2000" smtClean="0"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ObservedPhase(a,s)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CategoricalPhaseModel(phase(a))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000" smtClean="0">
              <a:latin typeface="Arial Narrow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9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 location prior</a:t>
            </a:r>
          </a:p>
        </p:txBody>
      </p:sp>
      <p:pic>
        <p:nvPicPr>
          <p:cNvPr id="196611" name="Content Placeholder 4" descr="EventLocationPrior.png"/>
          <p:cNvPicPr>
            <a:picLocks noGrp="1" noChangeAspect="1"/>
          </p:cNvPicPr>
          <p:nvPr>
            <p:ph idx="1"/>
          </p:nvPr>
        </p:nvPicPr>
        <p:blipFill>
          <a:blip r:embed="rId3"/>
          <a:srcRect l="-5049" r="-5049"/>
          <a:stretch>
            <a:fillRect/>
          </a:stretch>
        </p:blipFill>
        <p:spPr>
          <a:xfrm>
            <a:off x="-2405063" y="1130300"/>
            <a:ext cx="13876338" cy="7562850"/>
          </a:xfrm>
        </p:spPr>
      </p:pic>
      <p:sp>
        <p:nvSpPr>
          <p:cNvPr id="1966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7D7B30-4799-1147-BDCF-498771DA5B40}" type="slidenum">
              <a:rPr lang="en-US" smtClean="0">
                <a:ea typeface="ＭＳ Ｐゴシック" pitchFamily="-107" charset="-128"/>
                <a:cs typeface="ＭＳ Ｐゴシック" pitchFamily="-107" charset="-128"/>
              </a:rPr>
              <a:pPr/>
              <a:t>97</a:t>
            </a:fld>
            <a:endParaRPr lang="en-US" smtClean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79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6EC514-F509-1C42-B182-68F6E96FCCA8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91600" cy="6477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#SeismicEvents</a:t>
            </a:r>
            <a:r>
              <a:rPr lang="en-US" sz="2000" smtClean="0">
                <a:latin typeface="Arial Narrow" pitchFamily="-1" charset="0"/>
              </a:rPr>
              <a:t> ~ Poisson[T*λ</a:t>
            </a:r>
            <a:r>
              <a:rPr lang="en-US" sz="2000" baseline="-25000" smtClean="0">
                <a:latin typeface="Arial Narrow" pitchFamily="-1" charset="0"/>
              </a:rPr>
              <a:t>e</a:t>
            </a:r>
            <a:r>
              <a:rPr lang="en-US" sz="2000" smtClean="0">
                <a:latin typeface="Arial Narrow" pitchFamily="-1" charset="0"/>
              </a:rPr>
              <a:t>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Time(e) ~ </a:t>
            </a:r>
            <a:r>
              <a:rPr lang="en-US" sz="2000" smtClean="0">
                <a:latin typeface="Arial Narrow" pitchFamily="-1" charset="0"/>
              </a:rPr>
              <a:t>Uniform(0,T)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IsEarthQuake(e)</a:t>
            </a:r>
            <a:r>
              <a:rPr lang="en-US" sz="2000" smtClean="0">
                <a:latin typeface="Arial Narrow" pitchFamily="-1" charset="0"/>
              </a:rPr>
              <a:t> ~ Bernoulli(.999);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Location(e)</a:t>
            </a:r>
            <a:r>
              <a:rPr lang="en-US" sz="2000" smtClean="0">
                <a:latin typeface="Arial Narrow" pitchFamily="-1" charset="0"/>
              </a:rPr>
              <a:t> ~ if IsEarthQuake(e) then SpatialPrior() else  UniformEarthDistribution();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-1" charset="2"/>
              <a:buNone/>
            </a:pPr>
            <a:r>
              <a:rPr lang="en-US" sz="2000" b="1" i="1" smtClean="0">
                <a:latin typeface="Arial Narrow" pitchFamily="-1" charset="0"/>
              </a:rPr>
              <a:t>Depth(e)</a:t>
            </a:r>
            <a:r>
              <a:rPr lang="en-US" sz="2000" smtClean="0">
                <a:latin typeface="Arial Narrow" pitchFamily="-1" charset="0"/>
              </a:rPr>
              <a:t> ~ if IsEarthQuake(e) then Uniform[0,700] else 0;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Magnitude(e)</a:t>
            </a:r>
            <a:r>
              <a:rPr lang="en-US" sz="2000" smtClean="0">
                <a:latin typeface="Arial Narrow" pitchFamily="-1" charset="0"/>
              </a:rPr>
              <a:t> ~ Exponential(log(10));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solidFill>
                  <a:srgbClr val="0000FF"/>
                </a:solidFill>
                <a:latin typeface="Arial Narrow" pitchFamily="-1" charset="0"/>
              </a:rPr>
              <a:t>IsDetected(e,p,s)</a:t>
            </a:r>
            <a:r>
              <a:rPr lang="en-US" sz="2400" smtClean="0">
                <a:solidFill>
                  <a:srgbClr val="0000FF"/>
                </a:solidFill>
                <a:latin typeface="Arial Narrow" pitchFamily="-1" charset="0"/>
              </a:rPr>
              <a:t> ~ </a:t>
            </a:r>
            <a:r>
              <a:rPr lang="en-US" sz="2000" smtClean="0">
                <a:solidFill>
                  <a:srgbClr val="0000FF"/>
                </a:solidFill>
                <a:latin typeface="Arial Narrow" pitchFamily="-1" charset="0"/>
              </a:rPr>
              <a:t>Logistic[weights(s,p)](Magnitude(e), Depth(e), Distance(e,s))</a:t>
            </a:r>
            <a:r>
              <a:rPr lang="en-US" sz="2000" b="1" smtClean="0">
                <a:solidFill>
                  <a:srgbClr val="0000FF"/>
                </a:solidFill>
                <a:latin typeface="Arial Narrow" pitchFamily="-1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#Detections(site = s)</a:t>
            </a:r>
            <a:r>
              <a:rPr lang="en-US" sz="2000" smtClean="0">
                <a:latin typeface="Arial Narrow" pitchFamily="-1" charset="0"/>
              </a:rPr>
              <a:t> ~ Poisson[T*λ</a:t>
            </a:r>
            <a:r>
              <a:rPr lang="en-US" sz="2000" baseline="-25000" smtClean="0">
                <a:latin typeface="Arial Narrow" pitchFamily="-1" charset="0"/>
              </a:rPr>
              <a:t>f</a:t>
            </a:r>
            <a:r>
              <a:rPr lang="en-US" sz="2000" smtClean="0">
                <a:latin typeface="Arial Narrow" pitchFamily="-1" charset="0"/>
              </a:rPr>
              <a:t>(s)];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#Detections(event=e, phase=p, station=s) = </a:t>
            </a:r>
            <a:r>
              <a:rPr lang="en-US" sz="2000" smtClean="0">
                <a:latin typeface="Arial Narrow" pitchFamily="-1" charset="0"/>
              </a:rPr>
              <a:t>if IsDetected(e,p,s) then 1 else 0;</a:t>
            </a:r>
            <a:endParaRPr lang="en-US" sz="2400" smtClean="0">
              <a:latin typeface="Arial Narrow" pitchFamily="-1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OnsetTime(a,s) ~ </a:t>
            </a:r>
            <a:r>
              <a:rPr lang="en-US" sz="2000" smtClean="0">
                <a:latin typeface="Arial Narrow" pitchFamily="-1" charset="0"/>
              </a:rPr>
              <a:t>if (event(a) = null) then Uniform[0,T] else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Time(event(a)) + GeoTravelTime(Distance(event(a),s),Depth(event(a)),phase(a))    		            	+ Laplace(μ</a:t>
            </a:r>
            <a:r>
              <a:rPr lang="en-US" sz="2000" baseline="-25000" smtClean="0">
                <a:latin typeface="Arial Narrow" pitchFamily="-1" charset="0"/>
              </a:rPr>
              <a:t>t</a:t>
            </a:r>
            <a:r>
              <a:rPr lang="en-US" sz="2000" smtClean="0">
                <a:latin typeface="Arial Narrow" pitchFamily="-1" charset="0"/>
              </a:rPr>
              <a:t>(s), σ</a:t>
            </a:r>
            <a:r>
              <a:rPr lang="en-US" sz="2000" baseline="-25000" smtClean="0">
                <a:latin typeface="Arial Narrow" pitchFamily="-1" charset="0"/>
              </a:rPr>
              <a:t>t</a:t>
            </a:r>
            <a:r>
              <a:rPr lang="en-US" sz="2000" smtClean="0"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Amplitude(a,s)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If (event(a) = null) then NoiseAmplitudeDistribution(s)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    else AmplitudeModel(Magnitude(event(a)), Distance(event(a),s),Depth(event(a)),phase(a))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Azimuth(a,s)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If (event(a) = null) then Uniform(0, 360)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    else GeoAzimuth(Location(event(a)),Depth(event(a)),phase(a),Site(s)) + Laplace(0,σ</a:t>
            </a:r>
            <a:r>
              <a:rPr lang="en-US" sz="2000" baseline="-25000" smtClean="0">
                <a:latin typeface="Arial Narrow" pitchFamily="-1" charset="0"/>
              </a:rPr>
              <a:t>a</a:t>
            </a:r>
            <a:r>
              <a:rPr lang="en-US" sz="2000" smtClean="0"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Slowness(a,s)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If (event(a) = null) then Uniform(0,20)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latin typeface="Arial Narrow" pitchFamily="-1" charset="0"/>
              </a:rPr>
              <a:t>       else GeoSlowness(Location(event(a)),Depth(event(a)),phase(a),Site(s)) + Laplace(0,σ</a:t>
            </a:r>
            <a:r>
              <a:rPr lang="en-US" sz="2000" baseline="-25000" smtClean="0">
                <a:latin typeface="Arial Narrow" pitchFamily="-1" charset="0"/>
              </a:rPr>
              <a:t>a</a:t>
            </a:r>
            <a:r>
              <a:rPr lang="en-US" sz="2000" smtClean="0">
                <a:latin typeface="Arial Narrow" pitchFamily="-1" charset="0"/>
              </a:rPr>
              <a:t>(s))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smtClean="0">
                <a:latin typeface="Arial Narrow" pitchFamily="-1" charset="0"/>
              </a:rPr>
              <a:t>ObservedPhase(a,s) ~</a:t>
            </a:r>
            <a:r>
              <a:rPr lang="en-US" sz="2400" smtClean="0">
                <a:latin typeface="Arial Narrow" pitchFamily="-1" charset="0"/>
              </a:rPr>
              <a:t> </a:t>
            </a:r>
            <a:r>
              <a:rPr lang="en-US" sz="2000" smtClean="0">
                <a:latin typeface="Arial Narrow" pitchFamily="-1" charset="0"/>
              </a:rPr>
              <a:t>CategoricalPhaseModel(phase(a))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000" smtClean="0">
              <a:latin typeface="Arial Narrow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F4F437-C0F6-444C-8913-8363FFB5B1A2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19968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Detection probability as a function of distance (station 6, m</a:t>
            </a:r>
            <a:r>
              <a:rPr lang="en-US" sz="3200" baseline="-25000" smtClean="0"/>
              <a:t>b</a:t>
            </a:r>
            <a:r>
              <a:rPr lang="en-US" sz="3200" smtClean="0"/>
              <a:t> 3.5)</a:t>
            </a:r>
            <a:endParaRPr lang="en-US" smtClean="0"/>
          </a:p>
        </p:txBody>
      </p:sp>
      <p:pic>
        <p:nvPicPr>
          <p:cNvPr id="199684" name="Content Placeholder 6" descr="det_asar_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0125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Content Placeholder 7" descr="det_asar_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270125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1029"/>
          <p:cNvSpPr txBox="1">
            <a:spLocks noChangeArrowheads="1"/>
          </p:cNvSpPr>
          <p:nvPr/>
        </p:nvSpPr>
        <p:spPr bwMode="auto">
          <a:xfrm>
            <a:off x="1127125" y="1208088"/>
            <a:ext cx="1489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 phase</a:t>
            </a:r>
          </a:p>
        </p:txBody>
      </p:sp>
      <p:sp>
        <p:nvSpPr>
          <p:cNvPr id="199687" name="Text Box 1030"/>
          <p:cNvSpPr txBox="1">
            <a:spLocks noChangeArrowheads="1"/>
          </p:cNvSpPr>
          <p:nvPr/>
        </p:nvSpPr>
        <p:spPr bwMode="auto">
          <a:xfrm>
            <a:off x="6096000" y="1143000"/>
            <a:ext cx="1489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 phase</a:t>
            </a:r>
          </a:p>
        </p:txBody>
      </p:sp>
    </p:spTree>
    <p:extLst>
      <p:ext uri="{BB962C8B-B14F-4D97-AF65-F5344CB8AC3E}">
        <p14:creationId xmlns:p14="http://schemas.microsoft.com/office/powerpoint/2010/main" val="371182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Helvetica"/>
        <a:ea typeface="Arial"/>
        <a:cs typeface="Arial"/>
      </a:majorFont>
      <a:minorFont>
        <a:latin typeface="Helvetic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RA">
    <a:dk1>
      <a:srgbClr val="000000"/>
    </a:dk1>
    <a:lt1>
      <a:srgbClr val="FFFFFF"/>
    </a:lt1>
    <a:dk2>
      <a:srgbClr val="FFFFFF"/>
    </a:dk2>
    <a:lt2>
      <a:srgbClr val="FFFFFF"/>
    </a:lt2>
    <a:accent1>
      <a:srgbClr val="005595"/>
    </a:accent1>
    <a:accent2>
      <a:srgbClr val="C1D72E"/>
    </a:accent2>
    <a:accent3>
      <a:srgbClr val="F8981C"/>
    </a:accent3>
    <a:accent4>
      <a:srgbClr val="CEE3F3"/>
    </a:accent4>
    <a:accent5>
      <a:srgbClr val="0B9BDE"/>
    </a:accent5>
    <a:accent6>
      <a:srgbClr val="7D81BE"/>
    </a:accent6>
    <a:hlink>
      <a:srgbClr val="0000FF"/>
    </a:hlink>
    <a:folHlink>
      <a:srgbClr val="800080"/>
    </a:folHlink>
  </a:clrScheme>
  <a:fontScheme name="CRA_PPT">
    <a:majorFont>
      <a:latin typeface="Verdana"/>
      <a:ea typeface="ＭＳ Ｐゴシック"/>
      <a:cs typeface=""/>
    </a:majorFont>
    <a:minorFont>
      <a:latin typeface="Verdana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67641</TotalTime>
  <Words>11273</Words>
  <Application>Microsoft Macintosh PowerPoint</Application>
  <PresentationFormat>On-screen Show (4:3)</PresentationFormat>
  <Paragraphs>2343</Paragraphs>
  <Slides>112</Slides>
  <Notes>67</Notes>
  <HiddenSlides>13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4" baseType="lpstr">
      <vt:lpstr>Default Design</vt:lpstr>
      <vt:lpstr>Worksheet</vt:lpstr>
      <vt:lpstr>Unifying logic and probability  The BLOG language</vt:lpstr>
      <vt:lpstr>PowerPoint Presentation</vt:lpstr>
      <vt:lpstr>PowerPoint Presentation</vt:lpstr>
      <vt:lpstr>PowerPoint Presentation</vt:lpstr>
      <vt:lpstr>Why did AI choose first-order logic?</vt:lpstr>
      <vt:lpstr>Why did AI choose first-order logic?</vt:lpstr>
      <vt:lpstr>Why did AI choose first-order logic?</vt:lpstr>
      <vt:lpstr>Why did AI choose first-order logic?</vt:lpstr>
      <vt:lpstr>Why did AI choose first-order logic?</vt:lpstr>
      <vt:lpstr>Why did AI choose first-order logic?</vt:lpstr>
      <vt:lpstr>PowerPoint Presentation</vt:lpstr>
      <vt:lpstr>PowerPoint Presentation</vt:lpstr>
      <vt:lpstr>PowerPoint Presentation</vt:lpstr>
      <vt:lpstr>Bayesian networks</vt:lpstr>
      <vt:lpstr>Bayesian networks</vt:lpstr>
      <vt:lpstr>Bayesian networks</vt:lpstr>
      <vt:lpstr>Bayesian networks</vt:lpstr>
      <vt:lpstr>Bayesian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First-order probabilistic languages</vt:lpstr>
      <vt:lpstr>First-order probabilistic languages</vt:lpstr>
      <vt:lpstr>First-order probabilistic languages</vt:lpstr>
      <vt:lpstr>First-order probabilistic languages</vt:lpstr>
      <vt:lpstr>First-order probabilistic languages</vt:lpstr>
      <vt:lpstr>PowerPoint Presentation</vt:lpstr>
      <vt:lpstr>PowerPoint Presentation</vt:lpstr>
      <vt:lpstr>An important distinction in logic</vt:lpstr>
      <vt:lpstr>A little test</vt:lpstr>
      <vt:lpstr>Open-universe semantics</vt:lpstr>
      <vt:lpstr>Bayes nets build propositional worlds</vt:lpstr>
      <vt:lpstr>Bayes nets build propositional worlds</vt:lpstr>
      <vt:lpstr>Bayes nets build propositional worlds</vt:lpstr>
      <vt:lpstr>Bayes nets build propositional worlds</vt:lpstr>
      <vt:lpstr>Open-universe models in BLOG</vt:lpstr>
      <vt:lpstr>Semantics</vt:lpstr>
      <vt:lpstr>Semantics contd.</vt:lpstr>
      <vt:lpstr>Semantics contd.</vt:lpstr>
      <vt:lpstr>Citation information extraction</vt:lpstr>
      <vt:lpstr>BLOG model (single-author) </vt:lpstr>
      <vt:lpstr>BLOG model (single-author) </vt:lpstr>
      <vt:lpstr>BLOG model (single-author) </vt:lpstr>
      <vt:lpstr>BLOG model (single-author) </vt:lpstr>
      <vt:lpstr>How to use BLOG</vt:lpstr>
      <vt:lpstr>Fraction of citation clusters imperfectly recovered</vt:lpstr>
      <vt:lpstr>Fraction of citation clusters imperfectly recovered</vt:lpstr>
      <vt:lpstr>BLOG Example Library</vt:lpstr>
      <vt:lpstr>BLOG Example Library</vt:lpstr>
      <vt:lpstr>BLOG Example Library</vt:lpstr>
      <vt:lpstr>Multi-target tracking + data association</vt:lpstr>
      <vt:lpstr>BLOG Example Library</vt:lpstr>
      <vt:lpstr>BLOG Example Library</vt:lpstr>
      <vt:lpstr>Inference</vt:lpstr>
      <vt:lpstr>Why MCMC?</vt:lpstr>
      <vt:lpstr>Digression: Probabilistic programming</vt:lpstr>
      <vt:lpstr>Digression: Probabilistic programming</vt:lpstr>
      <vt:lpstr>Digression: Probabilistic programming</vt:lpstr>
      <vt:lpstr>MCMC on values</vt:lpstr>
      <vt:lpstr>MCMC on values</vt:lpstr>
      <vt:lpstr>MCMC on values</vt:lpstr>
      <vt:lpstr>MCMC on values</vt:lpstr>
      <vt:lpstr>MCMC on values</vt:lpstr>
      <vt:lpstr>PowerPoint Presentation</vt:lpstr>
      <vt:lpstr>PowerPoint Presentation</vt:lpstr>
      <vt:lpstr>PowerPoint Presentation</vt:lpstr>
      <vt:lpstr>PowerPoint Presentation</vt:lpstr>
      <vt:lpstr>Efficient inference</vt:lpstr>
      <vt:lpstr>Markov Chain Monte Carlo</vt:lpstr>
      <vt:lpstr>2055 nuclear explosions, 300K deaths</vt:lpstr>
      <vt:lpstr>PowerPoint Presentation</vt:lpstr>
      <vt:lpstr>CTBT</vt:lpstr>
      <vt:lpstr>CTBT</vt:lpstr>
      <vt:lpstr>278 monitoring stations (147 seismic)</vt:lpstr>
      <vt:lpstr>PowerPoint Presentation</vt:lpstr>
      <vt:lpstr>PowerPoint Presentation</vt:lpstr>
      <vt:lpstr>Global seismic monitoring</vt:lpstr>
      <vt:lpstr>Is this a hard problem?</vt:lpstr>
      <vt:lpstr>Why is this a hard problem?</vt:lpstr>
      <vt:lpstr>Detections</vt:lpstr>
      <vt:lpstr>Very short course in seismology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BLOG model for seismology</vt:lpstr>
      <vt:lpstr>PowerPoint Presentation</vt:lpstr>
      <vt:lpstr>PowerPoint Presentation</vt:lpstr>
      <vt:lpstr>PowerPoint Presentation</vt:lpstr>
      <vt:lpstr>Event location prior</vt:lpstr>
      <vt:lpstr>PowerPoint Presentation</vt:lpstr>
      <vt:lpstr>Detection probability as a function of distance (station 6, mb 3.5)</vt:lpstr>
      <vt:lpstr>PowerPoint Presentation</vt:lpstr>
      <vt:lpstr>Travel-time residual (station 6)</vt:lpstr>
      <vt:lpstr>PowerPoint Presentation</vt:lpstr>
      <vt:lpstr>Overall Azimuth Error</vt:lpstr>
      <vt:lpstr>Inference</vt:lpstr>
      <vt:lpstr>Evaluation</vt:lpstr>
      <vt:lpstr>Fraction of events missed</vt:lpstr>
      <vt:lpstr>Fraction of events missed</vt:lpstr>
      <vt:lpstr>Detecting Events Found by Regional Networks</vt:lpstr>
      <vt:lpstr>February 12, 2013 DPRK test</vt:lpstr>
      <vt:lpstr>NET-VISA status</vt:lpstr>
      <vt:lpstr>Lots more to do</vt:lpstr>
      <vt:lpstr>Thank you!    Research funded by DARPA, CTBTO, DTRA, ANR, and Région d’Île de France  Questions?</vt:lpstr>
    </vt:vector>
  </TitlesOfParts>
  <Company>EECS - University of California, Berkeley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 Universe</dc:title>
  <dc:creator>Stuart Russell</dc:creator>
  <cp:lastModifiedBy>Stuart Russell</cp:lastModifiedBy>
  <cp:revision>213</cp:revision>
  <dcterms:created xsi:type="dcterms:W3CDTF">2013-05-22T06:39:18Z</dcterms:created>
  <dcterms:modified xsi:type="dcterms:W3CDTF">2016-10-04T05:43:04Z</dcterms:modified>
</cp:coreProperties>
</file>