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9" r:id="rId1"/>
  </p:sldMasterIdLst>
  <p:notesMasterIdLst>
    <p:notesMasterId r:id="rId71"/>
  </p:notesMasterIdLst>
  <p:handoutMasterIdLst>
    <p:handoutMasterId r:id="rId72"/>
  </p:handoutMasterIdLst>
  <p:sldIdLst>
    <p:sldId id="306" r:id="rId2"/>
    <p:sldId id="560" r:id="rId3"/>
    <p:sldId id="561" r:id="rId4"/>
    <p:sldId id="568" r:id="rId5"/>
    <p:sldId id="562" r:id="rId6"/>
    <p:sldId id="464" r:id="rId7"/>
    <p:sldId id="564" r:id="rId8"/>
    <p:sldId id="584" r:id="rId9"/>
    <p:sldId id="563" r:id="rId10"/>
    <p:sldId id="565" r:id="rId11"/>
    <p:sldId id="566" r:id="rId12"/>
    <p:sldId id="567" r:id="rId13"/>
    <p:sldId id="599" r:id="rId14"/>
    <p:sldId id="600" r:id="rId15"/>
    <p:sldId id="601" r:id="rId16"/>
    <p:sldId id="569" r:id="rId17"/>
    <p:sldId id="585" r:id="rId18"/>
    <p:sldId id="570" r:id="rId19"/>
    <p:sldId id="577" r:id="rId20"/>
    <p:sldId id="571" r:id="rId21"/>
    <p:sldId id="572" r:id="rId22"/>
    <p:sldId id="573" r:id="rId23"/>
    <p:sldId id="576" r:id="rId24"/>
    <p:sldId id="574" r:id="rId25"/>
    <p:sldId id="575" r:id="rId26"/>
    <p:sldId id="578" r:id="rId27"/>
    <p:sldId id="586" r:id="rId28"/>
    <p:sldId id="583" r:id="rId29"/>
    <p:sldId id="602" r:id="rId30"/>
    <p:sldId id="603" r:id="rId31"/>
    <p:sldId id="494" r:id="rId32"/>
    <p:sldId id="587" r:id="rId33"/>
    <p:sldId id="551" r:id="rId34"/>
    <p:sldId id="552" r:id="rId35"/>
    <p:sldId id="558" r:id="rId36"/>
    <p:sldId id="343" r:id="rId37"/>
    <p:sldId id="616" r:id="rId38"/>
    <p:sldId id="553" r:id="rId39"/>
    <p:sldId id="458" r:id="rId40"/>
    <p:sldId id="588" r:id="rId41"/>
    <p:sldId id="590" r:id="rId42"/>
    <p:sldId id="604" r:id="rId43"/>
    <p:sldId id="605" r:id="rId44"/>
    <p:sldId id="624" r:id="rId45"/>
    <p:sldId id="619" r:id="rId46"/>
    <p:sldId id="621" r:id="rId47"/>
    <p:sldId id="626" r:id="rId48"/>
    <p:sldId id="622" r:id="rId49"/>
    <p:sldId id="596" r:id="rId50"/>
    <p:sldId id="613" r:id="rId51"/>
    <p:sldId id="597" r:id="rId52"/>
    <p:sldId id="625" r:id="rId53"/>
    <p:sldId id="598" r:id="rId54"/>
    <p:sldId id="614" r:id="rId55"/>
    <p:sldId id="615" r:id="rId56"/>
    <p:sldId id="589" r:id="rId57"/>
    <p:sldId id="620" r:id="rId58"/>
    <p:sldId id="349" r:id="rId59"/>
    <p:sldId id="606" r:id="rId60"/>
    <p:sldId id="592" r:id="rId61"/>
    <p:sldId id="593" r:id="rId62"/>
    <p:sldId id="609" r:id="rId63"/>
    <p:sldId id="594" r:id="rId64"/>
    <p:sldId id="610" r:id="rId65"/>
    <p:sldId id="611" r:id="rId66"/>
    <p:sldId id="547" r:id="rId67"/>
    <p:sldId id="550" r:id="rId68"/>
    <p:sldId id="623" r:id="rId69"/>
    <p:sldId id="556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47" autoAdjust="0"/>
  </p:normalViewPr>
  <p:slideViewPr>
    <p:cSldViewPr snapToGrid="0" snapToObjects="1">
      <p:cViewPr varScale="1">
        <p:scale>
          <a:sx n="96" d="100"/>
          <a:sy n="96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C1C4-4129-0141-AAA4-DD26501951A3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C02AA-9BCB-014A-B31C-DD84D6A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86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D7FA6-D29F-4F44-A152-03175125F92F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6B93B-3A33-A244-B591-03729888B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09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1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start with a simple greedy</a:t>
            </a:r>
            <a:r>
              <a:rPr lang="en-US" baseline="0" dirty="0" smtClean="0"/>
              <a:t> solution. Which is maximize the total rate at which jobs are executing. To minimize </a:t>
            </a:r>
            <a:r>
              <a:rPr lang="en-US" baseline="0" dirty="0" err="1" smtClean="0"/>
              <a:t>completon</a:t>
            </a:r>
            <a:r>
              <a:rPr lang="en-US" baseline="0" dirty="0" smtClean="0"/>
              <a:t> time we want to finish jobs as quickly as possible, so it indeed, it does not seem to be a bad idea.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\max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\log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\ \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\in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4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{Maximize } &amp;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\log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\le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Resources } d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=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\right)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jobs } j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80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2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n_{PF}(t) + \Phi'_t \le O(1) \times n_{OPT}(t)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5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\Phi'(t)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{y^*_{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}}{y_{\le j}(t)}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92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\Phi'(t)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{y^*_{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}}{y_{\le j}(t)}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92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\Phi'(t)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{y^*_{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}}{y_{\le j}(t)}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92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{Minimize } &amp;&amp; 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j,t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{t}{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\le &amp; 1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d, 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\sum_{t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0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\sum_{j | t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\le &amp; 1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\sum_{t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37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{Maximize } &amp;&amp;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d,t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\beta_{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&amp;\le &amp; t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\beta_{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j, t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r_j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{Maximize}&amp;&amp;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\log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\le &amp; 1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d, 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3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{Maximize } &amp;&amp;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d,t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\beta_{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&amp;\le &amp; t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\beta_{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j, t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r_j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{Maximize}&amp;&amp;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\log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\le &amp; 1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d, 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3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6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{Minimize} &amp;&amp;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\in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\sum_{t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\le &amp; 1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machines 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=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x_{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jobs } j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3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{Minimize } &amp;&amp;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\le &amp; 1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machines 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\le &amp; 1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jobs } j, 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=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x_{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jobs } j, t \\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\sum_{t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0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\le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Resources } d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=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\right)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jobs } j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{Minimize } &amp;&amp;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\le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Resources } d, 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=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}})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jobs } j, t \\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\sum_{t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}^{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y_{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05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6B93B-3A33-A244-B591-03729888B5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F06-6FA9-854D-8895-3B2099B33CD8}" type="datetime1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60E40-A378-1A49-8278-880F8B3CB5FD}" type="datetime1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6791-68C9-924F-9A5B-F86D609DC0A3}" type="datetime1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0FE0-FAD7-A643-A3AB-99AB2FECAEAA}" type="datetime1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20F61-A717-3743-AE8A-B164E761FF3D}" type="datetime1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1278-5093-724E-9FEA-30A534D52EB4}" type="datetime1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737C-10DD-DE46-97B3-FAC8B6BA61AA}" type="datetime1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73C0-45DB-3540-8EE9-2C99000DFB86}" type="datetime1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550F-FA16-5242-AEC3-F53520CEE6B5}" type="datetime1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553C2B0-CF42-7741-AAF7-82990D9DCE9A}" type="datetime1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99FE532-9D0B-9646-9A36-0DC4B89538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2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65760" y="3765253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22921" y="1350211"/>
            <a:ext cx="6498158" cy="1059794"/>
          </a:xfrm>
        </p:spPr>
        <p:txBody>
          <a:bodyPr/>
          <a:lstStyle/>
          <a:p>
            <a:r>
              <a:rPr lang="en-US" sz="3600" dirty="0" smtClean="0"/>
              <a:t>Competitive Algorithms from Competitive </a:t>
            </a:r>
            <a:r>
              <a:rPr lang="en-US" sz="3600" dirty="0" err="1" smtClean="0"/>
              <a:t>Equilibria</a:t>
            </a:r>
            <a:endParaRPr lang="en-US" sz="36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22921" y="2794000"/>
            <a:ext cx="6498159" cy="1567793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solidFill>
                  <a:srgbClr val="8064A2"/>
                </a:solidFill>
              </a:rPr>
              <a:t>Kamesh Munagala</a:t>
            </a:r>
            <a:r>
              <a:rPr lang="en-US" sz="1900" dirty="0">
                <a:solidFill>
                  <a:srgbClr val="0000FF"/>
                </a:solidFill>
              </a:rPr>
              <a:t>  Duke </a:t>
            </a:r>
            <a:r>
              <a:rPr lang="en-US" sz="1900" dirty="0" smtClean="0">
                <a:solidFill>
                  <a:srgbClr val="0000FF"/>
                </a:solidFill>
              </a:rPr>
              <a:t>University</a:t>
            </a:r>
          </a:p>
          <a:p>
            <a:endParaRPr lang="en-US" sz="1900" dirty="0" smtClean="0">
              <a:solidFill>
                <a:srgbClr val="0000FF"/>
              </a:solidFill>
            </a:endParaRPr>
          </a:p>
          <a:p>
            <a:endParaRPr lang="en-US" sz="1900" dirty="0">
              <a:solidFill>
                <a:srgbClr val="0000FF"/>
              </a:solidFill>
            </a:endParaRPr>
          </a:p>
          <a:p>
            <a:r>
              <a:rPr lang="en-US" sz="1900" dirty="0" err="1">
                <a:solidFill>
                  <a:schemeClr val="accent1"/>
                </a:solidFill>
              </a:rPr>
              <a:t>Sungjin</a:t>
            </a:r>
            <a:r>
              <a:rPr lang="en-US" sz="1900" dirty="0">
                <a:solidFill>
                  <a:schemeClr val="accent1"/>
                </a:solidFill>
              </a:rPr>
              <a:t> </a:t>
            </a:r>
            <a:r>
              <a:rPr lang="en-US" sz="1900" dirty="0" err="1">
                <a:solidFill>
                  <a:schemeClr val="accent1"/>
                </a:solidFill>
              </a:rPr>
              <a:t>Im</a:t>
            </a:r>
            <a:r>
              <a:rPr lang="en-US" sz="1900" dirty="0">
                <a:solidFill>
                  <a:schemeClr val="accent1"/>
                </a:solidFill>
              </a:rPr>
              <a:t>           </a:t>
            </a:r>
            <a:r>
              <a:rPr lang="en-US" sz="1900" dirty="0"/>
              <a:t>UC Merced</a:t>
            </a:r>
          </a:p>
          <a:p>
            <a:r>
              <a:rPr lang="en-US" sz="1900" dirty="0" err="1">
                <a:solidFill>
                  <a:srgbClr val="8064A2"/>
                </a:solidFill>
              </a:rPr>
              <a:t>Janardhan</a:t>
            </a:r>
            <a:r>
              <a:rPr lang="en-US" sz="1900" dirty="0">
                <a:solidFill>
                  <a:srgbClr val="8064A2"/>
                </a:solidFill>
              </a:rPr>
              <a:t> </a:t>
            </a:r>
            <a:r>
              <a:rPr lang="en-US" sz="1900" dirty="0" err="1">
                <a:solidFill>
                  <a:srgbClr val="8064A2"/>
                </a:solidFill>
              </a:rPr>
              <a:t>Kulkarni</a:t>
            </a:r>
            <a:r>
              <a:rPr lang="en-US" sz="1900" dirty="0"/>
              <a:t>   </a:t>
            </a:r>
            <a:r>
              <a:rPr lang="en-US" sz="1900" dirty="0">
                <a:sym typeface="Wingdings"/>
              </a:rPr>
              <a:t>MSR Redmond</a:t>
            </a:r>
            <a:endParaRPr lang="en-US" sz="1900" dirty="0"/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Constraint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44843" y="4144211"/>
            <a:ext cx="578852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 any time </a:t>
            </a:r>
            <a:r>
              <a:rPr lang="en-US" sz="2400" i="1" dirty="0" smtClean="0"/>
              <a:t>t, </a:t>
            </a:r>
            <a:r>
              <a:rPr lang="en-US" sz="2400" dirty="0" smtClean="0"/>
              <a:t>rates assigned to the jobs must sum to at most 1</a:t>
            </a:r>
            <a:endParaRPr lang="en-US" sz="24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52" y="1900321"/>
            <a:ext cx="4521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1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Packing Scheduling Problem (PSP)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4843" y="4052786"/>
            <a:ext cx="57885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44843" y="4052786"/>
            <a:ext cx="578852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 any time </a:t>
            </a:r>
            <a:r>
              <a:rPr lang="en-US" sz="2400" i="1" dirty="0" smtClean="0"/>
              <a:t>t, </a:t>
            </a:r>
            <a:r>
              <a:rPr lang="en-US" sz="2400" dirty="0" smtClean="0"/>
              <a:t>rates assigned to the jobs must lie within </a:t>
            </a:r>
            <a:r>
              <a:rPr lang="en-US" sz="2400" i="1" dirty="0" smtClean="0"/>
              <a:t>P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73326" y="3261895"/>
            <a:ext cx="2261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Packing </a:t>
            </a:r>
            <a:r>
              <a:rPr lang="en-US" sz="2000" dirty="0" err="1" smtClean="0"/>
              <a:t>polytope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00316" y="2610662"/>
            <a:ext cx="1" cy="62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81" y="1963153"/>
            <a:ext cx="2806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</a:t>
            </a:r>
            <a:r>
              <a:rPr lang="en-US" dirty="0"/>
              <a:t>F</a:t>
            </a:r>
            <a:r>
              <a:rPr lang="en-US" dirty="0" smtClean="0"/>
              <a:t>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Jobs arrive over time in </a:t>
            </a:r>
            <a:r>
              <a:rPr lang="en-US" sz="2000" b="1" dirty="0" smtClean="0"/>
              <a:t>online</a:t>
            </a:r>
            <a:r>
              <a:rPr lang="en-US" sz="2000" dirty="0" smtClean="0"/>
              <a:t> fashion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6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</a:t>
            </a:r>
            <a:r>
              <a:rPr lang="en-US" dirty="0"/>
              <a:t>F</a:t>
            </a:r>
            <a:r>
              <a:rPr lang="en-US" dirty="0" smtClean="0"/>
              <a:t>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Jobs arrive over time in </a:t>
            </a:r>
            <a:r>
              <a:rPr lang="en-US" sz="2000" b="1" dirty="0" smtClean="0"/>
              <a:t>online</a:t>
            </a:r>
            <a:r>
              <a:rPr lang="en-US" sz="2000" dirty="0" smtClean="0"/>
              <a:t> fashion</a:t>
            </a:r>
          </a:p>
          <a:p>
            <a:pPr lvl="4"/>
            <a:endParaRPr lang="en-US" sz="1600" dirty="0"/>
          </a:p>
          <a:p>
            <a:r>
              <a:rPr lang="en-US" sz="2000" dirty="0" smtClean="0"/>
              <a:t>Job </a:t>
            </a:r>
            <a:r>
              <a:rPr lang="en-US" sz="2000" i="1" dirty="0" smtClean="0"/>
              <a:t>j </a:t>
            </a:r>
            <a:r>
              <a:rPr lang="en-US" sz="2000" dirty="0" smtClean="0"/>
              <a:t>has processing length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j</a:t>
            </a:r>
            <a:r>
              <a:rPr lang="en-US" sz="2000" i="1" dirty="0" smtClean="0"/>
              <a:t> </a:t>
            </a:r>
            <a:r>
              <a:rPr lang="en-US" sz="2000" dirty="0" smtClean="0"/>
              <a:t>that is </a:t>
            </a:r>
            <a:r>
              <a:rPr lang="en-US" sz="2000" b="1" dirty="0" smtClean="0"/>
              <a:t>not known </a:t>
            </a:r>
            <a:r>
              <a:rPr lang="en-US" sz="2000" dirty="0" smtClean="0"/>
              <a:t>to scheduler</a:t>
            </a:r>
          </a:p>
          <a:p>
            <a:pPr lvl="6"/>
            <a:endParaRPr lang="en-US" sz="1400" dirty="0"/>
          </a:p>
          <a:p>
            <a:r>
              <a:rPr lang="en-US" sz="2000" dirty="0"/>
              <a:t>Job </a:t>
            </a:r>
            <a:r>
              <a:rPr lang="en-US" sz="2000" i="1" dirty="0"/>
              <a:t>j  </a:t>
            </a:r>
            <a:r>
              <a:rPr lang="en-US" sz="2000" dirty="0"/>
              <a:t>finishes processing if total rate assigned is at least </a:t>
            </a:r>
            <a:r>
              <a:rPr lang="en-US" sz="2000" i="1" dirty="0" err="1"/>
              <a:t>p</a:t>
            </a:r>
            <a:r>
              <a:rPr lang="en-US" sz="2000" i="1" baseline="-25000" dirty="0" err="1"/>
              <a:t>j</a:t>
            </a:r>
            <a:endParaRPr lang="en-US" sz="2000" i="1" baseline="-25000" dirty="0"/>
          </a:p>
          <a:p>
            <a:endParaRPr lang="en-US" sz="2000" dirty="0" smtClean="0"/>
          </a:p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</a:t>
            </a:r>
            <a:r>
              <a:rPr lang="en-US" dirty="0"/>
              <a:t>F</a:t>
            </a:r>
            <a:r>
              <a:rPr lang="en-US" dirty="0" smtClean="0"/>
              <a:t>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Jobs arrive over time in </a:t>
            </a:r>
            <a:r>
              <a:rPr lang="en-US" sz="2000" b="1" dirty="0" smtClean="0"/>
              <a:t>online</a:t>
            </a:r>
            <a:r>
              <a:rPr lang="en-US" sz="2000" dirty="0" smtClean="0"/>
              <a:t> fashion</a:t>
            </a:r>
          </a:p>
          <a:p>
            <a:pPr lvl="4"/>
            <a:endParaRPr lang="en-US" sz="1600" dirty="0"/>
          </a:p>
          <a:p>
            <a:r>
              <a:rPr lang="en-US" sz="2000" dirty="0" smtClean="0"/>
              <a:t>Job </a:t>
            </a:r>
            <a:r>
              <a:rPr lang="en-US" sz="2000" i="1" dirty="0" smtClean="0"/>
              <a:t>j </a:t>
            </a:r>
            <a:r>
              <a:rPr lang="en-US" sz="2000" dirty="0" smtClean="0"/>
              <a:t>has processing length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j</a:t>
            </a:r>
            <a:r>
              <a:rPr lang="en-US" sz="2000" i="1" dirty="0" smtClean="0"/>
              <a:t> </a:t>
            </a:r>
            <a:r>
              <a:rPr lang="en-US" sz="2000" dirty="0" smtClean="0"/>
              <a:t>that is </a:t>
            </a:r>
            <a:r>
              <a:rPr lang="en-US" sz="2000" b="1" dirty="0" smtClean="0"/>
              <a:t>not known </a:t>
            </a:r>
            <a:r>
              <a:rPr lang="en-US" sz="2000" dirty="0" smtClean="0"/>
              <a:t>to scheduler</a:t>
            </a:r>
          </a:p>
          <a:p>
            <a:pPr lvl="4"/>
            <a:endParaRPr lang="en-US" sz="1600" dirty="0"/>
          </a:p>
          <a:p>
            <a:r>
              <a:rPr lang="en-US" sz="2000" dirty="0" smtClean="0"/>
              <a:t>Job </a:t>
            </a:r>
            <a:r>
              <a:rPr lang="en-US" sz="2000" i="1" dirty="0" smtClean="0"/>
              <a:t>j  </a:t>
            </a:r>
            <a:r>
              <a:rPr lang="en-US" sz="2000" dirty="0" smtClean="0"/>
              <a:t>finishes processing if total rate assigned is at least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j</a:t>
            </a:r>
            <a:endParaRPr lang="en-US" sz="2000" i="1" baseline="-25000" dirty="0" smtClean="0"/>
          </a:p>
          <a:p>
            <a:pPr lvl="4"/>
            <a:endParaRPr lang="en-US" sz="1600" i="1" dirty="0"/>
          </a:p>
          <a:p>
            <a:r>
              <a:rPr lang="en-US" sz="2000" dirty="0" smtClean="0"/>
              <a:t>Packing </a:t>
            </a:r>
            <a:r>
              <a:rPr lang="en-US" sz="2000" dirty="0" err="1" smtClean="0"/>
              <a:t>polytope</a:t>
            </a:r>
            <a:r>
              <a:rPr lang="en-US" sz="2000" dirty="0" smtClean="0"/>
              <a:t> </a:t>
            </a:r>
            <a:r>
              <a:rPr lang="en-US" sz="2000" i="1" dirty="0" smtClean="0"/>
              <a:t>P </a:t>
            </a:r>
            <a:r>
              <a:rPr lang="en-US" sz="2000" dirty="0" smtClean="0"/>
              <a:t>on feasible rate assignments at any step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 </a:t>
            </a:r>
            <a:r>
              <a:rPr lang="en-US" dirty="0"/>
              <a:t>F</a:t>
            </a:r>
            <a:r>
              <a:rPr lang="en-US" dirty="0" smtClean="0"/>
              <a:t>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Jobs arrive over time in </a:t>
            </a:r>
            <a:r>
              <a:rPr lang="en-US" b="1" dirty="0" smtClean="0"/>
              <a:t>online</a:t>
            </a:r>
            <a:r>
              <a:rPr lang="en-US" dirty="0" smtClean="0"/>
              <a:t> fashion</a:t>
            </a:r>
          </a:p>
          <a:p>
            <a:pPr lvl="4"/>
            <a:endParaRPr lang="en-US" dirty="0"/>
          </a:p>
          <a:p>
            <a:r>
              <a:rPr lang="en-US" dirty="0" smtClean="0"/>
              <a:t>Job </a:t>
            </a:r>
            <a:r>
              <a:rPr lang="en-US" i="1" dirty="0" smtClean="0"/>
              <a:t>j </a:t>
            </a:r>
            <a:r>
              <a:rPr lang="en-US" dirty="0" smtClean="0"/>
              <a:t>has processing length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 smtClean="0"/>
              <a:t>that is </a:t>
            </a:r>
            <a:r>
              <a:rPr lang="en-US" b="1" dirty="0" smtClean="0"/>
              <a:t>not known </a:t>
            </a:r>
            <a:r>
              <a:rPr lang="en-US" dirty="0" smtClean="0"/>
              <a:t>to scheduler</a:t>
            </a:r>
          </a:p>
          <a:p>
            <a:pPr lvl="4"/>
            <a:endParaRPr lang="en-US" dirty="0"/>
          </a:p>
          <a:p>
            <a:r>
              <a:rPr lang="en-US" dirty="0" smtClean="0"/>
              <a:t>Job </a:t>
            </a:r>
            <a:r>
              <a:rPr lang="en-US" i="1" dirty="0" smtClean="0"/>
              <a:t>j  </a:t>
            </a:r>
            <a:r>
              <a:rPr lang="en-US" dirty="0" smtClean="0"/>
              <a:t>finishes processing if total rate assigned is at least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j</a:t>
            </a:r>
            <a:endParaRPr lang="en-US" i="1" baseline="-25000" dirty="0" smtClean="0"/>
          </a:p>
          <a:p>
            <a:pPr lvl="4"/>
            <a:endParaRPr lang="en-US" i="1" dirty="0"/>
          </a:p>
          <a:p>
            <a:r>
              <a:rPr lang="en-US" dirty="0" smtClean="0"/>
              <a:t>Packing </a:t>
            </a:r>
            <a:r>
              <a:rPr lang="en-US" dirty="0" err="1" smtClean="0"/>
              <a:t>polytope</a:t>
            </a:r>
            <a:r>
              <a:rPr lang="en-US" dirty="0" smtClean="0"/>
              <a:t> </a:t>
            </a:r>
            <a:r>
              <a:rPr lang="en-US" i="1" dirty="0" smtClean="0"/>
              <a:t>P </a:t>
            </a:r>
            <a:r>
              <a:rPr lang="en-US" dirty="0" smtClean="0"/>
              <a:t>on feasible rate assignments at any step</a:t>
            </a:r>
          </a:p>
          <a:p>
            <a:pPr lvl="3"/>
            <a:endParaRPr lang="en-US" dirty="0"/>
          </a:p>
          <a:p>
            <a:r>
              <a:rPr lang="en-US" b="1" dirty="0" smtClean="0"/>
              <a:t>Goal: </a:t>
            </a:r>
            <a:r>
              <a:rPr lang="en-US" dirty="0" smtClean="0"/>
              <a:t>Scheduling policy that minimizes sum of completion (or flow) times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9275" y="4395458"/>
            <a:ext cx="8033269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LP terms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282" y="4390150"/>
            <a:ext cx="81359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Scheduling policy is a solution to this program, where: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Job </a:t>
            </a:r>
            <a:r>
              <a:rPr lang="en-US" sz="2400" i="1" dirty="0" smtClean="0"/>
              <a:t>j’s </a:t>
            </a:r>
            <a:r>
              <a:rPr lang="en-US" sz="2400" dirty="0" smtClean="0"/>
              <a:t>characteristics not known before time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j</a:t>
            </a:r>
            <a:endParaRPr lang="en-US" sz="2400" i="1" dirty="0" smtClean="0"/>
          </a:p>
          <a:p>
            <a:pPr marL="285750" indent="-285750">
              <a:buFont typeface="Arial"/>
              <a:buChar char="•"/>
            </a:pPr>
            <a:endParaRPr lang="en-US" sz="2400" i="1" dirty="0" smtClean="0"/>
          </a:p>
          <a:p>
            <a:pPr marL="285750" indent="-285750">
              <a:buFont typeface="Arial"/>
              <a:buChar char="•"/>
            </a:pP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j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 is not known until job completes</a:t>
            </a:r>
            <a:endParaRPr lang="en-US" sz="2400" i="1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67" y="1684453"/>
            <a:ext cx="4399213" cy="23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3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solidFill>
                  <a:srgbClr val="2C7C9F"/>
                </a:solidFill>
              </a:rPr>
              <a:t>Unrelated Machine Scheduling</a:t>
            </a:r>
            <a:br>
              <a:rPr lang="en-US" sz="4000" dirty="0" smtClean="0">
                <a:solidFill>
                  <a:srgbClr val="2C7C9F"/>
                </a:solidFill>
              </a:rPr>
            </a:br>
            <a:r>
              <a:rPr lang="en-US" sz="1400" b="1" dirty="0" smtClean="0">
                <a:solidFill>
                  <a:srgbClr val="2C7C9F"/>
                </a:solidFill>
              </a:rPr>
              <a:t>[</a:t>
            </a:r>
            <a:r>
              <a:rPr lang="en-US" sz="1400" b="1" dirty="0" err="1" smtClean="0">
                <a:solidFill>
                  <a:srgbClr val="2C7C9F"/>
                </a:solidFill>
              </a:rPr>
              <a:t>Chadda</a:t>
            </a:r>
            <a:r>
              <a:rPr lang="en-US" sz="1400" b="1" dirty="0" smtClean="0">
                <a:solidFill>
                  <a:srgbClr val="2C7C9F"/>
                </a:solidFill>
              </a:rPr>
              <a:t>, </a:t>
            </a:r>
            <a:r>
              <a:rPr lang="en-US" sz="1400" b="1" dirty="0" err="1" smtClean="0">
                <a:solidFill>
                  <a:srgbClr val="2C7C9F"/>
                </a:solidFill>
              </a:rPr>
              <a:t>Garg</a:t>
            </a:r>
            <a:r>
              <a:rPr lang="en-US" sz="1400" b="1" dirty="0" smtClean="0">
                <a:solidFill>
                  <a:srgbClr val="2C7C9F"/>
                </a:solidFill>
              </a:rPr>
              <a:t>, Kumar, </a:t>
            </a:r>
            <a:r>
              <a:rPr lang="en-US" sz="1400" b="1" dirty="0" err="1" smtClean="0">
                <a:solidFill>
                  <a:srgbClr val="2C7C9F"/>
                </a:solidFill>
              </a:rPr>
              <a:t>Muralidhara</a:t>
            </a:r>
            <a:r>
              <a:rPr lang="en-US" sz="1400" b="1" dirty="0" smtClean="0">
                <a:solidFill>
                  <a:srgbClr val="2C7C9F"/>
                </a:solidFill>
              </a:rPr>
              <a:t> </a:t>
            </a:r>
            <a:r>
              <a:rPr lang="fr-FR" sz="1400" b="1" dirty="0" smtClean="0">
                <a:solidFill>
                  <a:srgbClr val="2C7C9F"/>
                </a:solidFill>
              </a:rPr>
              <a:t>’</a:t>
            </a:r>
            <a:r>
              <a:rPr lang="en-US" sz="1400" b="1" dirty="0" smtClean="0">
                <a:solidFill>
                  <a:srgbClr val="2C7C9F"/>
                </a:solidFill>
              </a:rPr>
              <a:t>09]</a:t>
            </a:r>
            <a:endParaRPr lang="en-US" sz="4000" dirty="0">
              <a:solidFill>
                <a:srgbClr val="2C7C9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5579" y="2058737"/>
            <a:ext cx="2655972" cy="5481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5579" y="3334083"/>
            <a:ext cx="2655972" cy="54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35579" y="4764506"/>
            <a:ext cx="2655972" cy="5481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0526" y="2179053"/>
            <a:ext cx="1002632" cy="240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70526" y="3334083"/>
            <a:ext cx="1577474" cy="2406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70526" y="4296611"/>
            <a:ext cx="695158" cy="2406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70526" y="5432926"/>
            <a:ext cx="1310106" cy="2406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0526" y="1684421"/>
            <a:ext cx="68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96505" y="1652155"/>
            <a:ext cx="122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10775" y="5063594"/>
            <a:ext cx="30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29806" y="2964751"/>
            <a:ext cx="30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941053" y="3574714"/>
            <a:ext cx="2900947" cy="1858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463065">
            <a:off x="3272115" y="4111945"/>
            <a:ext cx="195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Assignment</a:t>
            </a:r>
            <a:r>
              <a:rPr lang="en-US" i="1" dirty="0" smtClean="0"/>
              <a:t> =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ij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 rot="19569049">
            <a:off x="3094541" y="4624944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of processing =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ij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4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49275" y="1600201"/>
            <a:ext cx="8339231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Jobs can be preempted and can migrate across machines</a:t>
            </a:r>
          </a:p>
          <a:p>
            <a:pPr marL="962025" lvl="2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Different machines process job at different rates</a:t>
            </a:r>
          </a:p>
          <a:p>
            <a:pPr marL="962025" lvl="2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Rates of processing known to scheduler</a:t>
            </a:r>
          </a:p>
          <a:p>
            <a:pPr marL="1822450" lvl="5" indent="-342900">
              <a:buFont typeface="Arial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dirty="0" smtClean="0">
                <a:solidFill>
                  <a:schemeClr val="tx1"/>
                </a:solidFill>
              </a:rPr>
              <a:t>he job cannot be processed on multiple machines simultaneously</a:t>
            </a:r>
          </a:p>
          <a:p>
            <a:pPr marL="2111375" lvl="6" indent="-342900">
              <a:buFont typeface="Arial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At each step, assignment of jobs to machines defines a (fractional) matching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Machine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machine:</a:t>
            </a:r>
          </a:p>
          <a:p>
            <a:pPr lvl="2"/>
            <a:r>
              <a:rPr lang="en-US" dirty="0" smtClean="0"/>
              <a:t>Processes at most one job at a time</a:t>
            </a:r>
          </a:p>
          <a:p>
            <a:pPr lvl="2"/>
            <a:r>
              <a:rPr lang="en-US" dirty="0" smtClean="0"/>
              <a:t>Processes jobs at unit rate</a:t>
            </a:r>
          </a:p>
          <a:p>
            <a:pPr lvl="2"/>
            <a:r>
              <a:rPr lang="en-US" dirty="0" smtClean="0"/>
              <a:t>Jobs can be preempted and rescheduled</a:t>
            </a:r>
          </a:p>
          <a:p>
            <a:pPr lvl="4"/>
            <a:endParaRPr lang="en-US" dirty="0"/>
          </a:p>
          <a:p>
            <a:r>
              <a:rPr lang="en-US" dirty="0" smtClean="0"/>
              <a:t>Characteristics of job </a:t>
            </a:r>
            <a:r>
              <a:rPr lang="en-US" i="1" dirty="0" smtClean="0"/>
              <a:t>j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rocessing length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j</a:t>
            </a:r>
            <a:endParaRPr lang="en-US" dirty="0" smtClean="0"/>
          </a:p>
          <a:p>
            <a:pPr lvl="2"/>
            <a:r>
              <a:rPr lang="en-US" dirty="0"/>
              <a:t>A</a:t>
            </a:r>
            <a:r>
              <a:rPr lang="en-US" dirty="0" smtClean="0"/>
              <a:t>rrives at time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j</a:t>
            </a:r>
            <a:endParaRPr lang="en-US" i="1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F99FE532-9D0B-9646-9A36-0DC4B89538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58" y="1771316"/>
            <a:ext cx="7366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Packing constraints at time </a:t>
            </a:r>
            <a:r>
              <a:rPr lang="en-US" sz="4400" i="1" dirty="0" smtClean="0"/>
              <a:t>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2421" y="2521592"/>
            <a:ext cx="5027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2751D"/>
                </a:solidFill>
              </a:rPr>
              <a:t>Each machine assigned at most one job</a:t>
            </a:r>
            <a:endParaRPr lang="en-US" sz="2000" dirty="0">
              <a:solidFill>
                <a:srgbClr val="E2751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2421" y="4211724"/>
            <a:ext cx="5027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2751D"/>
                </a:solidFill>
              </a:rPr>
              <a:t>Each job assigned at most one machine</a:t>
            </a:r>
            <a:endParaRPr lang="en-US" sz="2000" dirty="0">
              <a:solidFill>
                <a:srgbClr val="E2751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6129" y="5794210"/>
            <a:ext cx="6291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E2751D"/>
                </a:solidFill>
              </a:rPr>
              <a:t>y</a:t>
            </a:r>
            <a:r>
              <a:rPr lang="en-US" sz="2000" i="1" baseline="-25000" dirty="0" err="1" smtClean="0">
                <a:solidFill>
                  <a:srgbClr val="E2751D"/>
                </a:solidFill>
              </a:rPr>
              <a:t>j</a:t>
            </a:r>
            <a:r>
              <a:rPr lang="en-US" sz="2000" i="1" dirty="0" smtClean="0">
                <a:solidFill>
                  <a:srgbClr val="E2751D"/>
                </a:solidFill>
              </a:rPr>
              <a:t> = </a:t>
            </a:r>
            <a:r>
              <a:rPr lang="en-US" sz="2000" dirty="0" smtClean="0">
                <a:solidFill>
                  <a:srgbClr val="E2751D"/>
                </a:solidFill>
              </a:rPr>
              <a:t>Rate at which job is processed at current step</a:t>
            </a:r>
            <a:endParaRPr lang="en-US" sz="2000" i="1" dirty="0">
              <a:solidFill>
                <a:srgbClr val="E27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908" y="2499895"/>
            <a:ext cx="6644092" cy="16710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8" y="1884946"/>
            <a:ext cx="6445365" cy="3021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21" y="3196661"/>
            <a:ext cx="1464845" cy="317228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6935396" y="2499895"/>
            <a:ext cx="337024" cy="16710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8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Multidimensional Scheduling</a:t>
            </a:r>
            <a:br>
              <a:rPr lang="en-US" sz="4400" dirty="0" smtClean="0"/>
            </a:br>
            <a:r>
              <a:rPr lang="en-US" sz="1400" dirty="0" smtClean="0"/>
              <a:t>                                                                          </a:t>
            </a:r>
            <a:r>
              <a:rPr lang="en-US" sz="1400" b="1" dirty="0" smtClean="0"/>
              <a:t>[</a:t>
            </a:r>
            <a:r>
              <a:rPr lang="en-US" sz="1400" b="1" dirty="0" err="1" smtClean="0"/>
              <a:t>Bonald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Massoulie</a:t>
            </a:r>
            <a:r>
              <a:rPr lang="en-US" sz="1400" b="1" dirty="0" smtClean="0"/>
              <a:t>, Walton; </a:t>
            </a:r>
            <a:r>
              <a:rPr lang="en-US" sz="1400" b="1" dirty="0" err="1" smtClean="0"/>
              <a:t>Ghodsi</a:t>
            </a:r>
            <a:r>
              <a:rPr lang="en-US" sz="1400" b="1" dirty="0" smtClean="0"/>
              <a:t> et al.]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52404" y="2058737"/>
            <a:ext cx="2655972" cy="5481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52404" y="3334083"/>
            <a:ext cx="2655972" cy="54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Quantity = </a:t>
            </a:r>
            <a:r>
              <a:rPr lang="en-US" i="1" dirty="0" smtClean="0"/>
              <a:t>R</a:t>
            </a:r>
            <a:r>
              <a:rPr lang="en-US" i="1" baseline="-25000" dirty="0" smtClean="0"/>
              <a:t>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52404" y="4764506"/>
            <a:ext cx="2655972" cy="5481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7351" y="3494499"/>
            <a:ext cx="1577474" cy="2406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80769" y="2961713"/>
            <a:ext cx="30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46631" y="2964751"/>
            <a:ext cx="36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 flipV="1">
            <a:off x="2564825" y="3574714"/>
            <a:ext cx="2794000" cy="4010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86333" y="3652480"/>
            <a:ext cx="1980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Allocation = </a:t>
            </a:r>
            <a:r>
              <a:rPr lang="en-US" sz="2000" i="1" dirty="0" err="1" smtClean="0"/>
              <a:t>x</a:t>
            </a:r>
            <a:r>
              <a:rPr lang="en-US" sz="2000" i="1" baseline="-25000" dirty="0" err="1"/>
              <a:t>d</a:t>
            </a:r>
            <a:r>
              <a:rPr lang="en-US" sz="2000" i="1" baseline="-25000" dirty="0" err="1" smtClean="0"/>
              <a:t>j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81447" y="1684421"/>
            <a:ext cx="68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13330" y="1652155"/>
            <a:ext cx="129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9" idx="3"/>
            <a:endCxn id="5" idx="1"/>
          </p:cNvCxnSpPr>
          <p:nvPr/>
        </p:nvCxnSpPr>
        <p:spPr>
          <a:xfrm flipV="1">
            <a:off x="2564825" y="2332790"/>
            <a:ext cx="2887579" cy="12820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7" idx="1"/>
          </p:cNvCxnSpPr>
          <p:nvPr/>
        </p:nvCxnSpPr>
        <p:spPr>
          <a:xfrm>
            <a:off x="2564825" y="3614815"/>
            <a:ext cx="2887579" cy="142374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099" y="5180004"/>
            <a:ext cx="5052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</a:rPr>
              <a:t>Assignment of limited resources to jobs every time step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7565" y="2148124"/>
            <a:ext cx="66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57565" y="3430149"/>
            <a:ext cx="69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20535" y="485389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1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jobs in data centers</a:t>
            </a:r>
          </a:p>
          <a:p>
            <a:pPr lvl="3"/>
            <a:endParaRPr lang="en-US" dirty="0"/>
          </a:p>
          <a:p>
            <a:r>
              <a:rPr lang="en-US" i="1" dirty="0" smtClean="0"/>
              <a:t>Resources = {CPU, Memory, Disk, Bandwidth, </a:t>
            </a:r>
            <a:r>
              <a:rPr lang="is-IS" i="1" dirty="0" smtClean="0"/>
              <a:t>…}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Jobs composed of many parallel tasks</a:t>
            </a:r>
          </a:p>
          <a:p>
            <a:pPr lvl="2"/>
            <a:r>
              <a:rPr lang="en-US" dirty="0" smtClean="0"/>
              <a:t>Rate at which tasks complete depends on resource allocation to the job</a:t>
            </a:r>
          </a:p>
          <a:p>
            <a:r>
              <a:rPr lang="en-US" dirty="0" smtClean="0"/>
              <a:t>Utility function captures how rate depends on resources allocated</a:t>
            </a:r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Packing constraints at time </a:t>
            </a:r>
            <a:r>
              <a:rPr lang="en-US" sz="4400" i="1" dirty="0" smtClean="0"/>
              <a:t>t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36" y="2062080"/>
            <a:ext cx="7137400" cy="215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0105" y="2890924"/>
            <a:ext cx="402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2751D"/>
                </a:solidFill>
              </a:rPr>
              <a:t>R</a:t>
            </a:r>
            <a:r>
              <a:rPr lang="en-US" sz="2000" dirty="0" smtClean="0">
                <a:solidFill>
                  <a:srgbClr val="E2751D"/>
                </a:solidFill>
              </a:rPr>
              <a:t>esource </a:t>
            </a:r>
            <a:r>
              <a:rPr lang="en-US" sz="2000" i="1" dirty="0" smtClean="0">
                <a:solidFill>
                  <a:srgbClr val="E2751D"/>
                </a:solidFill>
              </a:rPr>
              <a:t>d</a:t>
            </a:r>
            <a:r>
              <a:rPr lang="en-US" sz="2000" dirty="0" smtClean="0">
                <a:solidFill>
                  <a:srgbClr val="E2751D"/>
                </a:solidFill>
              </a:rPr>
              <a:t> is not over-allocated</a:t>
            </a:r>
            <a:endParaRPr lang="en-US" sz="2000" dirty="0">
              <a:solidFill>
                <a:srgbClr val="E2751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356" y="4505858"/>
            <a:ext cx="6307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E2751D"/>
                </a:solidFill>
              </a:rPr>
              <a:t>u</a:t>
            </a:r>
            <a:r>
              <a:rPr lang="en-US" sz="2000" i="1" baseline="-25000" dirty="0" err="1" smtClean="0">
                <a:solidFill>
                  <a:srgbClr val="E2751D"/>
                </a:solidFill>
              </a:rPr>
              <a:t>j</a:t>
            </a:r>
            <a:r>
              <a:rPr lang="en-US" sz="2000" i="1" dirty="0" smtClean="0">
                <a:solidFill>
                  <a:srgbClr val="E2751D"/>
                </a:solidFill>
              </a:rPr>
              <a:t> </a:t>
            </a:r>
            <a:r>
              <a:rPr lang="en-US" sz="2000" dirty="0" smtClean="0">
                <a:solidFill>
                  <a:srgbClr val="E2751D"/>
                </a:solidFill>
              </a:rPr>
              <a:t>is some </a:t>
            </a:r>
            <a:r>
              <a:rPr lang="en-US" sz="2000" i="1" dirty="0" smtClean="0">
                <a:solidFill>
                  <a:srgbClr val="E2751D"/>
                </a:solidFill>
              </a:rPr>
              <a:t>d</a:t>
            </a:r>
            <a:r>
              <a:rPr lang="en-US" sz="2000" dirty="0" smtClean="0">
                <a:solidFill>
                  <a:srgbClr val="E2751D"/>
                </a:solidFill>
              </a:rPr>
              <a:t>-dimensional concave “utility function”</a:t>
            </a:r>
            <a:endParaRPr lang="en-US" sz="2000" dirty="0">
              <a:solidFill>
                <a:srgbClr val="E27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8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444" y="2499895"/>
            <a:ext cx="7018408" cy="14705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76" y="3143189"/>
            <a:ext cx="1464845" cy="317228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041397" y="2461398"/>
            <a:ext cx="337024" cy="167105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5" y="1893390"/>
            <a:ext cx="6495047" cy="27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Utility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Leontief: </a:t>
            </a:r>
            <a:r>
              <a:rPr lang="en-US" dirty="0" smtClean="0"/>
              <a:t>Rate of processing depends on bottleneck resource</a:t>
            </a:r>
          </a:p>
          <a:p>
            <a:endParaRPr lang="en-US" dirty="0"/>
          </a:p>
          <a:p>
            <a:endParaRPr lang="en-US" dirty="0" smtClean="0"/>
          </a:p>
          <a:p>
            <a:pPr lvl="3"/>
            <a:endParaRPr lang="en-US" dirty="0"/>
          </a:p>
          <a:p>
            <a:r>
              <a:rPr lang="en-US" b="1" dirty="0" smtClean="0"/>
              <a:t>Constant Elasticity of Scale (CES):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66" y="2582779"/>
            <a:ext cx="4076700" cy="1117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58" y="4712033"/>
            <a:ext cx="5660858" cy="11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many other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Multicommodity</a:t>
            </a:r>
            <a:r>
              <a:rPr lang="en-US" dirty="0" smtClean="0"/>
              <a:t> </a:t>
            </a:r>
            <a:r>
              <a:rPr lang="en-US" smtClean="0"/>
              <a:t>flow routing</a:t>
            </a:r>
            <a:endParaRPr lang="en-US" dirty="0" smtClean="0"/>
          </a:p>
          <a:p>
            <a:r>
              <a:rPr lang="en-US" dirty="0" smtClean="0"/>
              <a:t>Broadcast scheduling</a:t>
            </a:r>
          </a:p>
          <a:p>
            <a:r>
              <a:rPr lang="en-US" dirty="0"/>
              <a:t>V</a:t>
            </a:r>
            <a:r>
              <a:rPr lang="en-US" dirty="0" smtClean="0"/>
              <a:t>ideo-on-demand</a:t>
            </a:r>
            <a:endParaRPr lang="en-US" dirty="0"/>
          </a:p>
          <a:p>
            <a:r>
              <a:rPr lang="en-US" dirty="0" smtClean="0"/>
              <a:t>Speedup curve model</a:t>
            </a:r>
          </a:p>
          <a:p>
            <a:pPr lvl="3"/>
            <a:endParaRPr lang="en-US" dirty="0"/>
          </a:p>
          <a:p>
            <a:r>
              <a:rPr lang="en-US" dirty="0" smtClean="0"/>
              <a:t>Pretty much any “reasonable” scheduling problem can be written as an instance of PSP</a:t>
            </a:r>
          </a:p>
          <a:p>
            <a:pPr lvl="2"/>
            <a:r>
              <a:rPr lang="en-US" dirty="0" smtClean="0"/>
              <a:t>Needs preemption</a:t>
            </a:r>
          </a:p>
          <a:p>
            <a:pPr lvl="2"/>
            <a:r>
              <a:rPr lang="en-US" dirty="0" smtClean="0"/>
              <a:t>Convex space of fractional/randomized assignments</a:t>
            </a:r>
          </a:p>
          <a:p>
            <a:pPr lvl="3"/>
            <a:endParaRPr lang="en-US" dirty="0"/>
          </a:p>
          <a:p>
            <a:r>
              <a:rPr lang="en-US" dirty="0" smtClean="0"/>
              <a:t>Each problem has an extensive pedigree</a:t>
            </a:r>
          </a:p>
          <a:p>
            <a:pPr lvl="2"/>
            <a:r>
              <a:rPr lang="en-US" dirty="0" smtClean="0"/>
              <a:t>Too rich a literature to cite exhaustively!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4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5044" y="2825109"/>
            <a:ext cx="184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</a:t>
            </a:r>
            <a:r>
              <a:rPr lang="en-US" sz="3200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3379" y="1354866"/>
            <a:ext cx="8587876" cy="3288897"/>
          </a:xfrm>
          <a:prstGeom prst="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9294" y="1593655"/>
            <a:ext cx="82665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 </a:t>
            </a:r>
            <a:r>
              <a:rPr lang="en-US" sz="2800" dirty="0" smtClean="0">
                <a:solidFill>
                  <a:srgbClr val="C0504D"/>
                </a:solidFill>
              </a:rPr>
              <a:t>constant competitive, online, non-clairvoyant algorithm </a:t>
            </a:r>
            <a:r>
              <a:rPr lang="en-US" sz="2800" dirty="0" smtClean="0"/>
              <a:t>for minimizing </a:t>
            </a:r>
            <a:r>
              <a:rPr lang="en-US" sz="2800" dirty="0" smtClean="0">
                <a:solidFill>
                  <a:schemeClr val="accent2"/>
                </a:solidFill>
              </a:rPr>
              <a:t>total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504D"/>
                </a:solidFill>
              </a:rPr>
              <a:t>completion time</a:t>
            </a:r>
            <a:r>
              <a:rPr lang="en-US" sz="2800" dirty="0" smtClean="0"/>
              <a:t> for the PSP problem.</a:t>
            </a:r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665391" y="4868775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Extends to weighted case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Other generalizations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</a:t>
            </a:r>
            <a:r>
              <a:rPr lang="en-US" i="1" dirty="0" smtClean="0"/>
              <a:t>j</a:t>
            </a:r>
            <a:r>
              <a:rPr lang="en-US" dirty="0" smtClean="0"/>
              <a:t> is alive at time </a:t>
            </a:r>
            <a:r>
              <a:rPr lang="en-US" i="1" dirty="0" smtClean="0"/>
              <a:t>t </a:t>
            </a:r>
            <a:r>
              <a:rPr lang="en-US" dirty="0" smtClean="0"/>
              <a:t>if</a:t>
            </a:r>
          </a:p>
          <a:p>
            <a:pPr lvl="2"/>
            <a:r>
              <a:rPr lang="en-US" i="1" dirty="0" smtClean="0"/>
              <a:t>t ≥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  <a:endParaRPr lang="en-US" b="1" i="1" baseline="-25000" dirty="0" smtClean="0"/>
          </a:p>
          <a:p>
            <a:pPr lvl="2"/>
            <a:r>
              <a:rPr lang="en-US" dirty="0" smtClean="0"/>
              <a:t>Less than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 smtClean="0"/>
              <a:t>units of processing have been assigned to </a:t>
            </a:r>
            <a:r>
              <a:rPr lang="en-US" i="1" dirty="0" smtClean="0"/>
              <a:t>j</a:t>
            </a:r>
          </a:p>
          <a:p>
            <a:pPr lvl="2"/>
            <a:endParaRPr lang="en-US" i="1" dirty="0"/>
          </a:p>
          <a:p>
            <a:r>
              <a:rPr lang="en-US" b="1" dirty="0" smtClean="0"/>
              <a:t>Scheduling policy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Which alive job to process at current time instant?</a:t>
            </a:r>
          </a:p>
          <a:p>
            <a:pPr lvl="2"/>
            <a:endParaRPr lang="en-US" dirty="0"/>
          </a:p>
          <a:p>
            <a:r>
              <a:rPr lang="en-US" dirty="0" smtClean="0"/>
              <a:t>Many possible optimization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1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5044" y="2825109"/>
            <a:ext cx="184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</a:t>
            </a:r>
            <a:r>
              <a:rPr lang="en-US" sz="3200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3379" y="1354866"/>
            <a:ext cx="8587876" cy="3288897"/>
          </a:xfrm>
          <a:prstGeom prst="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9294" y="1593655"/>
            <a:ext cx="8266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 </a:t>
            </a:r>
            <a:r>
              <a:rPr lang="en-US" sz="2800" dirty="0" smtClean="0">
                <a:solidFill>
                  <a:srgbClr val="C0504D"/>
                </a:solidFill>
              </a:rPr>
              <a:t>constant competitive, online, non-clairvoyant algorithm </a:t>
            </a:r>
            <a:r>
              <a:rPr lang="en-US" sz="2800" dirty="0" smtClean="0"/>
              <a:t>for minimizing </a:t>
            </a:r>
            <a:r>
              <a:rPr lang="en-US" sz="2800" dirty="0" smtClean="0">
                <a:solidFill>
                  <a:schemeClr val="accent2"/>
                </a:solidFill>
              </a:rPr>
              <a:t>total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504D"/>
                </a:solidFill>
              </a:rPr>
              <a:t>flow time</a:t>
            </a:r>
            <a:r>
              <a:rPr lang="en-US" sz="2800" dirty="0" smtClean="0"/>
              <a:t> for </a:t>
            </a:r>
            <a:r>
              <a:rPr lang="en-US" sz="2800" b="1" dirty="0" smtClean="0">
                <a:solidFill>
                  <a:srgbClr val="E2751D"/>
                </a:solidFill>
              </a:rPr>
              <a:t>natural subclasses </a:t>
            </a:r>
            <a:r>
              <a:rPr lang="en-US" sz="2800" dirty="0" smtClean="0"/>
              <a:t>of the PSP problem.</a:t>
            </a: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3379" y="5075340"/>
            <a:ext cx="85878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Lower bound for general PSP instances: </a:t>
            </a:r>
            <a:r>
              <a:rPr lang="en-US" sz="2400" dirty="0" smtClean="0"/>
              <a:t>No constant competitive non-clairvoyant algorithm for total flow time!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404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6591" y="1881405"/>
            <a:ext cx="6865982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Any policy has to favor short jobs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But the policy does not know what they are!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 we need to use a “fair” algorithm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 1-D, the fix is “round robin”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lvl="1"/>
            <a:r>
              <a:rPr lang="is-IS" sz="2400" dirty="0" smtClean="0"/>
              <a:t>… </a:t>
            </a:r>
            <a:r>
              <a:rPr lang="en-US" sz="2400" dirty="0" smtClean="0"/>
              <a:t>and this is constant competitive</a:t>
            </a:r>
          </a:p>
          <a:p>
            <a:pPr lvl="1"/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ot so simple for PSP!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Some Intuition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7209" y="1911325"/>
            <a:ext cx="3977046" cy="551590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27209" y="2462915"/>
            <a:ext cx="667117" cy="538763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94326" y="3001678"/>
            <a:ext cx="667117" cy="538763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94325" y="2462915"/>
            <a:ext cx="3309929" cy="5387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27207" y="3027333"/>
            <a:ext cx="3977047" cy="5131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27207" y="3540441"/>
            <a:ext cx="3977046" cy="5515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11210" y="3540441"/>
            <a:ext cx="667117" cy="538763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7207" y="4092031"/>
            <a:ext cx="3977046" cy="5515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28095" y="4092031"/>
            <a:ext cx="602972" cy="538763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27207" y="4643621"/>
            <a:ext cx="3977046" cy="5515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31066" y="4630794"/>
            <a:ext cx="667117" cy="538763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27207" y="5195211"/>
            <a:ext cx="3977046" cy="5515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37136" y="5208038"/>
            <a:ext cx="667117" cy="538763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87316" y="5894425"/>
            <a:ext cx="3716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2751D"/>
                </a:solidFill>
              </a:rPr>
              <a:t>Resources with supply 1</a:t>
            </a:r>
            <a:endParaRPr lang="en-US" dirty="0">
              <a:solidFill>
                <a:srgbClr val="E2751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87316" y="152141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91371" y="151480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35463" y="152141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13852" y="1532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45453" y="153270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59355" y="14891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4128" y="3617539"/>
            <a:ext cx="85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Jobs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1270024" y="1902040"/>
            <a:ext cx="668421" cy="38447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416842" y="2983649"/>
            <a:ext cx="247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All jobs available at time 0</a:t>
            </a:r>
          </a:p>
        </p:txBody>
      </p:sp>
    </p:spTree>
    <p:extLst>
      <p:ext uri="{BB962C8B-B14F-4D97-AF65-F5344CB8AC3E}">
        <p14:creationId xmlns:p14="http://schemas.microsoft.com/office/powerpoint/2010/main" val="427078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Max-Min Fairness (MMF)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989185" y="1911325"/>
            <a:ext cx="3977046" cy="551590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89185" y="2462915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6302" y="3001678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6301" y="2462915"/>
            <a:ext cx="3309929" cy="5387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89183" y="3027333"/>
            <a:ext cx="3977047" cy="5131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89183" y="3540441"/>
            <a:ext cx="3977046" cy="5515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73186" y="3540441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89183" y="4092031"/>
            <a:ext cx="3977046" cy="5515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90071" y="4092031"/>
            <a:ext cx="602972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89183" y="4643621"/>
            <a:ext cx="3977046" cy="5515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93042" y="4630794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89183" y="5195211"/>
            <a:ext cx="3977046" cy="5515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99112" y="5208038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149292" y="152141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53347" y="151480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97439" y="152141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75828" y="1532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07429" y="153270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21331" y="14891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07" y="1929515"/>
            <a:ext cx="1282890" cy="405123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75" y="2586885"/>
            <a:ext cx="720391" cy="316972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75" y="3202614"/>
            <a:ext cx="720391" cy="316972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75" y="5391346"/>
            <a:ext cx="720391" cy="316972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7902762" y="3912443"/>
            <a:ext cx="25658" cy="1090353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94990" y="3081373"/>
            <a:ext cx="154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All jobs of </a:t>
            </a:r>
          </a:p>
          <a:p>
            <a:pPr algn="ctr"/>
            <a:r>
              <a:rPr lang="en-US" sz="2400" dirty="0" smtClean="0"/>
              <a:t>unit length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81622" y="5955175"/>
            <a:ext cx="681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P</a:t>
            </a:r>
            <a:r>
              <a:rPr lang="en-US" sz="2400" dirty="0" smtClean="0">
                <a:solidFill>
                  <a:schemeClr val="accent3"/>
                </a:solidFill>
              </a:rPr>
              <a:t>erform </a:t>
            </a:r>
            <a:r>
              <a:rPr lang="en-US" sz="2400" b="1" dirty="0" smtClean="0">
                <a:solidFill>
                  <a:schemeClr val="accent3"/>
                </a:solidFill>
              </a:rPr>
              <a:t>round robin </a:t>
            </a:r>
            <a:r>
              <a:rPr lang="en-US" sz="2400" dirty="0" smtClean="0">
                <a:solidFill>
                  <a:schemeClr val="accent3"/>
                </a:solidFill>
              </a:rPr>
              <a:t>in each dimension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0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MMF (or DRF) Allocation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9185" y="1895045"/>
            <a:ext cx="3977046" cy="551590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89185" y="2446635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6302" y="2985398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6301" y="2446635"/>
            <a:ext cx="3309929" cy="5387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89183" y="3011053"/>
            <a:ext cx="3977047" cy="5131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89183" y="3524161"/>
            <a:ext cx="3977046" cy="5515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73186" y="3524161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49292" y="150513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53347" y="149852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7439" y="150513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75828" y="15164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07429" y="151642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21331" y="14728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07" y="1913235"/>
            <a:ext cx="1282890" cy="405123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75" y="2570605"/>
            <a:ext cx="720391" cy="316972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75" y="3186334"/>
            <a:ext cx="720391" cy="316972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7902762" y="3896163"/>
            <a:ext cx="0" cy="71835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2" y="1948350"/>
            <a:ext cx="1419797" cy="370008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2" y="2497946"/>
            <a:ext cx="1419797" cy="370008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52" y="3073197"/>
            <a:ext cx="1419797" cy="370008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1820179" y="3687855"/>
            <a:ext cx="0" cy="71835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79" y="5682250"/>
            <a:ext cx="5958576" cy="421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1210" y="4764253"/>
            <a:ext cx="496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All jobs finish at roughly time √D</a:t>
            </a:r>
            <a:endParaRPr 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2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Allocation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9185" y="3027333"/>
            <a:ext cx="3977046" cy="551590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89185" y="2462915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84460" y="2462915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6301" y="2462915"/>
            <a:ext cx="3309929" cy="5387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89183" y="3027333"/>
            <a:ext cx="3977047" cy="5131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73186" y="2488570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49292" y="200981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53347" y="200320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7439" y="200981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75828" y="20211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07429" y="202110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21331" y="19775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17" y="3135318"/>
            <a:ext cx="1282890" cy="405123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7902762" y="3912443"/>
            <a:ext cx="0" cy="71835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69173" y="4133773"/>
            <a:ext cx="6293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OPT schedules “light jobs” in parallel in one step, </a:t>
            </a:r>
          </a:p>
          <a:p>
            <a:pPr algn="ctr"/>
            <a:r>
              <a:rPr lang="en-US" sz="2400" dirty="0" smtClean="0"/>
              <a:t>Then the “heavy jobs” sequentially</a:t>
            </a:r>
            <a:endParaRPr lang="en-US" sz="2400" dirty="0"/>
          </a:p>
        </p:txBody>
      </p:sp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39" y="5129270"/>
            <a:ext cx="1819492" cy="306005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73" y="5572017"/>
            <a:ext cx="5958576" cy="42141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059957" y="2462915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62336" y="2462915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462015" y="2462915"/>
            <a:ext cx="504215" cy="564418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14162" y="2466706"/>
            <a:ext cx="906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i="1" dirty="0" smtClean="0"/>
              <a:t> = 1</a:t>
            </a:r>
            <a:endParaRPr lang="en-US" sz="24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994285" y="3105777"/>
            <a:ext cx="1580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i="1" dirty="0" smtClean="0"/>
              <a:t> = 2,3</a:t>
            </a:r>
            <a:r>
              <a:rPr lang="is-IS" sz="2400" i="1" dirty="0" smtClean="0"/>
              <a:t>…. 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480249" y="2488570"/>
            <a:ext cx="1111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r>
              <a:rPr lang="en-US" sz="2400" dirty="0" smtClean="0"/>
              <a:t> jobs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398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3756" y="1684345"/>
            <a:ext cx="5306945" cy="1711358"/>
          </a:xfrm>
          <a:prstGeom prst="rect">
            <a:avLst/>
          </a:prstGeom>
          <a:solidFill>
            <a:srgbClr val="B7DE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6416" y="5196289"/>
            <a:ext cx="5082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[Nash ’50; </a:t>
            </a:r>
            <a:r>
              <a:rPr lang="en-US" sz="1400" b="1" dirty="0" err="1" smtClean="0"/>
              <a:t>Mazumdar</a:t>
            </a:r>
            <a:r>
              <a:rPr lang="en-US" sz="1400" b="1" dirty="0" smtClean="0"/>
              <a:t> et al. </a:t>
            </a:r>
            <a:r>
              <a:rPr lang="fr-FR" sz="1400" b="1" dirty="0" smtClean="0"/>
              <a:t>’</a:t>
            </a:r>
            <a:r>
              <a:rPr lang="en-US" sz="1400" b="1" dirty="0" smtClean="0"/>
              <a:t>91; Kelly, </a:t>
            </a:r>
            <a:r>
              <a:rPr lang="en-US" sz="1400" b="1" dirty="0" err="1" smtClean="0"/>
              <a:t>Maulloo</a:t>
            </a:r>
            <a:r>
              <a:rPr lang="en-US" sz="1400" b="1" dirty="0" smtClean="0"/>
              <a:t>. Tan </a:t>
            </a:r>
            <a:r>
              <a:rPr lang="fr-FR" sz="1400" b="1" dirty="0" smtClean="0"/>
              <a:t>’</a:t>
            </a:r>
            <a:r>
              <a:rPr lang="en-US" sz="1400" b="1" dirty="0" smtClean="0"/>
              <a:t>97</a:t>
            </a:r>
            <a:r>
              <a:rPr lang="en-US" dirty="0"/>
              <a:t>]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Proportional Fairness (PF)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36</a:t>
            </a:fld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63" y="2126247"/>
            <a:ext cx="4660900" cy="104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1104" y="4112638"/>
            <a:ext cx="7024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Maximize product of job rates every time step</a:t>
            </a:r>
            <a:endParaRPr lang="en-US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8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PF as Market Clearing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08" y="1682335"/>
            <a:ext cx="5831489" cy="191138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38200" y="4021861"/>
            <a:ext cx="6779786" cy="237152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Each job has $1 money</a:t>
            </a:r>
          </a:p>
          <a:p>
            <a:r>
              <a:rPr lang="en-US" sz="3200" dirty="0" smtClean="0"/>
              <a:t>If resource </a:t>
            </a:r>
            <a:r>
              <a:rPr lang="en-US" sz="3200" i="1" dirty="0" smtClean="0"/>
              <a:t>d</a:t>
            </a:r>
            <a:r>
              <a:rPr lang="en-US" sz="3200" dirty="0" smtClean="0"/>
              <a:t> is priced at </a:t>
            </a:r>
            <a:r>
              <a:rPr lang="en-US" sz="3200" i="1" dirty="0" err="1" smtClean="0"/>
              <a:t>p</a:t>
            </a:r>
            <a:r>
              <a:rPr lang="en-US" i="1" baseline="-25000" dirty="0" err="1" smtClean="0"/>
              <a:t>d</a:t>
            </a:r>
            <a:r>
              <a:rPr lang="en-US" sz="3200" i="1" dirty="0" smtClean="0"/>
              <a:t> </a:t>
            </a:r>
            <a:r>
              <a:rPr lang="en-US" sz="3200" dirty="0" smtClean="0"/>
              <a:t>then job </a:t>
            </a:r>
            <a:r>
              <a:rPr lang="en-US" sz="3200" i="1" dirty="0" smtClean="0"/>
              <a:t>j</a:t>
            </a:r>
            <a:r>
              <a:rPr lang="en-US" sz="3200" dirty="0" smtClean="0"/>
              <a:t> solves for:</a:t>
            </a:r>
          </a:p>
          <a:p>
            <a:pPr lvl="1"/>
            <a:endParaRPr lang="en-US" sz="2800" dirty="0"/>
          </a:p>
          <a:p>
            <a:pPr marL="320040" lvl="1" indent="0">
              <a:buNone/>
            </a:pPr>
            <a:r>
              <a:rPr lang="en-US" sz="2800" dirty="0" smtClean="0"/>
              <a:t>       </a:t>
            </a:r>
            <a:r>
              <a:rPr lang="en-US" sz="3000" dirty="0" smtClean="0"/>
              <a:t> </a:t>
            </a:r>
            <a:endParaRPr lang="en-US" sz="2800" dirty="0" smtClean="0"/>
          </a:p>
          <a:p>
            <a:pPr marL="320040" lvl="1" indent="0">
              <a:buNone/>
            </a:pPr>
            <a:endParaRPr lang="en-US" sz="2800" dirty="0" smtClean="0"/>
          </a:p>
          <a:p>
            <a:r>
              <a:rPr lang="en-US" sz="3200" i="1" dirty="0" smtClean="0">
                <a:solidFill>
                  <a:srgbClr val="FF0000"/>
                </a:solidFill>
              </a:rPr>
              <a:t>Find prices for resources to clear the market</a:t>
            </a:r>
          </a:p>
          <a:p>
            <a:pPr marL="320040" lvl="1" indent="0" algn="r">
              <a:buNone/>
            </a:pPr>
            <a:endParaRPr lang="en-US" b="1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34" y="4964207"/>
            <a:ext cx="4754668" cy="7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4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PF do?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9185" y="1911325"/>
            <a:ext cx="3977046" cy="551590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89185" y="2462915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6302" y="3001678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6301" y="2462915"/>
            <a:ext cx="3309929" cy="5387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89183" y="3027333"/>
            <a:ext cx="3977047" cy="5131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89183" y="3540441"/>
            <a:ext cx="3977046" cy="5515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73186" y="3540441"/>
            <a:ext cx="667117" cy="538763"/>
          </a:xfrm>
          <a:prstGeom prst="rect">
            <a:avLst/>
          </a:prstGeom>
          <a:solidFill>
            <a:srgbClr val="FFB4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49292" y="152141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53347" y="151480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7439" y="152141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5828" y="15327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07429" y="153270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21331" y="14891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07" y="1929515"/>
            <a:ext cx="1282890" cy="405123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75" y="2586885"/>
            <a:ext cx="720391" cy="316972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75" y="3202614"/>
            <a:ext cx="720391" cy="316972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820179" y="3540441"/>
            <a:ext cx="0" cy="71835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12491" y="3818052"/>
            <a:ext cx="0" cy="718351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3" y="2583073"/>
            <a:ext cx="1604302" cy="551096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0" y="1902040"/>
            <a:ext cx="2216219" cy="52568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5368698"/>
            <a:ext cx="6171922" cy="3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4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5044" y="2825109"/>
            <a:ext cx="184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</a:t>
            </a:r>
            <a:r>
              <a:rPr lang="en-US" sz="3200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3379" y="1354866"/>
            <a:ext cx="8587876" cy="3288897"/>
          </a:xfrm>
          <a:prstGeom prst="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7034" y="1593655"/>
            <a:ext cx="84642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 smtClean="0"/>
              <a:t>, </a:t>
            </a:r>
            <a:r>
              <a:rPr lang="en-US" dirty="0" err="1" smtClean="0"/>
              <a:t>Kulkarni</a:t>
            </a:r>
            <a:r>
              <a:rPr lang="en-US" dirty="0" smtClean="0"/>
              <a:t>, M. STOC ‘14)</a:t>
            </a:r>
          </a:p>
          <a:p>
            <a:r>
              <a:rPr lang="en-US" sz="2800" dirty="0" smtClean="0"/>
              <a:t>Proportional fairness is a </a:t>
            </a:r>
            <a:r>
              <a:rPr lang="en-US" sz="2800" dirty="0" smtClean="0">
                <a:solidFill>
                  <a:srgbClr val="C0504D"/>
                </a:solidFill>
              </a:rPr>
              <a:t>constant competitive, online, non-clairvoyant algorithm </a:t>
            </a:r>
            <a:r>
              <a:rPr lang="en-US" sz="2800" dirty="0" smtClean="0"/>
              <a:t>for minimizing </a:t>
            </a:r>
            <a:r>
              <a:rPr lang="en-US" sz="2800" dirty="0"/>
              <a:t>the </a:t>
            </a:r>
            <a:r>
              <a:rPr lang="en-US" sz="2800" dirty="0" smtClean="0">
                <a:solidFill>
                  <a:schemeClr val="accent2"/>
                </a:solidFill>
              </a:rPr>
              <a:t>total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504D"/>
                </a:solidFill>
              </a:rPr>
              <a:t>completion time</a:t>
            </a:r>
            <a:r>
              <a:rPr lang="en-US" sz="2800" dirty="0" smtClean="0"/>
              <a:t> for the PSP problem.</a:t>
            </a:r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665391" y="4868775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Extends to weighted case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Other generalizations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Online:</a:t>
            </a:r>
          </a:p>
          <a:p>
            <a:pPr lvl="2"/>
            <a:r>
              <a:rPr lang="en-US" dirty="0" smtClean="0"/>
              <a:t>Only becomes aware of job </a:t>
            </a:r>
            <a:r>
              <a:rPr lang="en-US" i="1" dirty="0" smtClean="0"/>
              <a:t>j</a:t>
            </a:r>
            <a:r>
              <a:rPr lang="en-US" dirty="0" smtClean="0"/>
              <a:t> at time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j</a:t>
            </a:r>
            <a:endParaRPr lang="en-US" dirty="0" smtClean="0"/>
          </a:p>
          <a:p>
            <a:pPr lvl="2"/>
            <a:r>
              <a:rPr lang="en-US" dirty="0" smtClean="0"/>
              <a:t>Job arrival process is adversarial</a:t>
            </a:r>
          </a:p>
          <a:p>
            <a:pPr lvl="2"/>
            <a:endParaRPr lang="en-US" dirty="0"/>
          </a:p>
          <a:p>
            <a:r>
              <a:rPr lang="en-US" b="1" dirty="0" smtClean="0"/>
              <a:t>Non-clairvoyant:</a:t>
            </a:r>
          </a:p>
          <a:p>
            <a:pPr lvl="2"/>
            <a:r>
              <a:rPr lang="en-US" dirty="0" smtClean="0"/>
              <a:t>Not aware of processing length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n-US" dirty="0" smtClean="0"/>
              <a:t>till job finishes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5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5044" y="2825109"/>
            <a:ext cx="184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</a:t>
            </a:r>
            <a:r>
              <a:rPr lang="en-US" sz="3200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3379" y="1354866"/>
            <a:ext cx="8587876" cy="3288897"/>
          </a:xfrm>
          <a:prstGeom prst="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3379" y="1593655"/>
            <a:ext cx="87625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Im</a:t>
            </a:r>
            <a:r>
              <a:rPr lang="en-US" dirty="0"/>
              <a:t>, </a:t>
            </a:r>
            <a:r>
              <a:rPr lang="en-US" dirty="0" err="1"/>
              <a:t>Kulkarni</a:t>
            </a:r>
            <a:r>
              <a:rPr lang="en-US" dirty="0"/>
              <a:t>, M. </a:t>
            </a:r>
            <a:r>
              <a:rPr lang="en-US" dirty="0" smtClean="0"/>
              <a:t>FOCS </a:t>
            </a:r>
            <a:r>
              <a:rPr lang="uk-UA" dirty="0" smtClean="0"/>
              <a:t>’</a:t>
            </a:r>
            <a:r>
              <a:rPr lang="en-US" dirty="0" smtClean="0"/>
              <a:t>15)</a:t>
            </a:r>
          </a:p>
          <a:p>
            <a:r>
              <a:rPr lang="en-US" sz="2800" dirty="0" smtClean="0"/>
              <a:t>Proportional fairness is a </a:t>
            </a:r>
            <a:r>
              <a:rPr lang="en-US" sz="2800" dirty="0" smtClean="0">
                <a:solidFill>
                  <a:srgbClr val="C0504D"/>
                </a:solidFill>
              </a:rPr>
              <a:t>constant competitive, online, non-clairvoyant algorithm </a:t>
            </a:r>
            <a:r>
              <a:rPr lang="en-US" sz="2800" dirty="0" smtClean="0"/>
              <a:t>for minimizing </a:t>
            </a:r>
            <a:r>
              <a:rPr lang="en-US" sz="2800" dirty="0" smtClean="0">
                <a:solidFill>
                  <a:schemeClr val="accent2"/>
                </a:solidFill>
              </a:rPr>
              <a:t>total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504D"/>
                </a:solidFill>
              </a:rPr>
              <a:t>flow time</a:t>
            </a:r>
            <a:r>
              <a:rPr lang="en-US" sz="2800" dirty="0" smtClean="0"/>
              <a:t> for </a:t>
            </a:r>
            <a:r>
              <a:rPr lang="en-US" sz="2800" b="1" dirty="0" smtClean="0">
                <a:solidFill>
                  <a:srgbClr val="E2751D"/>
                </a:solidFill>
              </a:rPr>
              <a:t>natural subclasses </a:t>
            </a:r>
            <a:r>
              <a:rPr lang="en-US" sz="2800" dirty="0" smtClean="0"/>
              <a:t>of the PSP problem.</a:t>
            </a: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3379" y="5075340"/>
            <a:ext cx="858787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Lower bound for general PSP instances: </a:t>
            </a:r>
            <a:r>
              <a:rPr lang="en-US" sz="2400" dirty="0" smtClean="0"/>
              <a:t>No constant competitive non-clairvoyant algorithm for total flow time!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304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Subclasses for Flow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Need the PF algorithm to be </a:t>
            </a:r>
            <a:r>
              <a:rPr lang="en-US" sz="2000" b="1" dirty="0" smtClean="0"/>
              <a:t>monotone</a:t>
            </a:r>
          </a:p>
          <a:p>
            <a:pPr lvl="1"/>
            <a:r>
              <a:rPr lang="en-US" sz="2000" dirty="0" smtClean="0"/>
              <a:t>When job arrives (leaves) system, rate assigned by PF to existing jobs does not increase (decrease)</a:t>
            </a:r>
          </a:p>
          <a:p>
            <a:pPr lvl="1"/>
            <a:r>
              <a:rPr lang="en-US" sz="2000" i="1" dirty="0" smtClean="0"/>
              <a:t>Not true for all PSP instances!</a:t>
            </a:r>
          </a:p>
          <a:p>
            <a:pPr lvl="3"/>
            <a:endParaRPr lang="en-US" i="1" dirty="0"/>
          </a:p>
          <a:p>
            <a:endParaRPr lang="en-US" sz="1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26292" y="3767245"/>
            <a:ext cx="3977046" cy="551590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6292" y="4318835"/>
            <a:ext cx="667117" cy="538763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3409" y="4857598"/>
            <a:ext cx="667117" cy="538763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93408" y="4318835"/>
            <a:ext cx="3309929" cy="5387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6290" y="4883253"/>
            <a:ext cx="3977047" cy="51310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26290" y="5396361"/>
            <a:ext cx="3977046" cy="5515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10293" y="5396361"/>
            <a:ext cx="667117" cy="538763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399" y="337733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90454" y="337072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4546" y="3377336"/>
            <a:ext cx="29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2935" y="33886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44536" y="338862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8438" y="33450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82384" y="4711068"/>
            <a:ext cx="1999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2751D"/>
                </a:solidFill>
              </a:rPr>
              <a:t>Not monotone!</a:t>
            </a:r>
            <a:endParaRPr lang="en-US" sz="2000" dirty="0">
              <a:solidFill>
                <a:srgbClr val="E27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9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Subclasses for Flow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Need the PF algorithm to be </a:t>
            </a:r>
            <a:r>
              <a:rPr lang="en-US" sz="2000" b="1" dirty="0"/>
              <a:t>monotone</a:t>
            </a:r>
          </a:p>
          <a:p>
            <a:pPr lvl="1"/>
            <a:r>
              <a:rPr lang="en-US" sz="2000" dirty="0" smtClean="0"/>
              <a:t>When job arrives (leaves) system, rate assigned by PF to existing jobs does not increase (decrease)</a:t>
            </a:r>
          </a:p>
          <a:p>
            <a:pPr lvl="1"/>
            <a:r>
              <a:rPr lang="en-US" sz="2000" i="1" dirty="0" smtClean="0"/>
              <a:t>Not true for all PSP instances!</a:t>
            </a:r>
            <a:endParaRPr lang="en-US" sz="1600" i="1" dirty="0"/>
          </a:p>
          <a:p>
            <a:r>
              <a:rPr lang="en-US" sz="2000" dirty="0" smtClean="0"/>
              <a:t>Connection to “Eisenberg-Gale markets”                </a:t>
            </a:r>
            <a:r>
              <a:rPr lang="en-US" sz="1200" b="1" dirty="0" smtClean="0"/>
              <a:t>[Jain </a:t>
            </a:r>
            <a:r>
              <a:rPr lang="en-US" sz="1200" b="1" dirty="0" err="1" smtClean="0"/>
              <a:t>Vazirani</a:t>
            </a:r>
            <a:r>
              <a:rPr lang="en-US" sz="1200" b="1" dirty="0" smtClean="0"/>
              <a:t> ‘04]</a:t>
            </a:r>
          </a:p>
          <a:p>
            <a:pPr lvl="1"/>
            <a:r>
              <a:rPr lang="en-US" sz="1800" dirty="0" smtClean="0"/>
              <a:t>Multidimensional scheduling with </a:t>
            </a:r>
            <a:r>
              <a:rPr lang="en-US" sz="1800" b="1" dirty="0" smtClean="0"/>
              <a:t>Gross Substitutes </a:t>
            </a:r>
            <a:r>
              <a:rPr lang="en-US" sz="1800" dirty="0" smtClean="0"/>
              <a:t>utilities</a:t>
            </a:r>
          </a:p>
          <a:p>
            <a:pPr lvl="3"/>
            <a:r>
              <a:rPr lang="en-US" dirty="0" smtClean="0"/>
              <a:t>CES utilities and some generalizations</a:t>
            </a:r>
          </a:p>
          <a:p>
            <a:pPr lvl="3"/>
            <a:r>
              <a:rPr lang="en-US" dirty="0" smtClean="0"/>
              <a:t>Prices of resources increase when new jobs arrive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02" y="4740713"/>
            <a:ext cx="5004723" cy="10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1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Subclasses for Flow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543352"/>
          </a:xfrm>
        </p:spPr>
        <p:txBody>
          <a:bodyPr>
            <a:normAutofit/>
          </a:bodyPr>
          <a:lstStyle/>
          <a:p>
            <a:r>
              <a:rPr lang="en-US" sz="2000" dirty="0"/>
              <a:t>Need the PF algorithm to be </a:t>
            </a:r>
            <a:r>
              <a:rPr lang="en-US" sz="2000" b="1" dirty="0"/>
              <a:t>monotone</a:t>
            </a:r>
          </a:p>
          <a:p>
            <a:pPr lvl="1"/>
            <a:r>
              <a:rPr lang="en-US" sz="2000" dirty="0"/>
              <a:t>When job arrives (leaves) system, rate assigned by PF to existing jobs does not increase (decrease)</a:t>
            </a:r>
          </a:p>
          <a:p>
            <a:pPr lvl="1"/>
            <a:r>
              <a:rPr lang="en-US" sz="2000" i="1" dirty="0"/>
              <a:t>Not true for all PSP instances!</a:t>
            </a:r>
            <a:endParaRPr lang="en-US" sz="1600" i="1" dirty="0"/>
          </a:p>
          <a:p>
            <a:r>
              <a:rPr lang="en-US" sz="2000" dirty="0"/>
              <a:t>Connection to “Eisenberg-Gale markets”                </a:t>
            </a:r>
            <a:r>
              <a:rPr lang="en-US" sz="1200" b="1" dirty="0"/>
              <a:t>[Jain </a:t>
            </a:r>
            <a:r>
              <a:rPr lang="en-US" sz="1200" b="1" dirty="0" err="1"/>
              <a:t>Vazirani</a:t>
            </a:r>
            <a:r>
              <a:rPr lang="en-US" sz="1200" b="1" dirty="0"/>
              <a:t> ‘04]</a:t>
            </a:r>
          </a:p>
          <a:p>
            <a:pPr lvl="1"/>
            <a:r>
              <a:rPr lang="en-US" sz="1800" dirty="0"/>
              <a:t>Multidimensional scheduling with </a:t>
            </a:r>
            <a:r>
              <a:rPr lang="en-US" sz="1800" b="1" dirty="0"/>
              <a:t>Gross Substitutes </a:t>
            </a:r>
            <a:r>
              <a:rPr lang="en-US" sz="1800" dirty="0"/>
              <a:t>utilities</a:t>
            </a:r>
          </a:p>
          <a:p>
            <a:pPr lvl="3"/>
            <a:r>
              <a:rPr lang="en-US" dirty="0"/>
              <a:t>CES utilities and some generalizations</a:t>
            </a:r>
          </a:p>
          <a:p>
            <a:pPr lvl="3"/>
            <a:endParaRPr lang="en-US" sz="1900" dirty="0" smtClean="0"/>
          </a:p>
          <a:p>
            <a:pPr lvl="1"/>
            <a:r>
              <a:rPr lang="en-US" sz="2000" dirty="0" smtClean="0"/>
              <a:t>Packing </a:t>
            </a:r>
            <a:r>
              <a:rPr lang="en-US" sz="2000" dirty="0" err="1" smtClean="0"/>
              <a:t>polytope</a:t>
            </a:r>
            <a:r>
              <a:rPr lang="en-US" sz="2000" dirty="0" smtClean="0"/>
              <a:t> on rates is a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olymatroid</a:t>
            </a:r>
            <a:endParaRPr lang="en-US" sz="2000" b="1" dirty="0" smtClean="0"/>
          </a:p>
          <a:p>
            <a:pPr lvl="3"/>
            <a:r>
              <a:rPr lang="en-US" dirty="0" smtClean="0"/>
              <a:t>Related machine scheduling, Single-sink flow routing, Multicast tree scheduling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1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for Flow Time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1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Optimality Condition of PF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9" y="1783904"/>
            <a:ext cx="7852532" cy="2741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7001" y="5146183"/>
            <a:ext cx="70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2751D"/>
                </a:solidFill>
              </a:rPr>
              <a:t>The average gain of any other rate allocation (particularly OPT) over PF is at most 1</a:t>
            </a:r>
            <a:endParaRPr lang="en-US" sz="2400" dirty="0">
              <a:solidFill>
                <a:srgbClr val="E27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7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Idea: Prefix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Suppose jobs arrive sequentially as 1,2,</a:t>
            </a:r>
            <a:r>
              <a:rPr lang="is-IS" dirty="0" smtClean="0"/>
              <a:t>…,n</a:t>
            </a:r>
          </a:p>
          <a:p>
            <a:pPr lvl="7"/>
            <a:endParaRPr lang="is-IS" dirty="0"/>
          </a:p>
          <a:p>
            <a:r>
              <a:rPr lang="is-IS" dirty="0" smtClean="0"/>
              <a:t>Let </a:t>
            </a:r>
            <a:r>
              <a:rPr lang="is-IS" i="1" dirty="0" smtClean="0"/>
              <a:t>y</a:t>
            </a:r>
            <a:r>
              <a:rPr lang="is-IS" i="1" baseline="-25000" dirty="0" smtClean="0"/>
              <a:t>j</a:t>
            </a:r>
            <a:r>
              <a:rPr lang="is-IS" i="1" baseline="30000" dirty="0" smtClean="0"/>
              <a:t>k</a:t>
            </a:r>
            <a:r>
              <a:rPr lang="is-IS" i="1" dirty="0" smtClean="0"/>
              <a:t> = j’s </a:t>
            </a:r>
            <a:r>
              <a:rPr lang="is-IS" dirty="0" smtClean="0"/>
              <a:t>rate in PF assuming only first </a:t>
            </a:r>
            <a:r>
              <a:rPr lang="is-IS" i="1" dirty="0" smtClean="0"/>
              <a:t>k </a:t>
            </a:r>
            <a:r>
              <a:rPr lang="is-IS" dirty="0" smtClean="0"/>
              <a:t>jobs present</a:t>
            </a:r>
          </a:p>
          <a:p>
            <a:endParaRPr lang="is-IS" dirty="0"/>
          </a:p>
          <a:p>
            <a:endParaRPr lang="en-US" dirty="0" smtClean="0"/>
          </a:p>
          <a:p>
            <a:endParaRPr lang="en-US" dirty="0"/>
          </a:p>
          <a:p>
            <a:endParaRPr lang="en-US" sz="2600" dirty="0" smtClean="0">
              <a:solidFill>
                <a:srgbClr val="E2751D"/>
              </a:solidFill>
            </a:endParaRPr>
          </a:p>
          <a:p>
            <a:r>
              <a:rPr lang="en-US" sz="2600" dirty="0" smtClean="0">
                <a:solidFill>
                  <a:srgbClr val="E2751D"/>
                </a:solidFill>
              </a:rPr>
              <a:t>On average, rates of existing jobs decrease by at most a constant factor due to arrival of new jobs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10" y="3230549"/>
            <a:ext cx="22733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1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a sequence of optimality conditions</a:t>
            </a:r>
          </a:p>
          <a:p>
            <a:r>
              <a:rPr lang="en-US" dirty="0" smtClean="0"/>
              <a:t>PF run on first </a:t>
            </a:r>
            <a:r>
              <a:rPr lang="en-US" i="1" dirty="0" smtClean="0"/>
              <a:t>k+1</a:t>
            </a:r>
            <a:r>
              <a:rPr lang="en-US" dirty="0" smtClean="0"/>
              <a:t> jobs versus some other rate vector on those jobs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Yields sequence of linear constraints</a:t>
            </a:r>
          </a:p>
          <a:p>
            <a:pPr lvl="1"/>
            <a:r>
              <a:rPr lang="en-US" dirty="0" smtClean="0"/>
              <a:t>Worst case bound is solution to a convex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09" y="3075819"/>
            <a:ext cx="3304596" cy="138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6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Intuitively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</a:t>
            </a:r>
            <a:r>
              <a:rPr lang="en-US" b="1" dirty="0" smtClean="0"/>
              <a:t>average</a:t>
            </a:r>
            <a:r>
              <a:rPr lang="en-US" dirty="0" smtClean="0"/>
              <a:t> across jobs at any time step: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Each job gets a “reasonable rate” compared to any other rate allocation mechanism (particularly OPT)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Each job’s rate is not significantly affected by arrivals/departures of other jobs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E2751D"/>
                </a:solidFill>
              </a:rPr>
              <a:t>Converting this intuition into a proof is tricky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Only works if the PF rate allocation is monotone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for Flow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</a:p>
          <a:p>
            <a:pPr lvl="2"/>
            <a:r>
              <a:rPr lang="en-US" dirty="0" smtClean="0"/>
              <a:t>Total flow time = Sum over time of number of alive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6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Delay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 smtClean="0"/>
              <a:t>C</a:t>
            </a:r>
            <a:r>
              <a:rPr lang="en-US" i="1" baseline="-25000" dirty="0" err="1" smtClean="0"/>
              <a:t>j</a:t>
            </a:r>
            <a:r>
              <a:rPr lang="en-US" dirty="0" smtClean="0"/>
              <a:t> = Completion time of job </a:t>
            </a:r>
            <a:r>
              <a:rPr lang="en-US" i="1" dirty="0" smtClean="0"/>
              <a:t>j</a:t>
            </a:r>
          </a:p>
          <a:p>
            <a:pPr lvl="2"/>
            <a:r>
              <a:rPr lang="en-US" dirty="0" smtClean="0"/>
              <a:t>First time at which it receives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j</a:t>
            </a:r>
            <a:r>
              <a:rPr lang="en-US" dirty="0" smtClean="0"/>
              <a:t> units of processing</a:t>
            </a:r>
          </a:p>
          <a:p>
            <a:pPr lvl="2"/>
            <a:endParaRPr lang="en-US" dirty="0"/>
          </a:p>
          <a:p>
            <a:r>
              <a:rPr lang="en-US" i="1" dirty="0" err="1" smtClean="0"/>
              <a:t>F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 smtClean="0"/>
              <a:t>= Flow time (or delay) of job </a:t>
            </a:r>
            <a:r>
              <a:rPr lang="en-US" i="1" dirty="0" smtClean="0"/>
              <a:t>j</a:t>
            </a:r>
          </a:p>
          <a:p>
            <a:pPr lvl="2"/>
            <a:r>
              <a:rPr lang="en-US" i="1" dirty="0" err="1" smtClean="0"/>
              <a:t>F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=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–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j</a:t>
            </a:r>
            <a:endParaRPr lang="en-US" dirty="0" smtClean="0"/>
          </a:p>
          <a:p>
            <a:pPr lvl="2"/>
            <a:endParaRPr lang="en-US" i="1" dirty="0"/>
          </a:p>
          <a:p>
            <a:r>
              <a:rPr lang="en-US" dirty="0" smtClean="0"/>
              <a:t>Objectives we consider are sum over jobs:</a:t>
            </a:r>
          </a:p>
          <a:p>
            <a:pPr lvl="2"/>
            <a:r>
              <a:rPr lang="en-US" dirty="0" smtClean="0"/>
              <a:t>Total (or average) completion time</a:t>
            </a:r>
          </a:p>
          <a:p>
            <a:pPr lvl="2"/>
            <a:r>
              <a:rPr lang="en-US" dirty="0" smtClean="0"/>
              <a:t>Total (or average) flow time</a:t>
            </a:r>
          </a:p>
          <a:p>
            <a:pPr lvl="2"/>
            <a:endParaRPr lang="en-US" dirty="0"/>
          </a:p>
          <a:p>
            <a:r>
              <a:rPr lang="en-US" dirty="0" smtClean="0"/>
              <a:t>Everything we present generalizes to weighted sums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 of PF </a:t>
            </a:r>
            <a:r>
              <a:rPr lang="en-US" dirty="0" err="1" smtClean="0"/>
              <a:t>w.r.t</a:t>
            </a:r>
            <a:r>
              <a:rPr lang="en-US" dirty="0" smtClean="0"/>
              <a:t>. Optimum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</a:p>
          <a:p>
            <a:pPr lvl="2"/>
            <a:r>
              <a:rPr lang="en-US" dirty="0" smtClean="0"/>
              <a:t>Total flow time = Sum over time of number of alive jobs</a:t>
            </a:r>
          </a:p>
          <a:p>
            <a:pPr lvl="2"/>
            <a:endParaRPr lang="en-US" dirty="0"/>
          </a:p>
          <a:p>
            <a:r>
              <a:rPr lang="en-US" dirty="0" smtClean="0"/>
              <a:t>Step 2: “Lag” of PF </a:t>
            </a:r>
            <a:r>
              <a:rPr lang="en-US" dirty="0" err="1" smtClean="0"/>
              <a:t>w.r.t</a:t>
            </a:r>
            <a:r>
              <a:rPr lang="en-US" dirty="0" smtClean="0"/>
              <a:t>. OPT at time </a:t>
            </a:r>
            <a:r>
              <a:rPr lang="en-US" i="1" dirty="0" smtClean="0"/>
              <a:t>t</a:t>
            </a:r>
          </a:p>
          <a:p>
            <a:pPr marL="685800" lvl="2" indent="0">
              <a:buNone/>
            </a:pPr>
            <a:r>
              <a:rPr lang="en-US" i="1" dirty="0" smtClean="0"/>
              <a:t>     </a:t>
            </a:r>
          </a:p>
          <a:p>
            <a:pPr marL="685800" lvl="2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Lag(</a:t>
            </a:r>
            <a:r>
              <a:rPr lang="en-US" i="1" dirty="0" err="1" smtClean="0"/>
              <a:t>j,t</a:t>
            </a:r>
            <a:r>
              <a:rPr lang="en-US" i="1" dirty="0" smtClean="0"/>
              <a:t>) </a:t>
            </a:r>
            <a:r>
              <a:rPr lang="en-US" dirty="0" smtClean="0"/>
              <a:t>= </a:t>
            </a:r>
            <a:r>
              <a:rPr lang="en-US" i="1" dirty="0" smtClean="0"/>
              <a:t>max(0, p(</a:t>
            </a:r>
            <a:r>
              <a:rPr lang="en-US" i="1" dirty="0" err="1" smtClean="0"/>
              <a:t>j,t</a:t>
            </a:r>
            <a:r>
              <a:rPr lang="en-US" i="1" dirty="0" smtClean="0"/>
              <a:t>) – p</a:t>
            </a:r>
            <a:r>
              <a:rPr lang="en-US" i="1" baseline="30000" dirty="0" smtClean="0"/>
              <a:t>*</a:t>
            </a:r>
            <a:r>
              <a:rPr lang="en-US" i="1" dirty="0" smtClean="0"/>
              <a:t>(</a:t>
            </a:r>
            <a:r>
              <a:rPr lang="en-US" i="1" dirty="0" err="1" smtClean="0"/>
              <a:t>j,t</a:t>
            </a:r>
            <a:r>
              <a:rPr lang="en-US" i="1" dirty="0" smtClean="0"/>
              <a:t>))</a:t>
            </a:r>
          </a:p>
          <a:p>
            <a:pPr lvl="2"/>
            <a:endParaRPr lang="en-US" i="1" dirty="0" smtClean="0"/>
          </a:p>
          <a:p>
            <a:pPr lvl="2"/>
            <a:r>
              <a:rPr lang="en-US" i="1" dirty="0" smtClean="0"/>
              <a:t>p(</a:t>
            </a:r>
            <a:r>
              <a:rPr lang="en-US" i="1" dirty="0" err="1" smtClean="0"/>
              <a:t>j,t</a:t>
            </a:r>
            <a:r>
              <a:rPr lang="en-US" i="1" dirty="0" smtClean="0"/>
              <a:t>) </a:t>
            </a:r>
            <a:r>
              <a:rPr lang="en-US" dirty="0" smtClean="0"/>
              <a:t>= Amount of processing left for job </a:t>
            </a:r>
            <a:r>
              <a:rPr lang="en-US" i="1" dirty="0" smtClean="0"/>
              <a:t>j</a:t>
            </a:r>
            <a:r>
              <a:rPr lang="en-US" dirty="0" smtClean="0"/>
              <a:t> in PF 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30000" dirty="0" smtClean="0"/>
              <a:t>*</a:t>
            </a:r>
            <a:r>
              <a:rPr lang="en-US" i="1" dirty="0" smtClean="0"/>
              <a:t>(</a:t>
            </a:r>
            <a:r>
              <a:rPr lang="en-US" i="1" dirty="0" err="1" smtClean="0"/>
              <a:t>j,t</a:t>
            </a:r>
            <a:r>
              <a:rPr lang="en-US" i="1" dirty="0" smtClean="0"/>
              <a:t>) </a:t>
            </a:r>
            <a:r>
              <a:rPr lang="en-US" dirty="0" smtClean="0"/>
              <a:t>= Amount of processing left for job </a:t>
            </a:r>
            <a:r>
              <a:rPr lang="en-US" i="1" dirty="0" smtClean="0"/>
              <a:t>j</a:t>
            </a:r>
            <a:r>
              <a:rPr lang="en-US" dirty="0" smtClean="0"/>
              <a:t> in OPT</a:t>
            </a:r>
          </a:p>
          <a:p>
            <a:pPr lvl="2"/>
            <a:r>
              <a:rPr lang="en-US" dirty="0" smtClean="0"/>
              <a:t>Measures how far behind PF is compared to OPT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4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Function</a:t>
            </a:r>
            <a:br>
              <a:rPr lang="en-US" dirty="0" smtClean="0"/>
            </a:br>
            <a:r>
              <a:rPr lang="en-US" sz="1400" b="1" dirty="0" smtClean="0"/>
              <a:t>[Fox, </a:t>
            </a:r>
            <a:r>
              <a:rPr lang="en-US" sz="1400" b="1" dirty="0" err="1" smtClean="0"/>
              <a:t>Im</a:t>
            </a:r>
            <a:r>
              <a:rPr lang="en-US" sz="1400" b="1" dirty="0" smtClean="0"/>
              <a:t>, Moseley ‘12]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Step 3: Potential function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Meaning </a:t>
            </a:r>
            <a:r>
              <a:rPr lang="en-US" dirty="0"/>
              <a:t>of potential</a:t>
            </a:r>
          </a:p>
          <a:p>
            <a:pPr lvl="1"/>
            <a:r>
              <a:rPr lang="en-US" dirty="0"/>
              <a:t>Lag captures how far behind PF is compared to OPT</a:t>
            </a:r>
          </a:p>
          <a:p>
            <a:pPr lvl="1"/>
            <a:r>
              <a:rPr lang="en-US" dirty="0"/>
              <a:t>However, if PF gives large rate, this reduces </a:t>
            </a:r>
            <a:r>
              <a:rPr lang="en-US" dirty="0" smtClean="0"/>
              <a:t>potential</a:t>
            </a:r>
          </a:p>
          <a:p>
            <a:pPr lvl="8"/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otential does not abruptly jump with job arrivals and departures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5" y="2372895"/>
            <a:ext cx="3517900" cy="127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0632" y="3135063"/>
            <a:ext cx="3462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</a:rPr>
              <a:t>Rate PF would assign to </a:t>
            </a:r>
            <a:r>
              <a:rPr lang="en-US" sz="2000" i="1" dirty="0" smtClean="0">
                <a:solidFill>
                  <a:schemeClr val="accent3"/>
                </a:solidFill>
              </a:rPr>
              <a:t>j </a:t>
            </a:r>
            <a:r>
              <a:rPr lang="en-US" sz="2000" dirty="0" smtClean="0">
                <a:solidFill>
                  <a:schemeClr val="accent3"/>
                </a:solidFill>
              </a:rPr>
              <a:t>if only jobs arriving before </a:t>
            </a:r>
            <a:r>
              <a:rPr lang="en-US" sz="2000" i="1" dirty="0" smtClean="0">
                <a:solidFill>
                  <a:schemeClr val="accent3"/>
                </a:solidFill>
              </a:rPr>
              <a:t>j</a:t>
            </a:r>
            <a:r>
              <a:rPr lang="en-US" sz="2000" dirty="0" smtClean="0">
                <a:solidFill>
                  <a:schemeClr val="accent3"/>
                </a:solidFill>
              </a:rPr>
              <a:t> are present in the system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772526" y="3449053"/>
            <a:ext cx="360948" cy="193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35150" lvl="6" indent="0">
              <a:buNone/>
            </a:pPr>
            <a:endParaRPr lang="en-US" dirty="0"/>
          </a:p>
          <a:p>
            <a:r>
              <a:rPr lang="en-US" dirty="0" smtClean="0"/>
              <a:t>Need to show:</a:t>
            </a:r>
          </a:p>
          <a:p>
            <a:pPr lvl="1"/>
            <a:r>
              <a:rPr lang="en-US" dirty="0" smtClean="0"/>
              <a:t>If PF has large number of jobs, it reduces potential faster than how much OPT can increase it.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Integrating over time shows that flow time of PF is O(1) times flow time of OPT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41" y="3773560"/>
            <a:ext cx="6121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4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8" y="1737895"/>
            <a:ext cx="2668002" cy="9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6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Condition of PF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8" y="1737895"/>
            <a:ext cx="2668002" cy="963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9263" y="3141595"/>
            <a:ext cx="327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2751D"/>
                </a:solidFill>
              </a:rPr>
              <a:t>Due to OPT’s Processing:</a:t>
            </a:r>
            <a:endParaRPr lang="en-US" sz="2000" dirty="0">
              <a:solidFill>
                <a:srgbClr val="E2751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3058" y="3160780"/>
            <a:ext cx="3073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2751D"/>
                </a:solidFill>
              </a:rPr>
              <a:t>Due to PF’s Processing:</a:t>
            </a:r>
            <a:endParaRPr lang="en-US" sz="2000" dirty="0">
              <a:solidFill>
                <a:srgbClr val="E2751D"/>
              </a:solidFill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3384545" y="3906351"/>
            <a:ext cx="442988" cy="18163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7736" y="4898365"/>
            <a:ext cx="230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most number of jobs in PF 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49" y="3628402"/>
            <a:ext cx="2591453" cy="10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6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Fairness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8" y="1737895"/>
            <a:ext cx="2668002" cy="963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9263" y="3141595"/>
            <a:ext cx="327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2751D"/>
                </a:solidFill>
              </a:rPr>
              <a:t>Due to OPT’s Processing:</a:t>
            </a:r>
            <a:endParaRPr lang="en-US" sz="2000" dirty="0">
              <a:solidFill>
                <a:srgbClr val="E2751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3058" y="3160780"/>
            <a:ext cx="3073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2751D"/>
                </a:solidFill>
              </a:rPr>
              <a:t>Due to PF’s Processing:</a:t>
            </a:r>
            <a:endParaRPr lang="en-US" sz="2000" dirty="0">
              <a:solidFill>
                <a:srgbClr val="E2751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1997" y="5485596"/>
            <a:ext cx="732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buFont typeface="Arial"/>
              <a:buChar char="•"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accent6"/>
                </a:solidFill>
              </a:rPr>
              <a:t>O(1) competitive algorithm with “constant speed”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3384545" y="3906351"/>
            <a:ext cx="442988" cy="18163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7405850" y="3979637"/>
            <a:ext cx="442988" cy="166973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7736" y="4898365"/>
            <a:ext cx="230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most number of jobs in PF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4088" y="5035997"/>
            <a:ext cx="230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least number of jobs in PF / e</a:t>
            </a:r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25" y="3726357"/>
            <a:ext cx="2881185" cy="925724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49" y="3628402"/>
            <a:ext cx="2591453" cy="10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6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for Completion Time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6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921" y="60722"/>
            <a:ext cx="8042276" cy="1336956"/>
          </a:xfrm>
        </p:spPr>
        <p:txBody>
          <a:bodyPr/>
          <a:lstStyle/>
          <a:p>
            <a:r>
              <a:rPr lang="en-US" dirty="0" smtClean="0"/>
              <a:t>Why is the analysis hard?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7046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closed form for the rates PF assigns</a:t>
            </a:r>
          </a:p>
          <a:p>
            <a:r>
              <a:rPr lang="en-US" dirty="0" smtClean="0"/>
              <a:t>Allocation of PF can be </a:t>
            </a:r>
            <a:r>
              <a:rPr lang="en-US" i="1" dirty="0" smtClean="0"/>
              <a:t>non-monotone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When new job arrives, rates of existing jobs can go up</a:t>
            </a:r>
          </a:p>
          <a:p>
            <a:pPr lvl="1"/>
            <a:r>
              <a:rPr lang="en-US" b="1" dirty="0" smtClean="0"/>
              <a:t>Not</a:t>
            </a:r>
            <a:r>
              <a:rPr lang="en-US" dirty="0" smtClean="0"/>
              <a:t> an issue for most simpler scheduling settings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7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469" y="1547325"/>
            <a:ext cx="67796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400" dirty="0" smtClean="0"/>
              <a:t>Assume we know the entire input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/>
              <a:t>W</a:t>
            </a:r>
            <a:r>
              <a:rPr lang="en-US" sz="2400" dirty="0" smtClean="0"/>
              <a:t>rite a LP relaxation for completion time and take its dual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Fitting</a:t>
            </a:r>
            <a:br>
              <a:rPr lang="en-US" dirty="0" smtClean="0"/>
            </a:br>
            <a:r>
              <a:rPr lang="en-US" sz="1400" b="1" dirty="0"/>
              <a:t>[</a:t>
            </a:r>
            <a:r>
              <a:rPr lang="en-US" sz="1400" b="1" dirty="0" err="1"/>
              <a:t>Anand</a:t>
            </a:r>
            <a:r>
              <a:rPr lang="en-US" sz="1400" b="1" dirty="0"/>
              <a:t>, </a:t>
            </a:r>
            <a:r>
              <a:rPr lang="en-US" sz="1400" b="1" dirty="0" err="1"/>
              <a:t>Garg</a:t>
            </a:r>
            <a:r>
              <a:rPr lang="en-US" sz="1400" b="1" dirty="0"/>
              <a:t>, Kumar ‘12]</a:t>
            </a:r>
            <a:endParaRPr lang="en-US" sz="1400" dirty="0"/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7DB-F118-F04B-9E45-CB7DEB2FC29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0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469" y="1547325"/>
            <a:ext cx="6779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400" dirty="0" smtClean="0"/>
              <a:t>Assume we know the entire input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/>
              <a:t>W</a:t>
            </a:r>
            <a:r>
              <a:rPr lang="en-US" sz="2400" dirty="0" smtClean="0"/>
              <a:t>rite a LP relaxation</a:t>
            </a:r>
            <a:r>
              <a:rPr lang="en-US" sz="2400" dirty="0"/>
              <a:t> for completion time and </a:t>
            </a:r>
            <a:r>
              <a:rPr lang="en-US" sz="2400" dirty="0" smtClean="0"/>
              <a:t>take its dual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 smtClean="0"/>
              <a:t>Set dual variables using execution of PF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400" dirty="0" smtClean="0"/>
              <a:t>Apply Weak Duality Theorem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90300" y="4686775"/>
            <a:ext cx="77952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07920" y="5855721"/>
            <a:ext cx="510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LP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48100" y="5208127"/>
            <a:ext cx="0" cy="609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13339" y="5800629"/>
            <a:ext cx="1744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Cost of </a:t>
            </a:r>
            <a:r>
              <a:rPr lang="en-US" sz="2400" b="1" dirty="0">
                <a:solidFill>
                  <a:srgbClr val="008000"/>
                </a:solidFill>
              </a:rPr>
              <a:t>P</a:t>
            </a:r>
            <a:r>
              <a:rPr lang="en-US" sz="2400" b="1" dirty="0" smtClean="0">
                <a:solidFill>
                  <a:srgbClr val="008000"/>
                </a:solidFill>
              </a:rPr>
              <a:t>F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38742" y="5208127"/>
            <a:ext cx="0" cy="6096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rved Down Arrow 9"/>
          <p:cNvSpPr/>
          <p:nvPr/>
        </p:nvSpPr>
        <p:spPr>
          <a:xfrm>
            <a:off x="2261900" y="3744512"/>
            <a:ext cx="4269525" cy="1447800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8034" y="5772879"/>
            <a:ext cx="141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</a:t>
            </a:r>
            <a:r>
              <a:rPr lang="en-US" dirty="0"/>
              <a:t>f</a:t>
            </a:r>
            <a:r>
              <a:rPr lang="en-US" dirty="0" smtClean="0"/>
              <a:t>easible </a:t>
            </a:r>
          </a:p>
          <a:p>
            <a:r>
              <a:rPr lang="en-US" dirty="0"/>
              <a:t>d</a:t>
            </a:r>
            <a:r>
              <a:rPr lang="en-US" dirty="0" smtClean="0"/>
              <a:t>ual Solution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97359" y="3708158"/>
            <a:ext cx="2332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Competitive Ratio </a:t>
            </a:r>
            <a:endParaRPr lang="en-US" sz="2000" dirty="0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8538593" y="5049492"/>
            <a:ext cx="457200" cy="29393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Fitting        </a:t>
            </a:r>
            <a:br>
              <a:rPr lang="en-US" dirty="0" smtClean="0"/>
            </a:br>
            <a:r>
              <a:rPr lang="en-US" sz="1400" b="1" dirty="0" smtClean="0"/>
              <a:t>[</a:t>
            </a:r>
            <a:r>
              <a:rPr lang="en-US" sz="1400" b="1" dirty="0" err="1" smtClean="0"/>
              <a:t>Anand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Garg</a:t>
            </a:r>
            <a:r>
              <a:rPr lang="en-US" sz="1400" b="1" dirty="0" smtClean="0"/>
              <a:t>, Kumar ‘12]</a:t>
            </a:r>
            <a:endParaRPr lang="en-US" sz="1400" b="1" dirty="0"/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7DB-F118-F04B-9E45-CB7DEB2FC296}" type="slidenum">
              <a:rPr lang="en-US" smtClean="0"/>
              <a:t>59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649941" y="5208127"/>
            <a:ext cx="0" cy="6096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07216" y="5192312"/>
            <a:ext cx="0" cy="609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0434" y="5838378"/>
            <a:ext cx="825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OPT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967" y="5290496"/>
            <a:ext cx="279400" cy="3556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98" y="5265096"/>
            <a:ext cx="279400" cy="3556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28" y="5290172"/>
            <a:ext cx="279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7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03035" y="2160564"/>
            <a:ext cx="6742545" cy="1379695"/>
          </a:xfrm>
          <a:prstGeom prst="rect">
            <a:avLst/>
          </a:prstGeom>
          <a:solidFill>
            <a:srgbClr val="B7DE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708" y="1585201"/>
            <a:ext cx="378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every input instance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93330" y="3910545"/>
            <a:ext cx="321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No assumptions on OPT</a:t>
            </a:r>
            <a:endParaRPr lang="en-US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54883" y="4704066"/>
            <a:ext cx="3807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 knows the entire input in advance</a:t>
            </a:r>
          </a:p>
          <a:p>
            <a:endParaRPr lang="en-US" dirty="0" smtClean="0"/>
          </a:p>
          <a:p>
            <a:r>
              <a:rPr lang="en-US" dirty="0" smtClean="0"/>
              <a:t>It knows the processing requirements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4878" y="4667250"/>
            <a:ext cx="1084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504D"/>
                </a:solidFill>
              </a:rPr>
              <a:t>O</a:t>
            </a:r>
            <a:r>
              <a:rPr lang="en-US" sz="2400" i="1" dirty="0" smtClean="0">
                <a:solidFill>
                  <a:srgbClr val="C0504D"/>
                </a:solidFill>
              </a:rPr>
              <a:t>ffline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62079" y="5196959"/>
            <a:ext cx="167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Clairvoyant</a:t>
            </a:r>
            <a:endParaRPr lang="en-US" sz="2400" i="1" dirty="0">
              <a:solidFill>
                <a:schemeClr val="tx2"/>
              </a:solidFill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29" y="2619525"/>
            <a:ext cx="5105400" cy="4699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61" y="1723677"/>
            <a:ext cx="104091" cy="2168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Competitive </a:t>
            </a:r>
            <a:r>
              <a:rPr lang="en-US" sz="4800" dirty="0" smtClean="0"/>
              <a:t>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5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444" y="2687047"/>
            <a:ext cx="6644082" cy="9605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LP Relaxation for Completion Time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60</a:t>
            </a:fld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76" y="2982773"/>
            <a:ext cx="1464845" cy="317228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6670842" y="2461398"/>
            <a:ext cx="707579" cy="137533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8" y="1946609"/>
            <a:ext cx="5899942" cy="238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9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7" y="2245893"/>
            <a:ext cx="7711914" cy="13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5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Fitting using PF Prices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62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7" y="2245893"/>
            <a:ext cx="7711914" cy="13903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21345" y="1960017"/>
            <a:ext cx="1224971" cy="1089009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62428" y="1590686"/>
            <a:ext cx="1561467" cy="369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(Cost of PF)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0262" y="1521062"/>
            <a:ext cx="193824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½ (Cost of PF)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339868" y="1705727"/>
            <a:ext cx="1610394" cy="1273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28842" y="3930316"/>
            <a:ext cx="7888419" cy="40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1242" y="4133334"/>
            <a:ext cx="2967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PF Scheduler at time t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4041" y="5486036"/>
            <a:ext cx="1429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Dual price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58" y="4716779"/>
            <a:ext cx="4622652" cy="1169367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6456947" y="2740526"/>
            <a:ext cx="749195" cy="2574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0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Fitting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dual of Completion time LP relaxation</a:t>
            </a:r>
          </a:p>
          <a:p>
            <a:pPr lvl="1"/>
            <a:r>
              <a:rPr lang="en-US" dirty="0" smtClean="0"/>
              <a:t>Set </a:t>
            </a:r>
            <a:r>
              <a:rPr lang="en-US" i="1" dirty="0" smtClean="0"/>
              <a:t>α</a:t>
            </a:r>
            <a:r>
              <a:rPr lang="en-US" i="1" baseline="-25000" dirty="0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= Completion time of </a:t>
            </a:r>
            <a:r>
              <a:rPr lang="en-US" i="1" dirty="0" smtClean="0"/>
              <a:t>j </a:t>
            </a:r>
            <a:r>
              <a:rPr lang="en-US" dirty="0" smtClean="0"/>
              <a:t>in PF schedule</a:t>
            </a:r>
          </a:p>
          <a:p>
            <a:pPr lvl="1"/>
            <a:r>
              <a:rPr lang="en-US" dirty="0" smtClean="0"/>
              <a:t>Set </a:t>
            </a:r>
            <a:r>
              <a:rPr lang="en-US" i="1" dirty="0" smtClean="0"/>
              <a:t>β</a:t>
            </a:r>
            <a:r>
              <a:rPr lang="en-US" i="1" baseline="-25000" dirty="0" err="1" smtClean="0"/>
              <a:t>dt</a:t>
            </a:r>
            <a:r>
              <a:rPr lang="en-US" i="1" baseline="-25000" dirty="0" smtClean="0"/>
              <a:t> </a:t>
            </a:r>
            <a:r>
              <a:rPr lang="en-US" dirty="0" smtClean="0"/>
              <a:t>= Dual price from PF program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Fitting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dual of Completion time LP relaxation</a:t>
            </a:r>
          </a:p>
          <a:p>
            <a:pPr lvl="1"/>
            <a:r>
              <a:rPr lang="en-US" dirty="0" smtClean="0"/>
              <a:t>Set </a:t>
            </a:r>
            <a:r>
              <a:rPr lang="en-US" i="1" dirty="0" smtClean="0"/>
              <a:t>α</a:t>
            </a:r>
            <a:r>
              <a:rPr lang="en-US" i="1" baseline="-25000" dirty="0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= Completion time of </a:t>
            </a:r>
            <a:r>
              <a:rPr lang="en-US" i="1" dirty="0" smtClean="0"/>
              <a:t>j </a:t>
            </a:r>
            <a:r>
              <a:rPr lang="en-US" dirty="0" smtClean="0"/>
              <a:t>in PF schedule</a:t>
            </a:r>
          </a:p>
          <a:p>
            <a:pPr lvl="1"/>
            <a:r>
              <a:rPr lang="en-US" dirty="0" smtClean="0"/>
              <a:t>Set </a:t>
            </a:r>
            <a:r>
              <a:rPr lang="en-US" i="1" dirty="0" smtClean="0"/>
              <a:t>β</a:t>
            </a:r>
            <a:r>
              <a:rPr lang="en-US" i="1" baseline="-25000" dirty="0" err="1" smtClean="0"/>
              <a:t>dt</a:t>
            </a:r>
            <a:r>
              <a:rPr lang="en-US" i="1" baseline="-25000" dirty="0" smtClean="0"/>
              <a:t> </a:t>
            </a:r>
            <a:r>
              <a:rPr lang="en-US" dirty="0" smtClean="0"/>
              <a:t>= Dual price from PF program </a:t>
            </a:r>
          </a:p>
          <a:p>
            <a:pPr lvl="1"/>
            <a:endParaRPr lang="en-US" dirty="0"/>
          </a:p>
          <a:p>
            <a:r>
              <a:rPr lang="en-US" dirty="0" smtClean="0"/>
              <a:t>KKT conditions imply total price in PF = Total number of jobs that time step</a:t>
            </a:r>
          </a:p>
          <a:p>
            <a:pPr lvl="1"/>
            <a:r>
              <a:rPr lang="en-US" dirty="0" smtClean="0"/>
              <a:t>Implies PF is constant competitive by weak duality!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1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Fitting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dual of Completion time LP relaxation</a:t>
            </a:r>
          </a:p>
          <a:p>
            <a:pPr lvl="1"/>
            <a:r>
              <a:rPr lang="en-US" dirty="0" smtClean="0"/>
              <a:t>Set </a:t>
            </a:r>
            <a:r>
              <a:rPr lang="en-US" i="1" dirty="0" smtClean="0"/>
              <a:t>α</a:t>
            </a:r>
            <a:r>
              <a:rPr lang="en-US" i="1" baseline="-25000" dirty="0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= Completion time of </a:t>
            </a:r>
            <a:r>
              <a:rPr lang="en-US" i="1" dirty="0" smtClean="0"/>
              <a:t>j </a:t>
            </a:r>
            <a:r>
              <a:rPr lang="en-US" dirty="0" smtClean="0"/>
              <a:t>in PF schedule</a:t>
            </a:r>
          </a:p>
          <a:p>
            <a:pPr lvl="1"/>
            <a:r>
              <a:rPr lang="en-US" dirty="0" smtClean="0"/>
              <a:t>Set </a:t>
            </a:r>
            <a:r>
              <a:rPr lang="en-US" i="1" dirty="0" smtClean="0"/>
              <a:t>β</a:t>
            </a:r>
            <a:r>
              <a:rPr lang="en-US" i="1" baseline="-25000" dirty="0" err="1" smtClean="0"/>
              <a:t>dt</a:t>
            </a:r>
            <a:r>
              <a:rPr lang="en-US" i="1" baseline="-25000" dirty="0" smtClean="0"/>
              <a:t> </a:t>
            </a:r>
            <a:r>
              <a:rPr lang="en-US" dirty="0" smtClean="0"/>
              <a:t>= Dual price from PF program </a:t>
            </a:r>
          </a:p>
          <a:p>
            <a:pPr lvl="1"/>
            <a:endParaRPr lang="en-US" dirty="0"/>
          </a:p>
          <a:p>
            <a:r>
              <a:rPr lang="en-US" dirty="0"/>
              <a:t>KKT conditions imply total price in PF = T</a:t>
            </a:r>
            <a:r>
              <a:rPr lang="en-US" dirty="0" smtClean="0"/>
              <a:t>otal </a:t>
            </a:r>
            <a:r>
              <a:rPr lang="en-US" dirty="0"/>
              <a:t>number of jobs that time step</a:t>
            </a:r>
          </a:p>
          <a:p>
            <a:pPr lvl="1"/>
            <a:r>
              <a:rPr lang="en-US" dirty="0" smtClean="0"/>
              <a:t>Implies PF is constant competitive by weak duality!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Actual analysis is not so simple!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Above setting does not satisfy dual constraints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1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Technical </a:t>
            </a:r>
            <a:r>
              <a:rPr lang="en-US" dirty="0"/>
              <a:t>I</a:t>
            </a:r>
            <a:r>
              <a:rPr lang="en-US" dirty="0" smtClean="0"/>
              <a:t>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31701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     = </a:t>
            </a:r>
            <a:r>
              <a:rPr lang="en-US" i="1" dirty="0">
                <a:solidFill>
                  <a:srgbClr val="D34817"/>
                </a:solidFill>
              </a:rPr>
              <a:t>W</a:t>
            </a:r>
            <a:r>
              <a:rPr lang="en-US" i="1" dirty="0" smtClean="0">
                <a:solidFill>
                  <a:srgbClr val="D34817"/>
                </a:solidFill>
              </a:rPr>
              <a:t>eighted</a:t>
            </a:r>
            <a:r>
              <a:rPr lang="en-US" dirty="0" smtClean="0"/>
              <a:t> </a:t>
            </a:r>
            <a:r>
              <a:rPr lang="en-US" i="1" dirty="0">
                <a:solidFill>
                  <a:srgbClr val="D34817"/>
                </a:solidFill>
              </a:rPr>
              <a:t>average of future prices </a:t>
            </a:r>
            <a:r>
              <a:rPr lang="en-US" dirty="0"/>
              <a:t>set by PF</a:t>
            </a:r>
          </a:p>
          <a:p>
            <a:pPr lvl="1"/>
            <a:r>
              <a:rPr lang="en-US" dirty="0"/>
              <a:t>Weight = Median of progress jobs make that time </a:t>
            </a:r>
            <a:r>
              <a:rPr lang="en-US" dirty="0" smtClean="0"/>
              <a:t>instant</a:t>
            </a:r>
          </a:p>
          <a:p>
            <a:pPr lvl="4"/>
            <a:endParaRPr lang="en-US" dirty="0"/>
          </a:p>
          <a:p>
            <a:r>
              <a:rPr lang="en-US" dirty="0" smtClean="0"/>
              <a:t>Use amortized accounting of delays in setting </a:t>
            </a:r>
          </a:p>
          <a:p>
            <a:pPr lvl="1"/>
            <a:r>
              <a:rPr lang="en-US" dirty="0" smtClean="0"/>
              <a:t>Jobs pay for the delay incurred by other jobs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Yields </a:t>
            </a:r>
            <a:r>
              <a:rPr lang="en-US" dirty="0"/>
              <a:t>a O(1) competitive analysis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69" y="2890574"/>
            <a:ext cx="331363" cy="26314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29" y="1524663"/>
            <a:ext cx="343512" cy="3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Open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O(D) </a:t>
            </a:r>
            <a:r>
              <a:rPr lang="en-US" b="1" dirty="0" smtClean="0">
                <a:solidFill>
                  <a:schemeClr val="accent3"/>
                </a:solidFill>
              </a:rPr>
              <a:t>competitive flow time algorithm for Leontief utilities</a:t>
            </a:r>
          </a:p>
          <a:p>
            <a:pPr lvl="1"/>
            <a:r>
              <a:rPr lang="en-US" dirty="0" smtClean="0"/>
              <a:t>Rate depends on min allocation across </a:t>
            </a:r>
            <a:r>
              <a:rPr lang="en-US" i="1" dirty="0" smtClean="0"/>
              <a:t>D </a:t>
            </a:r>
            <a:r>
              <a:rPr lang="en-US" dirty="0" smtClean="0"/>
              <a:t>dimensions</a:t>
            </a:r>
          </a:p>
          <a:p>
            <a:r>
              <a:rPr lang="en-US" dirty="0" smtClean="0"/>
              <a:t>Why study this?</a:t>
            </a:r>
          </a:p>
          <a:p>
            <a:pPr lvl="1"/>
            <a:r>
              <a:rPr lang="en-US" dirty="0" smtClean="0"/>
              <a:t>The most practical: Switch scheduling, Data centers,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Any PSP instance can be reduced to a Leontief instance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Main technical hurdle:</a:t>
            </a:r>
          </a:p>
          <a:p>
            <a:pPr lvl="1"/>
            <a:r>
              <a:rPr lang="en-US" b="1" dirty="0" smtClean="0">
                <a:solidFill>
                  <a:srgbClr val="E2751D"/>
                </a:solidFill>
              </a:rPr>
              <a:t>We don’t really understand non-monotone algorithms!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Current techniques give exponential dependence on D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If jobs have </a:t>
            </a:r>
            <a:r>
              <a:rPr lang="en-US" b="1" dirty="0" smtClean="0">
                <a:solidFill>
                  <a:srgbClr val="E2751D"/>
                </a:solidFill>
              </a:rPr>
              <a:t>unit length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O(D) competitive algorithm                       </a:t>
            </a:r>
            <a:r>
              <a:rPr lang="en-US" sz="1500" b="1" dirty="0" smtClean="0">
                <a:solidFill>
                  <a:srgbClr val="000000"/>
                </a:solidFill>
              </a:rPr>
              <a:t>[</a:t>
            </a:r>
            <a:r>
              <a:rPr lang="en-US" sz="1500" b="1" dirty="0" err="1" smtClean="0">
                <a:solidFill>
                  <a:srgbClr val="000000"/>
                </a:solidFill>
              </a:rPr>
              <a:t>Im</a:t>
            </a:r>
            <a:r>
              <a:rPr lang="en-US" sz="1500" b="1" dirty="0" smtClean="0">
                <a:solidFill>
                  <a:srgbClr val="000000"/>
                </a:solidFill>
              </a:rPr>
              <a:t>, </a:t>
            </a:r>
            <a:r>
              <a:rPr lang="en-US" sz="1500" b="1" dirty="0" err="1" smtClean="0">
                <a:solidFill>
                  <a:srgbClr val="000000"/>
                </a:solidFill>
              </a:rPr>
              <a:t>Kulkarni</a:t>
            </a:r>
            <a:r>
              <a:rPr lang="en-US" sz="1500" b="1" dirty="0" smtClean="0">
                <a:solidFill>
                  <a:srgbClr val="000000"/>
                </a:solidFill>
              </a:rPr>
              <a:t>, M. ICALP </a:t>
            </a:r>
            <a:r>
              <a:rPr lang="uk-UA" sz="1500" b="1" dirty="0" smtClean="0">
                <a:solidFill>
                  <a:srgbClr val="000000"/>
                </a:solidFill>
              </a:rPr>
              <a:t>’</a:t>
            </a:r>
            <a:r>
              <a:rPr lang="en-US" sz="1500" b="1" dirty="0" smtClean="0">
                <a:solidFill>
                  <a:srgbClr val="000000"/>
                </a:solidFill>
              </a:rPr>
              <a:t>16]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ery different algorithm from PF</a:t>
            </a:r>
          </a:p>
        </p:txBody>
      </p:sp>
    </p:spTree>
    <p:extLst>
      <p:ext uri="{BB962C8B-B14F-4D97-AF65-F5344CB8AC3E}">
        <p14:creationId xmlns:p14="http://schemas.microsoft.com/office/powerpoint/2010/main" val="178799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Stages with </a:t>
            </a:r>
            <a:r>
              <a:rPr lang="en-US" dirty="0">
                <a:solidFill>
                  <a:schemeClr val="tx1"/>
                </a:solidFill>
              </a:rPr>
              <a:t>precedence constraints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Encodes job shops, but what if utility functions are benign?</a:t>
            </a:r>
          </a:p>
          <a:p>
            <a:r>
              <a:rPr lang="en-US" dirty="0">
                <a:solidFill>
                  <a:srgbClr val="000000"/>
                </a:solidFill>
              </a:rPr>
              <a:t>Does clairvoyance help with obtaining better guarantees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Does so for unit length jobs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In general, we don’t know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Other </a:t>
            </a:r>
            <a:r>
              <a:rPr lang="en-US" dirty="0">
                <a:solidFill>
                  <a:srgbClr val="000000"/>
                </a:solidFill>
              </a:rPr>
              <a:t>objectives: 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err="1" smtClean="0"/>
              <a:t>Makespan</a:t>
            </a:r>
            <a:r>
              <a:rPr lang="en-US" dirty="0"/>
              <a:t>, </a:t>
            </a:r>
            <a:r>
              <a:rPr lang="en-US" dirty="0" smtClean="0"/>
              <a:t>maximum </a:t>
            </a:r>
            <a:r>
              <a:rPr lang="en-US" dirty="0"/>
              <a:t>flow time, fairness, 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8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0" y="6172200"/>
            <a:ext cx="1828800" cy="365125"/>
          </a:xfrm>
        </p:spPr>
        <p:txBody>
          <a:bodyPr/>
          <a:lstStyle/>
          <a:p>
            <a:fld id="{F99FE532-9D0B-9646-9A36-0DC4B89538F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5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Many O(1)-competitive policies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Shortest Remaining Processing Time First (SRPT)</a:t>
            </a:r>
          </a:p>
          <a:p>
            <a:r>
              <a:rPr lang="en-US" b="1" dirty="0" smtClean="0"/>
              <a:t>Round Robin (RR)</a:t>
            </a:r>
          </a:p>
          <a:p>
            <a:r>
              <a:rPr lang="en-US" b="1" dirty="0" smtClean="0"/>
              <a:t>Shortest Elapsed Time First (SETF)</a:t>
            </a:r>
          </a:p>
          <a:p>
            <a:r>
              <a:rPr lang="en-US" dirty="0" smtClean="0"/>
              <a:t>Shortest Job First (SJF)</a:t>
            </a:r>
          </a:p>
          <a:p>
            <a:r>
              <a:rPr lang="en-US" dirty="0"/>
              <a:t>a</a:t>
            </a:r>
            <a:r>
              <a:rPr lang="en-US" dirty="0" smtClean="0"/>
              <a:t>nd so on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8631" y="5053263"/>
            <a:ext cx="800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2751D"/>
                </a:solidFill>
              </a:rPr>
              <a:t>Our goal is to go beyond single machine scheduling</a:t>
            </a:r>
            <a:endParaRPr lang="en-US" sz="2400" b="1" dirty="0">
              <a:solidFill>
                <a:srgbClr val="E275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63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22921" y="1524000"/>
            <a:ext cx="6498158" cy="1925054"/>
          </a:xfrm>
        </p:spPr>
        <p:txBody>
          <a:bodyPr/>
          <a:lstStyle/>
          <a:p>
            <a:r>
              <a:rPr lang="en-US" dirty="0" smtClean="0"/>
              <a:t>Packing Scheduling Problem (PSP)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8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9059" y="3943684"/>
            <a:ext cx="4678948" cy="23319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102852"/>
          </a:xfrm>
        </p:spPr>
        <p:txBody>
          <a:bodyPr/>
          <a:lstStyle/>
          <a:p>
            <a:r>
              <a:rPr lang="en-US" dirty="0" smtClean="0"/>
              <a:t>Any feasible policy for single machine scheduling is captured by a set of linear constraints</a:t>
            </a:r>
            <a:endParaRPr lang="en-US" dirty="0"/>
          </a:p>
          <a:p>
            <a:r>
              <a:rPr lang="en-US" dirty="0" smtClean="0"/>
              <a:t>Variables:</a:t>
            </a:r>
          </a:p>
          <a:p>
            <a:pPr marL="685800" lvl="2" indent="0">
              <a:buNone/>
            </a:pPr>
            <a:r>
              <a:rPr lang="en-US" i="1" dirty="0" err="1" smtClean="0"/>
              <a:t>y</a:t>
            </a:r>
            <a:r>
              <a:rPr lang="en-US" i="1" baseline="-25000" dirty="0" err="1" smtClean="0"/>
              <a:t>jt</a:t>
            </a:r>
            <a:r>
              <a:rPr lang="en-US" dirty="0" smtClean="0"/>
              <a:t> = Amount of processing assigned to job </a:t>
            </a:r>
            <a:r>
              <a:rPr lang="en-US" i="1" dirty="0" smtClean="0"/>
              <a:t>j </a:t>
            </a:r>
            <a:r>
              <a:rPr lang="en-US" dirty="0" smtClean="0"/>
              <a:t>at time </a:t>
            </a:r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E532-9D0B-9646-9A36-0DC4B89538FD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1656" y="3943684"/>
            <a:ext cx="2499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</a:rPr>
              <a:t>Machine processes jobs at unit rate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801895" y="3943684"/>
            <a:ext cx="289761" cy="7078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664534" y="5567782"/>
            <a:ext cx="289761" cy="7078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7454" y="5560932"/>
            <a:ext cx="2941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2751D"/>
                </a:solidFill>
              </a:rPr>
              <a:t>Each job is completely processed</a:t>
            </a:r>
            <a:endParaRPr lang="en-US" sz="2000" dirty="0">
              <a:solidFill>
                <a:srgbClr val="E2751D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7" y="4070684"/>
            <a:ext cx="4300621" cy="20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4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17846</TotalTime>
  <Words>3551</Words>
  <Application>Microsoft Macintosh PowerPoint</Application>
  <PresentationFormat>On-screen Show (4:3)</PresentationFormat>
  <Paragraphs>604</Paragraphs>
  <Slides>69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Breeze</vt:lpstr>
      <vt:lpstr>Competitive Algorithms from Competitive Equilibria</vt:lpstr>
      <vt:lpstr>Single Machine Scheduling</vt:lpstr>
      <vt:lpstr>Scheduling Policy</vt:lpstr>
      <vt:lpstr>Constraints on Policy</vt:lpstr>
      <vt:lpstr>Total Delay Objectives</vt:lpstr>
      <vt:lpstr>Competitive Analysis</vt:lpstr>
      <vt:lpstr>Many O(1)-competitive policies</vt:lpstr>
      <vt:lpstr>Packing Scheduling Problem (PSP)</vt:lpstr>
      <vt:lpstr>LP Formulation</vt:lpstr>
      <vt:lpstr>Packing Constraint</vt:lpstr>
      <vt:lpstr>Packing Scheduling Problem (PSP)</vt:lpstr>
      <vt:lpstr>PSP Formulation</vt:lpstr>
      <vt:lpstr>PSP Formulation</vt:lpstr>
      <vt:lpstr>PSP Formulation</vt:lpstr>
      <vt:lpstr>PSP Formulation</vt:lpstr>
      <vt:lpstr>In LP terms…</vt:lpstr>
      <vt:lpstr>Applications</vt:lpstr>
      <vt:lpstr>Unrelated Machine Scheduling [Chadda, Garg, Kumar, Muralidhara ’09]</vt:lpstr>
      <vt:lpstr>More Details</vt:lpstr>
      <vt:lpstr>Packing constraints at time t</vt:lpstr>
      <vt:lpstr>Overall Problem</vt:lpstr>
      <vt:lpstr>Multidimensional Scheduling                                                                           [Bonald, Massoulie, Walton; Ghodsi et al.]</vt:lpstr>
      <vt:lpstr>Practical Motivation</vt:lpstr>
      <vt:lpstr>Packing constraints at time t</vt:lpstr>
      <vt:lpstr>Overall Problem</vt:lpstr>
      <vt:lpstr>Common Utility Functions</vt:lpstr>
      <vt:lpstr>And many other problems</vt:lpstr>
      <vt:lpstr>Our Results</vt:lpstr>
      <vt:lpstr>PowerPoint Presentation</vt:lpstr>
      <vt:lpstr>PowerPoint Presentation</vt:lpstr>
      <vt:lpstr>Some Intuition</vt:lpstr>
      <vt:lpstr>Multi-dimensional Example</vt:lpstr>
      <vt:lpstr>Max-Min Fairness (MMF)</vt:lpstr>
      <vt:lpstr>MMF (or DRF) Allocation</vt:lpstr>
      <vt:lpstr>Optimal Allocation</vt:lpstr>
      <vt:lpstr>Proportional Fairness (PF)</vt:lpstr>
      <vt:lpstr>PF as Market Clearing</vt:lpstr>
      <vt:lpstr>What does PF do?</vt:lpstr>
      <vt:lpstr>PowerPoint Presentation</vt:lpstr>
      <vt:lpstr>PowerPoint Presentation</vt:lpstr>
      <vt:lpstr>Subclasses for Flow Time</vt:lpstr>
      <vt:lpstr>Subclasses for Flow Time</vt:lpstr>
      <vt:lpstr>Subclasses for Flow Time</vt:lpstr>
      <vt:lpstr>Analysis for Flow Time</vt:lpstr>
      <vt:lpstr>Optimality Condition of PF</vt:lpstr>
      <vt:lpstr>Main Idea: Prefix Fairness</vt:lpstr>
      <vt:lpstr>Proof Sketch</vt:lpstr>
      <vt:lpstr>Intuitively…</vt:lpstr>
      <vt:lpstr>Analysis for Flow Time</vt:lpstr>
      <vt:lpstr>Lag of PF w.r.t. Optimum</vt:lpstr>
      <vt:lpstr>Potential Function [Fox, Im, Moseley ‘12]</vt:lpstr>
      <vt:lpstr>What does it mean?</vt:lpstr>
      <vt:lpstr>Analysis Idea</vt:lpstr>
      <vt:lpstr>Optimality Condition of PF</vt:lpstr>
      <vt:lpstr>Prefix Fairness</vt:lpstr>
      <vt:lpstr>Analysis for Completion Time</vt:lpstr>
      <vt:lpstr>Why is the analysis hard?</vt:lpstr>
      <vt:lpstr>Dual Fitting [Anand, Garg, Kumar ‘12]</vt:lpstr>
      <vt:lpstr>Dual Fitting         [Anand, Garg, Kumar ‘12]</vt:lpstr>
      <vt:lpstr>LP Relaxation for Completion Time</vt:lpstr>
      <vt:lpstr>The Dual</vt:lpstr>
      <vt:lpstr>Fitting using PF Prices</vt:lpstr>
      <vt:lpstr>Dual Fitting Idea</vt:lpstr>
      <vt:lpstr>Dual Fitting Idea</vt:lpstr>
      <vt:lpstr>Dual Fitting Idea</vt:lpstr>
      <vt:lpstr>New Technical Idea</vt:lpstr>
      <vt:lpstr>An Open Question</vt:lpstr>
      <vt:lpstr>Other Directions</vt:lpstr>
      <vt:lpstr>Questions?</vt:lpstr>
    </vt:vector>
  </TitlesOfParts>
  <Company>Duke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Janardhan Kulkarni</dc:creator>
  <cp:lastModifiedBy>Kamesh Munagala</cp:lastModifiedBy>
  <cp:revision>1916</cp:revision>
  <dcterms:created xsi:type="dcterms:W3CDTF">2015-01-21T03:41:02Z</dcterms:created>
  <dcterms:modified xsi:type="dcterms:W3CDTF">2016-09-26T17:20:03Z</dcterms:modified>
</cp:coreProperties>
</file>