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  <p:sldMasterId id="2147483679" r:id="rId2"/>
  </p:sldMasterIdLst>
  <p:notesMasterIdLst>
    <p:notesMasterId r:id="rId39"/>
  </p:notesMasterIdLst>
  <p:sldIdLst>
    <p:sldId id="256" r:id="rId3"/>
    <p:sldId id="257" r:id="rId4"/>
    <p:sldId id="260" r:id="rId5"/>
    <p:sldId id="261" r:id="rId6"/>
    <p:sldId id="304" r:id="rId7"/>
    <p:sldId id="263" r:id="rId8"/>
    <p:sldId id="303" r:id="rId9"/>
    <p:sldId id="265" r:id="rId10"/>
    <p:sldId id="266" r:id="rId11"/>
    <p:sldId id="309" r:id="rId12"/>
    <p:sldId id="268" r:id="rId13"/>
    <p:sldId id="269" r:id="rId14"/>
    <p:sldId id="273" r:id="rId15"/>
    <p:sldId id="274" r:id="rId16"/>
    <p:sldId id="270" r:id="rId17"/>
    <p:sldId id="271" r:id="rId18"/>
    <p:sldId id="307" r:id="rId19"/>
    <p:sldId id="277" r:id="rId20"/>
    <p:sldId id="297" r:id="rId21"/>
    <p:sldId id="272" r:id="rId22"/>
    <p:sldId id="299" r:id="rId23"/>
    <p:sldId id="302" r:id="rId24"/>
    <p:sldId id="279" r:id="rId25"/>
    <p:sldId id="280" r:id="rId26"/>
    <p:sldId id="300" r:id="rId27"/>
    <p:sldId id="301" r:id="rId28"/>
    <p:sldId id="281" r:id="rId29"/>
    <p:sldId id="282" r:id="rId30"/>
    <p:sldId id="286" r:id="rId31"/>
    <p:sldId id="305" r:id="rId32"/>
    <p:sldId id="308" r:id="rId33"/>
    <p:sldId id="306" r:id="rId34"/>
    <p:sldId id="295" r:id="rId35"/>
    <p:sldId id="296" r:id="rId36"/>
    <p:sldId id="289" r:id="rId37"/>
    <p:sldId id="292" r:id="rId38"/>
  </p:sldIdLst>
  <p:sldSz cx="9144000" cy="6858000" type="screen4x3"/>
  <p:notesSz cx="6858000" cy="9144000"/>
  <p:defaultTextStyle>
    <a:lvl1pPr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1pPr>
    <a:lvl2pPr indent="4572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2pPr>
    <a:lvl3pPr indent="9144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3pPr>
    <a:lvl4pPr indent="13716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4pPr>
    <a:lvl5pPr indent="18288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5pPr>
    <a:lvl6pPr indent="22860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6pPr>
    <a:lvl7pPr indent="27432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7pPr>
    <a:lvl8pPr indent="32004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8pPr>
    <a:lvl9pPr indent="3657600" algn="ctr">
      <a:defRPr sz="900">
        <a:solidFill>
          <a:srgbClr val="F6F6F6"/>
        </a:solidFill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99"/>
    <a:srgbClr val="009999"/>
    <a:srgbClr val="00666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E3E7"/>
          </a:solidFill>
        </a:fill>
      </a:tcStyle>
    </a:wholeTbl>
    <a:band2H>
      <a:tcTxStyle/>
      <a:tcStyle>
        <a:tcBdr/>
        <a:fill>
          <a:solidFill>
            <a:srgbClr val="E8F1F4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AEBD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AEBD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AE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DCE"/>
          </a:solidFill>
        </a:fill>
      </a:tcStyle>
    </a:wholeTbl>
    <a:band2H>
      <a:tcTxStyle/>
      <a:tcStyle>
        <a:tcBdr/>
        <a:fill>
          <a:solidFill>
            <a:srgbClr val="F0F6E8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2CF49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2CF49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2CF4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E4CB"/>
          </a:solidFill>
        </a:fill>
      </a:tcStyle>
    </a:wholeTbl>
    <a:band2H>
      <a:tcTxStyle/>
      <a:tcStyle>
        <a:tcBdr/>
        <a:fill>
          <a:solidFill>
            <a:srgbClr val="FEF2E7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B11C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B11C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B11C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1AEBD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1AE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942573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"/>
          <p:cNvSpPr>
            <a:spLocks noGrp="1"/>
          </p:cNvSpPr>
          <p:nvPr>
            <p:ph type="title"/>
          </p:nvPr>
        </p:nvSpPr>
        <p:spPr>
          <a:xfrm>
            <a:off x="628650" y="230190"/>
            <a:ext cx="7886700" cy="159543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6" name="Shape 12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2" cy="50323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17963188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29841" y="2652660"/>
            <a:ext cx="7886701" cy="2533856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29841" y="5186515"/>
            <a:ext cx="7885510" cy="167148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>
                <a:solidFill>
                  <a:srgbClr val="CAEBF2"/>
                </a:solidFill>
              </a:defRPr>
            </a:lvl1pPr>
            <a:lvl2pPr marL="0" indent="342900">
              <a:buSzTx/>
              <a:buFontTx/>
              <a:buNone/>
              <a:defRPr sz="1200">
                <a:solidFill>
                  <a:srgbClr val="CAEBF2"/>
                </a:solidFill>
              </a:defRPr>
            </a:lvl2pPr>
            <a:lvl3pPr marL="0" indent="685800">
              <a:buSzTx/>
              <a:buFontTx/>
              <a:buNone/>
              <a:defRPr sz="1200">
                <a:solidFill>
                  <a:srgbClr val="CAEBF2"/>
                </a:solidFill>
              </a:defRPr>
            </a:lvl3pPr>
            <a:lvl4pPr marL="0" indent="1028700">
              <a:buSzTx/>
              <a:buFontTx/>
              <a:buNone/>
              <a:defRPr sz="1200">
                <a:solidFill>
                  <a:srgbClr val="CAEBF2"/>
                </a:solidFill>
              </a:defRPr>
            </a:lvl4pPr>
            <a:lvl5pPr marL="0" indent="1371600">
              <a:buSzTx/>
              <a:buFontTx/>
              <a:buNone/>
              <a:defRPr sz="1200">
                <a:solidFill>
                  <a:srgbClr val="CAEBF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CAEBF2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CAEBF2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CAEBF2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CAEBF2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CAEBF2"/>
                </a:solidFill>
              </a:rPr>
              <a:t>Texte niveau 5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6118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29841" y="188912"/>
            <a:ext cx="7886701" cy="38867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29841" y="4075681"/>
            <a:ext cx="7885510" cy="232926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12505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084658" y="357597"/>
            <a:ext cx="6977066" cy="3007960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90484" y="3365556"/>
            <a:ext cx="6564225" cy="22634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/>
            </a:lvl1pPr>
            <a:lvl2pPr marL="0" indent="342900">
              <a:buSzTx/>
              <a:buFontTx/>
              <a:buNone/>
              <a:defRPr sz="1000"/>
            </a:lvl2pPr>
            <a:lvl3pPr marL="0" indent="685800">
              <a:buSzTx/>
              <a:buFontTx/>
              <a:buNone/>
              <a:defRPr sz="1000"/>
            </a:lvl3pPr>
            <a:lvl4pPr marL="0" indent="1028700">
              <a:buSzTx/>
              <a:buFontTx/>
              <a:buNone/>
              <a:defRPr sz="1000"/>
            </a:lvl4pPr>
            <a:lvl5pPr marL="0" indent="1371600">
              <a:buSzTx/>
              <a:buFontTx/>
              <a:buNone/>
              <a:defRPr sz="1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33282" y="613122"/>
            <a:ext cx="457201" cy="93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>
              <a:defRPr sz="6000" cap="all">
                <a:solidFill>
                  <a:srgbClr val="FFFFFF"/>
                </a:solidFill>
              </a:defRPr>
            </a:lvl1pPr>
          </a:lstStyle>
          <a:p>
            <a:pPr>
              <a:defRPr sz="1800" cap="none">
                <a:solidFill>
                  <a:srgbClr val="000000"/>
                </a:solidFill>
              </a:defRPr>
            </a:pPr>
            <a:r>
              <a:t>“</a:t>
            </a:r>
          </a:p>
        </p:txBody>
      </p:sp>
      <p:sp>
        <p:nvSpPr>
          <p:cNvPr id="52" name="Shape 52"/>
          <p:cNvSpPr/>
          <p:nvPr/>
        </p:nvSpPr>
        <p:spPr>
          <a:xfrm>
            <a:off x="7828359" y="2569497"/>
            <a:ext cx="457201" cy="93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90" tIns="34290" rIns="34290" bIns="34290" anchor="ctr">
            <a:spAutoFit/>
          </a:bodyPr>
          <a:lstStyle>
            <a:lvl1pPr algn="r">
              <a:defRPr sz="6000" cap="all">
                <a:solidFill>
                  <a:srgbClr val="FFFFFF"/>
                </a:solidFill>
              </a:defRPr>
            </a:lvl1pPr>
          </a:lstStyle>
          <a:p>
            <a:pPr>
              <a:defRPr sz="1800" cap="none">
                <a:solidFill>
                  <a:srgbClr val="000000"/>
                </a:solidFill>
              </a:defRPr>
            </a:pPr>
            <a: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1550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29841" y="612468"/>
            <a:ext cx="7886701" cy="422633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29841" y="4850581"/>
            <a:ext cx="7885510" cy="20074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7325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28650" y="330843"/>
            <a:ext cx="7886700" cy="13941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002960" y="1724971"/>
            <a:ext cx="2210151" cy="7372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FontTx/>
              <a:buNone/>
              <a:defRPr sz="1800">
                <a:solidFill>
                  <a:srgbClr val="CAEBF2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CAEBF2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CAEBF2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CAEBF2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CAEBF2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AEBF2"/>
                </a:solidFill>
              </a:rPr>
              <a:t>Texte niveau 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AEBF2"/>
                </a:solidFill>
              </a:rPr>
              <a:t>Texte niveau 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AEBF2"/>
                </a:solidFill>
              </a:rPr>
              <a:t>Texte niveau 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AEBF2"/>
                </a:solidFill>
              </a:rPr>
              <a:t>Texte niveau 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AEBF2"/>
                </a:solidFill>
              </a:rPr>
              <a:t>Texte niveau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0647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05581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999064" y="2583003"/>
            <a:ext cx="2205039" cy="2290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6F6F6"/>
                </a:solidFill>
              </a:rPr>
              <a:t>Texte niveau 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6F6F6"/>
                </a:solidFill>
              </a:rPr>
              <a:t>Texte niveau 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6F6F6"/>
                </a:solidFill>
              </a:rPr>
              <a:t>Texte niveau 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6F6F6"/>
                </a:solidFill>
              </a:rPr>
              <a:t>Texte niveau 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6213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5817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5" cy="654208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64928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391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5878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4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2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3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40899" y="4464027"/>
            <a:ext cx="6858001" cy="2393973"/>
          </a:xfrm>
          <a:prstGeom prst="rect">
            <a:avLst/>
          </a:prstGeom>
        </p:spPr>
        <p:txBody>
          <a:bodyPr anchor="t"/>
          <a:lstStyle>
            <a:lvl1pPr>
              <a:defRPr sz="7200" spc="-225">
                <a:solidFill>
                  <a:srgbClr val="F1F1F1"/>
                </a:solidFill>
                <a:effectLst>
                  <a:outerShdw blurRad="469900" dist="342900" dir="5400000" rotWithShape="0">
                    <a:srgbClr val="000000">
                      <a:alpha val="66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7200" spc="-225">
                <a:solidFill>
                  <a:srgbClr val="F1F1F1"/>
                </a:solidFill>
                <a:effectLst>
                  <a:outerShdw blurRad="469900" dist="342900" dir="5400000" rotWithShape="0">
                    <a:srgbClr val="000000">
                      <a:alpha val="66000"/>
                    </a:srgbClr>
                  </a:outerShdw>
                </a:effectLst>
              </a:rPr>
              <a:t>Texte du titre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40899" y="2115377"/>
            <a:ext cx="6858001" cy="233232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>
                <a:solidFill>
                  <a:srgbClr val="CAEBF2"/>
                </a:solidFill>
              </a:defRPr>
            </a:lvl1pPr>
            <a:lvl2pPr marL="0" indent="342900">
              <a:buSzTx/>
              <a:buFontTx/>
              <a:buNone/>
              <a:defRPr>
                <a:solidFill>
                  <a:srgbClr val="CAEBF2"/>
                </a:solidFill>
              </a:defRPr>
            </a:lvl2pPr>
            <a:lvl3pPr marL="0" indent="685800">
              <a:buSzTx/>
              <a:buFontTx/>
              <a:buNone/>
              <a:defRPr>
                <a:solidFill>
                  <a:srgbClr val="CAEBF2"/>
                </a:solidFill>
              </a:defRPr>
            </a:lvl3pPr>
            <a:lvl4pPr marL="0" indent="1028700">
              <a:buSzTx/>
              <a:buFontTx/>
              <a:buNone/>
              <a:defRPr>
                <a:solidFill>
                  <a:srgbClr val="CAEBF2"/>
                </a:solidFill>
              </a:defRPr>
            </a:lvl4pPr>
            <a:lvl5pPr marL="0" indent="1371600">
              <a:buSzTx/>
              <a:buFontTx/>
              <a:buNone/>
              <a:defRPr>
                <a:solidFill>
                  <a:srgbClr val="CAEBF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AEBF2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AEBF2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AEBF2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AEBF2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AEBF2"/>
                </a:solidFill>
              </a:rPr>
              <a:t>Texte niveau 5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0819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3768913" cy="50323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783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39999" y="1681163"/>
            <a:ext cx="376891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>
                <a:solidFill>
                  <a:srgbClr val="CAEBF2"/>
                </a:solidFill>
              </a:defRPr>
            </a:lvl1pPr>
            <a:lvl2pPr marL="0" indent="342900">
              <a:buSzTx/>
              <a:buFontTx/>
              <a:buNone/>
              <a:defRPr sz="2000">
                <a:solidFill>
                  <a:srgbClr val="CAEBF2"/>
                </a:solidFill>
              </a:defRPr>
            </a:lvl2pPr>
            <a:lvl3pPr marL="0" indent="685800">
              <a:buSzTx/>
              <a:buFontTx/>
              <a:buNone/>
              <a:defRPr sz="2000">
                <a:solidFill>
                  <a:srgbClr val="CAEBF2"/>
                </a:solidFill>
              </a:defRPr>
            </a:lvl3pPr>
            <a:lvl4pPr marL="0" indent="1028700">
              <a:buSzTx/>
              <a:buFontTx/>
              <a:buNone/>
              <a:defRPr sz="2000">
                <a:solidFill>
                  <a:srgbClr val="CAEBF2"/>
                </a:solidFill>
              </a:defRPr>
            </a:lvl4pPr>
            <a:lvl5pPr marL="0" indent="1371600">
              <a:buSzTx/>
              <a:buFontTx/>
              <a:buNone/>
              <a:defRPr sz="2000">
                <a:solidFill>
                  <a:srgbClr val="CAEBF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CAEBF2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CAEBF2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CAEBF2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CAEBF2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CAEBF2"/>
                </a:solidFill>
              </a:rPr>
              <a:t>Texte niveau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754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23498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724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887391" y="987425"/>
            <a:ext cx="462915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69329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839999" y="2057400"/>
            <a:ext cx="2739021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CAEBF2"/>
                </a:solidFill>
              </a:defRPr>
            </a:lvl1pPr>
            <a:lvl2pPr marL="0" indent="342900">
              <a:buSzTx/>
              <a:buFontTx/>
              <a:buNone/>
              <a:defRPr sz="1400">
                <a:solidFill>
                  <a:srgbClr val="CAEBF2"/>
                </a:solidFill>
              </a:defRPr>
            </a:lvl2pPr>
            <a:lvl3pPr marL="0" indent="685800">
              <a:buSzTx/>
              <a:buFontTx/>
              <a:buNone/>
              <a:defRPr sz="1400">
                <a:solidFill>
                  <a:srgbClr val="CAEBF2"/>
                </a:solidFill>
              </a:defRPr>
            </a:lvl3pPr>
            <a:lvl4pPr marL="0" indent="1028700">
              <a:buSzTx/>
              <a:buFontTx/>
              <a:buNone/>
              <a:defRPr sz="1400">
                <a:solidFill>
                  <a:srgbClr val="CAEBF2"/>
                </a:solidFill>
              </a:defRPr>
            </a:lvl4pPr>
            <a:lvl5pPr marL="0" indent="1371600">
              <a:buSzTx/>
              <a:buFontTx/>
              <a:buNone/>
              <a:defRPr sz="1400">
                <a:solidFill>
                  <a:srgbClr val="CAEBF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AEBF2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AEBF2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AEBF2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AEBF2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AEBF2"/>
                </a:solidFill>
              </a:rPr>
              <a:t>Texte niveau 5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2253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230190"/>
            <a:ext cx="7886700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2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6F6F6"/>
                </a:solidFill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0" y="6429694"/>
            <a:ext cx="2057400" cy="2184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Shape 5"/>
          <p:cNvSpPr/>
          <p:nvPr/>
        </p:nvSpPr>
        <p:spPr>
          <a:xfrm>
            <a:off x="2824410" y="6400415"/>
            <a:ext cx="34951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214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ransition spd="med"/>
  <p:txStyles>
    <p:titleStyle>
      <a:lvl1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1pPr>
      <a:lvl2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2pPr>
      <a:lvl3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3pPr>
      <a:lvl4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4pPr>
      <a:lvl5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5pPr>
      <a:lvl6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6pPr>
      <a:lvl7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7pPr>
      <a:lvl8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8pPr>
      <a:lvl9pPr defTabSz="685800">
        <a:lnSpc>
          <a:spcPct val="90000"/>
        </a:lnSpc>
        <a:defRPr sz="4400">
          <a:solidFill>
            <a:srgbClr val="F6F6F6"/>
          </a:solidFill>
          <a:latin typeface="Corbel"/>
          <a:ea typeface="Corbel"/>
          <a:cs typeface="Corbel"/>
          <a:sym typeface="Corbel"/>
        </a:defRPr>
      </a:lvl9pPr>
    </p:titleStyle>
    <p:bodyStyle>
      <a:lvl1pPr marL="171450" indent="-171450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1pPr>
      <a:lvl2pPr marL="548640" indent="-205740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2pPr>
      <a:lvl3pPr marL="942975" indent="-257175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3pPr>
      <a:lvl4pPr marL="1322614" indent="-293914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4pPr>
      <a:lvl5pPr marL="1665514" indent="-293914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5pPr>
      <a:lvl6pPr marL="2031023" indent="-316523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6pPr>
      <a:lvl7pPr marL="2373923" indent="-316523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7pPr>
      <a:lvl8pPr marL="2716823" indent="-316523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8pPr>
      <a:lvl9pPr marL="3059723" indent="-316523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400">
          <a:solidFill>
            <a:srgbClr val="F6F6F6"/>
          </a:solidFill>
          <a:latin typeface="Corbel"/>
          <a:ea typeface="Corbel"/>
          <a:cs typeface="Corbel"/>
          <a:sym typeface="Corbel"/>
        </a:defRPr>
      </a:lvl9pPr>
    </p:bodyStyle>
    <p:otherStyle>
      <a:lvl1pPr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1pPr>
      <a:lvl2pPr indent="4572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2pPr>
      <a:lvl3pPr indent="9144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3pPr>
      <a:lvl4pPr indent="13716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4pPr>
      <a:lvl5pPr indent="18288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5pPr>
      <a:lvl6pPr indent="22860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6pPr>
      <a:lvl7pPr indent="27432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7pPr>
      <a:lvl8pPr indent="32004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8pPr>
      <a:lvl9pPr indent="3657600" algn="r">
        <a:defRPr sz="900">
          <a:solidFill>
            <a:schemeClr val="tx1"/>
          </a:solidFill>
          <a:latin typeface="+mn-lt"/>
          <a:ea typeface="+mn-ea"/>
          <a:cs typeface="+mn-cs"/>
          <a:sym typeface="Corbe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149D-4258-4C21-B8E3-135088A5965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C49D-ECD5-4BF1-8978-8C1E0D2C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559298" y="1430716"/>
            <a:ext cx="8120416" cy="2277967"/>
          </a:xfrm>
          <a:prstGeom prst="rect">
            <a:avLst/>
          </a:prstGeom>
        </p:spPr>
        <p:txBody>
          <a:bodyPr/>
          <a:lstStyle>
            <a:lvl1pPr algn="ctr">
              <a:defRPr sz="5400" spc="-300"/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5400" spc="-300" dirty="0">
                <a:solidFill>
                  <a:srgbClr val="F1F1F1"/>
                </a:solidFill>
                <a:effectLst>
                  <a:outerShdw blurRad="469900" dist="342900" dir="5400000" rotWithShape="0">
                    <a:srgbClr val="000000">
                      <a:alpha val="66000"/>
                    </a:srgbClr>
                  </a:outerShdw>
                </a:effectLst>
              </a:rPr>
              <a:t>Clustering Using Pairwise Comparisons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409129" y="3930553"/>
            <a:ext cx="6858001" cy="177421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CAEBF2"/>
                </a:solidFill>
              </a:rPr>
              <a:t>R. Srikan</a:t>
            </a:r>
            <a:r>
              <a:rPr lang="en-US" sz="2400" dirty="0" smtClean="0">
                <a:solidFill>
                  <a:srgbClr val="CAEBF2"/>
                </a:solidFill>
              </a:rPr>
              <a:t>t</a:t>
            </a:r>
          </a:p>
          <a:p>
            <a:pPr marL="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CAEBF2"/>
                </a:solidFill>
              </a:rPr>
              <a:t>ECE/CSL</a:t>
            </a:r>
            <a:endParaRPr sz="2400" dirty="0" smtClean="0">
              <a:solidFill>
                <a:srgbClr val="CAEBF2"/>
              </a:solidFill>
            </a:endParaRPr>
          </a:p>
          <a:p>
            <a:pPr marL="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CAEBF2"/>
                </a:solidFill>
              </a:rPr>
              <a:t>University of Illinois at Urbana-Champaign</a:t>
            </a:r>
            <a:endParaRPr sz="2400" dirty="0">
              <a:solidFill>
                <a:srgbClr val="CAEBF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0767" y="4043970"/>
            <a:ext cx="6722772" cy="110758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Bradley-Terry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0000" y="1825624"/>
                <a:ext cx="7675350" cy="472972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 users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items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Users are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clusters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is a constant)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: </a:t>
                </a:r>
                <a:r>
                  <a:rPr lang="en-US" dirty="0" smtClean="0"/>
                  <a:t>users in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have </a:t>
                </a:r>
                <a:r>
                  <a:rPr lang="en-US" dirty="0"/>
                  <a:t>the same score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preferred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over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Each user compares a pair of items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to be 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0000" y="1825624"/>
                <a:ext cx="7675350" cy="4729721"/>
              </a:xfrm>
              <a:blipFill rotWithShape="0">
                <a:blip r:embed="rId2"/>
                <a:stretch>
                  <a:fillRect l="-1668" t="-1804" r="-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C49AEED-8B48-4033-86CC-3386B640DCD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882BB8-4EDC-417E-8C84-4D49B3CD32FC}" type="datetime1">
              <a:rPr lang="zh-CN" altLang="en-US" smtClean="0"/>
              <a:t>2016/9/27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52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Observation Matrix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1" cy="43513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11</a:t>
            </a:fld>
            <a:endParaRPr sz="900">
              <a:solidFill>
                <a:srgbClr val="F6F6F6"/>
              </a:solidFill>
            </a:endParaRPr>
          </a:p>
        </p:txBody>
      </p:sp>
      <p:graphicFrame>
        <p:nvGraphicFramePr>
          <p:cNvPr id="157" name="Table 157"/>
          <p:cNvGraphicFramePr/>
          <p:nvPr/>
        </p:nvGraphicFramePr>
        <p:xfrm>
          <a:off x="507973" y="1731466"/>
          <a:ext cx="8107944" cy="44479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13493"/>
                <a:gridCol w="1013493"/>
                <a:gridCol w="1013493"/>
                <a:gridCol w="1013493"/>
                <a:gridCol w="1013493"/>
                <a:gridCol w="1013493"/>
                <a:gridCol w="1013493"/>
                <a:gridCol w="1013493"/>
              </a:tblGrid>
              <a:tr h="640080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(1, 2)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(1, 3)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(1, m)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(2, 3)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…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(m-1, m)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grpSp>
        <p:nvGrpSpPr>
          <p:cNvPr id="166" name="Group 166"/>
          <p:cNvGrpSpPr/>
          <p:nvPr/>
        </p:nvGrpSpPr>
        <p:grpSpPr>
          <a:xfrm>
            <a:off x="689773" y="2390028"/>
            <a:ext cx="367625" cy="3735657"/>
            <a:chOff x="0" y="0"/>
            <a:chExt cx="367624" cy="3735656"/>
          </a:xfrm>
        </p:grpSpPr>
        <p:pic>
          <p:nvPicPr>
            <p:cNvPr id="158" name="image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" y="1885696"/>
              <a:ext cx="362535" cy="451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age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" y="0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image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90" y="468189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age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" y="934317"/>
              <a:ext cx="362535" cy="425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" y="1410006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image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2357965"/>
              <a:ext cx="362535" cy="451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image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2817565"/>
              <a:ext cx="362535" cy="451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image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284254"/>
              <a:ext cx="362535" cy="451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/>
          <p:nvPr/>
        </p:nvGraphicFramePr>
        <p:xfrm>
          <a:off x="518730" y="1740485"/>
          <a:ext cx="8107944" cy="444789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13493"/>
                <a:gridCol w="1013493"/>
                <a:gridCol w="1013493"/>
                <a:gridCol w="1013493"/>
                <a:gridCol w="1013493"/>
                <a:gridCol w="1013493"/>
                <a:gridCol w="1013493"/>
                <a:gridCol w="1013493"/>
              </a:tblGrid>
              <a:tr h="620993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(1, 2)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(1, 3)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(1, m)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(2, 3)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…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(m-1, m)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 defTabSz="68580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 defTabSz="68580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 defTabSz="68580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 defTabSz="68580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 defTabSz="68580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8363">
                <a:tc>
                  <a:txBody>
                    <a:bodyPr/>
                    <a:lstStyle/>
                    <a:p>
                      <a:pPr lvl="0" defTabSz="685800">
                        <a:defRPr sz="1800" b="0" i="0"/>
                      </a:pPr>
                      <a:r>
                        <a:rPr i="1"/>
                        <a:t>?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i="1"/>
                        <a:t>1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grpSp>
        <p:nvGrpSpPr>
          <p:cNvPr id="179" name="Group 179"/>
          <p:cNvGrpSpPr/>
          <p:nvPr/>
        </p:nvGrpSpPr>
        <p:grpSpPr>
          <a:xfrm>
            <a:off x="689773" y="2390027"/>
            <a:ext cx="362538" cy="3755960"/>
            <a:chOff x="0" y="0"/>
            <a:chExt cx="362537" cy="3755958"/>
          </a:xfrm>
        </p:grpSpPr>
        <p:pic>
          <p:nvPicPr>
            <p:cNvPr id="171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" y="-1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" y="471337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330869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855179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" y="2379435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" y="1878120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" y="1412961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" y="947027"/>
              <a:ext cx="362535" cy="425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Observation Matrix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12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Questions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734323" y="1254125"/>
            <a:ext cx="8013891" cy="50323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W</a:t>
            </a:r>
            <a:r>
              <a:rPr sz="2400" dirty="0" smtClean="0">
                <a:solidFill>
                  <a:srgbClr val="F6F6F6"/>
                </a:solidFill>
              </a:rPr>
              <a:t>e</a:t>
            </a:r>
            <a:r>
              <a:rPr lang="en-US" sz="2400" dirty="0" smtClean="0">
                <a:solidFill>
                  <a:srgbClr val="F6F6F6"/>
                </a:solidFill>
              </a:rPr>
              <a:t> </a:t>
            </a:r>
            <a:r>
              <a:rPr sz="2400" dirty="0" smtClean="0">
                <a:solidFill>
                  <a:srgbClr val="F6F6F6"/>
                </a:solidFill>
              </a:rPr>
              <a:t>focus </a:t>
            </a:r>
            <a:r>
              <a:rPr sz="2400" dirty="0">
                <a:solidFill>
                  <a:srgbClr val="F6F6F6"/>
                </a:solidFill>
              </a:rPr>
              <a:t>on the clustering </a:t>
            </a:r>
            <a:r>
              <a:rPr sz="2400" dirty="0" smtClean="0">
                <a:solidFill>
                  <a:srgbClr val="F6F6F6"/>
                </a:solidFill>
              </a:rPr>
              <a:t>problem</a:t>
            </a:r>
            <a:endParaRPr lang="en-US" sz="2400" dirty="0" smtClean="0">
              <a:solidFill>
                <a:srgbClr val="F6F6F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tx1"/>
                </a:solidFill>
              </a:rPr>
              <a:t>Once users are clustered, parameter estimation can be performed using other techniques; the results here don’t explicitly depend on the Bradley-Terry model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B00"/>
                </a:solidFill>
              </a:rPr>
              <a:t>What is the minimum of </a:t>
            </a:r>
            <a:r>
              <a:rPr lang="en-US" sz="2400" dirty="0" smtClean="0">
                <a:solidFill>
                  <a:srgbClr val="FFFB00"/>
                </a:solidFill>
              </a:rPr>
              <a:t>samples</a:t>
            </a:r>
            <a:r>
              <a:rPr sz="2400" dirty="0" smtClean="0">
                <a:solidFill>
                  <a:srgbClr val="FFFB00"/>
                </a:solidFill>
              </a:rPr>
              <a:t> </a:t>
            </a:r>
            <a:r>
              <a:rPr lang="en-US" sz="2400" dirty="0" smtClean="0">
                <a:solidFill>
                  <a:srgbClr val="FFFB00"/>
                </a:solidFill>
              </a:rPr>
              <a:t>(pairwise comparisons) </a:t>
            </a:r>
            <a:r>
              <a:rPr sz="2400" dirty="0" smtClean="0">
                <a:solidFill>
                  <a:srgbClr val="FFFB00"/>
                </a:solidFill>
              </a:rPr>
              <a:t>needed </a:t>
            </a:r>
            <a:r>
              <a:rPr sz="2400" dirty="0">
                <a:solidFill>
                  <a:srgbClr val="FFFB00"/>
                </a:solidFill>
              </a:rPr>
              <a:t>to cluster the users from </a:t>
            </a:r>
            <a:r>
              <a:rPr sz="2400" dirty="0" smtClean="0">
                <a:solidFill>
                  <a:srgbClr val="FFFB00"/>
                </a:solidFill>
              </a:rPr>
              <a:t>pairwis</a:t>
            </a:r>
            <a:r>
              <a:rPr lang="en-US" sz="2400" dirty="0" smtClean="0">
                <a:solidFill>
                  <a:srgbClr val="FFFB00"/>
                </a:solidFill>
              </a:rPr>
              <a:t>e comparison </a:t>
            </a:r>
            <a:r>
              <a:rPr sz="2400" dirty="0" smtClean="0">
                <a:solidFill>
                  <a:srgbClr val="FFFB00"/>
                </a:solidFill>
              </a:rPr>
              <a:t>data ?</a:t>
            </a:r>
            <a:endParaRPr lang="en-US" sz="2400" dirty="0" smtClean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B00"/>
                </a:solidFill>
              </a:rPr>
              <a:t>What algorithm should we use to achieve this limit </a:t>
            </a:r>
            <a:r>
              <a:rPr sz="2400" dirty="0" smtClean="0">
                <a:solidFill>
                  <a:srgbClr val="FFFB00"/>
                </a:solidFill>
              </a:rPr>
              <a:t>?</a:t>
            </a:r>
            <a:endParaRPr lang="en-US" sz="2400" dirty="0" smtClean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We will provide answers to these questions in the reverse order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13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Outline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839999" y="1568045"/>
            <a:ext cx="76753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Traditional </a:t>
            </a:r>
            <a:r>
              <a:rPr sz="2400" dirty="0" smtClean="0">
                <a:solidFill>
                  <a:srgbClr val="F6F6F6"/>
                </a:solidFill>
              </a:rPr>
              <a:t>Noisy </a:t>
            </a:r>
            <a:r>
              <a:rPr sz="2400" dirty="0">
                <a:solidFill>
                  <a:srgbClr val="F6F6F6"/>
                </a:solidFill>
              </a:rPr>
              <a:t>Pairwise </a:t>
            </a:r>
            <a:r>
              <a:rPr sz="2400" dirty="0" smtClean="0">
                <a:solidFill>
                  <a:srgbClr val="F6F6F6"/>
                </a:solidFill>
              </a:rPr>
              <a:t>Comparisons</a:t>
            </a: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Our Problem: Clustering users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B00"/>
                </a:solidFill>
              </a:rPr>
              <a:t>Algorithm</a:t>
            </a:r>
            <a:r>
              <a:rPr lang="en-US" sz="2400" dirty="0" smtClean="0">
                <a:solidFill>
                  <a:srgbClr val="FFFB00"/>
                </a:solidFill>
              </a:rPr>
              <a:t> in Prior 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New Algorithm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Conclusions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14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6F6F6"/>
                </a:solidFill>
              </a:rPr>
              <a:t>Net Wins Matrix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781188" y="2097047"/>
            <a:ext cx="7675351" cy="4710314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CB11C"/>
              </a:buClr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6F6F6"/>
              </a:solidFill>
            </a:endParaRPr>
          </a:p>
          <a:p>
            <a:pPr lvl="0">
              <a:buClr>
                <a:srgbClr val="FCB11C"/>
              </a:buClr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6F6F6"/>
              </a:solidFill>
            </a:endParaRPr>
          </a:p>
          <a:p>
            <a:pPr lvl="0">
              <a:buClr>
                <a:srgbClr val="FCB11C"/>
              </a:buClr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6F6F6"/>
              </a:solidFill>
            </a:endParaRPr>
          </a:p>
          <a:p>
            <a:pPr lvl="0">
              <a:buClr>
                <a:srgbClr val="FCB11C"/>
              </a:buClr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6F6F6"/>
              </a:solidFill>
            </a:endParaRPr>
          </a:p>
          <a:p>
            <a:pPr lvl="0">
              <a:buClr>
                <a:srgbClr val="FCB11C"/>
              </a:buClr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6F6F6"/>
              </a:solidFill>
            </a:endParaRPr>
          </a:p>
          <a:p>
            <a:pPr lvl="0">
              <a:buClr>
                <a:srgbClr val="FCB11C"/>
              </a:buClr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6F6F6"/>
              </a:solidFill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15</a:t>
            </a:fld>
            <a:endParaRPr sz="900">
              <a:solidFill>
                <a:srgbClr val="F6F6F6"/>
              </a:solidFill>
            </a:endParaRPr>
          </a:p>
        </p:txBody>
      </p:sp>
      <p:graphicFrame>
        <p:nvGraphicFramePr>
          <p:cNvPr id="188" name="Table 188"/>
          <p:cNvGraphicFramePr/>
          <p:nvPr>
            <p:extLst>
              <p:ext uri="{D42A27DB-BD31-4B8C-83A1-F6EECF244321}">
                <p14:modId xmlns:p14="http://schemas.microsoft.com/office/powerpoint/2010/main" val="1910616967"/>
              </p:ext>
            </p:extLst>
          </p:nvPr>
        </p:nvGraphicFramePr>
        <p:xfrm>
          <a:off x="398388" y="2387600"/>
          <a:ext cx="3598846" cy="275058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90740"/>
                <a:gridCol w="530369"/>
                <a:gridCol w="487680"/>
                <a:gridCol w="531223"/>
                <a:gridCol w="539931"/>
                <a:gridCol w="522515"/>
                <a:gridCol w="496388"/>
              </a:tblGrid>
              <a:tr h="687647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 dirty="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(1,2)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(1,3)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(1,4)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(2,3)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(2,4)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(3,4)</a:t>
                      </a:r>
                    </a:p>
                  </a:txBody>
                  <a:tcPr marL="63500" marR="63500" marT="63500" marB="63500" anchor="ctr" horzOverflow="overflow"/>
                </a:tc>
              </a:tr>
              <a:tr h="687647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 dirty="0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  <a:tr h="687647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 dirty="0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  <a:tr h="687647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 dirty="0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</a:tbl>
          </a:graphicData>
        </a:graphic>
      </p:graphicFrame>
      <p:graphicFrame>
        <p:nvGraphicFramePr>
          <p:cNvPr id="189" name="Table 189"/>
          <p:cNvGraphicFramePr/>
          <p:nvPr>
            <p:extLst>
              <p:ext uri="{D42A27DB-BD31-4B8C-83A1-F6EECF244321}">
                <p14:modId xmlns:p14="http://schemas.microsoft.com/office/powerpoint/2010/main" val="264990071"/>
              </p:ext>
            </p:extLst>
          </p:nvPr>
        </p:nvGraphicFramePr>
        <p:xfrm>
          <a:off x="5554588" y="2606154"/>
          <a:ext cx="3191020" cy="231348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638204"/>
                <a:gridCol w="638204"/>
                <a:gridCol w="638204"/>
                <a:gridCol w="638204"/>
                <a:gridCol w="638204"/>
              </a:tblGrid>
              <a:tr h="578370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63500" marR="63500" marT="63500" marB="63500" anchor="ctr" horzOverflow="overflow"/>
                </a:tc>
              </a:tr>
              <a:tr h="578370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</a:tr>
              <a:tr h="578370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0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  <a:tr h="578370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-1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</a:tr>
            </a:tbl>
          </a:graphicData>
        </a:graphic>
      </p:graphicFrame>
      <p:sp>
        <p:nvSpPr>
          <p:cNvPr id="190" name="Shape 190"/>
          <p:cNvSpPr/>
          <p:nvPr/>
        </p:nvSpPr>
        <p:spPr>
          <a:xfrm>
            <a:off x="4355522" y="3492076"/>
            <a:ext cx="840778" cy="541636"/>
          </a:xfrm>
          <a:prstGeom prst="rightArrow">
            <a:avLst>
              <a:gd name="adj1" fmla="val 27852"/>
              <a:gd name="adj2" fmla="val 61061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</p:spPr>
        <p:txBody>
          <a:bodyPr lIns="45719" rIns="45719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6F6F6"/>
                </a:solidFill>
              </a:rPr>
              <a:t>Why Net Wins Matrix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Shape 19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4324" y="1649240"/>
                <a:ext cx="7675352" cy="5032375"/>
              </a:xfrm>
              <a:prstGeom prst="rect">
                <a:avLst/>
              </a:prstGeom>
            </p:spPr>
            <p:txBody>
              <a:bodyPr/>
              <a:lstStyle/>
              <a:p>
                <a:pPr lvl="0">
                  <a:buClr>
                    <a:srgbClr val="FCB11C"/>
                  </a:buClr>
                  <a:defRPr sz="1800">
                    <a:solidFill>
                      <a:srgbClr val="000000"/>
                    </a:solidFill>
                  </a:defRPr>
                </a:pPr>
                <a:endParaRPr lang="en-US" sz="2600" dirty="0" smtClean="0">
                  <a:solidFill>
                    <a:srgbClr val="F6F6F6"/>
                  </a:solidFill>
                </a:endParaRPr>
              </a:p>
              <a:p>
                <a:pPr lvl="0">
                  <a:buClr>
                    <a:srgbClr val="FCB11C"/>
                  </a:buClr>
                  <a:defRPr sz="1800">
                    <a:solidFill>
                      <a:srgbClr val="000000"/>
                    </a:solidFill>
                  </a:defRPr>
                </a:pPr>
                <a:r>
                  <a:rPr lang="en-US" sz="2600" dirty="0" smtClean="0">
                    <a:solidFill>
                      <a:srgbClr val="F6F6F6"/>
                    </a:solidFill>
                  </a:rPr>
                  <a:t>The original pairwise comparisons data is very noisy, unless the same pair of items is shown to the same user many times (which is not the case in our model)</a:t>
                </a:r>
                <a:endParaRPr lang="en-US" sz="2600" dirty="0">
                  <a:solidFill>
                    <a:srgbClr val="F6F6F6"/>
                  </a:solidFill>
                </a:endParaRPr>
              </a:p>
              <a:p>
                <a:pPr marL="0" lvl="0" indent="0">
                  <a:buClr>
                    <a:srgbClr val="FCB11C"/>
                  </a:buClr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600" dirty="0">
                  <a:solidFill>
                    <a:srgbClr val="F6F6F6"/>
                  </a:solidFill>
                </a:endParaRPr>
              </a:p>
              <a:p>
                <a:pPr lvl="0">
                  <a:buClr>
                    <a:srgbClr val="FCB11C"/>
                  </a:buClr>
                  <a:defRPr sz="1800">
                    <a:solidFill>
                      <a:srgbClr val="000000"/>
                    </a:solidFill>
                  </a:defRPr>
                </a:pPr>
                <a:r>
                  <a:rPr lang="en-US" sz="2600" dirty="0" smtClean="0">
                    <a:solidFill>
                      <a:srgbClr val="F6F6F6"/>
                    </a:solidFill>
                  </a:rPr>
                  <a:t>The net wins matrix reduces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 smtClean="0">
                    <a:solidFill>
                      <a:srgbClr val="F6F6F6"/>
                    </a:solidFill>
                  </a:rPr>
                  <a:t> comparisons for each user to information about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 smtClean="0">
                    <a:solidFill>
                      <a:srgbClr val="F6F6F6"/>
                    </a:solidFill>
                  </a:rPr>
                  <a:t> items</a:t>
                </a:r>
                <a:endParaRPr lang="en-US" sz="2600" dirty="0">
                  <a:solidFill>
                    <a:srgbClr val="F6F6F6"/>
                  </a:solidFill>
                </a:endParaRPr>
              </a:p>
              <a:p>
                <a:pPr marL="0" lvl="0" indent="0">
                  <a:buClr>
                    <a:srgbClr val="FCB11C"/>
                  </a:buClr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600" dirty="0">
                  <a:solidFill>
                    <a:srgbClr val="F6F6F6"/>
                  </a:solidFill>
                </a:endParaRPr>
              </a:p>
              <a:p>
                <a:pPr lvl="0">
                  <a:buClr>
                    <a:srgbClr val="FCB11C"/>
                  </a:buClr>
                  <a:defRPr sz="1800">
                    <a:solidFill>
                      <a:srgbClr val="000000"/>
                    </a:solidFill>
                  </a:defRPr>
                </a:pPr>
                <a:r>
                  <a:rPr lang="en-US" sz="2600" dirty="0" smtClean="0">
                    <a:solidFill>
                      <a:srgbClr val="F6F6F6"/>
                    </a:solidFill>
                  </a:rPr>
                  <a:t>Makes the data less noisy</a:t>
                </a:r>
                <a:endParaRPr sz="2600" dirty="0">
                  <a:solidFill>
                    <a:srgbClr val="F6F6F6"/>
                  </a:solidFill>
                </a:endParaRPr>
              </a:p>
            </p:txBody>
          </p:sp>
        </mc:Choice>
        <mc:Fallback xmlns="">
          <p:sp>
            <p:nvSpPr>
              <p:cNvPr id="194" name="Shape 19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4324" y="1649240"/>
                <a:ext cx="7675352" cy="5032375"/>
              </a:xfrm>
              <a:prstGeom prst="rect">
                <a:avLst/>
              </a:prstGeom>
              <a:blipFill rotWithShape="0">
                <a:blip r:embed="rId2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16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Spectral Clustering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17</a:t>
            </a:fld>
            <a:endParaRPr sz="900">
              <a:solidFill>
                <a:srgbClr val="F6F6F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230"/>
              <p:cNvSpPr/>
              <p:nvPr/>
            </p:nvSpPr>
            <p:spPr>
              <a:xfrm>
                <a:off x="814494" y="1481869"/>
                <a:ext cx="7393092" cy="1846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FFFFF"/>
                    </a:solidFill>
                  </a:rPr>
                  <a:t>Clustering rows of </a:t>
                </a:r>
                <a:r>
                  <a:rPr lang="en-US" sz="2400" dirty="0">
                    <a:solidFill>
                      <a:srgbClr val="FFFFFF"/>
                    </a:solidFill>
                  </a:rPr>
                  <a:t>Net </a:t>
                </a:r>
                <a:r>
                  <a:rPr lang="en-US" sz="2400" dirty="0" smtClean="0">
                    <a:solidFill>
                      <a:srgbClr val="FFFFFF"/>
                    </a:solidFill>
                  </a:rPr>
                  <a:t>Wins Matrix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dirty="0" smtClean="0"/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FFFFF"/>
                    </a:solidFill>
                  </a:rPr>
                  <a:t>Step 1:  The expected net wins matrix has only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</a:rPr>
                  <a:t> independent rows. The true net wins matrix has a singular value distribution that looks like this (example,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</a:rPr>
                  <a:t>: 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Shap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94" y="1481869"/>
                <a:ext cx="7393092" cy="1846659"/>
              </a:xfrm>
              <a:prstGeom prst="rect">
                <a:avLst/>
              </a:prstGeom>
              <a:blipFill rotWithShape="0">
                <a:blip r:embed="rId2"/>
                <a:stretch>
                  <a:fillRect l="-2558" t="-4950" r="-1155" b="-92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30" y="3506354"/>
            <a:ext cx="3784419" cy="27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4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1" y="2923440"/>
            <a:ext cx="6998089" cy="2344103"/>
          </a:xfrm>
          <a:prstGeom prst="rect">
            <a:avLst/>
          </a:prstGeom>
        </p:spPr>
      </p:pic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Spectral Clustering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18</a:t>
            </a:fld>
            <a:endParaRPr sz="900">
              <a:solidFill>
                <a:srgbClr val="F6F6F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Shape 231"/>
              <p:cNvSpPr/>
              <p:nvPr/>
            </p:nvSpPr>
            <p:spPr>
              <a:xfrm>
                <a:off x="3313689" y="5587757"/>
                <a:ext cx="2854472" cy="4059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lvl="0" algn="l" defTabSz="45720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𝝈</m:t>
                      </m:r>
                      <m:r>
                        <a:rPr lang="en-US" sz="2700" b="1" i="1" baseline="-5999" dirty="0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𝟏</m:t>
                      </m:r>
                      <m:r>
                        <a:rPr lang="en-US" sz="2700" b="1" i="1" dirty="0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&gt;…&gt;</m:t>
                      </m:r>
                      <m:r>
                        <a:rPr lang="en-US" sz="2700" b="1" i="1" dirty="0" err="1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𝝈</m:t>
                      </m:r>
                      <m:r>
                        <a:rPr lang="en-US" sz="2700" b="1" i="1" baseline="-5999" dirty="0" err="1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𝒏</m:t>
                      </m:r>
                    </m:oMath>
                  </m:oMathPara>
                </a14:m>
                <a:endParaRPr sz="2700" b="1" baseline="-5999" dirty="0">
                  <a:solidFill>
                    <a:srgbClr val="FAEF9D"/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mc:Choice>
        <mc:Fallback xmlns="">
          <p:sp>
            <p:nvSpPr>
              <p:cNvPr id="231" name="Shap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689" y="5587757"/>
                <a:ext cx="2854472" cy="405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Shape 232"/>
          <p:cNvSpPr/>
          <p:nvPr/>
        </p:nvSpPr>
        <p:spPr>
          <a:xfrm flipV="1">
            <a:off x="4970445" y="4126125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 flipV="1">
            <a:off x="6063444" y="4906126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 flipH="1" flipV="1">
            <a:off x="4970445" y="4126125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 flipH="1" flipV="1">
            <a:off x="6063444" y="4906126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5234" y="1746180"/>
                <a:ext cx="8231383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rbel"/>
                    <a:ea typeface="Corbel"/>
                    <a:cs typeface="Corbel"/>
                    <a:sym typeface="Corbel"/>
                  </a:rPr>
                  <a:t>Step </a:t>
                </a:r>
                <a:r>
                  <a:rPr lang="en-US" sz="2400" dirty="0">
                    <a:solidFill>
                      <a:schemeClr val="tx1"/>
                    </a:solidFill>
                  </a:rPr>
                  <a:t>2</a:t>
                </a:r>
                <a:r>
                  <a: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rbel"/>
                    <a:ea typeface="Corbel"/>
                    <a:cs typeface="Corbel"/>
                    <a:sym typeface="Corbel"/>
                  </a:rPr>
                  <a:t>: Perform Singular Value Decomposition,</a:t>
                </a:r>
                <a:r>
                  <a:rPr kumimoji="0" lang="en-US" sz="2400" b="0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rbel"/>
                    <a:ea typeface="Corbel"/>
                    <a:cs typeface="Corbel"/>
                    <a:sym typeface="Corbel"/>
                  </a:rPr>
                  <a:t> and retain only   the top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Corbel"/>
                        <a:cs typeface="Corbel"/>
                        <a:sym typeface="Corbel"/>
                      </a:rPr>
                      <m:t>𝑟</m:t>
                    </m:r>
                  </m:oMath>
                </a14:m>
                <a:r>
                  <a:rPr kumimoji="0" lang="en-US" sz="240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rbel"/>
                    <a:ea typeface="Corbel"/>
                    <a:cs typeface="Corbel"/>
                    <a:sym typeface="Corbel"/>
                  </a:rPr>
                  <a:t> singular values, and set the rest equal</a:t>
                </a:r>
                <a:r>
                  <a:rPr kumimoji="0" lang="en-US" sz="2400" b="0" i="0" u="none" strike="noStrike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rbel"/>
                    <a:ea typeface="Corbel"/>
                    <a:cs typeface="Corbel"/>
                    <a:sym typeface="Corbel"/>
                  </a:rPr>
                  <a:t> to zero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4" y="1746180"/>
                <a:ext cx="8231383" cy="830995"/>
              </a:xfrm>
              <a:prstGeom prst="rect">
                <a:avLst/>
              </a:prstGeom>
              <a:blipFill rotWithShape="0">
                <a:blip r:embed="rId4"/>
                <a:stretch>
                  <a:fillRect l="-1704" t="-5839" r="-593" b="-153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Spectral Clustering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/>
              <a:pPr>
                <a:defRPr sz="1800">
                  <a:solidFill>
                    <a:srgbClr val="000000"/>
                  </a:solidFill>
                </a:defRPr>
              </a:pPr>
              <a:t>19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Shape 231"/>
              <p:cNvSpPr/>
              <p:nvPr/>
            </p:nvSpPr>
            <p:spPr>
              <a:xfrm>
                <a:off x="3439932" y="5561975"/>
                <a:ext cx="2854472" cy="4059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 defTabSz="45720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𝝈</m:t>
                      </m:r>
                      <m:r>
                        <a:rPr lang="en-US" sz="2700" b="1" i="1" baseline="-5999" dirty="0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𝟏</m:t>
                      </m:r>
                      <m:r>
                        <a:rPr lang="en-US" sz="2700" b="1" i="1" dirty="0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&gt;…&gt;</m:t>
                      </m:r>
                      <m:r>
                        <a:rPr lang="en-US" sz="2700" b="1" i="1" dirty="0" err="1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𝝈</m:t>
                      </m:r>
                      <m:r>
                        <a:rPr lang="en-US" sz="2700" b="1" i="1" baseline="-5999" dirty="0" err="1">
                          <a:solidFill>
                            <a:srgbClr val="FAEF9D"/>
                          </a:solidFill>
                          <a:latin typeface="Cambria Math" panose="02040503050406030204" pitchFamily="18" charset="0"/>
                          <a:ea typeface="+mj-ea"/>
                          <a:cs typeface="+mj-cs"/>
                          <a:sym typeface="Helvetica"/>
                        </a:rPr>
                        <m:t>𝒏</m:t>
                      </m:r>
                    </m:oMath>
                  </m:oMathPara>
                </a14:m>
                <a:endParaRPr sz="2700" b="1" baseline="-5999" dirty="0">
                  <a:solidFill>
                    <a:srgbClr val="FAEF9D"/>
                  </a:solidFill>
                  <a:latin typeface="Helvetica"/>
                  <a:ea typeface="+mj-ea"/>
                  <a:cs typeface="Helvetica"/>
                  <a:sym typeface="Helvetica"/>
                </a:endParaRPr>
              </a:p>
            </p:txBody>
          </p:sp>
        </mc:Choice>
        <mc:Fallback xmlns="">
          <p:sp>
            <p:nvSpPr>
              <p:cNvPr id="231" name="Shap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32" y="5561975"/>
                <a:ext cx="2854472" cy="405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5234" y="1746180"/>
                <a:ext cx="8231383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2400" dirty="0" smtClean="0"/>
                  <a:t>Step </a:t>
                </a:r>
                <a:r>
                  <a:rPr lang="en-US" sz="2400" dirty="0"/>
                  <a:t>3</a:t>
                </a:r>
                <a:r>
                  <a:rPr lang="en-US" sz="2400" dirty="0" smtClean="0"/>
                  <a:t>:  Cluster the rows of the rank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projection using the             K-means algorithm, for example: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4" y="1746180"/>
                <a:ext cx="8231383" cy="830995"/>
              </a:xfrm>
              <a:prstGeom prst="rect">
                <a:avLst/>
              </a:prstGeom>
              <a:blipFill rotWithShape="0">
                <a:blip r:embed="rId4"/>
                <a:stretch>
                  <a:fillRect l="-1704" t="-5839" r="-74" b="-153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1" y="2923440"/>
            <a:ext cx="6998089" cy="2344103"/>
          </a:xfrm>
          <a:prstGeom prst="rect">
            <a:avLst/>
          </a:prstGeom>
        </p:spPr>
      </p:pic>
      <p:sp>
        <p:nvSpPr>
          <p:cNvPr id="12" name="Shape 232"/>
          <p:cNvSpPr/>
          <p:nvPr/>
        </p:nvSpPr>
        <p:spPr>
          <a:xfrm flipV="1">
            <a:off x="4970445" y="4126125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" name="Shape 233"/>
          <p:cNvSpPr/>
          <p:nvPr/>
        </p:nvSpPr>
        <p:spPr>
          <a:xfrm flipV="1">
            <a:off x="6063444" y="4906126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234"/>
          <p:cNvSpPr/>
          <p:nvPr/>
        </p:nvSpPr>
        <p:spPr>
          <a:xfrm flipH="1" flipV="1">
            <a:off x="4970445" y="4126125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235"/>
          <p:cNvSpPr/>
          <p:nvPr/>
        </p:nvSpPr>
        <p:spPr>
          <a:xfrm flipH="1" flipV="1">
            <a:off x="6063444" y="4906126"/>
            <a:ext cx="461920" cy="461920"/>
          </a:xfrm>
          <a:prstGeom prst="line">
            <a:avLst/>
          </a:prstGeom>
          <a:ln w="50800">
            <a:solidFill>
              <a:srgbClr val="FF2600"/>
            </a:solidFill>
            <a:miter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975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Coauthors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</a:t>
            </a:fld>
            <a:endParaRPr sz="900">
              <a:solidFill>
                <a:srgbClr val="F6F6F6"/>
              </a:solidFill>
            </a:endParaRPr>
          </a:p>
        </p:txBody>
      </p:sp>
      <p:pic>
        <p:nvPicPr>
          <p:cNvPr id="83" name="3850fd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229" y="2165470"/>
            <a:ext cx="2228929" cy="222892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550499" y="4564379"/>
            <a:ext cx="192238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Barbara Dembin</a:t>
            </a:r>
          </a:p>
        </p:txBody>
      </p:sp>
      <p:sp>
        <p:nvSpPr>
          <p:cNvPr id="85" name="Shape 85"/>
          <p:cNvSpPr/>
          <p:nvPr/>
        </p:nvSpPr>
        <p:spPr>
          <a:xfrm>
            <a:off x="5321529" y="4564379"/>
            <a:ext cx="220412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Siddhartha Satpathi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2248694"/>
            <a:ext cx="2222500" cy="217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947" y="5718412"/>
            <a:ext cx="721893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/>
              <a:t>Builds on the work in  R. Wu, J. Xu, R. Srikant, L. </a:t>
            </a:r>
            <a:r>
              <a:rPr lang="en-US" sz="1600" dirty="0" err="1"/>
              <a:t>Massoulie</a:t>
            </a:r>
            <a:r>
              <a:rPr lang="en-US" sz="1600" dirty="0"/>
              <a:t>, M. </a:t>
            </a:r>
            <a:r>
              <a:rPr lang="en-US" sz="1600" dirty="0" err="1"/>
              <a:t>Lelarge</a:t>
            </a:r>
            <a:r>
              <a:rPr lang="en-US" sz="1600" dirty="0"/>
              <a:t>, and B. </a:t>
            </a:r>
            <a:r>
              <a:rPr lang="en-US" sz="1600" dirty="0" err="1" smtClean="0"/>
              <a:t>Hajek,</a:t>
            </a:r>
            <a:r>
              <a:rPr lang="en-US" sz="1600" i="1" dirty="0" err="1" smtClean="0"/>
              <a:t>Clustering</a:t>
            </a:r>
            <a:r>
              <a:rPr lang="en-US" sz="1600" i="1" dirty="0" smtClean="0"/>
              <a:t> </a:t>
            </a:r>
            <a:r>
              <a:rPr lang="en-US" sz="1600" i="1" dirty="0"/>
              <a:t>and Inference from Pairwise </a:t>
            </a:r>
            <a:r>
              <a:rPr lang="en-US" sz="1600" i="1" dirty="0" smtClean="0"/>
              <a:t>comparisons </a:t>
            </a:r>
            <a:r>
              <a:rPr lang="en-US" sz="1600" i="1" dirty="0"/>
              <a:t>(</a:t>
            </a:r>
            <a:r>
              <a:rPr lang="en-US" sz="1600" i="1" dirty="0" smtClean="0"/>
              <a:t>arXiv:1502.04631v2)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Shape 197"/>
              <p:cNvSpPr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4400" dirty="0" smtClean="0">
                    <a:solidFill>
                      <a:srgbClr val="F6F6F6"/>
                    </a:solidFill>
                  </a:rPr>
                  <a:t>Result from Prior Work 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(assume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3200" dirty="0">
                  <a:solidFill>
                    <a:srgbClr val="F6F6F6"/>
                  </a:solidFill>
                </a:endParaRPr>
              </a:p>
            </p:txBody>
          </p:sp>
        </mc:Choice>
        <mc:Fallback xmlns="">
          <p:sp>
            <p:nvSpPr>
              <p:cNvPr id="197" name="Shape 19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5"/>
                <a:ext cx="7886700" cy="1325564"/>
              </a:xfrm>
              <a:prstGeom prst="rect">
                <a:avLst/>
              </a:prstGeom>
              <a:blipFill rotWithShape="0">
                <a:blip r:embed="rId2"/>
                <a:stretch>
                  <a:fillRect l="-3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Shape 198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7324" y="1824508"/>
                <a:ext cx="7675352" cy="4734529"/>
              </a:xfrm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With</a:t>
                </a:r>
                <a:r>
                  <a:rPr lang="en-US" sz="2400" b="1" dirty="0" smtClean="0">
                    <a:solidFill>
                      <a:srgbClr val="F4DE3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4DE3A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baseline="31999" dirty="0" smtClean="0">
                        <a:solidFill>
                          <a:srgbClr val="F4DE3A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baseline="31999" dirty="0" smtClean="0">
                        <a:solidFill>
                          <a:srgbClr val="F4DE3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1" i="1" dirty="0" smtClean="0">
                        <a:solidFill>
                          <a:srgbClr val="F4DE3A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baseline="31999" dirty="0" smtClean="0">
                        <a:solidFill>
                          <a:srgbClr val="F4DE3A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i="1" dirty="0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6F6F6"/>
                    </a:solidFill>
                  </a:rPr>
                  <a:t>pairwise comparisons per user 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at </a:t>
                </a:r>
                <a:r>
                  <a:rPr lang="en-US" sz="2400" dirty="0">
                    <a:solidFill>
                      <a:srgbClr val="F6F6F6"/>
                    </a:solidFill>
                  </a:rPr>
                  <a:t>most  </a:t>
                </a:r>
                <a:endParaRPr lang="en-US" sz="2400" dirty="0" smtClean="0">
                  <a:solidFill>
                    <a:srgbClr val="F6F6F6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6F6F6"/>
                    </a:solidFill>
                  </a:rPr>
                  <a:t>users </a:t>
                </a:r>
                <a:r>
                  <a:rPr lang="en-US" sz="2400" dirty="0">
                    <a:solidFill>
                      <a:srgbClr val="F6F6F6"/>
                    </a:solidFill>
                  </a:rPr>
                  <a:t>are </a:t>
                </a:r>
                <a:r>
                  <a:rPr lang="en-US" sz="2400" dirty="0" err="1" smtClean="0">
                    <a:solidFill>
                      <a:srgbClr val="F6F6F6"/>
                    </a:solidFill>
                  </a:rPr>
                  <a:t>misclustered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 with high probability</a:t>
                </a: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rgbClr val="F6F6F6"/>
                    </a:solidFill>
                  </a:rPr>
                  <a:t>While the fraction of </a:t>
                </a:r>
                <a:r>
                  <a:rPr lang="en-US" dirty="0" err="1" smtClean="0">
                    <a:solidFill>
                      <a:srgbClr val="F6F6F6"/>
                    </a:solidFill>
                  </a:rPr>
                  <a:t>misclustered</a:t>
                </a:r>
                <a:r>
                  <a:rPr lang="en-US" dirty="0" smtClean="0">
                    <a:solidFill>
                      <a:srgbClr val="F6F6F6"/>
                    </a:solidFill>
                  </a:rPr>
                  <a:t> users  goes to zero, the rate at which it goes to zero is not satisfactory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Moreover, to prove that perfect </a:t>
                </a:r>
                <a:r>
                  <a:rPr lang="en-US" sz="1800" dirty="0">
                    <a:solidFill>
                      <a:schemeClr val="tx1"/>
                    </a:solidFill>
                  </a:rPr>
                  <a:t>clustering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(all users clustered with high probability) is achieved, we </a:t>
                </a:r>
                <a:r>
                  <a:rPr lang="en-US" sz="1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18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fName>
                      <m:e>
                        <m:r>
                          <a:rPr lang="en-US" sz="18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pairwise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comparisons/user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rgbClr val="F6F6F6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rgbClr val="F6F6F6"/>
                    </a:solidFill>
                  </a:rPr>
                  <a:t>Can we 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prove that 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perfect clustering is achieved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with high probability with far fewer comparisons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?</a:t>
                </a:r>
              </a:p>
              <a:p>
                <a:pPr lvl="1">
                  <a:defRPr sz="1800">
                    <a:solidFill>
                      <a:srgbClr val="000000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Yes, we tweak the previous algorithm (Spectral Clustering on the Net Wins matrix)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Shape 19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7324" y="1824508"/>
                <a:ext cx="7675352" cy="4734529"/>
              </a:xfrm>
              <a:prstGeom prst="rect">
                <a:avLst/>
              </a:prstGeom>
              <a:blipFill rotWithShape="0">
                <a:blip r:embed="rId3"/>
                <a:stretch>
                  <a:fillRect l="-1668" t="-1802" r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20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Outline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839999" y="1568045"/>
            <a:ext cx="76753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Traditional </a:t>
            </a:r>
            <a:r>
              <a:rPr sz="2400" dirty="0" smtClean="0">
                <a:solidFill>
                  <a:srgbClr val="F6F6F6"/>
                </a:solidFill>
              </a:rPr>
              <a:t>Noisy </a:t>
            </a:r>
            <a:r>
              <a:rPr sz="2400" dirty="0">
                <a:solidFill>
                  <a:srgbClr val="F6F6F6"/>
                </a:solidFill>
              </a:rPr>
              <a:t>Pairwise </a:t>
            </a:r>
            <a:r>
              <a:rPr sz="2400" dirty="0" smtClean="0">
                <a:solidFill>
                  <a:srgbClr val="F6F6F6"/>
                </a:solidFill>
              </a:rPr>
              <a:t>Comparisons</a:t>
            </a:r>
            <a:endParaRPr lang="en-US" sz="2400" dirty="0" smtClean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Our Problem: Clustering users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chemeClr val="tx1"/>
                </a:solidFill>
              </a:rPr>
              <a:t>Algorithm</a:t>
            </a:r>
            <a:r>
              <a:rPr lang="en-US" sz="2400" dirty="0" smtClean="0">
                <a:solidFill>
                  <a:schemeClr val="tx1"/>
                </a:solidFill>
              </a:rPr>
              <a:t> in Prior 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00"/>
                </a:solidFill>
              </a:rPr>
              <a:t>New Algorithm</a:t>
            </a:r>
            <a:endParaRPr sz="2400" dirty="0">
              <a:solidFill>
                <a:srgbClr val="FFFF00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Conclusions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/>
              <a:pPr>
                <a:defRPr sz="1800">
                  <a:solidFill>
                    <a:srgbClr val="000000"/>
                  </a:solidFill>
                </a:defRPr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320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 of the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2" cy="4561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Split the </a:t>
            </a:r>
            <a:r>
              <a:rPr lang="en-US" dirty="0" smtClean="0">
                <a:solidFill>
                  <a:srgbClr val="FFFF00"/>
                </a:solidFill>
              </a:rPr>
              <a:t>items</a:t>
            </a:r>
            <a:r>
              <a:rPr lang="en-US" dirty="0" smtClean="0"/>
              <a:t> into different partitions, and only consider the pairwise comparisons data within each partition (inspired by (Vu, 2014) for  community detection)</a:t>
            </a:r>
          </a:p>
          <a:p>
            <a:endParaRPr lang="en-US" dirty="0"/>
          </a:p>
          <a:p>
            <a:r>
              <a:rPr lang="en-US" dirty="0" smtClean="0"/>
              <a:t>Apply the previous algorithm to each data partition, and cluster the users based on the information in each partition</a:t>
            </a:r>
          </a:p>
          <a:p>
            <a:endParaRPr lang="en-US" dirty="0"/>
          </a:p>
          <a:p>
            <a:r>
              <a:rPr lang="en-US" dirty="0" smtClean="0"/>
              <a:t>Can result in inconsistent clusters: users 1 and 2 may be in the same cluster in one partition, but not in another partition. </a:t>
            </a:r>
            <a:r>
              <a:rPr lang="en-US" dirty="0" smtClean="0">
                <a:solidFill>
                  <a:srgbClr val="FFFF00"/>
                </a:solidFill>
              </a:rPr>
              <a:t>Which one of these clusters is correct?</a:t>
            </a:r>
          </a:p>
          <a:p>
            <a:endParaRPr lang="en-US" dirty="0"/>
          </a:p>
          <a:p>
            <a:r>
              <a:rPr lang="en-US" dirty="0" smtClean="0"/>
              <a:t>Use simple majority voting to correct errors, i.e., assign the user to the cluster to which it belongs most often</a:t>
            </a:r>
          </a:p>
        </p:txBody>
      </p:sp>
    </p:spTree>
    <p:extLst>
      <p:ext uri="{BB962C8B-B14F-4D97-AF65-F5344CB8AC3E}">
        <p14:creationId xmlns:p14="http://schemas.microsoft.com/office/powerpoint/2010/main" val="152870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539750" y="-66675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6F6F6"/>
                </a:solidFill>
              </a:rPr>
              <a:t>Data Partitioning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23</a:t>
            </a:fld>
            <a:endParaRPr sz="900">
              <a:solidFill>
                <a:srgbClr val="F6F6F6"/>
              </a:solidFill>
            </a:endParaRPr>
          </a:p>
        </p:txBody>
      </p:sp>
      <p:graphicFrame>
        <p:nvGraphicFramePr>
          <p:cNvPr id="246" name="Table 246"/>
          <p:cNvGraphicFramePr/>
          <p:nvPr>
            <p:extLst>
              <p:ext uri="{D42A27DB-BD31-4B8C-83A1-F6EECF244321}">
                <p14:modId xmlns:p14="http://schemas.microsoft.com/office/powerpoint/2010/main" val="711158479"/>
              </p:ext>
            </p:extLst>
          </p:nvPr>
        </p:nvGraphicFramePr>
        <p:xfrm>
          <a:off x="721995" y="1914869"/>
          <a:ext cx="7910294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17083"/>
                <a:gridCol w="517083"/>
                <a:gridCol w="517083"/>
                <a:gridCol w="517083"/>
                <a:gridCol w="517083"/>
                <a:gridCol w="517083"/>
                <a:gridCol w="480780"/>
                <a:gridCol w="492639"/>
                <a:gridCol w="481569"/>
                <a:gridCol w="490653"/>
                <a:gridCol w="458255"/>
                <a:gridCol w="480780"/>
                <a:gridCol w="480780"/>
                <a:gridCol w="480780"/>
                <a:gridCol w="480780"/>
                <a:gridCol w="480780"/>
              </a:tblGrid>
              <a:tr h="348578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solidFill>
                            <a:srgbClr val="FFFFFF"/>
                          </a:solidFill>
                        </a:rPr>
                        <a:t>(1, 2)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(1, 3)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(1,4)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(2,3)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(2, 4)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(2, 5)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(2, 6)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(3, 4)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(3, 5)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(3, 6)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(4,5)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(4,6)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(5,6)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</a:tr>
              <a:tr h="31443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 dirty="0"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31443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</a:tr>
              <a:tr h="31443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31443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-1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-1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247" name="Shape 247"/>
          <p:cNvSpPr/>
          <p:nvPr/>
        </p:nvSpPr>
        <p:spPr>
          <a:xfrm flipH="1">
            <a:off x="2703115" y="3740195"/>
            <a:ext cx="870798" cy="870798"/>
          </a:xfrm>
          <a:prstGeom prst="line">
            <a:avLst/>
          </a:prstGeom>
          <a:ln w="57150">
            <a:solidFill>
              <a:srgbClr val="F4DE3A"/>
            </a:solidFill>
            <a:miter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solidFill>
                  <a:srgbClr val="F7E66B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762955" y="3740195"/>
            <a:ext cx="870797" cy="870797"/>
          </a:xfrm>
          <a:prstGeom prst="line">
            <a:avLst/>
          </a:prstGeom>
          <a:ln w="57150">
            <a:solidFill>
              <a:srgbClr val="F4DE3A"/>
            </a:solidFill>
            <a:miter/>
            <a:tailEnd type="triangle"/>
          </a:ln>
        </p:spPr>
        <p:txBody>
          <a:bodyPr lIns="45719" rIns="45719"/>
          <a:lstStyle/>
          <a:p>
            <a:pPr lvl="0" algn="l" defTabSz="457200">
              <a:defRPr sz="1200">
                <a:solidFill>
                  <a:srgbClr val="F7E66B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Shape 250"/>
              <p:cNvSpPr/>
              <p:nvPr/>
            </p:nvSpPr>
            <p:spPr>
              <a:xfrm>
                <a:off x="926042" y="1059701"/>
                <a:ext cx="6910916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FFFFF"/>
                    </a:solidFill>
                  </a:rPr>
                  <a:t>Split the items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</a:rPr>
                  <a:t> sets, 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</a:rPr>
                  <a:t> 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50" name="Shape 2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2" y="1059701"/>
                <a:ext cx="6910916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Shape 254"/>
              <p:cNvSpPr/>
              <p:nvPr/>
            </p:nvSpPr>
            <p:spPr>
              <a:xfrm>
                <a:off x="2959919" y="4674499"/>
                <a:ext cx="3417028" cy="14311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19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900" dirty="0" smtClean="0">
                    <a:solidFill>
                      <a:srgbClr val="FFFFFF"/>
                    </a:solidFill>
                  </a:rPr>
                  <a:t>pairwise </a:t>
                </a:r>
                <a:r>
                  <a:rPr sz="1900" dirty="0" smtClean="0">
                    <a:solidFill>
                      <a:srgbClr val="FFFFFF"/>
                    </a:solidFill>
                  </a:rPr>
                  <a:t>comparison matrices</a:t>
                </a:r>
                <a:endParaRPr lang="en-US" sz="1900" dirty="0" smtClean="0">
                  <a:solidFill>
                    <a:srgbClr val="FFFFFF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dirty="0" smtClean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1900" dirty="0" smtClean="0">
                    <a:solidFill>
                      <a:srgbClr val="FFFFFF"/>
                    </a:solidFill>
                  </a:rPr>
                  <a:t> Net </a:t>
                </a:r>
                <a:r>
                  <a:rPr lang="en-US" dirty="0">
                    <a:solidFill>
                      <a:schemeClr val="tx1"/>
                    </a:solidFill>
                  </a:rPr>
                  <a:t>W</a:t>
                </a:r>
                <a:r>
                  <a:rPr sz="1900" dirty="0" smtClean="0">
                    <a:solidFill>
                      <a:schemeClr val="tx1"/>
                    </a:solidFill>
                  </a:rPr>
                  <a:t>ins </a:t>
                </a:r>
                <a:r>
                  <a:rPr sz="1900" dirty="0" smtClean="0">
                    <a:solidFill>
                      <a:srgbClr val="FFFFFF"/>
                    </a:solidFill>
                  </a:rPr>
                  <a:t>matrices</a:t>
                </a:r>
                <a:endParaRPr lang="en-US" sz="1900" dirty="0" smtClean="0">
                  <a:solidFill>
                    <a:srgbClr val="FFFFFF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b="1" dirty="0" smtClean="0">
                    <a:solidFill>
                      <a:srgbClr val="FFFF00"/>
                    </a:solidFill>
                  </a:rPr>
                  <a:t>(Note: some data is lost)</a:t>
                </a:r>
                <a:endParaRPr sz="19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4" name="Shape 2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19" y="4674499"/>
                <a:ext cx="3417028" cy="1431161"/>
              </a:xfrm>
              <a:prstGeom prst="rect">
                <a:avLst/>
              </a:prstGeom>
              <a:blipFill rotWithShape="0">
                <a:blip r:embed="rId4"/>
                <a:stretch>
                  <a:fillRect t="-5532" r="-357" b="-766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246"/>
          <p:cNvGraphicFramePr/>
          <p:nvPr>
            <p:extLst>
              <p:ext uri="{D42A27DB-BD31-4B8C-83A1-F6EECF244321}">
                <p14:modId xmlns:p14="http://schemas.microsoft.com/office/powerpoint/2010/main" val="1198776051"/>
              </p:ext>
            </p:extLst>
          </p:nvPr>
        </p:nvGraphicFramePr>
        <p:xfrm>
          <a:off x="449327" y="4486221"/>
          <a:ext cx="2253788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63447"/>
                <a:gridCol w="563447"/>
                <a:gridCol w="563447"/>
                <a:gridCol w="563447"/>
              </a:tblGrid>
              <a:tr h="314986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(1, 2)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>
                          <a:solidFill>
                            <a:srgbClr val="FFFFFF"/>
                          </a:solidFill>
                        </a:rPr>
                        <a:t>(1, 3)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(2,3)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</a:tr>
              <a:tr h="31498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 dirty="0"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  <a:tr h="31498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  <a:tr h="31498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  <a:tr h="314986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graphicFrame>
        <p:nvGraphicFramePr>
          <p:cNvPr id="18" name="Table 246"/>
          <p:cNvGraphicFramePr/>
          <p:nvPr>
            <p:extLst>
              <p:ext uri="{D42A27DB-BD31-4B8C-83A1-F6EECF244321}">
                <p14:modId xmlns:p14="http://schemas.microsoft.com/office/powerpoint/2010/main" val="2053003117"/>
              </p:ext>
            </p:extLst>
          </p:nvPr>
        </p:nvGraphicFramePr>
        <p:xfrm>
          <a:off x="6633751" y="4486221"/>
          <a:ext cx="2253788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63447"/>
                <a:gridCol w="563447"/>
                <a:gridCol w="563447"/>
                <a:gridCol w="563447"/>
              </a:tblGrid>
              <a:tr h="304535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(5,6)</a:t>
                      </a:r>
                      <a:endParaRPr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/>
                </a:tc>
              </a:tr>
              <a:tr h="304535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 dirty="0"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  <a:tr h="304535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  <a:tr h="304535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 dirty="0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0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  <a:tr h="304535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14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lang="en-US" sz="1400" i="1" dirty="0" smtClean="0"/>
                        <a:t>1</a:t>
                      </a:r>
                      <a:endParaRPr sz="1400" i="1" dirty="0"/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563291" y="4990011"/>
            <a:ext cx="1015" cy="549952"/>
          </a:xfrm>
          <a:prstGeom prst="straightConnector1">
            <a:avLst/>
          </a:prstGeom>
          <a:noFill/>
          <a:ln w="76200" cap="flat">
            <a:solidFill>
              <a:srgbClr val="41AEBD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 \{item $1$, item $2$, item $3$, item $4$, item $5$, item $6$ \}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646017"/>
            <a:ext cx="41529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{ item $1$, item $2$, item $3$ \}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4" y="4221315"/>
            <a:ext cx="22002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{item $4$, item $5$,item $6$\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58" y="4195189"/>
            <a:ext cx="20097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628650" y="-94229"/>
            <a:ext cx="7886700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6F6F6"/>
                </a:solidFill>
              </a:rPr>
              <a:t>Cluster</a:t>
            </a:r>
            <a:r>
              <a:rPr lang="en-US" sz="3600" dirty="0" smtClean="0">
                <a:solidFill>
                  <a:srgbClr val="F6F6F6"/>
                </a:solidFill>
              </a:rPr>
              <a:t> Users Based on Each Partition</a:t>
            </a:r>
            <a:r>
              <a:rPr sz="3600" dirty="0" smtClean="0">
                <a:solidFill>
                  <a:srgbClr val="F6F6F6"/>
                </a:solidFill>
              </a:rPr>
              <a:t> </a:t>
            </a:r>
            <a:endParaRPr sz="3600" dirty="0">
              <a:solidFill>
                <a:srgbClr val="F6F6F6"/>
              </a:solidFill>
            </a:endParaRP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24</a:t>
            </a:fld>
            <a:endParaRPr sz="900">
              <a:solidFill>
                <a:srgbClr val="F6F6F6"/>
              </a:solidFill>
            </a:endParaRPr>
          </a:p>
        </p:txBody>
      </p:sp>
      <p:graphicFrame>
        <p:nvGraphicFramePr>
          <p:cNvPr id="260" name="Table 260"/>
          <p:cNvGraphicFramePr/>
          <p:nvPr/>
        </p:nvGraphicFramePr>
        <p:xfrm>
          <a:off x="851104" y="1415378"/>
          <a:ext cx="2524485" cy="152118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04897"/>
                <a:gridCol w="504897"/>
                <a:gridCol w="504897"/>
                <a:gridCol w="504897"/>
                <a:gridCol w="504897"/>
              </a:tblGrid>
              <a:tr h="380296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18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80296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 dirty="0"/>
                    </a:p>
                  </a:txBody>
                  <a:tcPr marL="63500" marR="63500" marT="63500" marB="63500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80296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80296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 dirty="0"/>
                    </a:p>
                  </a:txBody>
                  <a:tcPr marL="63500" marR="63500" marT="63500" marB="6350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</a:tbl>
          </a:graphicData>
        </a:graphic>
      </p:graphicFrame>
      <p:graphicFrame>
        <p:nvGraphicFramePr>
          <p:cNvPr id="261" name="Table 261"/>
          <p:cNvGraphicFramePr/>
          <p:nvPr/>
        </p:nvGraphicFramePr>
        <p:xfrm>
          <a:off x="889204" y="3982242"/>
          <a:ext cx="2586100" cy="153657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17220"/>
                <a:gridCol w="517220"/>
                <a:gridCol w="517220"/>
                <a:gridCol w="517220"/>
                <a:gridCol w="517220"/>
              </a:tblGrid>
              <a:tr h="384144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19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33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84144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 dirty="0"/>
                    </a:p>
                  </a:txBody>
                  <a:tcPr marL="63500" marR="63500" marT="63500" marB="63500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 dirty="0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84144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 dirty="0"/>
                    </a:p>
                  </a:txBody>
                  <a:tcPr marL="63500" marR="63500" marT="63500" marB="63500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84144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</a:tbl>
          </a:graphicData>
        </a:graphic>
      </p:graphicFrame>
      <p:sp>
        <p:nvSpPr>
          <p:cNvPr id="262" name="Shape 262"/>
          <p:cNvSpPr/>
          <p:nvPr/>
        </p:nvSpPr>
        <p:spPr>
          <a:xfrm>
            <a:off x="2045929" y="3219269"/>
            <a:ext cx="134840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045929" y="3423089"/>
            <a:ext cx="134840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045929" y="3626909"/>
            <a:ext cx="134840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011538" y="5649372"/>
            <a:ext cx="234143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L Net Wins matrices</a:t>
            </a:r>
          </a:p>
        </p:txBody>
      </p:sp>
      <p:sp>
        <p:nvSpPr>
          <p:cNvPr id="266" name="Shape 266"/>
          <p:cNvSpPr/>
          <p:nvPr/>
        </p:nvSpPr>
        <p:spPr>
          <a:xfrm>
            <a:off x="3636497" y="3020311"/>
            <a:ext cx="1670860" cy="823819"/>
          </a:xfrm>
          <a:prstGeom prst="rightArrow">
            <a:avLst>
              <a:gd name="adj1" fmla="val 30748"/>
              <a:gd name="adj2" fmla="val 50968"/>
            </a:avLst>
          </a:pr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3395265" y="2613128"/>
            <a:ext cx="167856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AEF9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AEF9D"/>
                </a:solidFill>
              </a:rPr>
              <a:t>Spectral clustering </a:t>
            </a:r>
          </a:p>
        </p:txBody>
      </p:sp>
      <p:sp>
        <p:nvSpPr>
          <p:cNvPr id="268" name="Shape 268"/>
          <p:cNvSpPr/>
          <p:nvPr/>
        </p:nvSpPr>
        <p:spPr>
          <a:xfrm>
            <a:off x="5331562" y="1433198"/>
            <a:ext cx="2954983" cy="161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269" name="Shape 269"/>
          <p:cNvSpPr/>
          <p:nvPr/>
        </p:nvSpPr>
        <p:spPr>
          <a:xfrm>
            <a:off x="5458231" y="1992395"/>
            <a:ext cx="844948" cy="768103"/>
          </a:xfrm>
          <a:prstGeom prst="roundRect">
            <a:avLst>
              <a:gd name="adj" fmla="val 15970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270" name="Shape 270"/>
          <p:cNvSpPr/>
          <p:nvPr/>
        </p:nvSpPr>
        <p:spPr>
          <a:xfrm>
            <a:off x="7314928" y="1992395"/>
            <a:ext cx="844948" cy="768103"/>
          </a:xfrm>
          <a:prstGeom prst="roundRect">
            <a:avLst>
              <a:gd name="adj" fmla="val 15970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r</a:t>
            </a:r>
          </a:p>
        </p:txBody>
      </p:sp>
      <p:sp>
        <p:nvSpPr>
          <p:cNvPr id="271" name="Shape 271"/>
          <p:cNvSpPr/>
          <p:nvPr/>
        </p:nvSpPr>
        <p:spPr>
          <a:xfrm>
            <a:off x="6516210" y="2335958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740674" y="2344306"/>
            <a:ext cx="141189" cy="7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960710" y="2344306"/>
            <a:ext cx="141189" cy="7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5331562" y="3919613"/>
            <a:ext cx="2954984" cy="1661839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latin typeface="Gujarati MT Bold"/>
                <a:ea typeface="Gujarati MT Bold"/>
                <a:cs typeface="Gujarati MT Bold"/>
                <a:sym typeface="Gujarati MT Bold"/>
              </a:rPr>
              <a:t>Partition</a:t>
            </a:r>
            <a:r>
              <a:rPr dirty="0" smtClean="0">
                <a:latin typeface="Gujarati MT Bold"/>
                <a:ea typeface="Gujarati MT Bold"/>
                <a:cs typeface="Gujarati MT Bold"/>
                <a:sym typeface="Gujarati MT Bold"/>
              </a:rPr>
              <a:t> </a:t>
            </a:r>
            <a:r>
              <a:rPr dirty="0">
                <a:latin typeface="Gujarati MT Bold"/>
                <a:ea typeface="Gujarati MT Bold"/>
                <a:cs typeface="Gujarati MT Bold"/>
                <a:sym typeface="Gujarati MT Bold"/>
              </a:rPr>
              <a:t>L</a:t>
            </a:r>
          </a:p>
        </p:txBody>
      </p:sp>
      <p:sp>
        <p:nvSpPr>
          <p:cNvPr id="275" name="Shape 275"/>
          <p:cNvSpPr/>
          <p:nvPr/>
        </p:nvSpPr>
        <p:spPr>
          <a:xfrm>
            <a:off x="5448863" y="4505426"/>
            <a:ext cx="865412" cy="767034"/>
          </a:xfrm>
          <a:prstGeom prst="roundRect">
            <a:avLst>
              <a:gd name="adj" fmla="val 15970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276" name="Shape 276"/>
          <p:cNvSpPr/>
          <p:nvPr/>
        </p:nvSpPr>
        <p:spPr>
          <a:xfrm>
            <a:off x="7315792" y="4504892"/>
            <a:ext cx="844948" cy="768103"/>
          </a:xfrm>
          <a:prstGeom prst="roundRect">
            <a:avLst>
              <a:gd name="adj" fmla="val 15970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r</a:t>
            </a:r>
          </a:p>
        </p:txBody>
      </p:sp>
      <p:sp>
        <p:nvSpPr>
          <p:cNvPr id="277" name="Shape 277"/>
          <p:cNvSpPr/>
          <p:nvPr/>
        </p:nvSpPr>
        <p:spPr>
          <a:xfrm>
            <a:off x="6522189" y="4848454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6746654" y="4856803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6966689" y="4856803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6741635" y="3218127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6741635" y="3421947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6741635" y="3625767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5638336" y="5601077"/>
            <a:ext cx="234143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L different clusterings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F6F6F6"/>
                </a:solidFill>
              </a:rPr>
              <a:t>Numbering the</a:t>
            </a:r>
            <a:r>
              <a:rPr sz="4400" dirty="0" smtClean="0">
                <a:solidFill>
                  <a:srgbClr val="F6F6F6"/>
                </a:solidFill>
              </a:rPr>
              <a:t> </a:t>
            </a:r>
            <a:r>
              <a:rPr lang="en-US" sz="4400" dirty="0" smtClean="0">
                <a:solidFill>
                  <a:srgbClr val="F6F6F6"/>
                </a:solidFill>
              </a:rPr>
              <a:t>Clusters</a:t>
            </a:r>
            <a:endParaRPr sz="4400" dirty="0">
              <a:solidFill>
                <a:srgbClr val="F6F6F6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87707" y="6847869"/>
            <a:ext cx="20574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F6F6F6"/>
                </a:solidFill>
              </a:rPr>
              <a:t>2016/5/2</a:t>
            </a:r>
          </a:p>
        </p:txBody>
      </p:sp>
      <p:sp>
        <p:nvSpPr>
          <p:cNvPr id="289" name="Shape 289"/>
          <p:cNvSpPr/>
          <p:nvPr/>
        </p:nvSpPr>
        <p:spPr>
          <a:xfrm>
            <a:off x="121647" y="4879286"/>
            <a:ext cx="2127996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290" name="Shape 290"/>
          <p:cNvSpPr/>
          <p:nvPr/>
        </p:nvSpPr>
        <p:spPr>
          <a:xfrm>
            <a:off x="238949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291" name="Shape 291"/>
          <p:cNvSpPr/>
          <p:nvPr/>
        </p:nvSpPr>
        <p:spPr>
          <a:xfrm>
            <a:off x="1623277" y="5232612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3</a:t>
            </a:r>
          </a:p>
        </p:txBody>
      </p:sp>
      <p:sp>
        <p:nvSpPr>
          <p:cNvPr id="292" name="Shape 292"/>
          <p:cNvSpPr/>
          <p:nvPr/>
        </p:nvSpPr>
        <p:spPr>
          <a:xfrm>
            <a:off x="909246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2</a:t>
            </a:r>
          </a:p>
        </p:txBody>
      </p:sp>
      <p:sp>
        <p:nvSpPr>
          <p:cNvPr id="293" name="Shape 293"/>
          <p:cNvSpPr/>
          <p:nvPr/>
        </p:nvSpPr>
        <p:spPr>
          <a:xfrm>
            <a:off x="2340484" y="4879286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2</a:t>
            </a:r>
          </a:p>
        </p:txBody>
      </p:sp>
      <p:sp>
        <p:nvSpPr>
          <p:cNvPr id="294" name="Shape 294"/>
          <p:cNvSpPr/>
          <p:nvPr/>
        </p:nvSpPr>
        <p:spPr>
          <a:xfrm>
            <a:off x="2457785" y="5232612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295" name="Shape 295"/>
          <p:cNvSpPr/>
          <p:nvPr/>
        </p:nvSpPr>
        <p:spPr>
          <a:xfrm>
            <a:off x="3842114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296" name="Shape 296"/>
          <p:cNvSpPr/>
          <p:nvPr/>
        </p:nvSpPr>
        <p:spPr>
          <a:xfrm>
            <a:off x="3128083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297" name="Shape 297"/>
          <p:cNvSpPr/>
          <p:nvPr/>
        </p:nvSpPr>
        <p:spPr>
          <a:xfrm>
            <a:off x="4559321" y="4879286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3</a:t>
            </a:r>
          </a:p>
        </p:txBody>
      </p:sp>
      <p:sp>
        <p:nvSpPr>
          <p:cNvPr id="298" name="Shape 298"/>
          <p:cNvSpPr/>
          <p:nvPr/>
        </p:nvSpPr>
        <p:spPr>
          <a:xfrm>
            <a:off x="4676622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299" name="Shape 299"/>
          <p:cNvSpPr/>
          <p:nvPr/>
        </p:nvSpPr>
        <p:spPr>
          <a:xfrm>
            <a:off x="6060951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300" name="Shape 300"/>
          <p:cNvSpPr/>
          <p:nvPr/>
        </p:nvSpPr>
        <p:spPr>
          <a:xfrm>
            <a:off x="5346919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301" name="Shape 301"/>
          <p:cNvSpPr/>
          <p:nvPr/>
        </p:nvSpPr>
        <p:spPr>
          <a:xfrm>
            <a:off x="6778157" y="4879286"/>
            <a:ext cx="2127996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4</a:t>
            </a:r>
          </a:p>
        </p:txBody>
      </p:sp>
      <p:sp>
        <p:nvSpPr>
          <p:cNvPr id="302" name="Shape 302"/>
          <p:cNvSpPr/>
          <p:nvPr/>
        </p:nvSpPr>
        <p:spPr>
          <a:xfrm>
            <a:off x="6895459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303" name="Shape 303"/>
          <p:cNvSpPr/>
          <p:nvPr/>
        </p:nvSpPr>
        <p:spPr>
          <a:xfrm>
            <a:off x="8279787" y="5232612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304" name="Shape 304"/>
          <p:cNvSpPr/>
          <p:nvPr/>
        </p:nvSpPr>
        <p:spPr>
          <a:xfrm>
            <a:off x="7565756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dirty="0" smtClean="0"/>
              <a:t>?</a:t>
            </a:r>
            <a:endParaRPr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367993" y="1568977"/>
            <a:ext cx="7765814" cy="281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Number the clusters 1, 2, … , r arbitrarily in the first data partition</a:t>
            </a: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For the second partition, the cluster which overlaps the most with cluster 1 in Partition 1 is called cluster 1, the cluster which overlaps the most with cluster 2 in Partition 1 is called cluster 2, and so on</a:t>
            </a:r>
            <a:endParaRPr lang="en-US" sz="2400" dirty="0">
              <a:solidFill>
                <a:schemeClr val="tx1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98476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F6F6F6"/>
                </a:solidFill>
              </a:rPr>
              <a:t>Numbering the</a:t>
            </a:r>
            <a:r>
              <a:rPr sz="4400" dirty="0" smtClean="0">
                <a:solidFill>
                  <a:srgbClr val="F6F6F6"/>
                </a:solidFill>
              </a:rPr>
              <a:t> </a:t>
            </a:r>
            <a:r>
              <a:rPr lang="en-US" sz="4400" dirty="0" smtClean="0">
                <a:solidFill>
                  <a:srgbClr val="F6F6F6"/>
                </a:solidFill>
              </a:rPr>
              <a:t>Clusters</a:t>
            </a:r>
            <a:endParaRPr sz="4400" dirty="0">
              <a:solidFill>
                <a:srgbClr val="F6F6F6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87707" y="6847869"/>
            <a:ext cx="20574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F6F6F6"/>
                </a:solidFill>
              </a:rPr>
              <a:t>2016/5/2</a:t>
            </a:r>
          </a:p>
        </p:txBody>
      </p:sp>
      <p:sp>
        <p:nvSpPr>
          <p:cNvPr id="289" name="Shape 289"/>
          <p:cNvSpPr/>
          <p:nvPr/>
        </p:nvSpPr>
        <p:spPr>
          <a:xfrm>
            <a:off x="121647" y="4879286"/>
            <a:ext cx="2127996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290" name="Shape 290"/>
          <p:cNvSpPr/>
          <p:nvPr/>
        </p:nvSpPr>
        <p:spPr>
          <a:xfrm>
            <a:off x="238949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1" name="Shape 291"/>
          <p:cNvSpPr/>
          <p:nvPr/>
        </p:nvSpPr>
        <p:spPr>
          <a:xfrm>
            <a:off x="1623277" y="5232612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92" name="Shape 292"/>
          <p:cNvSpPr/>
          <p:nvPr/>
        </p:nvSpPr>
        <p:spPr>
          <a:xfrm>
            <a:off x="909246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93" name="Shape 293"/>
          <p:cNvSpPr/>
          <p:nvPr/>
        </p:nvSpPr>
        <p:spPr>
          <a:xfrm>
            <a:off x="2340484" y="4879286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2</a:t>
            </a:r>
          </a:p>
        </p:txBody>
      </p:sp>
      <p:sp>
        <p:nvSpPr>
          <p:cNvPr id="294" name="Shape 294"/>
          <p:cNvSpPr/>
          <p:nvPr/>
        </p:nvSpPr>
        <p:spPr>
          <a:xfrm>
            <a:off x="2457785" y="5232612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00B050"/>
                </a:solidFill>
              </a:rPr>
              <a:t>3</a:t>
            </a:r>
            <a:endParaRPr sz="1900" b="1" dirty="0">
              <a:solidFill>
                <a:srgbClr val="00B050"/>
              </a:solidFill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3842114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FF0000"/>
                </a:solidFill>
              </a:rPr>
              <a:t>1</a:t>
            </a:r>
            <a:endParaRPr sz="1900" b="1" dirty="0">
              <a:solidFill>
                <a:srgbClr val="FF0000"/>
              </a:solidFill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3128083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002060"/>
                </a:solidFill>
              </a:rPr>
              <a:t>2</a:t>
            </a:r>
            <a:endParaRPr sz="1900" b="1" dirty="0">
              <a:solidFill>
                <a:srgbClr val="002060"/>
              </a:solidFill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4559321" y="4879286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3</a:t>
            </a:r>
          </a:p>
        </p:txBody>
      </p:sp>
      <p:sp>
        <p:nvSpPr>
          <p:cNvPr id="298" name="Shape 298"/>
          <p:cNvSpPr/>
          <p:nvPr/>
        </p:nvSpPr>
        <p:spPr>
          <a:xfrm>
            <a:off x="4676622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FF0000"/>
                </a:solidFill>
              </a:rPr>
              <a:t>1</a:t>
            </a:r>
            <a:endParaRPr sz="1900" b="1" dirty="0">
              <a:solidFill>
                <a:srgbClr val="FF0000"/>
              </a:solidFill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6060951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002060"/>
                </a:solidFill>
              </a:rPr>
              <a:t>2</a:t>
            </a:r>
            <a:endParaRPr sz="1900" b="1" dirty="0">
              <a:solidFill>
                <a:srgbClr val="002060"/>
              </a:solidFill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5346919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00B050"/>
                </a:solidFill>
              </a:rPr>
              <a:t>3</a:t>
            </a:r>
            <a:endParaRPr sz="1900" b="1" dirty="0">
              <a:solidFill>
                <a:srgbClr val="00B050"/>
              </a:solidFill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6778157" y="4879286"/>
            <a:ext cx="2127996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/>
              <a:t>P</a:t>
            </a:r>
            <a:r>
              <a:rPr lang="en-US" dirty="0" smtClean="0"/>
              <a:t>artition</a:t>
            </a:r>
            <a:r>
              <a:rPr dirty="0" smtClean="0"/>
              <a:t> </a:t>
            </a:r>
            <a:r>
              <a:rPr dirty="0"/>
              <a:t>4</a:t>
            </a:r>
          </a:p>
        </p:txBody>
      </p:sp>
      <p:sp>
        <p:nvSpPr>
          <p:cNvPr id="302" name="Shape 302"/>
          <p:cNvSpPr/>
          <p:nvPr/>
        </p:nvSpPr>
        <p:spPr>
          <a:xfrm>
            <a:off x="6895459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002060"/>
                </a:solidFill>
              </a:rPr>
              <a:t>2</a:t>
            </a:r>
            <a:endParaRPr sz="1900" b="1" dirty="0">
              <a:solidFill>
                <a:srgbClr val="002060"/>
              </a:solidFill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8279787" y="5232612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1900" b="1" dirty="0" smtClean="0">
                <a:solidFill>
                  <a:srgbClr val="00B050"/>
                </a:solidFill>
              </a:rPr>
              <a:t>3</a:t>
            </a:r>
            <a:endParaRPr sz="1900" b="1" dirty="0">
              <a:solidFill>
                <a:srgbClr val="00B050"/>
              </a:solidFill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7565756" y="5232612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endParaRPr sz="19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93" y="1568977"/>
            <a:ext cx="7765814" cy="281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Number the clusters 1, 2, … , r in the results from the first data partition</a:t>
            </a: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chemeClr val="tx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For the second partition, the cluster which overlaps the most with cluster 1 in Partition 1 is called cluster 1, the cluster which overlaps the most with cluster 2 in Partition 1 is called cluster 2, and so on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48595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F6F6F6"/>
                </a:solidFill>
              </a:rPr>
              <a:t>Clustering the Users</a:t>
            </a:r>
            <a:endParaRPr sz="4400" dirty="0">
              <a:solidFill>
                <a:srgbClr val="F6F6F6"/>
              </a:solidFill>
            </a:endParaRP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6457950" y="62344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27</a:t>
            </a:fld>
            <a:endParaRPr sz="900">
              <a:solidFill>
                <a:srgbClr val="F6F6F6"/>
              </a:solidFill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258124" y="3642494"/>
            <a:ext cx="2127996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290" name="Shape 290"/>
          <p:cNvSpPr/>
          <p:nvPr/>
        </p:nvSpPr>
        <p:spPr>
          <a:xfrm>
            <a:off x="375426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291" name="Shape 291"/>
          <p:cNvSpPr/>
          <p:nvPr/>
        </p:nvSpPr>
        <p:spPr>
          <a:xfrm>
            <a:off x="1759754" y="3995820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3</a:t>
            </a:r>
          </a:p>
        </p:txBody>
      </p:sp>
      <p:sp>
        <p:nvSpPr>
          <p:cNvPr id="292" name="Shape 292"/>
          <p:cNvSpPr/>
          <p:nvPr/>
        </p:nvSpPr>
        <p:spPr>
          <a:xfrm>
            <a:off x="1045723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2</a:t>
            </a:r>
          </a:p>
        </p:txBody>
      </p:sp>
      <p:sp>
        <p:nvSpPr>
          <p:cNvPr id="293" name="Shape 293"/>
          <p:cNvSpPr/>
          <p:nvPr/>
        </p:nvSpPr>
        <p:spPr>
          <a:xfrm>
            <a:off x="2476961" y="3642494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2</a:t>
            </a:r>
          </a:p>
        </p:txBody>
      </p:sp>
      <p:sp>
        <p:nvSpPr>
          <p:cNvPr id="294" name="Shape 294"/>
          <p:cNvSpPr/>
          <p:nvPr/>
        </p:nvSpPr>
        <p:spPr>
          <a:xfrm>
            <a:off x="2594262" y="3995820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295" name="Shape 295"/>
          <p:cNvSpPr/>
          <p:nvPr/>
        </p:nvSpPr>
        <p:spPr>
          <a:xfrm>
            <a:off x="3978591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3</a:t>
            </a:r>
          </a:p>
        </p:txBody>
      </p:sp>
      <p:sp>
        <p:nvSpPr>
          <p:cNvPr id="296" name="Shape 296"/>
          <p:cNvSpPr/>
          <p:nvPr/>
        </p:nvSpPr>
        <p:spPr>
          <a:xfrm>
            <a:off x="3264560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2</a:t>
            </a:r>
          </a:p>
        </p:txBody>
      </p:sp>
      <p:sp>
        <p:nvSpPr>
          <p:cNvPr id="297" name="Shape 297"/>
          <p:cNvSpPr/>
          <p:nvPr/>
        </p:nvSpPr>
        <p:spPr>
          <a:xfrm>
            <a:off x="4695798" y="3642494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3</a:t>
            </a:r>
          </a:p>
        </p:txBody>
      </p:sp>
      <p:sp>
        <p:nvSpPr>
          <p:cNvPr id="298" name="Shape 298"/>
          <p:cNvSpPr/>
          <p:nvPr/>
        </p:nvSpPr>
        <p:spPr>
          <a:xfrm>
            <a:off x="4813099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299" name="Shape 299"/>
          <p:cNvSpPr/>
          <p:nvPr/>
        </p:nvSpPr>
        <p:spPr>
          <a:xfrm>
            <a:off x="6197428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3</a:t>
            </a:r>
          </a:p>
        </p:txBody>
      </p:sp>
      <p:sp>
        <p:nvSpPr>
          <p:cNvPr id="300" name="Shape 300"/>
          <p:cNvSpPr/>
          <p:nvPr/>
        </p:nvSpPr>
        <p:spPr>
          <a:xfrm>
            <a:off x="5483396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2</a:t>
            </a:r>
          </a:p>
        </p:txBody>
      </p:sp>
      <p:sp>
        <p:nvSpPr>
          <p:cNvPr id="301" name="Shape 301"/>
          <p:cNvSpPr/>
          <p:nvPr/>
        </p:nvSpPr>
        <p:spPr>
          <a:xfrm>
            <a:off x="6914634" y="3642494"/>
            <a:ext cx="2127996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4</a:t>
            </a:r>
          </a:p>
        </p:txBody>
      </p:sp>
      <p:sp>
        <p:nvSpPr>
          <p:cNvPr id="302" name="Shape 302"/>
          <p:cNvSpPr/>
          <p:nvPr/>
        </p:nvSpPr>
        <p:spPr>
          <a:xfrm>
            <a:off x="7031936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303" name="Shape 303"/>
          <p:cNvSpPr/>
          <p:nvPr/>
        </p:nvSpPr>
        <p:spPr>
          <a:xfrm>
            <a:off x="8416264" y="3995820"/>
            <a:ext cx="552799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3</a:t>
            </a:r>
          </a:p>
        </p:txBody>
      </p:sp>
      <p:sp>
        <p:nvSpPr>
          <p:cNvPr id="304" name="Shape 304"/>
          <p:cNvSpPr/>
          <p:nvPr/>
        </p:nvSpPr>
        <p:spPr>
          <a:xfrm>
            <a:off x="7702233" y="399582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2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1383255" y="4364549"/>
            <a:ext cx="218441" cy="218441"/>
            <a:chOff x="0" y="0"/>
            <a:chExt cx="218440" cy="218440"/>
          </a:xfrm>
        </p:grpSpPr>
        <p:sp>
          <p:nvSpPr>
            <p:cNvPr id="305" name="Shape 305"/>
            <p:cNvSpPr/>
            <p:nvPr/>
          </p:nvSpPr>
          <p:spPr>
            <a:xfrm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flipH="1"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2927131" y="4364549"/>
            <a:ext cx="218442" cy="218441"/>
            <a:chOff x="0" y="0"/>
            <a:chExt cx="218440" cy="218440"/>
          </a:xfrm>
        </p:grpSpPr>
        <p:sp>
          <p:nvSpPr>
            <p:cNvPr id="308" name="Shape 308"/>
            <p:cNvSpPr/>
            <p:nvPr/>
          </p:nvSpPr>
          <p:spPr>
            <a:xfrm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5820928" y="4364549"/>
            <a:ext cx="218441" cy="218441"/>
            <a:chOff x="0" y="0"/>
            <a:chExt cx="218440" cy="218440"/>
          </a:xfrm>
        </p:grpSpPr>
        <p:sp>
          <p:nvSpPr>
            <p:cNvPr id="311" name="Shape 311"/>
            <p:cNvSpPr/>
            <p:nvPr/>
          </p:nvSpPr>
          <p:spPr>
            <a:xfrm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flipH="1"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16" name="Group 316"/>
          <p:cNvGrpSpPr/>
          <p:nvPr/>
        </p:nvGrpSpPr>
        <p:grpSpPr>
          <a:xfrm>
            <a:off x="8039765" y="4364549"/>
            <a:ext cx="218441" cy="218441"/>
            <a:chOff x="0" y="0"/>
            <a:chExt cx="218440" cy="218440"/>
          </a:xfrm>
        </p:grpSpPr>
        <p:sp>
          <p:nvSpPr>
            <p:cNvPr id="314" name="Shape 314"/>
            <p:cNvSpPr/>
            <p:nvPr/>
          </p:nvSpPr>
          <p:spPr>
            <a:xfrm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flipH="1"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Shape 317"/>
              <p:cNvSpPr/>
              <p:nvPr/>
            </p:nvSpPr>
            <p:spPr>
              <a:xfrm>
                <a:off x="976287" y="5181883"/>
                <a:ext cx="7348180" cy="3847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1900" dirty="0" smtClean="0">
                    <a:solidFill>
                      <a:srgbClr val="FAEF9D"/>
                    </a:solidFill>
                  </a:rPr>
                  <a:t>e.g. </a:t>
                </a:r>
                <a:r>
                  <a:rPr sz="1900" dirty="0" smtClean="0">
                    <a:solidFill>
                      <a:srgbClr val="FAEF9D"/>
                    </a:solidFill>
                  </a:rPr>
                  <a:t>Here </a:t>
                </a:r>
                <a:r>
                  <a:rPr lang="en-US" sz="1900" dirty="0" smtClean="0">
                    <a:solidFill>
                      <a:srgbClr val="FAEF9D"/>
                    </a:solidFill>
                  </a:rPr>
                  <a:t># of data partitions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1900" dirty="0">
                    <a:solidFill>
                      <a:srgbClr val="FAEF9D"/>
                    </a:solidFill>
                  </a:rPr>
                  <a:t>, </a:t>
                </a:r>
                <a:r>
                  <a:rPr lang="en-US" sz="1900" dirty="0" smtClean="0">
                    <a:solidFill>
                      <a:srgbClr val="FAEF9D"/>
                    </a:solidFill>
                  </a:rPr>
                  <a:t># clusters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i="1" dirty="0" smtClean="0">
                  <a:solidFill>
                    <a:srgbClr val="FAEF9D"/>
                  </a:solidFill>
                </a:endParaRPr>
              </a:p>
            </p:txBody>
          </p:sp>
        </mc:Choice>
        <mc:Fallback xmlns="">
          <p:sp>
            <p:nvSpPr>
              <p:cNvPr id="317" name="Shape 3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87" y="5181883"/>
                <a:ext cx="7348180" cy="384721"/>
              </a:xfrm>
              <a:prstGeom prst="rect">
                <a:avLst/>
              </a:prstGeom>
              <a:blipFill rotWithShape="0">
                <a:blip r:embed="rId2"/>
                <a:stretch>
                  <a:fillRect t="-7937" b="-2698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0" name="Group 320"/>
          <p:cNvGrpSpPr/>
          <p:nvPr/>
        </p:nvGrpSpPr>
        <p:grpSpPr>
          <a:xfrm>
            <a:off x="3816131" y="4859849"/>
            <a:ext cx="218442" cy="218441"/>
            <a:chOff x="0" y="0"/>
            <a:chExt cx="218440" cy="218440"/>
          </a:xfrm>
        </p:grpSpPr>
        <p:sp>
          <p:nvSpPr>
            <p:cNvPr id="318" name="Shape 318"/>
            <p:cNvSpPr/>
            <p:nvPr/>
          </p:nvSpPr>
          <p:spPr>
            <a:xfrm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H="1" flipV="1">
              <a:off x="0" y="0"/>
              <a:ext cx="218441" cy="218441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Shape 321"/>
              <p:cNvSpPr/>
              <p:nvPr/>
            </p:nvSpPr>
            <p:spPr>
              <a:xfrm>
                <a:off x="4088362" y="4783649"/>
                <a:ext cx="962594" cy="3835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900" b="1"/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900" b="1" dirty="0">
                    <a:solidFill>
                      <a:srgbClr val="F6F6F6"/>
                    </a:solidFill>
                  </a:rPr>
                  <a:t>= </a:t>
                </a:r>
                <a:r>
                  <a:rPr lang="en-US" sz="1900" b="1" dirty="0" smtClean="0">
                    <a:solidFill>
                      <a:srgbClr val="F6F6F6"/>
                    </a:solidFill>
                  </a:rPr>
                  <a:t>U</a:t>
                </a:r>
                <a:r>
                  <a:rPr sz="1900" b="1" dirty="0" smtClean="0">
                    <a:solidFill>
                      <a:srgbClr val="F6F6F6"/>
                    </a:solidFill>
                  </a:rPr>
                  <a:t>ser </a:t>
                </a:r>
                <a14:m>
                  <m:oMath xmlns:m="http://schemas.openxmlformats.org/officeDocument/2006/math">
                    <m:r>
                      <a:rPr lang="en-US" sz="1900" b="1" i="1" dirty="0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sz="1900" b="1" dirty="0">
                  <a:solidFill>
                    <a:srgbClr val="F6F6F6"/>
                  </a:solidFill>
                </a:endParaRPr>
              </a:p>
            </p:txBody>
          </p:sp>
        </mc:Choice>
        <mc:Fallback xmlns="">
          <p:sp>
            <p:nvSpPr>
              <p:cNvPr id="321" name="Shape 3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62" y="4783649"/>
                <a:ext cx="962594" cy="383541"/>
              </a:xfrm>
              <a:prstGeom prst="rect">
                <a:avLst/>
              </a:prstGeom>
              <a:blipFill rotWithShape="0">
                <a:blip r:embed="rId3"/>
                <a:stretch>
                  <a:fillRect l="-10127" t="-7937" r="-1266" b="-2698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hape 317"/>
              <p:cNvSpPr/>
              <p:nvPr/>
            </p:nvSpPr>
            <p:spPr>
              <a:xfrm>
                <a:off x="897910" y="5642397"/>
                <a:ext cx="7348180" cy="3847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1900" dirty="0" smtClean="0">
                    <a:solidFill>
                      <a:srgbClr val="FAEF9D"/>
                    </a:solidFill>
                  </a:rPr>
                  <a:t>e.g. </a:t>
                </a:r>
                <a:r>
                  <a:rPr sz="1900" dirty="0" smtClean="0">
                    <a:solidFill>
                      <a:srgbClr val="FAEF9D"/>
                    </a:solidFill>
                  </a:rPr>
                  <a:t>Here </a:t>
                </a:r>
                <a:r>
                  <a:rPr lang="en-US" sz="1900" dirty="0" smtClean="0">
                    <a:solidFill>
                      <a:srgbClr val="FAEF9D"/>
                    </a:solidFill>
                  </a:rPr>
                  <a:t>user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900" dirty="0" smtClean="0">
                    <a:solidFill>
                      <a:srgbClr val="FAEF9D"/>
                    </a:solidFill>
                  </a:rPr>
                  <a:t> is assigned to cluster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FAEF9D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900" i="1" dirty="0" smtClean="0">
                  <a:solidFill>
                    <a:srgbClr val="FAEF9D"/>
                  </a:solidFill>
                </a:endParaRPr>
              </a:p>
            </p:txBody>
          </p:sp>
        </mc:Choice>
        <mc:Fallback xmlns="">
          <p:sp>
            <p:nvSpPr>
              <p:cNvPr id="39" name="Shape 3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10" y="5642397"/>
                <a:ext cx="7348180" cy="384721"/>
              </a:xfrm>
              <a:prstGeom prst="rect">
                <a:avLst/>
              </a:prstGeom>
              <a:blipFill rotWithShape="0">
                <a:blip r:embed="rId4"/>
                <a:stretch>
                  <a:fillRect t="-7937" b="-2698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7993" y="1568977"/>
            <a:ext cx="7765814" cy="2077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A user may belong to cluster 1 in one partition, but may belong to some other cluster in another partition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00"/>
                </a:solidFill>
              </a:rPr>
              <a:t>Majority voting </a:t>
            </a:r>
            <a:r>
              <a:rPr lang="en-US" sz="2400" dirty="0" smtClean="0">
                <a:solidFill>
                  <a:schemeClr val="tx1"/>
                </a:solidFill>
              </a:rPr>
              <a:t>determines the correct cluster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each </a:t>
            </a:r>
            <a:r>
              <a:rPr lang="en-US" sz="2400" dirty="0">
                <a:solidFill>
                  <a:schemeClr val="tx1"/>
                </a:solidFill>
              </a:rPr>
              <a:t>user.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501650" y="-211532"/>
            <a:ext cx="7886700" cy="15954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Summary of the algorithm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28</a:t>
            </a:fld>
            <a:endParaRPr sz="900">
              <a:solidFill>
                <a:srgbClr val="F6F6F6"/>
              </a:solidFill>
            </a:endParaRPr>
          </a:p>
        </p:txBody>
      </p:sp>
      <p:pic>
        <p:nvPicPr>
          <p:cNvPr id="325" name="AAEAAQAAAAAAAAKTAAAAJDkxMDc1MGJhLTdlMWUtNGZjYi05NWRhLWZhMTdhMjMwYTg4Mg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654" y="1845265"/>
            <a:ext cx="2259298" cy="1228122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3376700" y="2340864"/>
            <a:ext cx="1186835" cy="330300"/>
          </a:xfrm>
          <a:prstGeom prst="rightArrow">
            <a:avLst>
              <a:gd name="adj1" fmla="val 30748"/>
              <a:gd name="adj2" fmla="val 118329"/>
            </a:avLst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45719" rIns="45719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3236159" y="1355611"/>
            <a:ext cx="10935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</a:rPr>
              <a:t>Part</a:t>
            </a:r>
            <a:r>
              <a:rPr lang="en-US" sz="1600" dirty="0" smtClean="0">
                <a:solidFill>
                  <a:srgbClr val="FFFFFF"/>
                </a:solidFill>
              </a:rPr>
              <a:t>ition </a:t>
            </a:r>
            <a:r>
              <a:rPr sz="1600" dirty="0" smtClean="0">
                <a:solidFill>
                  <a:srgbClr val="FFFFFF"/>
                </a:solidFill>
              </a:rPr>
              <a:t> </a:t>
            </a:r>
            <a:r>
              <a:rPr sz="1600" dirty="0">
                <a:solidFill>
                  <a:srgbClr val="FFFFFF"/>
                </a:solidFill>
              </a:rPr>
              <a:t>items uniformly into </a:t>
            </a:r>
            <a:r>
              <a:rPr lang="en-US" sz="1600" dirty="0" smtClean="0">
                <a:solidFill>
                  <a:srgbClr val="FFFFFF"/>
                </a:solidFill>
              </a:rPr>
              <a:t>L</a:t>
            </a:r>
            <a:r>
              <a:rPr sz="1600" dirty="0" smtClean="0">
                <a:solidFill>
                  <a:srgbClr val="FFFFFF"/>
                </a:solidFill>
              </a:rPr>
              <a:t> </a:t>
            </a:r>
            <a:r>
              <a:rPr sz="1600" dirty="0">
                <a:solidFill>
                  <a:srgbClr val="FFFFFF"/>
                </a:solidFill>
              </a:rPr>
              <a:t>sets</a:t>
            </a:r>
          </a:p>
        </p:txBody>
      </p:sp>
      <p:sp>
        <p:nvSpPr>
          <p:cNvPr id="328" name="Shape 328"/>
          <p:cNvSpPr/>
          <p:nvPr/>
        </p:nvSpPr>
        <p:spPr>
          <a:xfrm>
            <a:off x="4627866" y="1384300"/>
            <a:ext cx="1210232" cy="457498"/>
          </a:xfrm>
          <a:prstGeom prst="rect">
            <a:avLst/>
          </a:prstGeom>
          <a:gradFill>
            <a:gsLst>
              <a:gs pos="0">
                <a:srgbClr val="ADC5A1"/>
              </a:gs>
              <a:gs pos="50000">
                <a:srgbClr val="A1BA94"/>
              </a:gs>
              <a:gs pos="100000">
                <a:srgbClr val="92B381"/>
              </a:gs>
            </a:gsLst>
            <a:lin ang="5400000"/>
          </a:gradFill>
          <a:ln w="6350">
            <a:solidFill>
              <a:srgbClr val="608F3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329" name="Shape 329"/>
          <p:cNvSpPr/>
          <p:nvPr/>
        </p:nvSpPr>
        <p:spPr>
          <a:xfrm>
            <a:off x="4627866" y="2578100"/>
            <a:ext cx="1210232" cy="457498"/>
          </a:xfrm>
          <a:prstGeom prst="rect">
            <a:avLst/>
          </a:prstGeom>
          <a:gradFill>
            <a:gsLst>
              <a:gs pos="0">
                <a:srgbClr val="ADC5A1"/>
              </a:gs>
              <a:gs pos="50000">
                <a:srgbClr val="A1BA94"/>
              </a:gs>
              <a:gs pos="100000">
                <a:srgbClr val="92B381"/>
              </a:gs>
            </a:gsLst>
            <a:lin ang="5400000"/>
          </a:gradFill>
          <a:ln w="6350">
            <a:solidFill>
              <a:srgbClr val="608F3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L</a:t>
            </a:r>
          </a:p>
        </p:txBody>
      </p:sp>
      <p:sp>
        <p:nvSpPr>
          <p:cNvPr id="330" name="Shape 330"/>
          <p:cNvSpPr/>
          <p:nvPr/>
        </p:nvSpPr>
        <p:spPr>
          <a:xfrm>
            <a:off x="5116994" y="1943100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45719" rIns="45719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5116994" y="2146920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5116994" y="2350740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5902429" y="2340864"/>
            <a:ext cx="1186835" cy="330300"/>
          </a:xfrm>
          <a:prstGeom prst="rightArrow">
            <a:avLst>
              <a:gd name="adj1" fmla="val 30748"/>
              <a:gd name="adj2" fmla="val 118329"/>
            </a:avLst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5761913" y="1767106"/>
            <a:ext cx="120949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</a:rPr>
              <a:t>Net </a:t>
            </a:r>
            <a:r>
              <a:rPr sz="1600" dirty="0" smtClean="0">
                <a:solidFill>
                  <a:srgbClr val="FFFFFF"/>
                </a:solidFill>
              </a:rPr>
              <a:t>Win</a:t>
            </a:r>
            <a:r>
              <a:rPr lang="en-US" sz="1600" dirty="0" smtClean="0">
                <a:solidFill>
                  <a:srgbClr val="FFFFFF"/>
                </a:solidFill>
              </a:rPr>
              <a:t>s</a:t>
            </a:r>
            <a:r>
              <a:rPr sz="1600" dirty="0" smtClean="0">
                <a:solidFill>
                  <a:srgbClr val="FFFFFF"/>
                </a:solidFill>
              </a:rPr>
              <a:t> </a:t>
            </a:r>
            <a:r>
              <a:rPr sz="1600" dirty="0">
                <a:solidFill>
                  <a:srgbClr val="FFFFFF"/>
                </a:solidFill>
              </a:rPr>
              <a:t>matrix</a:t>
            </a:r>
          </a:p>
        </p:txBody>
      </p:sp>
      <p:graphicFrame>
        <p:nvGraphicFramePr>
          <p:cNvPr id="335" name="Table 335"/>
          <p:cNvGraphicFramePr/>
          <p:nvPr>
            <p:extLst>
              <p:ext uri="{D42A27DB-BD31-4B8C-83A1-F6EECF244321}">
                <p14:modId xmlns:p14="http://schemas.microsoft.com/office/powerpoint/2010/main" val="2043789821"/>
              </p:ext>
            </p:extLst>
          </p:nvPr>
        </p:nvGraphicFramePr>
        <p:xfrm>
          <a:off x="7229805" y="1395308"/>
          <a:ext cx="1708395" cy="133096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30958"/>
                <a:gridCol w="224997"/>
                <a:gridCol w="269082"/>
                <a:gridCol w="384061"/>
                <a:gridCol w="299297"/>
              </a:tblGrid>
              <a:tr h="267462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63500" marR="63500" marT="63500" marB="63500" anchor="ctr" horzOverflow="overflow"/>
                </a:tc>
              </a:tr>
              <a:tr h="267462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</a:tr>
              <a:tr h="267462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0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  <a:tr h="267462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-1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</a:tr>
            </a:tbl>
          </a:graphicData>
        </a:graphic>
      </p:graphicFrame>
      <p:graphicFrame>
        <p:nvGraphicFramePr>
          <p:cNvPr id="336" name="Table 336"/>
          <p:cNvGraphicFramePr/>
          <p:nvPr>
            <p:extLst>
              <p:ext uri="{D42A27DB-BD31-4B8C-83A1-F6EECF244321}">
                <p14:modId xmlns:p14="http://schemas.microsoft.com/office/powerpoint/2010/main" val="196098095"/>
              </p:ext>
            </p:extLst>
          </p:nvPr>
        </p:nvGraphicFramePr>
        <p:xfrm>
          <a:off x="7089265" y="3397176"/>
          <a:ext cx="1758644" cy="148808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22026"/>
                <a:gridCol w="223914"/>
                <a:gridCol w="307309"/>
                <a:gridCol w="330926"/>
                <a:gridCol w="374469"/>
              </a:tblGrid>
              <a:tr h="397579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 smtClean="0">
                          <a:solidFill>
                            <a:srgbClr val="FFFFFF"/>
                          </a:solidFill>
                        </a:rPr>
                        <a:t>Ite</a:t>
                      </a:r>
                      <a:r>
                        <a:rPr lang="en-US" sz="1500" b="1" i="1" dirty="0" smtClean="0">
                          <a:solidFill>
                            <a:srgbClr val="FFFFFF"/>
                          </a:solidFill>
                        </a:rPr>
                        <a:t>m</a:t>
                      </a:r>
                      <a:endParaRPr sz="15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i="1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63500" marR="63500" marT="63500" marB="63500" anchor="ctr" horzOverflow="overflow"/>
                </a:tc>
              </a:tr>
              <a:tr h="363501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 dirty="0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0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0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</a:tr>
              <a:tr h="363501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/>
                    </a:p>
                  </a:txBody>
                  <a:tcPr marL="63500" marR="63500" marT="63500" marB="63500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-1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-1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1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</a:tr>
              <a:tr h="363501">
                <a:tc>
                  <a:txBody>
                    <a:bodyPr/>
                    <a:lstStyle/>
                    <a:p>
                      <a:pPr lvl="0" algn="l" defTabSz="685800">
                        <a:defRPr sz="1300"/>
                      </a:pPr>
                      <a:endParaRPr dirty="0"/>
                    </a:p>
                  </a:txBody>
                  <a:tcPr marL="63500" marR="63500" marT="63500" marB="63500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lang="en-US" sz="1300" b="1" i="1" dirty="0" smtClean="0"/>
                        <a:t>-1</a:t>
                      </a:r>
                      <a:endParaRPr sz="1300" b="1" i="1" dirty="0"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/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r>
                        <a:rPr sz="1300" b="1" i="1" dirty="0"/>
                        <a:t>0</a:t>
                      </a:r>
                    </a:p>
                  </a:txBody>
                  <a:tcPr marL="63500" marR="63500" marT="63500" marB="63500" anchor="ctr" horzOverflow="overflow"/>
                </a:tc>
              </a:tr>
            </a:tbl>
          </a:graphicData>
        </a:graphic>
      </p:graphicFrame>
      <p:sp>
        <p:nvSpPr>
          <p:cNvPr id="337" name="Shape 337"/>
          <p:cNvSpPr/>
          <p:nvPr/>
        </p:nvSpPr>
        <p:spPr>
          <a:xfrm>
            <a:off x="8008623" y="3218602"/>
            <a:ext cx="134840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10324" y="3037073"/>
            <a:ext cx="134840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010324" y="2854065"/>
            <a:ext cx="134840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rot="9064546">
            <a:off x="6255182" y="5122528"/>
            <a:ext cx="1063064" cy="36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95" y="7479"/>
                </a:moveTo>
                <a:lnTo>
                  <a:pt x="13195" y="0"/>
                </a:lnTo>
                <a:lnTo>
                  <a:pt x="21600" y="10800"/>
                </a:lnTo>
                <a:lnTo>
                  <a:pt x="13195" y="21600"/>
                </a:lnTo>
                <a:lnTo>
                  <a:pt x="13195" y="14121"/>
                </a:lnTo>
                <a:lnTo>
                  <a:pt x="0" y="14121"/>
                </a:lnTo>
                <a:lnTo>
                  <a:pt x="0" y="7479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682283" y="5272917"/>
            <a:ext cx="14237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</a:rPr>
              <a:t>Spectral Clustering</a:t>
            </a:r>
          </a:p>
        </p:txBody>
      </p:sp>
      <p:sp>
        <p:nvSpPr>
          <p:cNvPr id="342" name="Shape 342"/>
          <p:cNvSpPr/>
          <p:nvPr/>
        </p:nvSpPr>
        <p:spPr>
          <a:xfrm>
            <a:off x="4051300" y="3634474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Gujarati MT Bold"/>
                <a:ea typeface="Gujarati MT Bold"/>
                <a:cs typeface="Gujarati MT Bold"/>
                <a:sym typeface="Gujarati MT Bold"/>
              </a:defRPr>
            </a:lvl1pPr>
          </a:lstStyle>
          <a:p>
            <a:pPr lvl="0"/>
            <a:r>
              <a:rPr lang="en-US" dirty="0" smtClean="0"/>
              <a:t>Partition</a:t>
            </a:r>
            <a:r>
              <a:rPr dirty="0" smtClean="0"/>
              <a:t> </a:t>
            </a:r>
            <a:r>
              <a:rPr dirty="0"/>
              <a:t>1</a:t>
            </a:r>
          </a:p>
        </p:txBody>
      </p:sp>
      <p:sp>
        <p:nvSpPr>
          <p:cNvPr id="343" name="Shape 343"/>
          <p:cNvSpPr/>
          <p:nvPr/>
        </p:nvSpPr>
        <p:spPr>
          <a:xfrm>
            <a:off x="4168601" y="398780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344" name="Shape 344"/>
          <p:cNvSpPr/>
          <p:nvPr/>
        </p:nvSpPr>
        <p:spPr>
          <a:xfrm>
            <a:off x="5552930" y="398780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r</a:t>
            </a:r>
          </a:p>
        </p:txBody>
      </p:sp>
      <p:sp>
        <p:nvSpPr>
          <p:cNvPr id="345" name="Shape 345"/>
          <p:cNvSpPr/>
          <p:nvPr/>
        </p:nvSpPr>
        <p:spPr>
          <a:xfrm>
            <a:off x="4888394" y="4227349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112859" y="4235698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5332894" y="4235698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051300" y="5494904"/>
            <a:ext cx="2127995" cy="1069852"/>
          </a:xfrm>
          <a:prstGeom prst="rect">
            <a:avLst/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latin typeface="Gujarati MT Bold"/>
                <a:ea typeface="Gujarati MT Bold"/>
                <a:cs typeface="Gujarati MT Bold"/>
                <a:sym typeface="Gujarati MT Bold"/>
              </a:rPr>
              <a:t>Partition</a:t>
            </a:r>
            <a:r>
              <a:rPr dirty="0" smtClean="0">
                <a:latin typeface="Gujarati MT Bold"/>
                <a:ea typeface="Gujarati MT Bold"/>
                <a:cs typeface="Gujarati MT Bold"/>
                <a:sym typeface="Gujarati MT Bold"/>
              </a:rPr>
              <a:t> </a:t>
            </a:r>
            <a:r>
              <a:rPr dirty="0">
                <a:latin typeface="Gujarati MT Bold"/>
                <a:ea typeface="Gujarati MT Bold"/>
                <a:cs typeface="Gujarati MT Bold"/>
                <a:sym typeface="Gujarati MT Bold"/>
              </a:rPr>
              <a:t>L</a:t>
            </a:r>
          </a:p>
        </p:txBody>
      </p:sp>
      <p:sp>
        <p:nvSpPr>
          <p:cNvPr id="349" name="Shape 349"/>
          <p:cNvSpPr/>
          <p:nvPr/>
        </p:nvSpPr>
        <p:spPr>
          <a:xfrm>
            <a:off x="4168601" y="584823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350" name="Shape 350"/>
          <p:cNvSpPr/>
          <p:nvPr/>
        </p:nvSpPr>
        <p:spPr>
          <a:xfrm>
            <a:off x="5552930" y="5848230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r</a:t>
            </a:r>
          </a:p>
        </p:txBody>
      </p:sp>
      <p:sp>
        <p:nvSpPr>
          <p:cNvPr id="351" name="Shape 351"/>
          <p:cNvSpPr/>
          <p:nvPr/>
        </p:nvSpPr>
        <p:spPr>
          <a:xfrm>
            <a:off x="4888394" y="6087779"/>
            <a:ext cx="141189" cy="7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5112859" y="6096128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332894" y="6096128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5113819" y="4859480"/>
            <a:ext cx="134839" cy="72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113819" y="5063301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5113819" y="5267121"/>
            <a:ext cx="13483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72901" y="4701511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1</a:t>
            </a:r>
          </a:p>
        </p:txBody>
      </p:sp>
      <p:sp>
        <p:nvSpPr>
          <p:cNvPr id="358" name="Shape 358"/>
          <p:cNvSpPr/>
          <p:nvPr/>
        </p:nvSpPr>
        <p:spPr>
          <a:xfrm>
            <a:off x="1857230" y="4701511"/>
            <a:ext cx="552798" cy="568425"/>
          </a:xfrm>
          <a:prstGeom prst="roundRect">
            <a:avLst>
              <a:gd name="adj" fmla="val 16422"/>
            </a:avLst>
          </a:prstGeom>
          <a:gradFill>
            <a:gsLst>
              <a:gs pos="0">
                <a:srgbClr val="F8E35A"/>
              </a:gs>
              <a:gs pos="50000">
                <a:srgbClr val="FDE531"/>
              </a:gs>
              <a:gs pos="100000">
                <a:srgbClr val="E4CD27"/>
              </a:gs>
            </a:gsLst>
            <a:lin ang="5400000"/>
          </a:gradFill>
          <a:ln w="6350">
            <a:solidFill>
              <a:srgbClr val="F4DE3A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900"/>
              <a:t>r</a:t>
            </a:r>
          </a:p>
        </p:txBody>
      </p:sp>
      <p:sp>
        <p:nvSpPr>
          <p:cNvPr id="359" name="Shape 359"/>
          <p:cNvSpPr/>
          <p:nvPr/>
        </p:nvSpPr>
        <p:spPr>
          <a:xfrm>
            <a:off x="1149149" y="4941060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373614" y="4949409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593649" y="4949409"/>
            <a:ext cx="141189" cy="7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4C"/>
              </a:gs>
              <a:gs pos="50000">
                <a:srgbClr val="FFB219"/>
              </a:gs>
              <a:gs pos="100000">
                <a:srgbClr val="E49E14"/>
              </a:gs>
            </a:gsLst>
            <a:lin ang="5400000"/>
          </a:gradFill>
          <a:ln w="6350">
            <a:solidFill>
              <a:srgbClr val="41AEBD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 rot="10800000">
            <a:off x="2542656" y="4820263"/>
            <a:ext cx="1311292" cy="330300"/>
          </a:xfrm>
          <a:prstGeom prst="rightArrow">
            <a:avLst>
              <a:gd name="adj1" fmla="val 30748"/>
              <a:gd name="adj2" fmla="val 118329"/>
            </a:avLst>
          </a:prstGeom>
          <a:solidFill>
            <a:srgbClr val="FFFFFF"/>
          </a:solidFill>
          <a:ln w="12700">
            <a:solidFill>
              <a:srgbClr val="41AEBD"/>
            </a:solidFill>
            <a:miter/>
          </a:ln>
        </p:spPr>
        <p:txBody>
          <a:bodyPr lIns="0" tIns="0" rIns="0" bIns="0" anchor="ctr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2408078" y="4548403"/>
            <a:ext cx="172109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FFFFFF"/>
                </a:solidFill>
              </a:rPr>
              <a:t>Majority voting</a:t>
            </a:r>
          </a:p>
        </p:txBody>
      </p:sp>
      <p:sp>
        <p:nvSpPr>
          <p:cNvPr id="364" name="Shape 364"/>
          <p:cNvSpPr/>
          <p:nvPr/>
        </p:nvSpPr>
        <p:spPr>
          <a:xfrm>
            <a:off x="601766" y="5434505"/>
            <a:ext cx="176754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rgbClr val="FF9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chemeClr val="tx1"/>
                </a:solidFill>
              </a:rPr>
              <a:t>Final clustering of users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9998" y="3053022"/>
            <a:ext cx="7273405" cy="1201003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F6F6F6"/>
                </a:solidFill>
              </a:rPr>
              <a:t>Main</a:t>
            </a:r>
            <a:r>
              <a:rPr sz="4400" dirty="0" smtClean="0">
                <a:solidFill>
                  <a:srgbClr val="F6F6F6"/>
                </a:solidFill>
              </a:rPr>
              <a:t> </a:t>
            </a:r>
            <a:r>
              <a:rPr sz="4400" dirty="0">
                <a:solidFill>
                  <a:srgbClr val="F6F6F6"/>
                </a:solidFill>
              </a:rPr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Shape 409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80942" y="2078356"/>
                <a:ext cx="7746652" cy="4351338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u="sng" dirty="0" smtClean="0">
                    <a:solidFill>
                      <a:srgbClr val="F6F6F6"/>
                    </a:solidFill>
                  </a:rPr>
                  <a:t>Previous result: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If more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000" b="1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fName>
                      <m:e>
                        <m:r>
                          <a:rPr lang="en-US" sz="2000" b="1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 pairwise comparisons/user are available,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+mn-lt"/>
                  </a:rPr>
                  <a:t>all users </a:t>
                </a:r>
                <a:r>
                  <a:rPr lang="en-US" sz="2000" dirty="0">
                    <a:solidFill>
                      <a:srgbClr val="F6F6F6"/>
                    </a:solidFill>
                    <a:latin typeface="+mn-lt"/>
                  </a:rPr>
                  <a:t>are </a:t>
                </a:r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clustered </a:t>
                </a:r>
                <a:r>
                  <a:rPr lang="en-US" sz="2000" dirty="0" err="1" smtClean="0">
                    <a:solidFill>
                      <a:srgbClr val="F6F6F6"/>
                    </a:solidFill>
                    <a:latin typeface="+mn-lt"/>
                  </a:rPr>
                  <a:t>w.p</a:t>
                </a:r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. at least  (1 – 1/n).</a:t>
                </a: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rgbClr val="F6F6F6"/>
                  </a:solidFill>
                  <a:latin typeface="+mn-lt"/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rgbClr val="F6F6F6"/>
                  </a:solidFill>
                </a:endParaRP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u="sng" dirty="0">
                    <a:solidFill>
                      <a:srgbClr val="F6F6F6"/>
                    </a:solidFill>
                  </a:rPr>
                  <a:t>New </a:t>
                </a:r>
                <a:r>
                  <a:rPr lang="en-US" sz="2400" b="1" u="sng" dirty="0" smtClean="0">
                    <a:solidFill>
                      <a:srgbClr val="F6F6F6"/>
                    </a:solidFill>
                  </a:rPr>
                  <a:t>result:</a:t>
                </a:r>
                <a:r>
                  <a:rPr lang="en-US" b="1" dirty="0" smtClean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If more than</a:t>
                </a:r>
                <a:r>
                  <a:rPr lang="en-US" sz="2000" dirty="0" smtClean="0">
                    <a:solidFill>
                      <a:srgbClr val="F4DE3A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4DE3A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F4DE3A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4DE3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rgbClr val="F4DE3A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000" b="1" i="0" smtClean="0">
                                <a:solidFill>
                                  <a:srgbClr val="F4DE3A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fName>
                      <m:e>
                        <m:r>
                          <a:rPr lang="en-US" sz="2000" b="1" i="1" smtClean="0">
                            <a:solidFill>
                              <a:srgbClr val="F4DE3A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F4DE3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pairwise comparisons/user are available,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+mn-lt"/>
                  </a:rPr>
                  <a:t>a</a:t>
                </a:r>
                <a:r>
                  <a:rPr lang="en-US" sz="2000" b="1" dirty="0" smtClean="0">
                    <a:solidFill>
                      <a:srgbClr val="FFFB00"/>
                    </a:solidFill>
                    <a:latin typeface="+mn-lt"/>
                  </a:rPr>
                  <a:t>ll </a:t>
                </a:r>
                <a:r>
                  <a:rPr lang="en-US" sz="2000" b="1" dirty="0">
                    <a:solidFill>
                      <a:srgbClr val="FFFB00"/>
                    </a:solidFill>
                    <a:latin typeface="+mn-lt"/>
                  </a:rPr>
                  <a:t>users</a:t>
                </a:r>
                <a:r>
                  <a:rPr lang="en-US" sz="2000" dirty="0">
                    <a:solidFill>
                      <a:srgbClr val="F6F6F6"/>
                    </a:solidFill>
                    <a:latin typeface="+mn-lt"/>
                  </a:rPr>
                  <a:t> are correctly clustered </a:t>
                </a:r>
                <a:r>
                  <a:rPr lang="en-US" sz="2000" dirty="0" err="1" smtClean="0">
                    <a:solidFill>
                      <a:srgbClr val="F6F6F6"/>
                    </a:solidFill>
                    <a:latin typeface="+mn-lt"/>
                  </a:rPr>
                  <a:t>w.p</a:t>
                </a:r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. at least (1 – 1/n).</a:t>
                </a: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rgbClr val="F6F6F6"/>
                  </a:solidFill>
                  <a:latin typeface="+mn-lt"/>
                </a:endParaRPr>
              </a:p>
              <a:p>
                <a:pPr marL="0" lvl="3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0" lvl="3" indent="0">
                  <a:buSz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Key Idea: Spectral clustering results in many incorrectly clustered users</a:t>
                </a:r>
              </a:p>
              <a:p>
                <a:pPr marL="685800" lvl="4" indent="-342900">
                  <a:buSzTx/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Split the items into many groups, perform spectral clustering on each, and combine the results using majority voting</a:t>
                </a:r>
              </a:p>
              <a:p>
                <a:pPr marL="685800" lvl="4" indent="-342900">
                  <a:buSzTx/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Works despite loss of data in the partitioning process</a:t>
                </a:r>
              </a:p>
              <a:p>
                <a:pPr marL="685800" lvl="4" indent="-342900">
                  <a:buSzTx/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Idea works for more general models than the B-T model</a:t>
                </a:r>
              </a:p>
              <a:p>
                <a:pPr marL="0" lvl="3" indent="685800"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sz="19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9" name="Shape 40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0942" y="2078356"/>
                <a:ext cx="7746652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654" t="-2381" r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29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Outline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839999" y="1568045"/>
            <a:ext cx="76753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B00"/>
                </a:solidFill>
              </a:rPr>
              <a:t>Traditional </a:t>
            </a:r>
            <a:r>
              <a:rPr sz="2400" dirty="0" smtClean="0">
                <a:solidFill>
                  <a:srgbClr val="FFFB00"/>
                </a:solidFill>
              </a:rPr>
              <a:t>Noisy </a:t>
            </a:r>
            <a:r>
              <a:rPr sz="2400" dirty="0">
                <a:solidFill>
                  <a:srgbClr val="FFFB00"/>
                </a:solidFill>
              </a:rPr>
              <a:t>Pairwise </a:t>
            </a:r>
            <a:r>
              <a:rPr sz="2400" dirty="0" smtClean="0">
                <a:solidFill>
                  <a:srgbClr val="FFFB00"/>
                </a:solidFill>
              </a:rPr>
              <a:t>Comparisons</a:t>
            </a:r>
            <a:endParaRPr sz="2400" dirty="0">
              <a:solidFill>
                <a:srgbClr val="FFFB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Our Problem: Clustering users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Algorithm in Prior 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New Algorithm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Conclusions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3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Proof: Part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998" y="1593613"/>
                <a:ext cx="7675352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Two rows of the expected Net Wins matrix belonging to different clusters are well separated: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(by assumption)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 smtClean="0"/>
                  <a:t> be the rank r projection.  Using concentration inequalities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998" y="1593613"/>
                <a:ext cx="7675352" cy="5032375"/>
              </a:xfrm>
              <a:blipFill rotWithShape="0">
                <a:blip r:embed="rId2"/>
                <a:stretch>
                  <a:fillRect l="-166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09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Proof: Part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998" y="1555660"/>
                <a:ext cx="7675352" cy="5032375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All the clusters are well separated with high probability if we have a lot of measurements (as in the previous paper)</a:t>
                </a:r>
              </a:p>
              <a:p>
                <a:endParaRPr lang="en-US" dirty="0"/>
              </a:p>
              <a:p>
                <a:r>
                  <a:rPr lang="en-US" dirty="0" smtClean="0"/>
                  <a:t>But with fewer measurements, the probability of </a:t>
                </a:r>
                <a:r>
                  <a:rPr lang="en-US" dirty="0" err="1" smtClean="0"/>
                  <a:t>misclustering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, which does not go to zero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998" y="1555660"/>
                <a:ext cx="7675352" cy="5032375"/>
              </a:xfrm>
              <a:blipFill rotWithShape="0">
                <a:blip r:embed="rId2"/>
                <a:stretch>
                  <a:fillRect l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255519" y="2011679"/>
            <a:ext cx="1680754" cy="166333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43154" y="2159726"/>
            <a:ext cx="1567543" cy="1515291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37113" y="2843348"/>
            <a:ext cx="117566" cy="126274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50770" y="2453640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97290" y="2443343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00695" y="3105194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39933" y="3105194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2976" y="2906485"/>
            <a:ext cx="117566" cy="126274"/>
          </a:xfrm>
          <a:prstGeom prst="ellipse">
            <a:avLst/>
          </a:prstGeom>
          <a:solidFill>
            <a:srgbClr val="00206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63153" y="2506480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66558" y="3168331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05796" y="3168331"/>
            <a:ext cx="117566" cy="126274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41AEBD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8728" y="2113697"/>
                <a:ext cx="395878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orbel"/>
                              <a:cs typeface="Corbel"/>
                              <a:sym typeface="Corbel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orbel"/>
                              <a:cs typeface="Corbel"/>
                              <a:sym typeface="Corbel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orbel"/>
                              <a:cs typeface="Corbel"/>
                              <a:sym typeface="Corbel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ea typeface="Corbel"/>
                  <a:cs typeface="Corbel"/>
                  <a:sym typeface="Corbe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28" y="2113697"/>
                <a:ext cx="39587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7692"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2955" y="2656200"/>
                <a:ext cx="395878" cy="370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orbe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orbel"/>
                                </a:rPr>
                              </m:ctrlPr>
                            </m:accPr>
                            <m:e>
                              <m:r>
                                <a:rPr kumimoji="0" lang="en-US" sz="2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orbel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orbel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ea typeface="Corbel"/>
                  <a:cs typeface="Corbel"/>
                  <a:sym typeface="Corbel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955" y="2656200"/>
                <a:ext cx="395878" cy="370101"/>
              </a:xfrm>
              <a:prstGeom prst="rect">
                <a:avLst/>
              </a:prstGeom>
              <a:blipFill rotWithShape="0">
                <a:blip r:embed="rId4"/>
                <a:stretch>
                  <a:fillRect l="-27692" t="-5000" r="-9231"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38760" y="2656200"/>
                <a:ext cx="386260" cy="370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orbe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orbel"/>
                                </a:rPr>
                              </m:ctrlPr>
                            </m:accPr>
                            <m:e>
                              <m:r>
                                <a:rPr kumimoji="0" lang="en-US" sz="2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orbel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orbel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en-US" sz="1000" b="1" i="0" u="none" strike="noStrike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ea typeface="Corbel"/>
                  <a:cs typeface="Corbel"/>
                  <a:sym typeface="Corbe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60" y="2656200"/>
                <a:ext cx="386260" cy="370101"/>
              </a:xfrm>
              <a:prstGeom prst="rect">
                <a:avLst/>
              </a:prstGeom>
              <a:blipFill rotWithShape="0">
                <a:blip r:embed="rId5"/>
                <a:stretch>
                  <a:fillRect l="-28571" t="-5000" r="-9524"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40665" y="2139533"/>
                <a:ext cx="38626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orbel"/>
                              <a:cs typeface="Corbel"/>
                              <a:sym typeface="Corbel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orbel"/>
                              <a:cs typeface="Corbel"/>
                              <a:sym typeface="Corbel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orbel"/>
                              <a:cs typeface="Corbel"/>
                              <a:sym typeface="Corbel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ea typeface="Corbel"/>
                  <a:cs typeface="Corbel"/>
                  <a:sym typeface="Corbel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65" y="2139533"/>
                <a:ext cx="3862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8571" b="-81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23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6F6F6"/>
                </a:solidFill>
              </a:rPr>
              <a:t>Outline of the </a:t>
            </a:r>
            <a:r>
              <a:rPr lang="en-US" sz="4400" dirty="0" smtClean="0">
                <a:solidFill>
                  <a:srgbClr val="F6F6F6"/>
                </a:solidFill>
              </a:rPr>
              <a:t>P</a:t>
            </a:r>
            <a:r>
              <a:rPr sz="4400" dirty="0" smtClean="0">
                <a:solidFill>
                  <a:srgbClr val="F6F6F6"/>
                </a:solidFill>
              </a:rPr>
              <a:t>roof</a:t>
            </a:r>
            <a:r>
              <a:rPr lang="en-US" sz="4400" dirty="0" smtClean="0">
                <a:solidFill>
                  <a:srgbClr val="F6F6F6"/>
                </a:solidFill>
              </a:rPr>
              <a:t>: Part III</a:t>
            </a:r>
            <a:endParaRPr sz="4400" dirty="0">
              <a:solidFill>
                <a:srgbClr val="F6F6F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" name="Shape 400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2117362"/>
                <a:ext cx="8332470" cy="4740638"/>
              </a:xfrm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6F6F6"/>
                    </a:solidFill>
                  </a:rPr>
                  <a:t>Partition items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srgbClr val="F6F6F6"/>
                    </a:solidFill>
                  </a:rPr>
                  <a:t> sets</a:t>
                </a:r>
              </a:p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rgbClr val="F6F6F6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6F6F6"/>
                    </a:solidFill>
                  </a:rPr>
                  <a:t>In each set, user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>
                    <a:solidFill>
                      <a:srgbClr val="F6F6F6"/>
                    </a:solidFill>
                  </a:rPr>
                  <a:t> is </a:t>
                </a:r>
                <a:r>
                  <a:rPr lang="en-US" sz="2400" dirty="0" err="1">
                    <a:solidFill>
                      <a:srgbClr val="F6F6F6"/>
                    </a:solidFill>
                  </a:rPr>
                  <a:t>misclustered</a:t>
                </a:r>
                <a:r>
                  <a:rPr lang="en-US" sz="2400" dirty="0">
                    <a:solidFill>
                      <a:srgbClr val="F6F6F6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F6F6F6"/>
                    </a:solidFill>
                  </a:rPr>
                  <a:t>w.p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. 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δ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rgbClr val="F6F6F6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6F6F6"/>
                    </a:solidFill>
                  </a:rPr>
                  <a:t> By the </a:t>
                </a:r>
                <a:r>
                  <a:rPr lang="en-US" sz="2400" dirty="0" err="1" smtClean="0">
                    <a:solidFill>
                      <a:srgbClr val="F6F6F6"/>
                    </a:solidFill>
                  </a:rPr>
                  <a:t>Chernoff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 </a:t>
                </a:r>
                <a:r>
                  <a:rPr lang="en-US" sz="2400" dirty="0">
                    <a:solidFill>
                      <a:srgbClr val="F6F6F6"/>
                    </a:solidFill>
                  </a:rPr>
                  <a:t>bound</a:t>
                </a:r>
                <a:r>
                  <a:rPr lang="en-US" sz="2400" dirty="0" smtClean="0">
                    <a:solidFill>
                      <a:srgbClr val="F6F6F6"/>
                    </a:solidFill>
                  </a:rPr>
                  <a:t>,</a:t>
                </a:r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is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misclustered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in more than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sets)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000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rgbClr val="FFFF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</a:rPr>
                  <a:t>majority </a:t>
                </a:r>
                <a:r>
                  <a:rPr lang="en-US" sz="2400" dirty="0">
                    <a:solidFill>
                      <a:srgbClr val="FFFFFF"/>
                    </a:solidFill>
                  </a:rPr>
                  <a:t>voting clusters </a:t>
                </a:r>
                <a:r>
                  <a:rPr lang="en-US" sz="2400" dirty="0" smtClean="0">
                    <a:solidFill>
                      <a:srgbClr val="FFFFFF"/>
                    </a:solidFill>
                  </a:rPr>
                  <a:t>all users correctly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00" name="Shape 40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2117362"/>
                <a:ext cx="8332470" cy="4740638"/>
              </a:xfrm>
              <a:prstGeom prst="rect">
                <a:avLst/>
              </a:prstGeom>
              <a:blipFill rotWithShape="0">
                <a:blip r:embed="rId2"/>
                <a:stretch>
                  <a:fillRect l="-1536" t="-1799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32</a:t>
            </a:fld>
            <a:endParaRPr sz="900">
              <a:solidFill>
                <a:srgbClr val="F6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4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628650" y="461554"/>
            <a:ext cx="7886700" cy="10450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smtClean="0">
                <a:solidFill>
                  <a:srgbClr val="F6F6F6"/>
                </a:solidFill>
              </a:rPr>
              <a:t>Lower </a:t>
            </a:r>
            <a:r>
              <a:rPr lang="en-US" sz="4400" dirty="0" smtClean="0">
                <a:solidFill>
                  <a:srgbClr val="F6F6F6"/>
                </a:solidFill>
              </a:rPr>
              <a:t>Bo</a:t>
            </a:r>
            <a:r>
              <a:rPr sz="4400" dirty="0" smtClean="0">
                <a:solidFill>
                  <a:srgbClr val="F6F6F6"/>
                </a:solidFill>
              </a:rPr>
              <a:t>un</a:t>
            </a:r>
            <a:r>
              <a:rPr lang="en-US" sz="4400" dirty="0" smtClean="0">
                <a:solidFill>
                  <a:srgbClr val="F6F6F6"/>
                </a:solidFill>
              </a:rPr>
              <a:t>d on Sample Complexity</a:t>
            </a:r>
            <a:endParaRPr sz="4400" dirty="0">
              <a:solidFill>
                <a:srgbClr val="F6F6F6"/>
              </a:solidFill>
            </a:endParaRP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800">
                <a:solidFill>
                  <a:srgbClr val="000000"/>
                </a:solidFill>
              </a:rPr>
              <a:pPr>
                <a:defRPr sz="1800">
                  <a:solidFill>
                    <a:srgbClr val="000000"/>
                  </a:solidFill>
                </a:defRPr>
              </a:pPr>
              <a:t>33</a:t>
            </a:fld>
            <a:endParaRPr sz="1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8650" y="4077357"/>
                <a:ext cx="6636322" cy="1003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rtl="0" latinLnBrk="1" hangingPunct="0"/>
                <a:r>
                  <a:rPr lang="en-US" sz="2400" dirty="0" smtClean="0"/>
                  <a:t>P(A)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rtl="0" latinLnBrk="1" hangingPunct="0"/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 smtClean="0"/>
                  <a:t> when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1 −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077357"/>
                <a:ext cx="6636322" cy="1003478"/>
              </a:xfrm>
              <a:prstGeom prst="rect">
                <a:avLst/>
              </a:prstGeom>
              <a:blipFill rotWithShape="0">
                <a:blip r:embed="rId2"/>
                <a:stretch>
                  <a:fillRect t="-4878" b="-609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1870018"/>
            <a:ext cx="752257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Event A: Two users from different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clusters have no pairwise comparisons.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6F6F6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If A occurs, all users cannot be clustered correctly.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6F6F6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4872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F6F6F6"/>
                </a:solidFill>
              </a:rPr>
              <a:t>Main</a:t>
            </a:r>
            <a:r>
              <a:rPr sz="4400" dirty="0" smtClean="0">
                <a:solidFill>
                  <a:srgbClr val="F6F6F6"/>
                </a:solidFill>
              </a:rPr>
              <a:t> </a:t>
            </a:r>
            <a:r>
              <a:rPr sz="4400" dirty="0">
                <a:solidFill>
                  <a:srgbClr val="F6F6F6"/>
                </a:solidFill>
              </a:rPr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Shape 409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690689"/>
                <a:ext cx="7998944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If more than</a:t>
                </a:r>
                <a:r>
                  <a:rPr lang="en-US" sz="2000" dirty="0" smtClean="0">
                    <a:solidFill>
                      <a:srgbClr val="F4DE3A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/>
                          <m:sup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fName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rgbClr val="F6F6F6"/>
                    </a:solidFill>
                    <a:latin typeface="+mn-lt"/>
                  </a:rPr>
                  <a:t>pairwise </a:t>
                </a:r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comparisons/user are available,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+mn-lt"/>
                  </a:rPr>
                  <a:t>a</a:t>
                </a:r>
                <a:r>
                  <a:rPr lang="en-US" sz="2000" b="1" dirty="0" smtClean="0">
                    <a:solidFill>
                      <a:srgbClr val="FFFB00"/>
                    </a:solidFill>
                    <a:latin typeface="+mn-lt"/>
                  </a:rPr>
                  <a:t>ll </a:t>
                </a:r>
                <a:r>
                  <a:rPr lang="en-US" sz="2000" b="1" dirty="0">
                    <a:solidFill>
                      <a:srgbClr val="FFFB00"/>
                    </a:solidFill>
                    <a:latin typeface="+mn-lt"/>
                  </a:rPr>
                  <a:t>users</a:t>
                </a:r>
                <a:r>
                  <a:rPr lang="en-US" sz="2000" dirty="0">
                    <a:solidFill>
                      <a:srgbClr val="F6F6F6"/>
                    </a:solidFill>
                    <a:latin typeface="+mn-lt"/>
                  </a:rPr>
                  <a:t> are correctly clustered </a:t>
                </a:r>
                <a:r>
                  <a:rPr lang="en-US" sz="2000" dirty="0" err="1" smtClean="0">
                    <a:solidFill>
                      <a:srgbClr val="F6F6F6"/>
                    </a:solidFill>
                    <a:latin typeface="+mn-lt"/>
                  </a:rPr>
                  <a:t>w.p</a:t>
                </a:r>
                <a:r>
                  <a:rPr lang="en-US" sz="2000" dirty="0" smtClean="0">
                    <a:solidFill>
                      <a:srgbClr val="F6F6F6"/>
                    </a:solidFill>
                    <a:latin typeface="+mn-lt"/>
                  </a:rPr>
                  <a:t>. at least 1 – 1/n.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200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The number of comparisons required is within a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polylog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Helvetica Neue"/>
                  </a:rPr>
                  <a:t> factor of the lower bound</a:t>
                </a:r>
                <a:endParaRPr lang="en-US" sz="200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Assumption required for the main result: The rows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in different clusters of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the expected Net Wins matrix are well separated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endParaRPr lang="en-US" sz="20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0" lvl="3" indent="685800"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sz="19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9" name="Shape 40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690689"/>
                <a:ext cx="7998944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220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/>
              <a:pPr>
                <a:defRPr sz="1800">
                  <a:solidFill>
                    <a:srgbClr val="000000"/>
                  </a:solidFill>
                </a:defRPr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928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Related Work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1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6F6F6"/>
                </a:solidFill>
              </a:rPr>
              <a:t>Vu </a:t>
            </a:r>
            <a:r>
              <a:rPr sz="2400" dirty="0">
                <a:solidFill>
                  <a:srgbClr val="F6F6F6"/>
                </a:solidFill>
              </a:rPr>
              <a:t>(2014</a:t>
            </a:r>
            <a:r>
              <a:rPr sz="2400" dirty="0" smtClean="0">
                <a:solidFill>
                  <a:srgbClr val="F6F6F6"/>
                </a:solidFill>
              </a:rPr>
              <a:t>)</a:t>
            </a:r>
            <a:endParaRPr lang="en-US" sz="2400" dirty="0" smtClean="0">
              <a:solidFill>
                <a:srgbClr val="F6F6F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Exact cluster recovery in community detection through spectral methods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Partition data into two sets, use one for clustering and other to correct errors in the recovered clusters</a:t>
            </a:r>
            <a:endParaRPr sz="2000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Lu-</a:t>
            </a:r>
            <a:r>
              <a:rPr sz="2400" dirty="0" err="1" smtClean="0">
                <a:solidFill>
                  <a:srgbClr val="F6F6F6"/>
                </a:solidFill>
              </a:rPr>
              <a:t>Negahban</a:t>
            </a:r>
            <a:r>
              <a:rPr lang="en-US" sz="2400" dirty="0" smtClean="0">
                <a:solidFill>
                  <a:srgbClr val="F6F6F6"/>
                </a:solidFill>
              </a:rPr>
              <a:t> (2014)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tx1"/>
                </a:solidFill>
              </a:rPr>
              <a:t>Bradley-Terry parameters are different for each user, but form a low-rank matrix</a:t>
            </a:r>
            <a:endParaRPr sz="2200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Park, </a:t>
            </a:r>
            <a:r>
              <a:rPr lang="en-US" sz="2400" dirty="0" err="1" smtClean="0">
                <a:solidFill>
                  <a:srgbClr val="F6F6F6"/>
                </a:solidFill>
              </a:rPr>
              <a:t>Neeman</a:t>
            </a:r>
            <a:r>
              <a:rPr lang="en-US" sz="2400" dirty="0" smtClean="0">
                <a:solidFill>
                  <a:srgbClr val="F6F6F6"/>
                </a:solidFill>
              </a:rPr>
              <a:t>, Zhang, </a:t>
            </a:r>
            <a:r>
              <a:rPr sz="2400" dirty="0" err="1" smtClean="0">
                <a:solidFill>
                  <a:srgbClr val="F6F6F6"/>
                </a:solidFill>
              </a:rPr>
              <a:t>Sanghavi</a:t>
            </a:r>
            <a:r>
              <a:rPr lang="en-US" sz="2400" dirty="0" smtClean="0">
                <a:solidFill>
                  <a:srgbClr val="F6F6F6"/>
                </a:solidFill>
              </a:rPr>
              <a:t> (2015)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Related to the model above, but with a different algorithm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Oh, </a:t>
            </a:r>
            <a:r>
              <a:rPr lang="en-US" sz="2000" dirty="0" err="1" smtClean="0">
                <a:solidFill>
                  <a:schemeClr val="tx1"/>
                </a:solidFill>
              </a:rPr>
              <a:t>Thekumparampil</a:t>
            </a:r>
            <a:r>
              <a:rPr lang="en-US" sz="2000" dirty="0" smtClean="0">
                <a:solidFill>
                  <a:schemeClr val="tx1"/>
                </a:solidFill>
              </a:rPr>
              <a:t>, Xu (2015)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Generalization to multi-item rankings</a:t>
            </a:r>
          </a:p>
        </p:txBody>
      </p:sp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35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Shape 44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52699" y="1884522"/>
                <a:ext cx="7768787" cy="4351339"/>
              </a:xfrm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Algorithm to achieve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perfect clustering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with high probability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Majority voting from spectral clustering over different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data partitions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Number of samples required is within 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ar-AE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factor of a lower bound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rgbClr val="F6F6F6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sz="2400" dirty="0">
                  <a:solidFill>
                    <a:srgbClr val="F6F6F6"/>
                  </a:solidFill>
                </a:endParaRPr>
              </a:p>
            </p:txBody>
          </p:sp>
        </mc:Choice>
        <mc:Fallback xmlns="">
          <p:sp>
            <p:nvSpPr>
              <p:cNvPr id="442" name="Shape 44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52699" y="1884522"/>
                <a:ext cx="7768787" cy="4351339"/>
              </a:xfrm>
              <a:prstGeom prst="rect">
                <a:avLst/>
              </a:prstGeom>
              <a:blipFill rotWithShape="0">
                <a:blip r:embed="rId2"/>
                <a:stretch>
                  <a:fillRect l="-204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36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Noisy pairwise comparisons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734322" y="1472082"/>
            <a:ext cx="7675352" cy="48842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Amazon DSLR</a:t>
            </a: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marL="0" lvl="0" indent="0">
              <a:lnSpc>
                <a:spcPct val="81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marL="0" lvl="0" indent="0">
              <a:lnSpc>
                <a:spcPct val="81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lnSpc>
                <a:spcPct val="81000"/>
              </a:lnSpc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Item 1 &lt; item </a:t>
            </a:r>
            <a:r>
              <a:rPr sz="2400" dirty="0" smtClean="0">
                <a:solidFill>
                  <a:srgbClr val="F6F6F6"/>
                </a:solidFill>
              </a:rPr>
              <a:t>2; item 3 &lt; item 2</a:t>
            </a:r>
          </a:p>
          <a:p>
            <a:pPr lvl="0">
              <a:lnSpc>
                <a:spcPct val="81000"/>
              </a:lnSpc>
              <a:buClr>
                <a:srgbClr val="FFFF00"/>
              </a:buClr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00"/>
                </a:solidFill>
              </a:rPr>
              <a:t>Goal: Infer information about user preferences from such pairwise rankings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4</a:t>
            </a:fld>
            <a:endParaRPr sz="900">
              <a:solidFill>
                <a:srgbClr val="F6F6F6"/>
              </a:solidFill>
            </a:endParaRPr>
          </a:p>
        </p:txBody>
      </p:sp>
      <p:pic>
        <p:nvPicPr>
          <p:cNvPr id="105" name="image2.png"/>
          <p:cNvPicPr/>
          <p:nvPr/>
        </p:nvPicPr>
        <p:blipFill>
          <a:blip r:embed="rId2">
            <a:extLst/>
          </a:blip>
          <a:srcRect l="13957" t="17863" r="33194" b="51007"/>
          <a:stretch>
            <a:fillRect/>
          </a:stretch>
        </p:blipFill>
        <p:spPr>
          <a:xfrm>
            <a:off x="2052368" y="1950311"/>
            <a:ext cx="5039259" cy="222616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 flipV="1">
            <a:off x="4571998" y="4190696"/>
            <a:ext cx="1" cy="363986"/>
          </a:xfrm>
          <a:prstGeom prst="line">
            <a:avLst/>
          </a:prstGeom>
          <a:ln w="6350">
            <a:solidFill>
              <a:srgbClr val="41AEBD"/>
            </a:solidFill>
            <a:miter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615430" y="4570231"/>
            <a:ext cx="1913137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FFFFFF"/>
                </a:solidFill>
              </a:rPr>
              <a:t>The user buys this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7123" y="2583933"/>
            <a:ext cx="6581104" cy="113334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Bradley-Terry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0000" y="1555169"/>
                <a:ext cx="76753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b="0" dirty="0" smtClean="0"/>
              </a:p>
              <a:p>
                <a:r>
                  <a:rPr lang="en-US" b="0" dirty="0" smtClean="0"/>
                  <a:t>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smtClean="0"/>
                  <a:t>  is associated with a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preferred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over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Goal: Estimate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from the pairwise comparisons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Assumption: all users belong to one cluster, i.e., have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vector. So we can aggregate the results from all users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0000" y="1555169"/>
                <a:ext cx="7675350" cy="4351338"/>
              </a:xfrm>
              <a:blipFill rotWithShape="0">
                <a:blip r:embed="rId2"/>
                <a:stretch>
                  <a:fillRect l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C49AEED-8B48-4033-86CC-3386B640DC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1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Shape 117"/>
              <p:cNvSpPr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4400" dirty="0" smtClean="0">
                    <a:solidFill>
                      <a:srgbClr val="F6F6F6"/>
                    </a:solidFill>
                  </a:rPr>
                  <a:t>The data </a:t>
                </a:r>
                <a:r>
                  <a:rPr sz="4400" dirty="0" smtClean="0">
                    <a:solidFill>
                      <a:srgbClr val="F6F6F6"/>
                    </a:solidFill>
                  </a:rPr>
                  <a:t>about</a:t>
                </a:r>
                <a:r>
                  <a:rPr lang="en-US" sz="4400" dirty="0" smtClean="0">
                    <a:solidFill>
                      <a:srgbClr val="F6F6F6"/>
                    </a:solidFill>
                  </a:rPr>
                  <a:t> the</a:t>
                </a:r>
                <a:r>
                  <a:rPr sz="4400" dirty="0" smtClean="0">
                    <a:solidFill>
                      <a:srgbClr val="F6F6F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6F6F6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4400" dirty="0">
                    <a:solidFill>
                      <a:srgbClr val="F6F6F6"/>
                    </a:solidFill>
                  </a:rPr>
                  <a:t> items</a:t>
                </a:r>
              </a:p>
            </p:txBody>
          </p:sp>
        </mc:Choice>
        <mc:Fallback xmlns="">
          <p:sp>
            <p:nvSpPr>
              <p:cNvPr id="117" name="Shape 1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5"/>
                <a:ext cx="7886700" cy="1325564"/>
              </a:xfrm>
              <a:prstGeom prst="rect">
                <a:avLst/>
              </a:prstGeom>
              <a:blipFill rotWithShape="0">
                <a:blip r:embed="rId2"/>
                <a:stretch>
                  <a:fillRect l="-3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1" cy="43513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6</a:t>
            </a:fld>
            <a:endParaRPr sz="900">
              <a:solidFill>
                <a:srgbClr val="F6F6F6"/>
              </a:solidFill>
            </a:endParaRPr>
          </a:p>
        </p:txBody>
      </p:sp>
      <p:graphicFrame>
        <p:nvGraphicFramePr>
          <p:cNvPr id="119" name="Table 119"/>
          <p:cNvGraphicFramePr/>
          <p:nvPr/>
        </p:nvGraphicFramePr>
        <p:xfrm>
          <a:off x="492848" y="2042908"/>
          <a:ext cx="8107944" cy="355690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13493"/>
                <a:gridCol w="1013493"/>
                <a:gridCol w="1013493"/>
                <a:gridCol w="1013493"/>
                <a:gridCol w="1013493"/>
                <a:gridCol w="1013493"/>
                <a:gridCol w="1013493"/>
                <a:gridCol w="1013493"/>
              </a:tblGrid>
              <a:tr h="701040">
                <a:tc>
                  <a:txBody>
                    <a:bodyPr/>
                    <a:lstStyle/>
                    <a:p>
                      <a:pPr lvl="0" algn="l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(1, 2)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(1, 3)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(1, m)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(2, 3)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…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(m-1, m)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</a:tr>
              <a:tr h="475978">
                <a:tc>
                  <a:txBody>
                    <a:bodyPr/>
                    <a:lstStyle/>
                    <a:p>
                      <a:pPr lvl="0" algn="l" defTabSz="685800">
                        <a:defRPr sz="1800" b="0" i="0"/>
                      </a:pPr>
                      <a:endParaRPr/>
                    </a:p>
                  </a:txBody>
                  <a:tcPr marL="45720" marR="4572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...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ctr" defTabSz="685800">
                        <a:defRPr sz="1800" b="0" i="0"/>
                      </a:pPr>
                      <a:r>
                        <a:rPr sz="2000" i="1"/>
                        <a:t>-1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pic>
        <p:nvPicPr>
          <p:cNvPr id="12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859" y="4599656"/>
            <a:ext cx="362534" cy="425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859" y="4126176"/>
            <a:ext cx="362534" cy="425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859" y="3652696"/>
            <a:ext cx="362534" cy="425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859" y="3156148"/>
            <a:ext cx="362534" cy="425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859" y="2695330"/>
            <a:ext cx="362534" cy="425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859" y="5047812"/>
            <a:ext cx="362534" cy="425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7760" y="3325525"/>
            <a:ext cx="4198513" cy="123637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Maximum likelihood estimation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825625"/>
                <a:ext cx="7996735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be the number of times item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is preferred over item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Maximum likelihood estimation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 smtClean="0"/>
                  <a:t>Well Studied: (Hunter 2004), (</a:t>
                </a:r>
                <a:r>
                  <a:rPr lang="en-US" altLang="zh-CN" dirty="0" err="1" smtClean="0"/>
                  <a:t>Negahban</a:t>
                </a:r>
                <a:r>
                  <a:rPr lang="en-US" altLang="zh-CN" dirty="0" smtClean="0"/>
                  <a:t>, Oh, D. Shah </a:t>
                </a:r>
                <a:r>
                  <a:rPr lang="en-US" altLang="zh-CN" dirty="0"/>
                  <a:t>2014</a:t>
                </a:r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Non-parametric: NB Shah and Wainwright (2016)</a:t>
                </a:r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825625"/>
                <a:ext cx="7996735" cy="5032375"/>
              </a:xfrm>
              <a:blipFill rotWithShape="0">
                <a:blip r:embed="rId2"/>
                <a:stretch>
                  <a:fillRect l="-1601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C49AEED-8B48-4033-86CC-3386B640DC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878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6F6F6"/>
                </a:solidFill>
              </a:rPr>
              <a:t>Outline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839999" y="1568045"/>
            <a:ext cx="76753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Traditional </a:t>
            </a:r>
            <a:r>
              <a:rPr sz="2400" dirty="0" smtClean="0">
                <a:solidFill>
                  <a:srgbClr val="F6F6F6"/>
                </a:solidFill>
              </a:rPr>
              <a:t>Noisy </a:t>
            </a:r>
            <a:r>
              <a:rPr sz="2400" dirty="0">
                <a:solidFill>
                  <a:srgbClr val="F6F6F6"/>
                </a:solidFill>
              </a:rPr>
              <a:t>Pairwise </a:t>
            </a:r>
            <a:r>
              <a:rPr sz="2400" dirty="0" smtClean="0">
                <a:solidFill>
                  <a:srgbClr val="F6F6F6"/>
                </a:solidFill>
              </a:rPr>
              <a:t>Comparisons</a:t>
            </a:r>
            <a:endParaRPr lang="en-US" sz="2400" dirty="0" smtClean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B00"/>
                </a:solidFill>
              </a:rPr>
              <a:t>Our Problem: Clustering users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Algorithm in Prior Work</a:t>
            </a: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6F6F6"/>
                </a:solidFill>
              </a:rPr>
              <a:t>New Algorithm</a:t>
            </a: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6F6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6F6F6"/>
                </a:solidFill>
              </a:rPr>
              <a:t>Conclusions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8</a:t>
            </a:fld>
            <a:endParaRPr sz="90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smtClean="0">
                <a:solidFill>
                  <a:srgbClr val="F6F6F6"/>
                </a:solidFill>
              </a:rPr>
              <a:t>Clustering</a:t>
            </a:r>
            <a:r>
              <a:rPr lang="en-US" sz="4400" dirty="0" smtClean="0">
                <a:solidFill>
                  <a:srgbClr val="F6F6F6"/>
                </a:solidFill>
              </a:rPr>
              <a:t> Users &amp; Ranking Items</a:t>
            </a:r>
            <a:endParaRPr sz="4400" dirty="0">
              <a:solidFill>
                <a:srgbClr val="F6F6F6"/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839999" y="1825625"/>
            <a:ext cx="76753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6F6F6"/>
                </a:solidFill>
              </a:rPr>
              <a:t>Amazon camera</a:t>
            </a: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buClr>
                <a:srgbClr val="FFFF00"/>
              </a:buClr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00"/>
                </a:solidFill>
              </a:rPr>
              <a:t>Different types of users use different score vectors</a:t>
            </a:r>
            <a:endParaRPr sz="2200" dirty="0">
              <a:solidFill>
                <a:srgbClr val="F6F6F6"/>
              </a:solidFill>
            </a:endParaRPr>
          </a:p>
          <a:p>
            <a:pPr lvl="0">
              <a:lnSpc>
                <a:spcPct val="72000"/>
              </a:lnSpc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F6F6F6"/>
                </a:solidFill>
              </a:rPr>
              <a:t>Cluster users of the same type together, and then estimate the Bradley-Terry parameters for each cluster</a:t>
            </a:r>
            <a:endParaRPr sz="2200" dirty="0">
              <a:solidFill>
                <a:srgbClr val="F6F6F6"/>
              </a:solidFill>
            </a:endParaRP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457950" y="6247131"/>
            <a:ext cx="2057400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F6F6F6"/>
                </a:solidFill>
              </a:rPr>
              <a:t>9</a:t>
            </a:fld>
            <a:endParaRPr sz="900">
              <a:solidFill>
                <a:srgbClr val="F6F6F6"/>
              </a:solidFill>
            </a:endParaRPr>
          </a:p>
        </p:txBody>
      </p:sp>
      <p:grpSp>
        <p:nvGrpSpPr>
          <p:cNvPr id="145" name="Group 145"/>
          <p:cNvGrpSpPr/>
          <p:nvPr/>
        </p:nvGrpSpPr>
        <p:grpSpPr>
          <a:xfrm>
            <a:off x="1566484" y="2224327"/>
            <a:ext cx="6222381" cy="2728956"/>
            <a:chOff x="0" y="0"/>
            <a:chExt cx="6222379" cy="2728954"/>
          </a:xfrm>
        </p:grpSpPr>
        <p:pic>
          <p:nvPicPr>
            <p:cNvPr id="142" name="image4.png"/>
            <p:cNvPicPr/>
            <p:nvPr/>
          </p:nvPicPr>
          <p:blipFill>
            <a:blip r:embed="rId2">
              <a:extLst/>
            </a:blip>
            <a:srcRect l="35692" t="28353" r="42846" b="26138"/>
            <a:stretch>
              <a:fillRect/>
            </a:stretch>
          </p:blipFill>
          <p:spPr>
            <a:xfrm>
              <a:off x="-1" y="5258"/>
              <a:ext cx="1712667" cy="2723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image5.png"/>
            <p:cNvPicPr/>
            <p:nvPr/>
          </p:nvPicPr>
          <p:blipFill>
            <a:blip r:embed="rId3">
              <a:extLst/>
            </a:blip>
            <a:srcRect l="35295" t="28545" r="43322" b="26372"/>
            <a:stretch>
              <a:fillRect/>
            </a:stretch>
          </p:blipFill>
          <p:spPr>
            <a:xfrm>
              <a:off x="1700452" y="2851"/>
              <a:ext cx="1722150" cy="2723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image6.png"/>
            <p:cNvPicPr/>
            <p:nvPr/>
          </p:nvPicPr>
          <p:blipFill>
            <a:blip r:embed="rId4">
              <a:extLst/>
            </a:blip>
            <a:srcRect l="41348" t="17687" r="30301" b="45539"/>
            <a:stretch>
              <a:fillRect/>
            </a:stretch>
          </p:blipFill>
          <p:spPr>
            <a:xfrm>
              <a:off x="3422601" y="0"/>
              <a:ext cx="2799779" cy="2723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6F6F6"/>
      </a:lt1>
      <a:dk2>
        <a:srgbClr val="A7A7A7"/>
      </a:dk2>
      <a:lt2>
        <a:srgbClr val="535353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1AE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1AE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F6F6F6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1AE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1AEBD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F6F6F6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1852</Words>
  <Application>Microsoft Office PowerPoint</Application>
  <PresentationFormat>On-screen Show (4:3)</PresentationFormat>
  <Paragraphs>764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Comic Sans MS</vt:lpstr>
      <vt:lpstr>Corbel</vt:lpstr>
      <vt:lpstr>Gujarati MT Bold</vt:lpstr>
      <vt:lpstr>Helvetica</vt:lpstr>
      <vt:lpstr>Helvetica Neue</vt:lpstr>
      <vt:lpstr>Default</vt:lpstr>
      <vt:lpstr>1_Custom Design</vt:lpstr>
      <vt:lpstr>Clustering Using Pairwise Comparisons</vt:lpstr>
      <vt:lpstr>Coauthors</vt:lpstr>
      <vt:lpstr>Outline</vt:lpstr>
      <vt:lpstr>Noisy pairwise comparisons                                                                                                                                                                                                                 </vt:lpstr>
      <vt:lpstr>Bradley-Terry model</vt:lpstr>
      <vt:lpstr>The data about the m items</vt:lpstr>
      <vt:lpstr>Maximum likelihood estimation</vt:lpstr>
      <vt:lpstr>Outline</vt:lpstr>
      <vt:lpstr>Clustering Users &amp; Ranking Items</vt:lpstr>
      <vt:lpstr>Generalized Bradley-Terry model</vt:lpstr>
      <vt:lpstr>Observation Matrix</vt:lpstr>
      <vt:lpstr>Observation Matrix</vt:lpstr>
      <vt:lpstr>Questions</vt:lpstr>
      <vt:lpstr>Outline</vt:lpstr>
      <vt:lpstr>Net Wins Matrix</vt:lpstr>
      <vt:lpstr>Why Net Wins Matrix ?</vt:lpstr>
      <vt:lpstr>Spectral Clustering</vt:lpstr>
      <vt:lpstr>Spectral Clustering</vt:lpstr>
      <vt:lpstr>Spectral Clustering</vt:lpstr>
      <vt:lpstr>Result from Prior Work (assume m=n)</vt:lpstr>
      <vt:lpstr>Outline</vt:lpstr>
      <vt:lpstr>Outline of the Algorithm</vt:lpstr>
      <vt:lpstr>Data Partitioning</vt:lpstr>
      <vt:lpstr>Cluster Users Based on Each Partition </vt:lpstr>
      <vt:lpstr>Numbering the Clusters</vt:lpstr>
      <vt:lpstr>Numbering the Clusters</vt:lpstr>
      <vt:lpstr>Clustering the Users</vt:lpstr>
      <vt:lpstr>Summary of the algorithm</vt:lpstr>
      <vt:lpstr>Main Result</vt:lpstr>
      <vt:lpstr>Outline of the Proof: Part I</vt:lpstr>
      <vt:lpstr>Outline of Proof: Part II</vt:lpstr>
      <vt:lpstr>Outline of the Proof: Part III</vt:lpstr>
      <vt:lpstr>Lower Bound on Sample Complexity</vt:lpstr>
      <vt:lpstr>Main Result</vt:lpstr>
      <vt:lpstr>Related Work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Using Pairwise Comparisons</dc:title>
  <cp:lastModifiedBy>Srikant, Rayadurgam</cp:lastModifiedBy>
  <cp:revision>113</cp:revision>
  <dcterms:modified xsi:type="dcterms:W3CDTF">2016-09-27T14:52:40Z</dcterms:modified>
</cp:coreProperties>
</file>