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7"/>
  </p:notesMasterIdLst>
  <p:sldIdLst>
    <p:sldId id="313" r:id="rId2"/>
    <p:sldId id="448" r:id="rId3"/>
    <p:sldId id="319" r:id="rId4"/>
    <p:sldId id="454" r:id="rId5"/>
    <p:sldId id="535" r:id="rId6"/>
    <p:sldId id="536" r:id="rId7"/>
    <p:sldId id="420" r:id="rId8"/>
    <p:sldId id="476" r:id="rId9"/>
    <p:sldId id="505" r:id="rId10"/>
    <p:sldId id="540" r:id="rId11"/>
    <p:sldId id="513" r:id="rId12"/>
    <p:sldId id="541" r:id="rId13"/>
    <p:sldId id="515" r:id="rId14"/>
    <p:sldId id="516" r:id="rId15"/>
    <p:sldId id="537" r:id="rId16"/>
    <p:sldId id="517" r:id="rId17"/>
    <p:sldId id="538" r:id="rId18"/>
    <p:sldId id="468" r:id="rId19"/>
    <p:sldId id="397" r:id="rId20"/>
    <p:sldId id="394" r:id="rId21"/>
    <p:sldId id="398" r:id="rId22"/>
    <p:sldId id="401" r:id="rId23"/>
    <p:sldId id="403" r:id="rId24"/>
    <p:sldId id="539" r:id="rId25"/>
    <p:sldId id="519" r:id="rId26"/>
    <p:sldId id="521" r:id="rId27"/>
    <p:sldId id="522" r:id="rId28"/>
    <p:sldId id="523" r:id="rId29"/>
    <p:sldId id="525" r:id="rId30"/>
    <p:sldId id="526" r:id="rId31"/>
    <p:sldId id="527" r:id="rId32"/>
    <p:sldId id="529" r:id="rId33"/>
    <p:sldId id="530" r:id="rId34"/>
    <p:sldId id="495" r:id="rId35"/>
    <p:sldId id="54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6FD"/>
    <a:srgbClr val="948A54"/>
    <a:srgbClr val="5D7797"/>
    <a:srgbClr val="A70000"/>
    <a:srgbClr val="A000A0"/>
    <a:srgbClr val="E4A228"/>
    <a:srgbClr val="46F154"/>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829" autoAdjust="0"/>
  </p:normalViewPr>
  <p:slideViewPr>
    <p:cSldViewPr snapToGrid="0">
      <p:cViewPr>
        <p:scale>
          <a:sx n="100" d="100"/>
          <a:sy n="100" d="100"/>
        </p:scale>
        <p:origin x="-1200" y="-136"/>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9942"/>
    </p:cViewPr>
  </p:sorter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15F04-95C4-4E95-9150-86B037C93542}" type="datetimeFigureOut">
              <a:rPr lang="en-US" smtClean="0"/>
              <a:pPr/>
              <a:t>4/12/16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096E4-0E36-41E6-BB75-D952AA293F32}" type="slidenum">
              <a:rPr lang="en-US" smtClean="0"/>
              <a:pPr/>
              <a:t>‹#›</a:t>
            </a:fld>
            <a:endParaRPr lang="en-US"/>
          </a:p>
        </p:txBody>
      </p:sp>
    </p:spTree>
    <p:extLst>
      <p:ext uri="{BB962C8B-B14F-4D97-AF65-F5344CB8AC3E}">
        <p14:creationId xmlns:p14="http://schemas.microsoft.com/office/powerpoint/2010/main" val="141875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069718F-28A2-4977-BE9E-D5A064DF1E22}" type="slidenum">
              <a:rPr lang="en-US" smtClean="0">
                <a:latin typeface="Arial" charset="0"/>
              </a:rPr>
              <a:pPr/>
              <a:t>3</a:t>
            </a:fld>
            <a:endParaRPr lang="en-US" smtClean="0">
              <a:latin typeface="Arial" charset="0"/>
            </a:endParaRPr>
          </a:p>
        </p:txBody>
      </p:sp>
      <p:sp>
        <p:nvSpPr>
          <p:cNvPr id="56323" name="Rectangle 2"/>
          <p:cNvSpPr>
            <a:spLocks noGrp="1" noRot="1" noChangeAspect="1" noChangeArrowheads="1" noTextEdit="1"/>
          </p:cNvSpPr>
          <p:nvPr>
            <p:ph type="sldImg"/>
          </p:nvPr>
        </p:nvSpPr>
        <p:spPr>
          <a:xfrm>
            <a:off x="1144588" y="688975"/>
            <a:ext cx="4568825" cy="3427413"/>
          </a:xfrm>
          <a:ln/>
        </p:spPr>
      </p:sp>
      <p:sp>
        <p:nvSpPr>
          <p:cNvPr id="56324" name="Rectangle 3"/>
          <p:cNvSpPr>
            <a:spLocks noGrp="1" noChangeArrowheads="1"/>
          </p:cNvSpPr>
          <p:nvPr>
            <p:ph type="body" idx="1"/>
          </p:nvPr>
        </p:nvSpPr>
        <p:spPr>
          <a:xfrm>
            <a:off x="911225" y="4344988"/>
            <a:ext cx="5035550" cy="4110037"/>
          </a:xfrm>
          <a:noFill/>
        </p:spPr>
        <p:txBody>
          <a:bodyPr/>
          <a:lstStyle/>
          <a:p>
            <a:pPr marL="228600" indent="-228600"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 TFs (Sp1 AP1 ZF5</a:t>
            </a:r>
            <a:r>
              <a:rPr lang="en-US" baseline="0" dirty="0" smtClean="0"/>
              <a:t> REST, </a:t>
            </a:r>
            <a:r>
              <a:rPr lang="en-US" baseline="0" dirty="0" err="1" smtClean="0"/>
              <a:t>Nkx</a:t>
            </a:r>
            <a:r>
              <a:rPr lang="en-US" baseline="0" dirty="0" smtClean="0"/>
              <a:t>)</a:t>
            </a:r>
            <a:endParaRPr lang="en-US" dirty="0" smtClean="0"/>
          </a:p>
          <a:p>
            <a:r>
              <a:rPr lang="en-US" dirty="0" smtClean="0"/>
              <a:t>28 CMEs (Lots of histone </a:t>
            </a:r>
            <a:r>
              <a:rPr lang="en-US" dirty="0" err="1" smtClean="0"/>
              <a:t>deacytelase</a:t>
            </a:r>
            <a:r>
              <a:rPr lang="en-US" dirty="0" smtClean="0"/>
              <a:t>)</a:t>
            </a:r>
          </a:p>
          <a:p>
            <a:endParaRPr lang="en-US" dirty="0" smtClean="0"/>
          </a:p>
          <a:p>
            <a:r>
              <a:rPr lang="en-US" dirty="0" smtClean="0"/>
              <a:t>44 out of ~500 enhancer clusters are enriched for a motif.</a:t>
            </a:r>
            <a:endParaRPr lang="en-US" dirty="0"/>
          </a:p>
        </p:txBody>
      </p:sp>
      <p:sp>
        <p:nvSpPr>
          <p:cNvPr id="4" name="Slide Number Placeholder 3"/>
          <p:cNvSpPr>
            <a:spLocks noGrp="1"/>
          </p:cNvSpPr>
          <p:nvPr>
            <p:ph type="sldNum" sz="quarter" idx="10"/>
          </p:nvPr>
        </p:nvSpPr>
        <p:spPr/>
        <p:txBody>
          <a:bodyPr/>
          <a:lstStyle/>
          <a:p>
            <a:pPr>
              <a:defRPr/>
            </a:pPr>
            <a:fld id="{F4047A7F-0F75-457D-8182-E44E1C2C07F5}" type="slidenum">
              <a:rPr lang="en-US" smtClean="0"/>
              <a:pPr>
                <a:defRPr/>
              </a:pPr>
              <a:t>21</a:t>
            </a:fld>
            <a:endParaRPr lang="en-US"/>
          </a:p>
        </p:txBody>
      </p:sp>
    </p:spTree>
    <p:extLst>
      <p:ext uri="{BB962C8B-B14F-4D97-AF65-F5344CB8AC3E}">
        <p14:creationId xmlns:p14="http://schemas.microsoft.com/office/powerpoint/2010/main" val="157027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we do with the additional clusters we have found?</a:t>
            </a:r>
          </a:p>
          <a:p>
            <a:r>
              <a:rPr lang="en-US" dirty="0" smtClean="0"/>
              <a:t>Did we completely ignore</a:t>
            </a:r>
            <a:r>
              <a:rPr lang="en-US" baseline="0" dirty="0" smtClean="0"/>
              <a:t> negative correlations? How many significant ones are there?</a:t>
            </a:r>
            <a:endParaRPr lang="en-US" dirty="0"/>
          </a:p>
        </p:txBody>
      </p:sp>
      <p:sp>
        <p:nvSpPr>
          <p:cNvPr id="4" name="Slide Number Placeholder 3"/>
          <p:cNvSpPr>
            <a:spLocks noGrp="1"/>
          </p:cNvSpPr>
          <p:nvPr>
            <p:ph type="sldNum" sz="quarter" idx="10"/>
          </p:nvPr>
        </p:nvSpPr>
        <p:spPr/>
        <p:txBody>
          <a:bodyPr/>
          <a:lstStyle/>
          <a:p>
            <a:pPr>
              <a:defRPr/>
            </a:pPr>
            <a:fld id="{F4047A7F-0F75-457D-8182-E44E1C2C07F5}" type="slidenum">
              <a:rPr lang="en-US" smtClean="0"/>
              <a:pPr>
                <a:defRPr/>
              </a:pPr>
              <a:t>22</a:t>
            </a:fld>
            <a:endParaRPr lang="en-US"/>
          </a:p>
        </p:txBody>
      </p:sp>
    </p:spTree>
    <p:extLst>
      <p:ext uri="{BB962C8B-B14F-4D97-AF65-F5344CB8AC3E}">
        <p14:creationId xmlns:p14="http://schemas.microsoft.com/office/powerpoint/2010/main" val="1928203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171CFA8-5106-4C0A-8C0C-0587F32F2EDD}" type="slidenum">
              <a:rPr lang="en-US" altLang="en-US"/>
              <a:pPr/>
              <a:t>25</a:t>
            </a:fld>
            <a:endParaRPr lang="en-US" altLang="en-US"/>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To</a:t>
            </a:r>
            <a:r>
              <a:rPr lang="en-US" altLang="en-US" baseline="0" dirty="0" smtClean="0"/>
              <a:t> give context for the second aim, I have to step back for a moment and talk about </a:t>
            </a:r>
          </a:p>
          <a:p>
            <a:r>
              <a:rPr lang="en-US" altLang="en-US" baseline="0" dirty="0" smtClean="0"/>
              <a:t>determinants of TF-DNA binding… </a:t>
            </a:r>
          </a:p>
          <a:p>
            <a:r>
              <a:rPr lang="en-US" altLang="en-US" u="sng" baseline="0" dirty="0" smtClean="0"/>
              <a:t>Why important?</a:t>
            </a:r>
          </a:p>
          <a:p>
            <a:r>
              <a:rPr lang="en-US" altLang="en-US" baseline="0" dirty="0" smtClean="0"/>
              <a:t>TFs in mammals convey a large portion of the state information of the cell. A gene interprets that state information</a:t>
            </a:r>
          </a:p>
          <a:p>
            <a:r>
              <a:rPr lang="en-US" altLang="en-US" baseline="0" dirty="0" smtClean="0"/>
              <a:t>through selective binding of TF with DNA -- either its promoter or one of its enhancers. This governs </a:t>
            </a:r>
          </a:p>
          <a:p>
            <a:r>
              <a:rPr lang="en-US" altLang="en-US" baseline="0" dirty="0" smtClean="0"/>
              <a:t>Recruitment of the basal  transcriptional machinery and polymerase II.</a:t>
            </a:r>
          </a:p>
          <a:p>
            <a:endParaRPr lang="en-US" altLang="en-US" baseline="0" dirty="0" smtClean="0"/>
          </a:p>
          <a:p>
            <a:r>
              <a:rPr lang="en-US" altLang="en-US" baseline="0" dirty="0" smtClean="0"/>
              <a:t>… </a:t>
            </a:r>
          </a:p>
          <a:p>
            <a:endParaRPr lang="en-US" altLang="en-US" baseline="0" dirty="0" smtClean="0"/>
          </a:p>
          <a:p>
            <a:r>
              <a:rPr lang="en-US" altLang="en-US" baseline="0" dirty="0" smtClean="0"/>
              <a:t>Homotypic clusters are genomic clusters of typically low information motifs that therefore occur naturally</a:t>
            </a:r>
          </a:p>
          <a:p>
            <a:r>
              <a:rPr lang="en-US" altLang="en-US" baseline="0" dirty="0" smtClean="0"/>
              <a:t>With high frequency through the genome, anyway. Interestingly, homotypic clusters are much more prevalent than </a:t>
            </a:r>
          </a:p>
          <a:p>
            <a:r>
              <a:rPr lang="en-US" altLang="en-US" baseline="0" dirty="0" smtClean="0"/>
              <a:t>expected by chance, alone, in enhancers and promoters, and show high evolutionary conservation.</a:t>
            </a:r>
          </a:p>
          <a:p>
            <a:r>
              <a:rPr lang="en-US" altLang="en-US" baseline="0" dirty="0" smtClean="0"/>
              <a:t>Likely unrelatedly, they have been shown to result in </a:t>
            </a:r>
            <a:r>
              <a:rPr lang="en-US" altLang="en-US" b="1" baseline="0" dirty="0" smtClean="0"/>
              <a:t>higher rates of occupancy to the region </a:t>
            </a:r>
            <a:r>
              <a:rPr lang="en-US" altLang="en-US" baseline="0" dirty="0" smtClean="0"/>
              <a:t>than a single </a:t>
            </a:r>
          </a:p>
          <a:p>
            <a:r>
              <a:rPr lang="en-US" altLang="en-US" baseline="0" dirty="0" smtClean="0"/>
              <a:t>Instance of the same motif, solo.</a:t>
            </a:r>
          </a:p>
          <a:p>
            <a:endParaRPr lang="en-US" altLang="en-US" baseline="0" dirty="0" smtClean="0"/>
          </a:p>
          <a:p>
            <a:r>
              <a:rPr lang="en-US" altLang="en-US" baseline="0" dirty="0" smtClean="0"/>
              <a:t>Note that these are all </a:t>
            </a:r>
            <a:r>
              <a:rPr lang="en-US" altLang="en-US" b="1" baseline="0" dirty="0" smtClean="0"/>
              <a:t>genomically proximal features.  But this begs the question, </a:t>
            </a:r>
          </a:p>
          <a:p>
            <a:r>
              <a:rPr lang="en-US" altLang="en-US" baseline="0" dirty="0" smtClean="0"/>
              <a:t>what is the effect of </a:t>
            </a:r>
            <a:r>
              <a:rPr lang="en-US" altLang="en-US" b="1" i="1" baseline="0" dirty="0" smtClean="0"/>
              <a:t>spatially proximal features, </a:t>
            </a:r>
            <a:r>
              <a:rPr lang="en-US" altLang="en-US" baseline="0" dirty="0" smtClean="0"/>
              <a:t>such as binding sites for the same TF?</a:t>
            </a:r>
          </a:p>
        </p:txBody>
      </p:sp>
    </p:spTree>
    <p:extLst>
      <p:ext uri="{BB962C8B-B14F-4D97-AF65-F5344CB8AC3E}">
        <p14:creationId xmlns:p14="http://schemas.microsoft.com/office/powerpoint/2010/main" val="285995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combination</a:t>
            </a:r>
            <a:r>
              <a:rPr lang="en-US" b="1" baseline="0" dirty="0" smtClean="0"/>
              <a:t> of spatial proximity and genomic homotypic clusters of TFBS produce high homotypic TF BS concentration. </a:t>
            </a:r>
            <a:r>
              <a:rPr lang="en-US" dirty="0" smtClean="0"/>
              <a:t>As illustrated in this cartoon, low-RE</a:t>
            </a:r>
            <a:r>
              <a:rPr lang="en-US" baseline="0" dirty="0" smtClean="0"/>
              <a:t> (degenerate) motif BS have a higher expected frequency in the genome than high-RE motif BS, including more frequent HCTs. </a:t>
            </a:r>
            <a:r>
              <a:rPr lang="en-US" b="0" baseline="0" dirty="0" smtClean="0"/>
              <a:t>In a spatially proximal chromatin</a:t>
            </a:r>
            <a:r>
              <a:rPr lang="en-US" baseline="0" dirty="0" smtClean="0"/>
              <a:t> context, </a:t>
            </a:r>
            <a:r>
              <a:rPr lang="en-US" b="0" baseline="0" dirty="0" smtClean="0"/>
              <a:t>effective homotypic BS concentrations are substantially elevated – for low-RE motif BS, in particular. This effect is further accentuated in archipelagos of enhancers, which have been shown to be enriched for HCTs for shared TFs.  High effective homotypic BS concentration is likely a pre-requisite for the crowdsourcing effect. Large ovals denote archipelagos of functionally related enhancers and target genes. Depth of background color approximates the maximum expected homotypic BS concentration.</a:t>
            </a:r>
            <a:r>
              <a:rPr lang="en-US" dirty="0" smtClean="0"/>
              <a:t> Not drawn to scale. </a:t>
            </a:r>
            <a:r>
              <a:rPr lang="en-US" b="0" baseline="0" dirty="0" smtClean="0"/>
              <a:t>Green: DNA. Black: BS. BS=binding site; RE=relative entropy; HCT = homotypic cluster of TFBS.</a:t>
            </a:r>
            <a:endParaRPr lang="en-US" b="1" dirty="0"/>
          </a:p>
        </p:txBody>
      </p:sp>
      <p:sp>
        <p:nvSpPr>
          <p:cNvPr id="4" name="Slide Number Placeholder 3"/>
          <p:cNvSpPr>
            <a:spLocks noGrp="1"/>
          </p:cNvSpPr>
          <p:nvPr>
            <p:ph type="sldNum" sz="quarter" idx="10"/>
          </p:nvPr>
        </p:nvSpPr>
        <p:spPr/>
        <p:txBody>
          <a:bodyPr/>
          <a:lstStyle/>
          <a:p>
            <a:fld id="{2EF52D30-6EDD-40D0-8410-437F77929CE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6301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AP to non-archipelago matched for motif composition and accessibility.</a:t>
            </a:r>
          </a:p>
          <a:p>
            <a:r>
              <a:rPr lang="en-US" dirty="0" smtClean="0"/>
              <a:t>DGF based on high resolution</a:t>
            </a:r>
            <a:r>
              <a:rPr lang="en-US" baseline="0" dirty="0" smtClean="0"/>
              <a:t> DNAse sensitivity data</a:t>
            </a:r>
          </a:p>
          <a:p>
            <a:r>
              <a:rPr lang="en-US" baseline="0" dirty="0" err="1" smtClean="0"/>
              <a:t>Crosslinked</a:t>
            </a:r>
            <a:r>
              <a:rPr lang="en-US" baseline="0" dirty="0" smtClean="0"/>
              <a:t>. A sharp footprint suggests protection against digestion, likely by a TF</a:t>
            </a:r>
          </a:p>
          <a:p>
            <a:r>
              <a:rPr lang="en-US" dirty="0" smtClean="0"/>
              <a:t>Match</a:t>
            </a:r>
            <a:r>
              <a:rPr lang="en-US" baseline="0" dirty="0" smtClean="0"/>
              <a:t> with motif instances to identify transcription factor binding sites</a:t>
            </a:r>
            <a:endParaRPr lang="en-US" dirty="0"/>
          </a:p>
        </p:txBody>
      </p:sp>
      <p:sp>
        <p:nvSpPr>
          <p:cNvPr id="4" name="Slide Number Placeholder 3"/>
          <p:cNvSpPr>
            <a:spLocks noGrp="1"/>
          </p:cNvSpPr>
          <p:nvPr>
            <p:ph type="sldNum" sz="quarter" idx="10"/>
          </p:nvPr>
        </p:nvSpPr>
        <p:spPr/>
        <p:txBody>
          <a:bodyPr/>
          <a:lstStyle/>
          <a:p>
            <a:fld id="{4723F8E2-B685-49DB-8C1E-FA01D09AC3FA}" type="slidenum">
              <a:rPr lang="en-US" smtClean="0"/>
              <a:t>27</a:t>
            </a:fld>
            <a:endParaRPr lang="en-US"/>
          </a:p>
        </p:txBody>
      </p:sp>
    </p:spTree>
    <p:extLst>
      <p:ext uri="{BB962C8B-B14F-4D97-AF65-F5344CB8AC3E}">
        <p14:creationId xmlns:p14="http://schemas.microsoft.com/office/powerpoint/2010/main" val="302946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Lowess</a:t>
            </a:r>
            <a:r>
              <a:rPr lang="en-US" baseline="0" dirty="0" smtClean="0"/>
              <a:t> smoothed</a:t>
            </a:r>
          </a:p>
        </p:txBody>
      </p:sp>
      <p:sp>
        <p:nvSpPr>
          <p:cNvPr id="4" name="Slide Number Placeholder 3"/>
          <p:cNvSpPr>
            <a:spLocks noGrp="1"/>
          </p:cNvSpPr>
          <p:nvPr>
            <p:ph type="sldNum" sz="quarter" idx="10"/>
          </p:nvPr>
        </p:nvSpPr>
        <p:spPr/>
        <p:txBody>
          <a:bodyPr/>
          <a:lstStyle/>
          <a:p>
            <a:fld id="{BF58640C-6B46-4AE0-A916-F23A709EDD7E}" type="slidenum">
              <a:rPr lang="en-US" smtClean="0"/>
              <a:t>28</a:t>
            </a:fld>
            <a:endParaRPr lang="en-US"/>
          </a:p>
        </p:txBody>
      </p:sp>
    </p:spTree>
    <p:extLst>
      <p:ext uri="{BB962C8B-B14F-4D97-AF65-F5344CB8AC3E}">
        <p14:creationId xmlns:p14="http://schemas.microsoft.com/office/powerpoint/2010/main" val="345836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x-axis out loud.. Point out PROB DISTRIBUTION Colors refer to distance… </a:t>
            </a:r>
            <a:endParaRPr lang="en-US" dirty="0"/>
          </a:p>
        </p:txBody>
      </p:sp>
      <p:sp>
        <p:nvSpPr>
          <p:cNvPr id="4" name="Slide Number Placeholder 3"/>
          <p:cNvSpPr>
            <a:spLocks noGrp="1"/>
          </p:cNvSpPr>
          <p:nvPr>
            <p:ph type="sldNum" sz="quarter" idx="10"/>
          </p:nvPr>
        </p:nvSpPr>
        <p:spPr/>
        <p:txBody>
          <a:bodyPr/>
          <a:lstStyle/>
          <a:p>
            <a:fld id="{4723F8E2-B685-49DB-8C1E-FA01D09AC3FA}" type="slidenum">
              <a:rPr lang="en-US" smtClean="0"/>
              <a:t>29</a:t>
            </a:fld>
            <a:endParaRPr lang="en-US"/>
          </a:p>
        </p:txBody>
      </p:sp>
    </p:spTree>
    <p:extLst>
      <p:ext uri="{BB962C8B-B14F-4D97-AF65-F5344CB8AC3E}">
        <p14:creationId xmlns:p14="http://schemas.microsoft.com/office/powerpoint/2010/main" val="2162492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Scaled up to look</a:t>
            </a:r>
            <a:r>
              <a:rPr lang="en-US" baseline="0" dirty="0" smtClean="0"/>
              <a:t> for downstream effects (</a:t>
            </a:r>
            <a:r>
              <a:rPr lang="en-US" baseline="0" dirty="0" err="1" smtClean="0"/>
              <a:t>indiv</a:t>
            </a:r>
            <a:r>
              <a:rPr lang="en-US" baseline="0" dirty="0" smtClean="0"/>
              <a:t> BS hard!!)</a:t>
            </a:r>
          </a:p>
          <a:p>
            <a:r>
              <a:rPr lang="en-US" dirty="0" smtClean="0"/>
              <a:t>Compared enriched to depleted enhancers</a:t>
            </a:r>
          </a:p>
          <a:p>
            <a:endParaRPr lang="en-US" dirty="0" smtClean="0"/>
          </a:p>
          <a:p>
            <a:r>
              <a:rPr lang="en-US" dirty="0" smtClean="0"/>
              <a:t>Also</a:t>
            </a:r>
            <a:r>
              <a:rPr lang="en-US" baseline="0" dirty="0" smtClean="0"/>
              <a:t> did acetylation</a:t>
            </a:r>
            <a:endParaRPr lang="en-US" dirty="0" smtClean="0"/>
          </a:p>
        </p:txBody>
      </p:sp>
      <p:sp>
        <p:nvSpPr>
          <p:cNvPr id="4" name="Slide Number Placeholder 3"/>
          <p:cNvSpPr>
            <a:spLocks noGrp="1"/>
          </p:cNvSpPr>
          <p:nvPr>
            <p:ph type="sldNum" sz="quarter" idx="10"/>
          </p:nvPr>
        </p:nvSpPr>
        <p:spPr/>
        <p:txBody>
          <a:bodyPr/>
          <a:lstStyle/>
          <a:p>
            <a:fld id="{BF58640C-6B46-4AE0-A916-F23A709EDD7E}" type="slidenum">
              <a:rPr lang="en-US" smtClean="0"/>
              <a:t>30</a:t>
            </a:fld>
            <a:endParaRPr lang="en-US"/>
          </a:p>
        </p:txBody>
      </p:sp>
    </p:spTree>
    <p:extLst>
      <p:ext uri="{BB962C8B-B14F-4D97-AF65-F5344CB8AC3E}">
        <p14:creationId xmlns:p14="http://schemas.microsoft.com/office/powerpoint/2010/main" val="233292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 = activity!!</a:t>
            </a:r>
            <a:endParaRPr lang="en-US" dirty="0"/>
          </a:p>
        </p:txBody>
      </p:sp>
      <p:sp>
        <p:nvSpPr>
          <p:cNvPr id="4" name="Slide Number Placeholder 3"/>
          <p:cNvSpPr>
            <a:spLocks noGrp="1"/>
          </p:cNvSpPr>
          <p:nvPr>
            <p:ph type="sldNum" sz="quarter" idx="10"/>
          </p:nvPr>
        </p:nvSpPr>
        <p:spPr/>
        <p:txBody>
          <a:bodyPr/>
          <a:lstStyle/>
          <a:p>
            <a:fld id="{BF58640C-6B46-4AE0-A916-F23A709EDD7E}" type="slidenum">
              <a:rPr lang="en-US" smtClean="0"/>
              <a:t>31</a:t>
            </a:fld>
            <a:endParaRPr lang="en-US"/>
          </a:p>
        </p:txBody>
      </p:sp>
    </p:spTree>
    <p:extLst>
      <p:ext uri="{BB962C8B-B14F-4D97-AF65-F5344CB8AC3E}">
        <p14:creationId xmlns:p14="http://schemas.microsoft.com/office/powerpoint/2010/main" val="65374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(TF,</a:t>
            </a:r>
            <a:r>
              <a:rPr lang="en-US" baseline="0" dirty="0" smtClean="0"/>
              <a:t> AP, tissue) triplets subdivided into non-degenerate (cyan) and degenerate TFs (red)</a:t>
            </a:r>
          </a:p>
          <a:p>
            <a:endParaRPr lang="en-US" baseline="0" dirty="0" smtClean="0"/>
          </a:p>
          <a:p>
            <a:r>
              <a:rPr lang="en-US" baseline="0" dirty="0" smtClean="0"/>
              <a:t>Suggests causality: As degenerate TF</a:t>
            </a:r>
            <a:endParaRPr lang="en-US" dirty="0"/>
          </a:p>
        </p:txBody>
      </p:sp>
      <p:sp>
        <p:nvSpPr>
          <p:cNvPr id="4" name="Slide Number Placeholder 3"/>
          <p:cNvSpPr>
            <a:spLocks noGrp="1"/>
          </p:cNvSpPr>
          <p:nvPr>
            <p:ph type="sldNum" sz="quarter" idx="10"/>
          </p:nvPr>
        </p:nvSpPr>
        <p:spPr/>
        <p:txBody>
          <a:bodyPr/>
          <a:lstStyle/>
          <a:p>
            <a:fld id="{BF58640C-6B46-4AE0-A916-F23A709EDD7E}" type="slidenum">
              <a:rPr lang="en-US" smtClean="0"/>
              <a:t>32</a:t>
            </a:fld>
            <a:endParaRPr lang="en-US"/>
          </a:p>
        </p:txBody>
      </p:sp>
    </p:spTree>
    <p:extLst>
      <p:ext uri="{BB962C8B-B14F-4D97-AF65-F5344CB8AC3E}">
        <p14:creationId xmlns:p14="http://schemas.microsoft.com/office/powerpoint/2010/main" val="406638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a:t>
            </a:r>
            <a:r>
              <a:rPr lang="en-US" baseline="0" dirty="0" smtClean="0"/>
              <a:t> expression and genotype data for heart failure cases and healthy heart were collected from magnet consortium.. This heart failure were not due love but had genetic basis. We generated simulated data such that it is similar to magnet data. For 500 individual we generated 50,000 SNPs with similar MAF as Magnet. We </a:t>
            </a:r>
            <a:r>
              <a:rPr lang="en-US" baseline="0" dirty="0" err="1" smtClean="0"/>
              <a:t>dulicated</a:t>
            </a:r>
            <a:r>
              <a:rPr lang="en-US" baseline="0" dirty="0" smtClean="0"/>
              <a:t> the SNP to simulate LD. 10 of SNPs were selected to lie in a regulator. 5-10 </a:t>
            </a:r>
            <a:r>
              <a:rPr lang="en-US" baseline="0" dirty="0" err="1" smtClean="0"/>
              <a:t>snps</a:t>
            </a:r>
            <a:r>
              <a:rPr lang="en-US" baseline="0" dirty="0" smtClean="0"/>
              <a:t> for each gene were selected to be expression regulators. </a:t>
            </a:r>
            <a:r>
              <a:rPr lang="en-US" baseline="0" dirty="0" err="1" smtClean="0"/>
              <a:t>Finaly</a:t>
            </a:r>
            <a:r>
              <a:rPr lang="en-US" baseline="0" dirty="0" smtClean="0"/>
              <a:t> expression of 100 genes were generated such that explain variance match magnet data. We collected heart specific </a:t>
            </a:r>
            <a:r>
              <a:rPr lang="en-US" baseline="0" dirty="0" err="1" smtClean="0"/>
              <a:t>epigentics</a:t>
            </a:r>
            <a:r>
              <a:rPr lang="en-US" baseline="0" dirty="0" smtClean="0"/>
              <a:t> data from encode and road map </a:t>
            </a:r>
            <a:r>
              <a:rPr lang="en-US" baseline="0" dirty="0" err="1" smtClean="0"/>
              <a:t>epigenome</a:t>
            </a:r>
            <a:r>
              <a:rPr lang="en-US" baseline="0" dirty="0" smtClean="0"/>
              <a:t> project. Using, human heart enhancers, which were validated in-vivo in mouse, we generated </a:t>
            </a:r>
            <a:r>
              <a:rPr lang="en-US" baseline="0" dirty="0" err="1" smtClean="0"/>
              <a:t>epigentics</a:t>
            </a:r>
            <a:r>
              <a:rPr lang="en-US" baseline="0" dirty="0" smtClean="0"/>
              <a:t> features for regulators and other SNP.   </a:t>
            </a:r>
            <a:endParaRPr lang="en-US" dirty="0"/>
          </a:p>
        </p:txBody>
      </p:sp>
      <p:sp>
        <p:nvSpPr>
          <p:cNvPr id="4" name="Slide Number Placeholder 3"/>
          <p:cNvSpPr>
            <a:spLocks noGrp="1"/>
          </p:cNvSpPr>
          <p:nvPr>
            <p:ph type="sldNum" sz="quarter" idx="10"/>
          </p:nvPr>
        </p:nvSpPr>
        <p:spPr/>
        <p:txBody>
          <a:bodyPr/>
          <a:lstStyle/>
          <a:p>
            <a:fld id="{DC425820-9487-F943-9FE9-30761E850E6B}" type="slidenum">
              <a:rPr lang="en-US" smtClean="0"/>
              <a:t>11</a:t>
            </a:fld>
            <a:endParaRPr lang="en-US"/>
          </a:p>
        </p:txBody>
      </p:sp>
    </p:spTree>
    <p:extLst>
      <p:ext uri="{BB962C8B-B14F-4D97-AF65-F5344CB8AC3E}">
        <p14:creationId xmlns:p14="http://schemas.microsoft.com/office/powerpoint/2010/main" val="246267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25820-9487-F943-9FE9-30761E850E6B}" type="slidenum">
              <a:rPr lang="en-US" smtClean="0"/>
              <a:t>13</a:t>
            </a:fld>
            <a:endParaRPr lang="en-US"/>
          </a:p>
        </p:txBody>
      </p:sp>
    </p:spTree>
    <p:extLst>
      <p:ext uri="{BB962C8B-B14F-4D97-AF65-F5344CB8AC3E}">
        <p14:creationId xmlns:p14="http://schemas.microsoft.com/office/powerpoint/2010/main" val="153494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25820-9487-F943-9FE9-30761E850E6B}" type="slidenum">
              <a:rPr lang="en-US" smtClean="0"/>
              <a:t>14</a:t>
            </a:fld>
            <a:endParaRPr lang="en-US"/>
          </a:p>
        </p:txBody>
      </p:sp>
    </p:spTree>
    <p:extLst>
      <p:ext uri="{BB962C8B-B14F-4D97-AF65-F5344CB8AC3E}">
        <p14:creationId xmlns:p14="http://schemas.microsoft.com/office/powerpoint/2010/main" val="33866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25820-9487-F943-9FE9-30761E850E6B}" type="slidenum">
              <a:rPr lang="en-US" smtClean="0"/>
              <a:t>15</a:t>
            </a:fld>
            <a:endParaRPr lang="en-US"/>
          </a:p>
        </p:txBody>
      </p:sp>
    </p:spTree>
    <p:extLst>
      <p:ext uri="{BB962C8B-B14F-4D97-AF65-F5344CB8AC3E}">
        <p14:creationId xmlns:p14="http://schemas.microsoft.com/office/powerpoint/2010/main" val="33866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25820-9487-F943-9FE9-30761E850E6B}" type="slidenum">
              <a:rPr lang="en-US" smtClean="0"/>
              <a:t>16</a:t>
            </a:fld>
            <a:endParaRPr lang="en-US"/>
          </a:p>
        </p:txBody>
      </p:sp>
    </p:spTree>
    <p:extLst>
      <p:ext uri="{BB962C8B-B14F-4D97-AF65-F5344CB8AC3E}">
        <p14:creationId xmlns:p14="http://schemas.microsoft.com/office/powerpoint/2010/main" val="143722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31"/>
          <p:cNvSpPr>
            <a:spLocks noGrp="1" noChangeArrowheads="1"/>
          </p:cNvSpPr>
          <p:nvPr>
            <p:ph type="sldNum" sz="quarter" idx="5"/>
          </p:nvPr>
        </p:nvSpPr>
        <p:spPr>
          <a:noFill/>
        </p:spPr>
        <p:txBody>
          <a:bodyPr/>
          <a:lstStyle/>
          <a:p>
            <a:fld id="{85995BCF-166C-4854-A7D0-9B57FA4B576E}" type="slidenum">
              <a:rPr lang="en-US" smtClean="0"/>
              <a:pPr/>
              <a:t>18</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p:spPr>
        <p:txBody>
          <a:bodyPr/>
          <a:lstStyle/>
          <a:p>
            <a:pPr eaLnBrk="1" hangingPunct="1"/>
            <a:endParaRPr lang="en-US"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Clusters of correlated enhancers tend to span large portions of their respective chromosome. </a:t>
            </a:r>
          </a:p>
        </p:txBody>
      </p:sp>
      <p:sp>
        <p:nvSpPr>
          <p:cNvPr id="4" name="Slide Number Placeholder 3"/>
          <p:cNvSpPr>
            <a:spLocks noGrp="1"/>
          </p:cNvSpPr>
          <p:nvPr>
            <p:ph type="sldNum" sz="quarter" idx="10"/>
          </p:nvPr>
        </p:nvSpPr>
        <p:spPr/>
        <p:txBody>
          <a:bodyPr/>
          <a:lstStyle/>
          <a:p>
            <a:pPr>
              <a:defRPr/>
            </a:pPr>
            <a:fld id="{F4047A7F-0F75-457D-8182-E44E1C2C07F5}" type="slidenum">
              <a:rPr lang="en-US" smtClean="0"/>
              <a:pPr>
                <a:defRPr/>
              </a:pPr>
              <a:t>19</a:t>
            </a:fld>
            <a:endParaRPr lang="en-US"/>
          </a:p>
        </p:txBody>
      </p:sp>
    </p:spTree>
    <p:extLst>
      <p:ext uri="{BB962C8B-B14F-4D97-AF65-F5344CB8AC3E}">
        <p14:creationId xmlns:p14="http://schemas.microsoft.com/office/powerpoint/2010/main" val="1143294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dirty="0">
                <a:latin typeface="Times New Roman" pitchFamily="18" charset="0"/>
                <a:cs typeface="Times New Roman" pitchFamily="18" charset="0"/>
              </a:rPr>
              <a:t>HepG2  Liver hepatocellular carcinoma</a:t>
            </a:r>
          </a:p>
          <a:p>
            <a:r>
              <a:rPr kumimoji="1" lang="en-US" dirty="0">
                <a:latin typeface="Times New Roman" pitchFamily="18" charset="0"/>
                <a:cs typeface="Times New Roman" pitchFamily="18" charset="0"/>
              </a:rPr>
              <a:t>GM12878 </a:t>
            </a:r>
            <a:r>
              <a:rPr kumimoji="1" lang="en-US" dirty="0" err="1">
                <a:latin typeface="Times New Roman" pitchFamily="18" charset="0"/>
                <a:cs typeface="Times New Roman" pitchFamily="18" charset="0"/>
              </a:rPr>
              <a:t>lymphoblastoid</a:t>
            </a:r>
            <a:endParaRPr kumimoji="1" lang="en-US" dirty="0">
              <a:latin typeface="Times New Roman" pitchFamily="18" charset="0"/>
              <a:cs typeface="Times New Roman" pitchFamily="18" charset="0"/>
            </a:endParaRPr>
          </a:p>
          <a:p>
            <a:r>
              <a:rPr kumimoji="1" lang="en-US" dirty="0">
                <a:latin typeface="Times New Roman" pitchFamily="18" charset="0"/>
                <a:cs typeface="Times New Roman" pitchFamily="18" charset="0"/>
              </a:rPr>
              <a:t>H1-HESC </a:t>
            </a:r>
          </a:p>
          <a:p>
            <a:r>
              <a:rPr kumimoji="1" lang="en-US" dirty="0">
                <a:latin typeface="Times New Roman" pitchFamily="18" charset="0"/>
                <a:cs typeface="Times New Roman" pitchFamily="18" charset="0"/>
              </a:rPr>
              <a:t>SK-N-SH_RA </a:t>
            </a:r>
            <a:r>
              <a:rPr kumimoji="1" lang="en-US" dirty="0" err="1">
                <a:latin typeface="Times New Roman" pitchFamily="18" charset="0"/>
                <a:cs typeface="Times New Roman" pitchFamily="18" charset="0"/>
              </a:rPr>
              <a:t>Neuroblastoma</a:t>
            </a:r>
            <a:endParaRPr lang="en-US" dirty="0"/>
          </a:p>
        </p:txBody>
      </p:sp>
      <p:sp>
        <p:nvSpPr>
          <p:cNvPr id="4" name="Slide Number Placeholder 3"/>
          <p:cNvSpPr>
            <a:spLocks noGrp="1"/>
          </p:cNvSpPr>
          <p:nvPr>
            <p:ph type="sldNum" sz="quarter" idx="10"/>
          </p:nvPr>
        </p:nvSpPr>
        <p:spPr/>
        <p:txBody>
          <a:bodyPr/>
          <a:lstStyle/>
          <a:p>
            <a:pPr>
              <a:defRPr/>
            </a:pPr>
            <a:fld id="{F4047A7F-0F75-457D-8182-E44E1C2C07F5}" type="slidenum">
              <a:rPr lang="en-US" smtClean="0"/>
              <a:pPr>
                <a:defRPr/>
              </a:pPr>
              <a:t>20</a:t>
            </a:fld>
            <a:endParaRPr lang="en-US"/>
          </a:p>
        </p:txBody>
      </p:sp>
    </p:spTree>
    <p:extLst>
      <p:ext uri="{BB962C8B-B14F-4D97-AF65-F5344CB8AC3E}">
        <p14:creationId xmlns:p14="http://schemas.microsoft.com/office/powerpoint/2010/main" val="375272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97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202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0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a:prstGeom prst="rect">
            <a:avLst/>
          </a:prstGeo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28320" cy="470930"/>
          </a:xfrm>
        </p:spPr>
        <p:txBody>
          <a:bodyPr/>
          <a:lstStyle>
            <a:lvl1pPr>
              <a:defRPr/>
            </a:lvl1pPr>
          </a:lstStyle>
          <a:p>
            <a:fld id="{D9492589-EEF4-4C06-B349-C0A2CF89033B}" type="datetime1">
              <a:rPr lang="en-US" altLang="en-US" smtClean="0"/>
              <a:t>4/12/16</a:t>
            </a:fld>
            <a:endParaRPr lang="en-US" alt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ltLang="en-US"/>
          </a:p>
        </p:txBody>
      </p:sp>
      <p:sp>
        <p:nvSpPr>
          <p:cNvPr id="5" name="Slide Number Placeholder 4"/>
          <p:cNvSpPr>
            <a:spLocks noGrp="1"/>
          </p:cNvSpPr>
          <p:nvPr>
            <p:ph type="sldNum" idx="12"/>
          </p:nvPr>
        </p:nvSpPr>
        <p:spPr>
          <a:xfrm>
            <a:off x="6554880" y="6247376"/>
            <a:ext cx="2128320" cy="470930"/>
          </a:xfrm>
        </p:spPr>
        <p:txBody>
          <a:bodyPr/>
          <a:lstStyle>
            <a:lvl1pPr>
              <a:defRPr/>
            </a:lvl1pPr>
          </a:lstStyle>
          <a:p>
            <a:fld id="{E00A01CE-7CE9-4924-97E9-FC45E849B971}" type="slidenum">
              <a:rPr lang="en-US" altLang="en-US"/>
              <a:pPr/>
              <a:t>‹#›</a:t>
            </a:fld>
            <a:endParaRPr lang="en-US" altLang="en-US"/>
          </a:p>
        </p:txBody>
      </p:sp>
    </p:spTree>
    <p:extLst>
      <p:ext uri="{BB962C8B-B14F-4D97-AF65-F5344CB8AC3E}">
        <p14:creationId xmlns:p14="http://schemas.microsoft.com/office/powerpoint/2010/main" val="4695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04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00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353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824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384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49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267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93820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6468373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9" Type="http://schemas.openxmlformats.org/officeDocument/2006/relationships/tags" Target="../tags/tag9.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slideLayout" Target="../slideLayouts/slideLayout1.xml"/><Relationship Id="rId40"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458200" cy="1323439"/>
          </a:xfrm>
          <a:prstGeom prst="rect">
            <a:avLst/>
          </a:prstGeom>
          <a:noFill/>
        </p:spPr>
        <p:txBody>
          <a:bodyPr wrap="square" rtlCol="0">
            <a:spAutoFit/>
          </a:bodyPr>
          <a:lstStyle/>
          <a:p>
            <a:pPr algn="ctr"/>
            <a:r>
              <a:rPr lang="en-US" sz="4400" b="1" dirty="0">
                <a:solidFill>
                  <a:schemeClr val="tx2">
                    <a:lumMod val="75000"/>
                  </a:schemeClr>
                </a:solidFill>
              </a:rPr>
              <a:t>Transcriptional </a:t>
            </a:r>
            <a:r>
              <a:rPr lang="en-US" sz="4400" b="1" dirty="0" smtClean="0">
                <a:solidFill>
                  <a:schemeClr val="tx2">
                    <a:lumMod val="75000"/>
                  </a:schemeClr>
                </a:solidFill>
              </a:rPr>
              <a:t>Enhancers</a:t>
            </a:r>
          </a:p>
          <a:p>
            <a:pPr algn="ctr"/>
            <a:r>
              <a:rPr lang="en-US" sz="3600" b="1" dirty="0" smtClean="0">
                <a:solidFill>
                  <a:schemeClr val="tx2">
                    <a:lumMod val="75000"/>
                  </a:schemeClr>
                </a:solidFill>
              </a:rPr>
              <a:t>Looking </a:t>
            </a:r>
            <a:r>
              <a:rPr lang="en-US" sz="3600" b="1" dirty="0">
                <a:solidFill>
                  <a:schemeClr val="tx2">
                    <a:lumMod val="75000"/>
                  </a:schemeClr>
                </a:solidFill>
              </a:rPr>
              <a:t>out for the genes and each other</a:t>
            </a:r>
            <a:endParaRPr lang="en-US" sz="3600" dirty="0">
              <a:solidFill>
                <a:schemeClr val="tx2">
                  <a:lumMod val="75000"/>
                </a:schemeClr>
              </a:solidFill>
            </a:endParaRPr>
          </a:p>
        </p:txBody>
      </p:sp>
      <p:sp>
        <p:nvSpPr>
          <p:cNvPr id="5" name="TextBox 4"/>
          <p:cNvSpPr txBox="1"/>
          <p:nvPr/>
        </p:nvSpPr>
        <p:spPr>
          <a:xfrm>
            <a:off x="545532" y="2477631"/>
            <a:ext cx="8061566" cy="2246769"/>
          </a:xfrm>
          <a:prstGeom prst="rect">
            <a:avLst/>
          </a:prstGeom>
          <a:noFill/>
        </p:spPr>
        <p:txBody>
          <a:bodyPr wrap="none" rtlCol="0">
            <a:spAutoFit/>
          </a:bodyPr>
          <a:lstStyle/>
          <a:p>
            <a:pPr algn="ctr"/>
            <a:r>
              <a:rPr lang="en-US" sz="2800" dirty="0" smtClean="0"/>
              <a:t>Sridhar Hannenhalli</a:t>
            </a:r>
          </a:p>
          <a:p>
            <a:pPr algn="ctr"/>
            <a:r>
              <a:rPr lang="en-US" sz="2800" dirty="0" smtClean="0"/>
              <a:t>Department of Cell Biology and Molecular Genetics</a:t>
            </a:r>
          </a:p>
          <a:p>
            <a:pPr algn="ctr"/>
            <a:r>
              <a:rPr lang="en-US" sz="2800" dirty="0" smtClean="0"/>
              <a:t>Center for Bioinformatics and Computational Biology</a:t>
            </a:r>
          </a:p>
          <a:p>
            <a:pPr algn="ctr"/>
            <a:r>
              <a:rPr lang="en-US" sz="2800" dirty="0" smtClean="0"/>
              <a:t>UM Institute for Advance Computer Studies</a:t>
            </a:r>
          </a:p>
          <a:p>
            <a:pPr algn="ctr"/>
            <a:r>
              <a:rPr lang="en-US" sz="2800" dirty="0" smtClean="0"/>
              <a:t>University of Maryland</a:t>
            </a:r>
            <a:endParaRPr lang="en-US" sz="2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54" y="5892223"/>
            <a:ext cx="22860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054" y="5892223"/>
            <a:ext cx="1295400" cy="55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544" y="5673616"/>
            <a:ext cx="951563" cy="95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854" y="6016048"/>
            <a:ext cx="14287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821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verview of eQTeL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7184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71610" y="1396999"/>
            <a:ext cx="5953125" cy="2320925"/>
          </a:xfrm>
          <a:prstGeom prst="roundRect">
            <a:avLst/>
          </a:prstGeom>
          <a:solidFill>
            <a:schemeClr val="accent6">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182880" tIns="0" rIns="0" bIns="0"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MAGNet</a:t>
            </a:r>
            <a:endParaRPr lang="en-US" sz="2800" b="1" dirty="0" smtClean="0">
              <a:solidFill>
                <a:schemeClr val="bg1"/>
              </a:solidFill>
              <a:latin typeface="Arial" panose="020B0604020202020204" pitchFamily="34" charset="0"/>
              <a:cs typeface="Arial" panose="020B0604020202020204" pitchFamily="34" charset="0"/>
            </a:endParaRPr>
          </a:p>
          <a:p>
            <a:pPr>
              <a:lnSpc>
                <a:spcPct val="150000"/>
              </a:lnSpc>
            </a:pPr>
            <a:r>
              <a:rPr lang="en-US" sz="2800" dirty="0" smtClean="0">
                <a:solidFill>
                  <a:schemeClr val="bg1"/>
                </a:solidFill>
                <a:latin typeface="Arial" panose="020B0604020202020204" pitchFamily="34" charset="0"/>
                <a:cs typeface="Arial" panose="020B0604020202020204" pitchFamily="34" charset="0"/>
              </a:rPr>
              <a:t>&gt;300 human hearts</a:t>
            </a:r>
          </a:p>
          <a:p>
            <a:pPr marL="171450" indent="-171450">
              <a:lnSpc>
                <a:spcPct val="150000"/>
              </a:lnSpc>
              <a:buFont typeface="Arial" charset="0"/>
              <a:buChar char="•"/>
            </a:pPr>
            <a:r>
              <a:rPr lang="en-US" sz="2800" dirty="0">
                <a:solidFill>
                  <a:schemeClr val="bg1"/>
                </a:solidFill>
                <a:latin typeface="Arial" panose="020B0604020202020204" pitchFamily="34" charset="0"/>
                <a:cs typeface="Arial" panose="020B0604020202020204" pitchFamily="34" charset="0"/>
              </a:rPr>
              <a:t>Gene expression </a:t>
            </a:r>
          </a:p>
          <a:p>
            <a:pPr marL="171450" indent="-171450">
              <a:lnSpc>
                <a:spcPct val="150000"/>
              </a:lnSpc>
              <a:buFont typeface="Arial" charset="0"/>
              <a:buChar char="•"/>
            </a:pPr>
            <a:r>
              <a:rPr lang="en-US" sz="2800" dirty="0" smtClean="0">
                <a:solidFill>
                  <a:schemeClr val="bg1"/>
                </a:solidFill>
                <a:latin typeface="Arial" panose="020B0604020202020204" pitchFamily="34" charset="0"/>
                <a:cs typeface="Arial" panose="020B0604020202020204" pitchFamily="34" charset="0"/>
              </a:rPr>
              <a:t>Genotype </a:t>
            </a:r>
            <a:endParaRPr lang="en-US" sz="2800"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1381123" y="4015418"/>
            <a:ext cx="6134101" cy="2535716"/>
          </a:xfrm>
          <a:prstGeom prst="roundRect">
            <a:avLst/>
          </a:prstGeom>
          <a:solidFill>
            <a:schemeClr val="accent3">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182880" tIns="0" rIns="0" bIns="0" rtlCol="0" anchor="ctr"/>
          <a:lstStyle/>
          <a:p>
            <a:pPr algn="ctr">
              <a:lnSpc>
                <a:spcPct val="150000"/>
              </a:lnSpc>
            </a:pPr>
            <a:r>
              <a:rPr lang="en-US" sz="2800" b="1" dirty="0">
                <a:solidFill>
                  <a:schemeClr val="bg1"/>
                </a:solidFill>
                <a:latin typeface="Arial" panose="020B0604020202020204" pitchFamily="34" charset="0"/>
                <a:cs typeface="Arial" panose="020B0604020202020204" pitchFamily="34" charset="0"/>
              </a:rPr>
              <a:t>ENCODE &amp; </a:t>
            </a:r>
            <a:r>
              <a:rPr lang="en-US" sz="2800" b="1" dirty="0" err="1">
                <a:solidFill>
                  <a:schemeClr val="bg1"/>
                </a:solidFill>
                <a:latin typeface="Arial" panose="020B0604020202020204" pitchFamily="34" charset="0"/>
                <a:cs typeface="Arial" panose="020B0604020202020204" pitchFamily="34" charset="0"/>
              </a:rPr>
              <a:t>Epigenome</a:t>
            </a:r>
            <a:r>
              <a:rPr lang="en-US" sz="2800" b="1" dirty="0">
                <a:solidFill>
                  <a:schemeClr val="bg1"/>
                </a:solidFill>
                <a:latin typeface="Arial" panose="020B0604020202020204" pitchFamily="34" charset="0"/>
                <a:cs typeface="Arial" panose="020B0604020202020204" pitchFamily="34" charset="0"/>
              </a:rPr>
              <a:t> roadmap</a:t>
            </a:r>
          </a:p>
          <a:p>
            <a:pPr marL="285750" indent="-285750">
              <a:lnSpc>
                <a:spcPct val="150000"/>
              </a:lnSpc>
              <a:buFont typeface="Arial"/>
              <a:buChar char="•"/>
            </a:pPr>
            <a:r>
              <a:rPr lang="en-US" sz="2800" dirty="0" smtClean="0">
                <a:solidFill>
                  <a:schemeClr val="bg1"/>
                </a:solidFill>
                <a:latin typeface="Arial" panose="020B0604020202020204" pitchFamily="34" charset="0"/>
                <a:cs typeface="Arial" panose="020B0604020202020204" pitchFamily="34" charset="0"/>
              </a:rPr>
              <a:t>Histone </a:t>
            </a:r>
            <a:r>
              <a:rPr lang="en-US" sz="2800" dirty="0">
                <a:solidFill>
                  <a:schemeClr val="bg1"/>
                </a:solidFill>
                <a:latin typeface="Arial" panose="020B0604020202020204" pitchFamily="34" charset="0"/>
                <a:cs typeface="Arial" panose="020B0604020202020204" pitchFamily="34" charset="0"/>
              </a:rPr>
              <a:t>modifications</a:t>
            </a:r>
          </a:p>
          <a:p>
            <a:pPr marL="285750" indent="-285750">
              <a:lnSpc>
                <a:spcPct val="150000"/>
              </a:lnSpc>
              <a:buFont typeface="Arial"/>
              <a:buChar char="•"/>
            </a:pPr>
            <a:r>
              <a:rPr lang="en-US" sz="2800" dirty="0">
                <a:solidFill>
                  <a:schemeClr val="bg1"/>
                </a:solidFill>
                <a:latin typeface="Arial" panose="020B0604020202020204" pitchFamily="34" charset="0"/>
                <a:cs typeface="Arial" panose="020B0604020202020204" pitchFamily="34" charset="0"/>
              </a:rPr>
              <a:t>Transcription factors</a:t>
            </a:r>
          </a:p>
          <a:p>
            <a:pPr marL="285750" indent="-285750">
              <a:lnSpc>
                <a:spcPct val="150000"/>
              </a:lnSpc>
              <a:buFont typeface="Arial"/>
              <a:buChar char="•"/>
            </a:pPr>
            <a:r>
              <a:rPr lang="en-US" sz="2800" dirty="0">
                <a:solidFill>
                  <a:schemeClr val="bg1"/>
                </a:solidFill>
                <a:latin typeface="Arial" panose="020B0604020202020204" pitchFamily="34" charset="0"/>
                <a:cs typeface="Arial" panose="020B0604020202020204" pitchFamily="34" charset="0"/>
              </a:rPr>
              <a:t>Chromatin </a:t>
            </a:r>
            <a:r>
              <a:rPr lang="en-US" sz="2800" dirty="0" smtClean="0">
                <a:solidFill>
                  <a:schemeClr val="bg1"/>
                </a:solidFill>
                <a:latin typeface="Arial" panose="020B0604020202020204" pitchFamily="34" charset="0"/>
                <a:cs typeface="Arial" panose="020B0604020202020204" pitchFamily="34" charset="0"/>
              </a:rPr>
              <a:t>accessibility…</a:t>
            </a:r>
            <a:r>
              <a:rPr lang="en-US" sz="2800" dirty="0">
                <a:solidFill>
                  <a:schemeClr val="bg1"/>
                </a:solidFill>
                <a:latin typeface="Arial" panose="020B0604020202020204" pitchFamily="34" charset="0"/>
                <a:cs typeface="Arial" panose="020B0604020202020204" pitchFamily="34" charset="0"/>
              </a:rPr>
              <a:t>.</a:t>
            </a:r>
          </a:p>
        </p:txBody>
      </p:sp>
      <p:sp>
        <p:nvSpPr>
          <p:cNvPr id="3" name="Title 2"/>
          <p:cNvSpPr>
            <a:spLocks noGrp="1"/>
          </p:cNvSpPr>
          <p:nvPr>
            <p:ph type="title"/>
          </p:nvPr>
        </p:nvSpPr>
        <p:spPr>
          <a:xfrm>
            <a:off x="904875" y="72708"/>
            <a:ext cx="7315199" cy="641667"/>
          </a:xfrm>
        </p:spPr>
        <p:txBody>
          <a:bodyPr>
            <a:noAutofit/>
          </a:bodyPr>
          <a:lstStyle/>
          <a:p>
            <a:r>
              <a:rPr lang="en-US" sz="3600" b="1" dirty="0" err="1" smtClean="0">
                <a:solidFill>
                  <a:schemeClr val="tx2">
                    <a:lumMod val="75000"/>
                  </a:schemeClr>
                </a:solidFill>
                <a:latin typeface="+mn-lt"/>
                <a:cs typeface="Arial" panose="020B0604020202020204" pitchFamily="34" charset="0"/>
              </a:rPr>
              <a:t>eQTeL</a:t>
            </a:r>
            <a:r>
              <a:rPr lang="en-US" sz="3600" b="1" dirty="0" smtClean="0">
                <a:solidFill>
                  <a:schemeClr val="tx2">
                    <a:lumMod val="75000"/>
                  </a:schemeClr>
                </a:solidFill>
                <a:latin typeface="+mn-lt"/>
                <a:cs typeface="Arial" panose="020B0604020202020204" pitchFamily="34" charset="0"/>
              </a:rPr>
              <a:t> application</a:t>
            </a:r>
            <a:endParaRPr lang="en-US" sz="3600" b="1" dirty="0">
              <a:solidFill>
                <a:schemeClr val="tx2">
                  <a:lumMod val="75000"/>
                </a:schemeClr>
              </a:solidFill>
              <a:latin typeface="+mn-lt"/>
              <a:cs typeface="Arial" panose="020B0604020202020204" pitchFamily="34" charset="0"/>
            </a:endParaRPr>
          </a:p>
        </p:txBody>
      </p:sp>
    </p:spTree>
    <p:extLst>
      <p:ext uri="{BB962C8B-B14F-4D97-AF65-F5344CB8AC3E}">
        <p14:creationId xmlns:p14="http://schemas.microsoft.com/office/powerpoint/2010/main" val="1098121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mparative performance of different methods applied to human heart data (MA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606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5" name="Title 1"/>
          <p:cNvSpPr>
            <a:spLocks noGrp="1"/>
          </p:cNvSpPr>
          <p:nvPr>
            <p:ph type="title"/>
          </p:nvPr>
        </p:nvSpPr>
        <p:spPr>
          <a:xfrm>
            <a:off x="1019175" y="219075"/>
            <a:ext cx="5210175" cy="622300"/>
          </a:xfrm>
          <a:ln>
            <a:noFill/>
          </a:ln>
        </p:spPr>
        <p:txBody>
          <a:bodyPr>
            <a:normAutofit fontScale="90000"/>
          </a:bodyPr>
          <a:lstStyle/>
          <a:p>
            <a:r>
              <a:rPr lang="en-US" sz="3600" b="1" dirty="0" smtClean="0">
                <a:solidFill>
                  <a:schemeClr val="bg1"/>
                </a:solidFill>
                <a:latin typeface="Arial" panose="020B0604020202020204" pitchFamily="34" charset="0"/>
                <a:cs typeface="Arial" panose="020B0604020202020204" pitchFamily="34" charset="0"/>
              </a:rPr>
              <a:t>Biology: Protein binding</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69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3" descr="motif.disruption.pdf"/>
          <p:cNvPicPr>
            <a:picLocks noGrp="1" noChangeAspect="1"/>
          </p:cNvPicPr>
          <p:nvPr>
            <p:ph idx="1"/>
          </p:nvPr>
        </p:nvPicPr>
        <p:blipFill rotWithShape="1">
          <a:blip r:embed="rId3">
            <a:extLst>
              <a:ext uri="{28A0092B-C50C-407E-A947-70E740481C1C}">
                <a14:useLocalDpi xmlns:a14="http://schemas.microsoft.com/office/drawing/2010/main" val="0"/>
              </a:ext>
            </a:extLst>
          </a:blip>
          <a:srcRect l="91" r="-473"/>
          <a:stretch/>
        </p:blipFill>
        <p:spPr>
          <a:xfrm>
            <a:off x="-1" y="12700"/>
            <a:ext cx="9144001" cy="6857999"/>
          </a:xfrm>
        </p:spPr>
      </p:pic>
      <p:sp>
        <p:nvSpPr>
          <p:cNvPr id="105" name="Title 1"/>
          <p:cNvSpPr>
            <a:spLocks noGrp="1"/>
          </p:cNvSpPr>
          <p:nvPr>
            <p:ph type="title"/>
          </p:nvPr>
        </p:nvSpPr>
        <p:spPr>
          <a:xfrm>
            <a:off x="6667500" y="228600"/>
            <a:ext cx="2476500" cy="990600"/>
          </a:xfrm>
        </p:spPr>
        <p:txBody>
          <a:bodyPr>
            <a:normAutofit fontScale="90000"/>
          </a:bodyPr>
          <a:lstStyle/>
          <a:p>
            <a:r>
              <a:rPr lang="en-US" sz="3600" b="1" dirty="0" smtClean="0">
                <a:solidFill>
                  <a:srgbClr val="000000"/>
                </a:solidFill>
                <a:latin typeface="Arial" panose="020B0604020202020204" pitchFamily="34" charset="0"/>
                <a:cs typeface="Arial" panose="020B0604020202020204" pitchFamily="34" charset="0"/>
              </a:rPr>
              <a:t>Motif disruption</a:t>
            </a:r>
            <a:endParaRPr lang="en-US" sz="3600" b="1" dirty="0">
              <a:solidFill>
                <a:srgbClr val="000000"/>
              </a:solidFill>
              <a:latin typeface="Arial" panose="020B0604020202020204" pitchFamily="34" charset="0"/>
              <a:cs typeface="Arial" panose="020B0604020202020204" pitchFamily="34" charset="0"/>
            </a:endParaRPr>
          </a:p>
        </p:txBody>
      </p:sp>
      <p:sp>
        <p:nvSpPr>
          <p:cNvPr id="5" name="Rectangle 4"/>
          <p:cNvSpPr/>
          <p:nvPr/>
        </p:nvSpPr>
        <p:spPr>
          <a:xfrm>
            <a:off x="3267458" y="3244334"/>
            <a:ext cx="2609083" cy="369332"/>
          </a:xfrm>
          <a:prstGeom prst="rect">
            <a:avLst/>
          </a:prstGeom>
        </p:spPr>
        <p:txBody>
          <a:bodyPr wrap="none">
            <a:spAutoFit/>
          </a:bodyPr>
          <a:lstStyle/>
          <a:p>
            <a:r>
              <a:rPr lang="en-US" b="1" dirty="0">
                <a:solidFill>
                  <a:srgbClr val="DDD9C3"/>
                </a:solidFill>
                <a:latin typeface="Arial" panose="020B0604020202020204" pitchFamily="34" charset="0"/>
                <a:cs typeface="Arial" panose="020B0604020202020204" pitchFamily="34" charset="0"/>
              </a:rPr>
              <a:t>Biological evidence II: </a:t>
            </a:r>
            <a:endParaRPr lang="en-US" dirty="0"/>
          </a:p>
        </p:txBody>
      </p:sp>
    </p:spTree>
    <p:extLst>
      <p:ext uri="{BB962C8B-B14F-4D97-AF65-F5344CB8AC3E}">
        <p14:creationId xmlns:p14="http://schemas.microsoft.com/office/powerpoint/2010/main" val="3869428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NAse hypersensitivity at eeSNPs shows greater allele specificity in H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E4C4379-18E1-4B40-B28B-CFF1A4FBF2D1}" type="slidenum">
              <a:rPr lang="en-US" smtClean="0">
                <a:solidFill>
                  <a:schemeClr val="bg1"/>
                </a:solidFill>
                <a:latin typeface="Arial" panose="020B0604020202020204" pitchFamily="34" charset="0"/>
                <a:cs typeface="Arial" panose="020B0604020202020204" pitchFamily="34" charset="0"/>
              </a:rPr>
              <a:t>15</a:t>
            </a:fld>
            <a:endParaRPr lang="en-US" dirty="0">
              <a:solidFill>
                <a:schemeClr val="bg1"/>
              </a:solidFill>
              <a:latin typeface="Arial" panose="020B0604020202020204" pitchFamily="34" charset="0"/>
              <a:cs typeface="Arial" panose="020B0604020202020204" pitchFamily="34" charset="0"/>
            </a:endParaRPr>
          </a:p>
        </p:txBody>
      </p:sp>
      <p:sp>
        <p:nvSpPr>
          <p:cNvPr id="105" name="Title 1"/>
          <p:cNvSpPr>
            <a:spLocks noGrp="1"/>
          </p:cNvSpPr>
          <p:nvPr>
            <p:ph type="title"/>
          </p:nvPr>
        </p:nvSpPr>
        <p:spPr>
          <a:xfrm>
            <a:off x="4775200" y="180975"/>
            <a:ext cx="3854450" cy="596900"/>
          </a:xfrm>
        </p:spPr>
        <p:txBody>
          <a:bodyPr>
            <a:normAutofit fontScale="90000"/>
          </a:bodyPr>
          <a:lstStyle/>
          <a:p>
            <a:r>
              <a:rPr lang="en-US" sz="3600" b="1" dirty="0" smtClean="0">
                <a:solidFill>
                  <a:srgbClr val="000000"/>
                </a:solidFill>
                <a:latin typeface="Arial" panose="020B0604020202020204" pitchFamily="34" charset="0"/>
                <a:cs typeface="Arial" panose="020B0604020202020204" pitchFamily="34" charset="0"/>
              </a:rPr>
              <a:t>Allelic imbalance</a:t>
            </a:r>
            <a:endParaRPr lang="en-US" sz="3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4125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eSNP-gene pairs are spatially proxi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 name="Title 1"/>
          <p:cNvSpPr>
            <a:spLocks noGrp="1"/>
          </p:cNvSpPr>
          <p:nvPr>
            <p:ph type="title"/>
          </p:nvPr>
        </p:nvSpPr>
        <p:spPr>
          <a:xfrm>
            <a:off x="1929765" y="5362575"/>
            <a:ext cx="5918835" cy="647700"/>
          </a:xfrm>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Spatial proximity to target</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7827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167" y="1735435"/>
            <a:ext cx="8764133" cy="1401465"/>
            <a:chOff x="113167" y="2814935"/>
            <a:chExt cx="8764133" cy="1401465"/>
          </a:xfrm>
        </p:grpSpPr>
        <p:grpSp>
          <p:nvGrpSpPr>
            <p:cNvPr id="55" name="Group 54"/>
            <p:cNvGrpSpPr/>
            <p:nvPr/>
          </p:nvGrpSpPr>
          <p:grpSpPr>
            <a:xfrm>
              <a:off x="6718300" y="2933700"/>
              <a:ext cx="2159000" cy="1282700"/>
              <a:chOff x="1993900" y="2806700"/>
              <a:chExt cx="2159000" cy="1282700"/>
            </a:xfrm>
          </p:grpSpPr>
          <p:sp>
            <p:nvSpPr>
              <p:cNvPr id="35" name="Rectangle 34"/>
              <p:cNvSpPr/>
              <p:nvPr/>
            </p:nvSpPr>
            <p:spPr>
              <a:xfrm>
                <a:off x="1993900" y="31242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844800" y="28067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530600" y="3340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022600" y="3975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019300" y="38100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35" idx="0"/>
                <a:endCxn id="36" idx="1"/>
              </p:cNvCxnSpPr>
              <p:nvPr/>
            </p:nvCxnSpPr>
            <p:spPr>
              <a:xfrm flipV="1">
                <a:off x="2305050" y="2863850"/>
                <a:ext cx="539750" cy="2603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6" idx="2"/>
                <a:endCxn id="37" idx="0"/>
              </p:cNvCxnSpPr>
              <p:nvPr/>
            </p:nvCxnSpPr>
            <p:spPr>
              <a:xfrm>
                <a:off x="3155950" y="2921000"/>
                <a:ext cx="685800" cy="4191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7" idx="2"/>
                <a:endCxn id="39" idx="3"/>
              </p:cNvCxnSpPr>
              <p:nvPr/>
            </p:nvCxnSpPr>
            <p:spPr>
              <a:xfrm flipH="1">
                <a:off x="2641600" y="3454400"/>
                <a:ext cx="1200150" cy="4127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35" idx="2"/>
                <a:endCxn id="38" idx="0"/>
              </p:cNvCxnSpPr>
              <p:nvPr/>
            </p:nvCxnSpPr>
            <p:spPr>
              <a:xfrm>
                <a:off x="2305050" y="3238500"/>
                <a:ext cx="1028700" cy="7366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9" idx="0"/>
                <a:endCxn id="35" idx="2"/>
              </p:cNvCxnSpPr>
              <p:nvPr/>
            </p:nvCxnSpPr>
            <p:spPr>
              <a:xfrm flipH="1" flipV="1">
                <a:off x="2305050" y="3238500"/>
                <a:ext cx="25400" cy="5715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6" name="Rectangle 55"/>
            <p:cNvSpPr/>
            <p:nvPr/>
          </p:nvSpPr>
          <p:spPr>
            <a:xfrm>
              <a:off x="1590381" y="3272135"/>
              <a:ext cx="177224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7" name="Rectangle 56"/>
            <p:cNvSpPr/>
            <p:nvPr/>
          </p:nvSpPr>
          <p:spPr>
            <a:xfrm>
              <a:off x="4397084" y="3259435"/>
              <a:ext cx="177224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8" name="Left-Right Arrow 57"/>
            <p:cNvSpPr/>
            <p:nvPr/>
          </p:nvSpPr>
          <p:spPr>
            <a:xfrm>
              <a:off x="3543300" y="3416300"/>
              <a:ext cx="7239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113167" y="2814935"/>
              <a:ext cx="738867" cy="92333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II.</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49" name="Picture 2" descr="http://www.cbcb.umd.edu/%7Esridhar/images/people/just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235450"/>
            <a:ext cx="1562100" cy="165677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404291" y="6029325"/>
            <a:ext cx="1307409" cy="369332"/>
          </a:xfrm>
          <a:prstGeom prst="rect">
            <a:avLst/>
          </a:prstGeom>
          <a:noFill/>
        </p:spPr>
        <p:txBody>
          <a:bodyPr wrap="none" rtlCol="0">
            <a:spAutoFit/>
          </a:bodyPr>
          <a:lstStyle/>
          <a:p>
            <a:r>
              <a:rPr lang="en-US" dirty="0" smtClean="0"/>
              <a:t>Justin </a:t>
            </a:r>
            <a:r>
              <a:rPr lang="en-US" dirty="0" err="1" smtClean="0"/>
              <a:t>Malin</a:t>
            </a:r>
            <a:endParaRPr lang="en-US" dirty="0"/>
          </a:p>
        </p:txBody>
      </p:sp>
    </p:spTree>
    <p:extLst>
      <p:ext uri="{BB962C8B-B14F-4D97-AF65-F5344CB8AC3E}">
        <p14:creationId xmlns:p14="http://schemas.microsoft.com/office/powerpoint/2010/main" val="35265255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7" name="Group 76"/>
          <p:cNvGrpSpPr/>
          <p:nvPr/>
        </p:nvGrpSpPr>
        <p:grpSpPr>
          <a:xfrm>
            <a:off x="197444" y="1493209"/>
            <a:ext cx="4145956" cy="2634291"/>
            <a:chOff x="836706" y="1676400"/>
            <a:chExt cx="8053294" cy="5062071"/>
          </a:xfrm>
        </p:grpSpPr>
        <p:cxnSp>
          <p:nvCxnSpPr>
            <p:cNvPr id="78" name="Straight Connector 77"/>
            <p:cNvCxnSpPr/>
            <p:nvPr>
              <p:custDataLst>
                <p:tags r:id="rId20"/>
              </p:custDataLst>
            </p:nvPr>
          </p:nvCxnSpPr>
          <p:spPr>
            <a:xfrm>
              <a:off x="1066800" y="2047540"/>
              <a:ext cx="7086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custDataLst>
                <p:tags r:id="rId21"/>
              </p:custDataLst>
            </p:nvPr>
          </p:nvCxnSpPr>
          <p:spPr>
            <a:xfrm>
              <a:off x="3858491" y="2495226"/>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custDataLst>
                <p:tags r:id="rId22"/>
              </p:custDataLst>
            </p:nvPr>
          </p:nvCxnSpPr>
          <p:spPr>
            <a:xfrm>
              <a:off x="6149109" y="2495226"/>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custDataLst>
                <p:tags r:id="rId23"/>
              </p:custDataLst>
            </p:nvPr>
          </p:nvCxnSpPr>
          <p:spPr>
            <a:xfrm>
              <a:off x="4001655" y="262313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custDataLst>
                <p:tags r:id="rId24"/>
              </p:custDataLst>
            </p:nvPr>
          </p:nvCxnSpPr>
          <p:spPr>
            <a:xfrm>
              <a:off x="6292273" y="262313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custDataLst>
                <p:tags r:id="rId25"/>
              </p:custDataLst>
            </p:nvPr>
          </p:nvCxnSpPr>
          <p:spPr>
            <a:xfrm>
              <a:off x="4144818" y="275104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custDataLst>
                <p:tags r:id="rId26"/>
              </p:custDataLst>
            </p:nvPr>
          </p:nvCxnSpPr>
          <p:spPr>
            <a:xfrm>
              <a:off x="6435436" y="275104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custDataLst>
                <p:tags r:id="rId27"/>
              </p:custDataLst>
            </p:nvPr>
          </p:nvCxnSpPr>
          <p:spPr>
            <a:xfrm>
              <a:off x="4287982" y="287895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custDataLst>
                <p:tags r:id="rId28"/>
              </p:custDataLst>
            </p:nvPr>
          </p:nvCxnSpPr>
          <p:spPr>
            <a:xfrm>
              <a:off x="6578600" y="287895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custDataLst>
                <p:tags r:id="rId29"/>
              </p:custDataLst>
            </p:nvPr>
          </p:nvCxnSpPr>
          <p:spPr>
            <a:xfrm>
              <a:off x="4431145" y="3006868"/>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custDataLst>
                <p:tags r:id="rId30"/>
              </p:custDataLst>
            </p:nvPr>
          </p:nvCxnSpPr>
          <p:spPr>
            <a:xfrm>
              <a:off x="6721764" y="3006868"/>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custDataLst>
                <p:tags r:id="rId31"/>
              </p:custDataLst>
            </p:nvPr>
          </p:nvCxnSpPr>
          <p:spPr>
            <a:xfrm>
              <a:off x="4574309" y="3134778"/>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custDataLst>
                <p:tags r:id="rId32"/>
              </p:custDataLst>
            </p:nvPr>
          </p:nvCxnSpPr>
          <p:spPr>
            <a:xfrm>
              <a:off x="6864927" y="3134778"/>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custDataLst>
                <p:tags r:id="rId33"/>
              </p:custDataLst>
            </p:nvPr>
          </p:nvCxnSpPr>
          <p:spPr>
            <a:xfrm>
              <a:off x="4717473" y="3262689"/>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custDataLst>
                <p:tags r:id="rId34"/>
              </p:custDataLst>
            </p:nvPr>
          </p:nvCxnSpPr>
          <p:spPr>
            <a:xfrm>
              <a:off x="7008091" y="3262689"/>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custDataLst>
                <p:tags r:id="rId35"/>
              </p:custDataLst>
            </p:nvPr>
          </p:nvCxnSpPr>
          <p:spPr>
            <a:xfrm>
              <a:off x="4860636" y="3390599"/>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custDataLst>
                <p:tags r:id="rId36"/>
              </p:custDataLst>
            </p:nvPr>
          </p:nvCxnSpPr>
          <p:spPr>
            <a:xfrm>
              <a:off x="7151255" y="3390599"/>
              <a:ext cx="644236" cy="1333"/>
            </a:xfrm>
            <a:prstGeom prst="line">
              <a:avLst/>
            </a:prstGeom>
          </p:spPr>
          <p:style>
            <a:lnRef idx="2">
              <a:schemeClr val="accent1"/>
            </a:lnRef>
            <a:fillRef idx="0">
              <a:schemeClr val="accent1"/>
            </a:fillRef>
            <a:effectRef idx="1">
              <a:schemeClr val="accent1"/>
            </a:effectRef>
            <a:fontRef idx="minor">
              <a:schemeClr val="tx1"/>
            </a:fontRef>
          </p:style>
        </p:cxnSp>
        <p:sp>
          <p:nvSpPr>
            <p:cNvPr id="95" name="Arc 94"/>
            <p:cNvSpPr/>
            <p:nvPr>
              <p:custDataLst>
                <p:tags r:id="rId37"/>
              </p:custDataLst>
            </p:nvPr>
          </p:nvSpPr>
          <p:spPr>
            <a:xfrm rot="10800000">
              <a:off x="5075382" y="3198733"/>
              <a:ext cx="2648527" cy="703507"/>
            </a:xfrm>
            <a:prstGeom prst="arc">
              <a:avLst>
                <a:gd name="adj1" fmla="val 1077545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96" name="TextBox 95"/>
            <p:cNvSpPr txBox="1"/>
            <p:nvPr>
              <p:custDataLst>
                <p:tags r:id="rId38"/>
              </p:custDataLst>
            </p:nvPr>
          </p:nvSpPr>
          <p:spPr>
            <a:xfrm>
              <a:off x="5719618" y="3966196"/>
              <a:ext cx="3170382" cy="400110"/>
            </a:xfrm>
            <a:prstGeom prst="rect">
              <a:avLst/>
            </a:prstGeom>
            <a:noFill/>
          </p:spPr>
          <p:txBody>
            <a:bodyPr wrap="square" rtlCol="0">
              <a:spAutoFit/>
            </a:bodyPr>
            <a:lstStyle/>
            <a:p>
              <a:r>
                <a:rPr lang="en-US" sz="2000" dirty="0" smtClean="0"/>
                <a:t>Correlated “</a:t>
              </a:r>
              <a:r>
                <a:rPr lang="en-US" sz="2000" dirty="0" smtClean="0">
                  <a:solidFill>
                    <a:srgbClr val="FFFF00"/>
                  </a:solidFill>
                </a:rPr>
                <a:t>expression</a:t>
              </a:r>
              <a:r>
                <a:rPr lang="en-US" sz="2000" dirty="0" smtClean="0"/>
                <a:t>”</a:t>
              </a:r>
              <a:endParaRPr lang="en-US" sz="2000" dirty="0"/>
            </a:p>
          </p:txBody>
        </p:sp>
        <p:cxnSp>
          <p:nvCxnSpPr>
            <p:cNvPr id="97" name="Straight Arrow Connector 96"/>
            <p:cNvCxnSpPr/>
            <p:nvPr/>
          </p:nvCxnSpPr>
          <p:spPr>
            <a:xfrm>
              <a:off x="836706" y="2435425"/>
              <a:ext cx="0" cy="164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1045882" y="3092836"/>
              <a:ext cx="856325" cy="369332"/>
            </a:xfrm>
            <a:prstGeom prst="rect">
              <a:avLst/>
            </a:prstGeom>
            <a:noFill/>
          </p:spPr>
          <p:txBody>
            <a:bodyPr wrap="none" rtlCol="0">
              <a:spAutoFit/>
            </a:bodyPr>
            <a:lstStyle/>
            <a:p>
              <a:r>
                <a:rPr lang="en-US" dirty="0" smtClean="0"/>
                <a:t>Tissues</a:t>
              </a:r>
              <a:endParaRPr lang="en-US" dirty="0"/>
            </a:p>
          </p:txBody>
        </p:sp>
        <p:sp>
          <p:nvSpPr>
            <p:cNvPr id="99" name="Down Arrow 98"/>
            <p:cNvSpPr/>
            <p:nvPr/>
          </p:nvSpPr>
          <p:spPr>
            <a:xfrm>
              <a:off x="4497294" y="4362823"/>
              <a:ext cx="358589" cy="5827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3287053" y="5543173"/>
              <a:ext cx="373535" cy="3884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06031" y="5695573"/>
              <a:ext cx="415381" cy="3854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4040083" y="6385849"/>
              <a:ext cx="352623" cy="3526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4864828" y="6239429"/>
              <a:ext cx="499054" cy="4243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226402" y="5644779"/>
              <a:ext cx="466184" cy="4213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p:cNvCxnSpPr>
              <a:stCxn id="100" idx="6"/>
              <a:endCxn id="101" idx="2"/>
            </p:cNvCxnSpPr>
            <p:nvPr/>
          </p:nvCxnSpPr>
          <p:spPr>
            <a:xfrm>
              <a:off x="3660588" y="5737410"/>
              <a:ext cx="645443" cy="1509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01" idx="3"/>
              <a:endCxn id="102" idx="0"/>
            </p:cNvCxnSpPr>
            <p:nvPr/>
          </p:nvCxnSpPr>
          <p:spPr>
            <a:xfrm flipH="1">
              <a:off x="4216395" y="6024606"/>
              <a:ext cx="150467" cy="3612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01" idx="6"/>
              <a:endCxn id="104" idx="2"/>
            </p:cNvCxnSpPr>
            <p:nvPr/>
          </p:nvCxnSpPr>
          <p:spPr>
            <a:xfrm flipV="1">
              <a:off x="4721412" y="5855448"/>
              <a:ext cx="504990" cy="32868"/>
            </a:xfrm>
            <a:prstGeom prst="line">
              <a:avLst/>
            </a:prstGeom>
          </p:spPr>
          <p:style>
            <a:lnRef idx="2">
              <a:schemeClr val="accent1"/>
            </a:lnRef>
            <a:fillRef idx="0">
              <a:schemeClr val="accent1"/>
            </a:fillRef>
            <a:effectRef idx="1">
              <a:schemeClr val="accent1"/>
            </a:effectRef>
            <a:fontRef idx="minor">
              <a:schemeClr val="tx1"/>
            </a:fontRef>
          </p:style>
        </p:cxnSp>
        <p:sp>
          <p:nvSpPr>
            <p:cNvPr id="108" name="Bent Arrow 107"/>
            <p:cNvSpPr/>
            <p:nvPr/>
          </p:nvSpPr>
          <p:spPr>
            <a:xfrm>
              <a:off x="3858491" y="1676400"/>
              <a:ext cx="447540" cy="371140"/>
            </a:xfrm>
            <a:prstGeom prst="ben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Bent Arrow 108"/>
            <p:cNvSpPr/>
            <p:nvPr/>
          </p:nvSpPr>
          <p:spPr>
            <a:xfrm>
              <a:off x="6068503" y="1676400"/>
              <a:ext cx="447540" cy="371140"/>
            </a:xfrm>
            <a:prstGeom prst="ben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0" name="Title 1"/>
          <p:cNvSpPr txBox="1">
            <a:spLocks/>
          </p:cNvSpPr>
          <p:nvPr/>
        </p:nvSpPr>
        <p:spPr>
          <a:xfrm>
            <a:off x="326822" y="4867835"/>
            <a:ext cx="3313365"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AF9738"/>
                </a:solidFill>
              </a:rPr>
              <a:t>Gene Network</a:t>
            </a:r>
            <a:endParaRPr lang="en-US" sz="2800" dirty="0">
              <a:solidFill>
                <a:srgbClr val="AF9738"/>
              </a:solidFill>
            </a:endParaRPr>
          </a:p>
        </p:txBody>
      </p:sp>
      <p:grpSp>
        <p:nvGrpSpPr>
          <p:cNvPr id="111" name="Group 110"/>
          <p:cNvGrpSpPr/>
          <p:nvPr/>
        </p:nvGrpSpPr>
        <p:grpSpPr>
          <a:xfrm>
            <a:off x="4641952" y="1575082"/>
            <a:ext cx="4244109" cy="2607262"/>
            <a:chOff x="836706" y="1850091"/>
            <a:chExt cx="8053294" cy="4888380"/>
          </a:xfrm>
        </p:grpSpPr>
        <p:cxnSp>
          <p:nvCxnSpPr>
            <p:cNvPr id="112" name="Straight Connector 111"/>
            <p:cNvCxnSpPr/>
            <p:nvPr>
              <p:custDataLst>
                <p:tags r:id="rId1"/>
              </p:custDataLst>
            </p:nvPr>
          </p:nvCxnSpPr>
          <p:spPr>
            <a:xfrm>
              <a:off x="1066800" y="2047540"/>
              <a:ext cx="7086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custDataLst>
                <p:tags r:id="rId2"/>
              </p:custDataLst>
            </p:nvPr>
          </p:nvCxnSpPr>
          <p:spPr>
            <a:xfrm>
              <a:off x="3858491" y="2495226"/>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custDataLst>
                <p:tags r:id="rId3"/>
              </p:custDataLst>
            </p:nvPr>
          </p:nvCxnSpPr>
          <p:spPr>
            <a:xfrm>
              <a:off x="6149109" y="2495226"/>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custDataLst>
                <p:tags r:id="rId4"/>
              </p:custDataLst>
            </p:nvPr>
          </p:nvCxnSpPr>
          <p:spPr>
            <a:xfrm>
              <a:off x="4001655" y="262313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custDataLst>
                <p:tags r:id="rId5"/>
              </p:custDataLst>
            </p:nvPr>
          </p:nvCxnSpPr>
          <p:spPr>
            <a:xfrm>
              <a:off x="6292273" y="262313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custDataLst>
                <p:tags r:id="rId6"/>
              </p:custDataLst>
            </p:nvPr>
          </p:nvCxnSpPr>
          <p:spPr>
            <a:xfrm>
              <a:off x="4144818" y="275104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custDataLst>
                <p:tags r:id="rId7"/>
              </p:custDataLst>
            </p:nvPr>
          </p:nvCxnSpPr>
          <p:spPr>
            <a:xfrm>
              <a:off x="6435436" y="275104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custDataLst>
                <p:tags r:id="rId8"/>
              </p:custDataLst>
            </p:nvPr>
          </p:nvCxnSpPr>
          <p:spPr>
            <a:xfrm>
              <a:off x="4287982" y="287895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custDataLst>
                <p:tags r:id="rId9"/>
              </p:custDataLst>
            </p:nvPr>
          </p:nvCxnSpPr>
          <p:spPr>
            <a:xfrm>
              <a:off x="6578600" y="2878957"/>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custDataLst>
                <p:tags r:id="rId10"/>
              </p:custDataLst>
            </p:nvPr>
          </p:nvCxnSpPr>
          <p:spPr>
            <a:xfrm>
              <a:off x="4431145" y="3006868"/>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custDataLst>
                <p:tags r:id="rId11"/>
              </p:custDataLst>
            </p:nvPr>
          </p:nvCxnSpPr>
          <p:spPr>
            <a:xfrm>
              <a:off x="6721764" y="3006868"/>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custDataLst>
                <p:tags r:id="rId12"/>
              </p:custDataLst>
            </p:nvPr>
          </p:nvCxnSpPr>
          <p:spPr>
            <a:xfrm>
              <a:off x="4574309" y="3134778"/>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custDataLst>
                <p:tags r:id="rId13"/>
              </p:custDataLst>
            </p:nvPr>
          </p:nvCxnSpPr>
          <p:spPr>
            <a:xfrm>
              <a:off x="6864927" y="3134778"/>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custDataLst>
                <p:tags r:id="rId14"/>
              </p:custDataLst>
            </p:nvPr>
          </p:nvCxnSpPr>
          <p:spPr>
            <a:xfrm>
              <a:off x="4717473" y="3262689"/>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custDataLst>
                <p:tags r:id="rId15"/>
              </p:custDataLst>
            </p:nvPr>
          </p:nvCxnSpPr>
          <p:spPr>
            <a:xfrm>
              <a:off x="7008091" y="3262689"/>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custDataLst>
                <p:tags r:id="rId16"/>
              </p:custDataLst>
            </p:nvPr>
          </p:nvCxnSpPr>
          <p:spPr>
            <a:xfrm>
              <a:off x="4860636" y="3390599"/>
              <a:ext cx="644236" cy="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custDataLst>
                <p:tags r:id="rId17"/>
              </p:custDataLst>
            </p:nvPr>
          </p:nvCxnSpPr>
          <p:spPr>
            <a:xfrm>
              <a:off x="7151255" y="3390599"/>
              <a:ext cx="644236" cy="1333"/>
            </a:xfrm>
            <a:prstGeom prst="line">
              <a:avLst/>
            </a:prstGeom>
          </p:spPr>
          <p:style>
            <a:lnRef idx="2">
              <a:schemeClr val="accent1"/>
            </a:lnRef>
            <a:fillRef idx="0">
              <a:schemeClr val="accent1"/>
            </a:fillRef>
            <a:effectRef idx="1">
              <a:schemeClr val="accent1"/>
            </a:effectRef>
            <a:fontRef idx="minor">
              <a:schemeClr val="tx1"/>
            </a:fontRef>
          </p:style>
        </p:cxnSp>
        <p:sp>
          <p:nvSpPr>
            <p:cNvPr id="129" name="Arc 128"/>
            <p:cNvSpPr/>
            <p:nvPr>
              <p:custDataLst>
                <p:tags r:id="rId18"/>
              </p:custDataLst>
            </p:nvPr>
          </p:nvSpPr>
          <p:spPr>
            <a:xfrm rot="10800000">
              <a:off x="5075382" y="3198733"/>
              <a:ext cx="2648527" cy="703507"/>
            </a:xfrm>
            <a:prstGeom prst="arc">
              <a:avLst>
                <a:gd name="adj1" fmla="val 1077545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30" name="TextBox 129"/>
            <p:cNvSpPr txBox="1"/>
            <p:nvPr>
              <p:custDataLst>
                <p:tags r:id="rId19"/>
              </p:custDataLst>
            </p:nvPr>
          </p:nvSpPr>
          <p:spPr>
            <a:xfrm>
              <a:off x="5719618" y="3966196"/>
              <a:ext cx="3170382" cy="400110"/>
            </a:xfrm>
            <a:prstGeom prst="rect">
              <a:avLst/>
            </a:prstGeom>
            <a:noFill/>
          </p:spPr>
          <p:txBody>
            <a:bodyPr wrap="square" rtlCol="0">
              <a:spAutoFit/>
            </a:bodyPr>
            <a:lstStyle/>
            <a:p>
              <a:r>
                <a:rPr lang="en-US" sz="2000" dirty="0" smtClean="0"/>
                <a:t>Correlated “</a:t>
              </a:r>
              <a:r>
                <a:rPr lang="en-US" sz="2000" dirty="0" smtClean="0">
                  <a:solidFill>
                    <a:srgbClr val="FFFF00"/>
                  </a:solidFill>
                </a:rPr>
                <a:t>activity</a:t>
              </a:r>
              <a:r>
                <a:rPr lang="en-US" sz="2000" dirty="0" smtClean="0"/>
                <a:t>”</a:t>
              </a:r>
              <a:endParaRPr lang="en-US" sz="2000" dirty="0"/>
            </a:p>
          </p:txBody>
        </p:sp>
        <p:cxnSp>
          <p:nvCxnSpPr>
            <p:cNvPr id="131" name="Straight Arrow Connector 130"/>
            <p:cNvCxnSpPr/>
            <p:nvPr/>
          </p:nvCxnSpPr>
          <p:spPr>
            <a:xfrm>
              <a:off x="836706" y="2435425"/>
              <a:ext cx="0" cy="164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1045882" y="3092836"/>
              <a:ext cx="856325" cy="369332"/>
            </a:xfrm>
            <a:prstGeom prst="rect">
              <a:avLst/>
            </a:prstGeom>
            <a:noFill/>
          </p:spPr>
          <p:txBody>
            <a:bodyPr wrap="none" rtlCol="0">
              <a:spAutoFit/>
            </a:bodyPr>
            <a:lstStyle/>
            <a:p>
              <a:r>
                <a:rPr lang="en-US" dirty="0" smtClean="0"/>
                <a:t>Tissues</a:t>
              </a:r>
              <a:endParaRPr lang="en-US" dirty="0"/>
            </a:p>
          </p:txBody>
        </p:sp>
        <p:sp>
          <p:nvSpPr>
            <p:cNvPr id="133" name="Down Arrow 132"/>
            <p:cNvSpPr/>
            <p:nvPr/>
          </p:nvSpPr>
          <p:spPr>
            <a:xfrm>
              <a:off x="4497294" y="4362823"/>
              <a:ext cx="358589" cy="5827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287053" y="5543173"/>
              <a:ext cx="373535" cy="3884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4306031" y="5695573"/>
              <a:ext cx="415381" cy="3854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4040083" y="6385849"/>
              <a:ext cx="352623" cy="3526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4864828" y="6239429"/>
              <a:ext cx="499054" cy="4243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5226402" y="5644779"/>
              <a:ext cx="466184" cy="4213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Connector 138"/>
            <p:cNvCxnSpPr>
              <a:stCxn id="134" idx="6"/>
              <a:endCxn id="135" idx="2"/>
            </p:cNvCxnSpPr>
            <p:nvPr/>
          </p:nvCxnSpPr>
          <p:spPr>
            <a:xfrm>
              <a:off x="3660588" y="5737410"/>
              <a:ext cx="645443" cy="1509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135" idx="3"/>
              <a:endCxn id="136" idx="0"/>
            </p:cNvCxnSpPr>
            <p:nvPr/>
          </p:nvCxnSpPr>
          <p:spPr>
            <a:xfrm flipH="1">
              <a:off x="4216395" y="6024606"/>
              <a:ext cx="150467" cy="3612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35" idx="6"/>
              <a:endCxn id="138" idx="2"/>
            </p:cNvCxnSpPr>
            <p:nvPr/>
          </p:nvCxnSpPr>
          <p:spPr>
            <a:xfrm flipV="1">
              <a:off x="4721412" y="5855448"/>
              <a:ext cx="504990" cy="32868"/>
            </a:xfrm>
            <a:prstGeom prst="line">
              <a:avLst/>
            </a:prstGeom>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3660588" y="1850091"/>
              <a:ext cx="851647" cy="194235"/>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5934633" y="1857375"/>
              <a:ext cx="851647" cy="194235"/>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4" name="Title 1"/>
          <p:cNvSpPr txBox="1">
            <a:spLocks/>
          </p:cNvSpPr>
          <p:nvPr/>
        </p:nvSpPr>
        <p:spPr>
          <a:xfrm>
            <a:off x="4646731" y="4922371"/>
            <a:ext cx="3502473" cy="500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AF9738"/>
                </a:solidFill>
              </a:rPr>
              <a:t>Enhancer Network</a:t>
            </a:r>
            <a:endParaRPr lang="en-US" sz="2800" dirty="0">
              <a:solidFill>
                <a:srgbClr val="AF9738"/>
              </a:solidFill>
            </a:endParaRPr>
          </a:p>
        </p:txBody>
      </p:sp>
      <p:cxnSp>
        <p:nvCxnSpPr>
          <p:cNvPr id="4096" name="Straight Connector 4095"/>
          <p:cNvCxnSpPr/>
          <p:nvPr/>
        </p:nvCxnSpPr>
        <p:spPr>
          <a:xfrm>
            <a:off x="4267200" y="1079500"/>
            <a:ext cx="0" cy="4343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186203" y="6372225"/>
            <a:ext cx="2957797" cy="461665"/>
          </a:xfrm>
          <a:prstGeom prst="rect">
            <a:avLst/>
          </a:prstGeom>
          <a:noFill/>
        </p:spPr>
        <p:txBody>
          <a:bodyPr wrap="none" rtlCol="0">
            <a:spAutoFit/>
          </a:bodyPr>
          <a:lstStyle/>
          <a:p>
            <a:r>
              <a:rPr lang="en-US" sz="2400" dirty="0" err="1" smtClean="0"/>
              <a:t>Malin</a:t>
            </a:r>
            <a:r>
              <a:rPr lang="en-US" sz="2400" dirty="0" smtClean="0"/>
              <a:t>  et al. NAR 2013</a:t>
            </a:r>
            <a:endParaRPr lang="en-US" sz="2400" dirty="0"/>
          </a:p>
        </p:txBody>
      </p:sp>
    </p:spTree>
    <p:extLst>
      <p:ext uri="{BB962C8B-B14F-4D97-AF65-F5344CB8AC3E}">
        <p14:creationId xmlns:p14="http://schemas.microsoft.com/office/powerpoint/2010/main" val="212399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FigS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6781"/>
            <a:ext cx="9001125" cy="3391786"/>
          </a:xfrm>
          <a:prstGeom prst="rect">
            <a:avLst/>
          </a:prstGeom>
          <a:solidFill>
            <a:schemeClr val="tx1">
              <a:lumMod val="85000"/>
            </a:schemeClr>
          </a:solidFill>
        </p:spPr>
      </p:pic>
    </p:spTree>
    <p:extLst>
      <p:ext uri="{BB962C8B-B14F-4D97-AF65-F5344CB8AC3E}">
        <p14:creationId xmlns:p14="http://schemas.microsoft.com/office/powerpoint/2010/main" val="14800226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1920456" y="1104507"/>
            <a:ext cx="2692400" cy="1344511"/>
            <a:chOff x="3594100" y="1320407"/>
            <a:chExt cx="2692400" cy="1344511"/>
          </a:xfrm>
        </p:grpSpPr>
        <p:pic>
          <p:nvPicPr>
            <p:cNvPr id="6" name="Picture 2" descr="http://t3.gstatic.com/images?q=tbn:ANd9GcR-Y8szx-nFihk4Yj4PVSfAnHMLbW8D96Ct9HZI5Cs3-lhmTEw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763" y="1320407"/>
              <a:ext cx="1169737" cy="134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C:\Users\sridhar\Desktop\chimp.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1325695"/>
              <a:ext cx="1169737" cy="128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484290" y="114300"/>
            <a:ext cx="8468600" cy="646331"/>
          </a:xfrm>
          <a:prstGeom prst="rect">
            <a:avLst/>
          </a:prstGeom>
          <a:noFill/>
        </p:spPr>
        <p:txBody>
          <a:bodyPr wrap="none" rtlCol="0">
            <a:spAutoFit/>
          </a:bodyPr>
          <a:lstStyle/>
          <a:p>
            <a:r>
              <a:rPr lang="en-US" sz="3600" b="1" dirty="0" err="1" smtClean="0">
                <a:solidFill>
                  <a:schemeClr val="tx2">
                    <a:lumMod val="75000"/>
                  </a:schemeClr>
                </a:solidFill>
                <a:cs typeface="Arial"/>
              </a:rPr>
              <a:t>Transcriptome</a:t>
            </a:r>
            <a:r>
              <a:rPr lang="en-US" sz="3600" b="1" dirty="0" smtClean="0">
                <a:solidFill>
                  <a:schemeClr val="tx2">
                    <a:lumMod val="75000"/>
                  </a:schemeClr>
                </a:solidFill>
                <a:cs typeface="Arial"/>
              </a:rPr>
              <a:t> – a key mediator of diversity</a:t>
            </a:r>
            <a:endParaRPr lang="en-US" sz="3600" b="1" dirty="0">
              <a:solidFill>
                <a:schemeClr val="tx2">
                  <a:lumMod val="75000"/>
                </a:schemeClr>
              </a:solidFill>
              <a:cs typeface="Arial"/>
            </a:endParaRPr>
          </a:p>
        </p:txBody>
      </p:sp>
      <p:pic>
        <p:nvPicPr>
          <p:cNvPr id="9" name="Picture 2" descr="http://upload.wikimedia.org/wikipedia/commons/3/3c/Stem_cells_diagr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507" y="4635500"/>
            <a:ext cx="3143250" cy="20955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18148" y="3024234"/>
            <a:ext cx="3224971" cy="3673131"/>
            <a:chOff x="279400" y="3134069"/>
            <a:chExt cx="3224971" cy="3673131"/>
          </a:xfrm>
        </p:grpSpPr>
        <p:sp>
          <p:nvSpPr>
            <p:cNvPr id="87" name="TextBox 86"/>
            <p:cNvSpPr txBox="1"/>
            <p:nvPr/>
          </p:nvSpPr>
          <p:spPr>
            <a:xfrm>
              <a:off x="1798957" y="3134069"/>
              <a:ext cx="1438916" cy="461665"/>
            </a:xfrm>
            <a:prstGeom prst="rect">
              <a:avLst/>
            </a:prstGeom>
            <a:noFill/>
          </p:spPr>
          <p:txBody>
            <a:bodyPr wrap="none" rtlCol="0">
              <a:spAutoFit/>
            </a:bodyPr>
            <a:lstStyle/>
            <a:p>
              <a:r>
                <a:rPr lang="en-US" sz="2400" b="1" dirty="0" smtClean="0">
                  <a:solidFill>
                    <a:schemeClr val="tx2">
                      <a:lumMod val="75000"/>
                    </a:schemeClr>
                  </a:solidFill>
                </a:rPr>
                <a:t>Genotype</a:t>
              </a:r>
              <a:endParaRPr lang="en-US" sz="2400" b="1" dirty="0">
                <a:solidFill>
                  <a:schemeClr val="tx2">
                    <a:lumMod val="75000"/>
                  </a:schemeClr>
                </a:solidFill>
              </a:endParaRPr>
            </a:p>
          </p:txBody>
        </p:sp>
        <p:sp>
          <p:nvSpPr>
            <p:cNvPr id="88" name="TextBox 87"/>
            <p:cNvSpPr txBox="1"/>
            <p:nvPr/>
          </p:nvSpPr>
          <p:spPr>
            <a:xfrm>
              <a:off x="1461624" y="4664871"/>
              <a:ext cx="2042747" cy="461665"/>
            </a:xfrm>
            <a:prstGeom prst="rect">
              <a:avLst/>
            </a:prstGeom>
            <a:noFill/>
          </p:spPr>
          <p:txBody>
            <a:bodyPr wrap="none" rtlCol="0">
              <a:spAutoFit/>
            </a:bodyPr>
            <a:lstStyle/>
            <a:p>
              <a:r>
                <a:rPr lang="en-US" sz="2400" b="1" dirty="0" smtClean="0">
                  <a:solidFill>
                    <a:schemeClr val="tx2">
                      <a:lumMod val="75000"/>
                    </a:schemeClr>
                  </a:solidFill>
                </a:rPr>
                <a:t>Transcriptome</a:t>
              </a:r>
              <a:endParaRPr lang="en-US" sz="2400" b="1" dirty="0">
                <a:solidFill>
                  <a:schemeClr val="tx2">
                    <a:lumMod val="75000"/>
                  </a:schemeClr>
                </a:solidFill>
              </a:endParaRPr>
            </a:p>
          </p:txBody>
        </p:sp>
        <p:sp>
          <p:nvSpPr>
            <p:cNvPr id="89" name="Down Arrow 88"/>
            <p:cNvSpPr/>
            <p:nvPr/>
          </p:nvSpPr>
          <p:spPr>
            <a:xfrm>
              <a:off x="2351439" y="3796193"/>
              <a:ext cx="363718" cy="873493"/>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75000"/>
                  </a:schemeClr>
                </a:solidFill>
              </a:endParaRPr>
            </a:p>
          </p:txBody>
        </p:sp>
        <p:grpSp>
          <p:nvGrpSpPr>
            <p:cNvPr id="90" name="Group 89"/>
            <p:cNvGrpSpPr/>
            <p:nvPr/>
          </p:nvGrpSpPr>
          <p:grpSpPr>
            <a:xfrm>
              <a:off x="279400" y="3331425"/>
              <a:ext cx="2999956" cy="3475775"/>
              <a:chOff x="1365250" y="960996"/>
              <a:chExt cx="4347351" cy="4553635"/>
            </a:xfrm>
          </p:grpSpPr>
          <p:sp>
            <p:nvSpPr>
              <p:cNvPr id="91" name="TextBox 90"/>
              <p:cNvSpPr txBox="1"/>
              <p:nvPr/>
            </p:nvSpPr>
            <p:spPr>
              <a:xfrm>
                <a:off x="3434898" y="4648200"/>
                <a:ext cx="2277703" cy="604830"/>
              </a:xfrm>
              <a:prstGeom prst="rect">
                <a:avLst/>
              </a:prstGeom>
              <a:noFill/>
            </p:spPr>
            <p:txBody>
              <a:bodyPr wrap="none" rtlCol="0">
                <a:spAutoFit/>
              </a:bodyPr>
              <a:lstStyle/>
              <a:p>
                <a:r>
                  <a:rPr lang="en-US" sz="2400" b="1" dirty="0" smtClean="0">
                    <a:solidFill>
                      <a:schemeClr val="tx2">
                        <a:lumMod val="90000"/>
                      </a:schemeClr>
                    </a:solidFill>
                  </a:rPr>
                  <a:t>Phenotype</a:t>
                </a:r>
                <a:endParaRPr lang="en-US" sz="2400" b="1" dirty="0">
                  <a:solidFill>
                    <a:schemeClr val="tx2">
                      <a:lumMod val="90000"/>
                    </a:schemeClr>
                  </a:solidFill>
                </a:endParaRPr>
              </a:p>
            </p:txBody>
          </p:sp>
          <p:sp>
            <p:nvSpPr>
              <p:cNvPr id="92" name="Curved Right Arrow 91"/>
              <p:cNvSpPr/>
              <p:nvPr/>
            </p:nvSpPr>
            <p:spPr>
              <a:xfrm>
                <a:off x="1365250" y="960996"/>
                <a:ext cx="1981200" cy="4553635"/>
              </a:xfrm>
              <a:prstGeom prst="curv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75000"/>
                    </a:schemeClr>
                  </a:solidFill>
                </a:endParaRPr>
              </a:p>
            </p:txBody>
          </p:sp>
        </p:grpSp>
        <p:sp>
          <p:nvSpPr>
            <p:cNvPr id="93" name="Down Arrow 92"/>
            <p:cNvSpPr/>
            <p:nvPr/>
          </p:nvSpPr>
          <p:spPr>
            <a:xfrm>
              <a:off x="2338739" y="5332893"/>
              <a:ext cx="363718" cy="873493"/>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grpSp>
      <p:pic>
        <p:nvPicPr>
          <p:cNvPr id="16" name="Picture 10" descr="http://38.media.tumblr.com/tumblr_mej18evsp11rsws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2460" y="2540907"/>
            <a:ext cx="4298093" cy="20141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60885" y="1072161"/>
            <a:ext cx="4569537" cy="1323439"/>
          </a:xfrm>
          <a:prstGeom prst="rect">
            <a:avLst/>
          </a:prstGeom>
          <a:noFill/>
        </p:spPr>
        <p:txBody>
          <a:bodyPr wrap="square" rtlCol="0">
            <a:spAutoFit/>
          </a:bodyPr>
          <a:lstStyle/>
          <a:p>
            <a:pPr algn="ctr"/>
            <a:r>
              <a:rPr lang="en-US" sz="2000" i="1" dirty="0" smtClean="0">
                <a:solidFill>
                  <a:schemeClr val="tx2">
                    <a:lumMod val="75000"/>
                  </a:schemeClr>
                </a:solidFill>
              </a:rPr>
              <a:t>“their </a:t>
            </a:r>
            <a:r>
              <a:rPr lang="en-US" sz="2000" i="1" dirty="0">
                <a:solidFill>
                  <a:schemeClr val="tx2">
                    <a:lumMod val="75000"/>
                  </a:schemeClr>
                </a:solidFill>
              </a:rPr>
              <a:t>macromolecules are so alike that </a:t>
            </a:r>
            <a:r>
              <a:rPr lang="en-US" sz="2000" i="1" dirty="0" smtClean="0">
                <a:solidFill>
                  <a:schemeClr val="tx2">
                    <a:lumMod val="75000"/>
                  </a:schemeClr>
                </a:solidFill>
              </a:rPr>
              <a:t>regulatory  </a:t>
            </a:r>
            <a:r>
              <a:rPr lang="en-US" sz="2000" i="1" dirty="0">
                <a:solidFill>
                  <a:schemeClr val="tx2">
                    <a:lumMod val="75000"/>
                  </a:schemeClr>
                </a:solidFill>
              </a:rPr>
              <a:t>mutations may account for their biological </a:t>
            </a:r>
            <a:r>
              <a:rPr lang="en-US" sz="2000" i="1" dirty="0" smtClean="0">
                <a:solidFill>
                  <a:schemeClr val="tx2">
                    <a:lumMod val="75000"/>
                  </a:schemeClr>
                </a:solidFill>
              </a:rPr>
              <a:t>differences.” King and Wilson, Science, 1975</a:t>
            </a:r>
          </a:p>
        </p:txBody>
      </p:sp>
    </p:spTree>
    <p:extLst>
      <p:ext uri="{BB962C8B-B14F-4D97-AF65-F5344CB8AC3E}">
        <p14:creationId xmlns:p14="http://schemas.microsoft.com/office/powerpoint/2010/main" val="42363912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rateek\Desktop\New folder\figure-3.png"/>
          <p:cNvPicPr>
            <a:picLocks noChangeAspect="1" noChangeArrowheads="1"/>
          </p:cNvPicPr>
          <p:nvPr/>
        </p:nvPicPr>
        <p:blipFill>
          <a:blip r:embed="rId3"/>
          <a:srcRect/>
          <a:stretch>
            <a:fillRect/>
          </a:stretch>
        </p:blipFill>
        <p:spPr bwMode="auto">
          <a:xfrm>
            <a:off x="-5861" y="0"/>
            <a:ext cx="9149861" cy="6858000"/>
          </a:xfrm>
          <a:prstGeom prst="rect">
            <a:avLst/>
          </a:prstGeom>
          <a:noFill/>
        </p:spPr>
      </p:pic>
      <p:sp>
        <p:nvSpPr>
          <p:cNvPr id="3" name="TextBox 2"/>
          <p:cNvSpPr txBox="1"/>
          <p:nvPr/>
        </p:nvSpPr>
        <p:spPr>
          <a:xfrm>
            <a:off x="1741456" y="1439226"/>
            <a:ext cx="6554819" cy="1200329"/>
          </a:xfrm>
          <a:prstGeom prst="rect">
            <a:avLst/>
          </a:prstGeom>
          <a:noFill/>
        </p:spPr>
        <p:txBody>
          <a:bodyPr wrap="square" rtlCol="0">
            <a:spAutoFit/>
          </a:bodyPr>
          <a:lstStyle/>
          <a:p>
            <a:pPr marL="571500" indent="-571500">
              <a:buFont typeface="Arial"/>
              <a:buChar char="•"/>
            </a:pPr>
            <a:r>
              <a:rPr lang="en-US" sz="2400" dirty="0" smtClean="0">
                <a:solidFill>
                  <a:schemeClr val="bg1"/>
                </a:solidFill>
              </a:rPr>
              <a:t>~100K candidate enhancers</a:t>
            </a:r>
            <a:endParaRPr lang="en-US" sz="2400" dirty="0">
              <a:solidFill>
                <a:schemeClr val="bg1"/>
              </a:solidFill>
            </a:endParaRPr>
          </a:p>
          <a:p>
            <a:pPr marL="571500" indent="-571500">
              <a:buFont typeface="Arial"/>
              <a:buChar char="•"/>
            </a:pPr>
            <a:r>
              <a:rPr lang="en-US" sz="2400" dirty="0" err="1" smtClean="0">
                <a:solidFill>
                  <a:schemeClr val="bg1"/>
                </a:solidFill>
              </a:rPr>
              <a:t>DNAse</a:t>
            </a:r>
            <a:r>
              <a:rPr lang="en-US" sz="2400" dirty="0" smtClean="0">
                <a:solidFill>
                  <a:schemeClr val="bg1"/>
                </a:solidFill>
              </a:rPr>
              <a:t> HS as a proxy for enhancer “activity”</a:t>
            </a:r>
            <a:endParaRPr lang="en-US" sz="2400" dirty="0">
              <a:solidFill>
                <a:schemeClr val="bg1"/>
              </a:solidFill>
            </a:endParaRPr>
          </a:p>
          <a:p>
            <a:pPr marL="571500" indent="-571500">
              <a:buFont typeface="Arial"/>
              <a:buChar char="•"/>
            </a:pPr>
            <a:r>
              <a:rPr lang="en-US" sz="2400" dirty="0" smtClean="0">
                <a:solidFill>
                  <a:schemeClr val="bg1"/>
                </a:solidFill>
              </a:rPr>
              <a:t>Genome-wide DHS profiles for 72 tissue types</a:t>
            </a:r>
          </a:p>
        </p:txBody>
      </p:sp>
    </p:spTree>
    <p:extLst>
      <p:ext uri="{BB962C8B-B14F-4D97-AF65-F5344CB8AC3E}">
        <p14:creationId xmlns:p14="http://schemas.microsoft.com/office/powerpoint/2010/main" val="39275700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811" y="990600"/>
            <a:ext cx="8867556" cy="4801314"/>
          </a:xfrm>
          <a:prstGeom prst="rect">
            <a:avLst/>
          </a:prstGeom>
          <a:noFill/>
        </p:spPr>
        <p:txBody>
          <a:bodyPr wrap="square" rtlCol="0">
            <a:spAutoFit/>
          </a:bodyPr>
          <a:lstStyle/>
          <a:p>
            <a:pPr marL="457200" indent="-457200">
              <a:buFont typeface="Courier New" pitchFamily="49" charset="0"/>
              <a:buChar char="o"/>
            </a:pPr>
            <a:r>
              <a:rPr lang="en-US" sz="2800" dirty="0" smtClean="0">
                <a:solidFill>
                  <a:srgbClr val="FFFFFF"/>
                </a:solidFill>
              </a:rPr>
              <a:t>Shared TF binding sites</a:t>
            </a:r>
          </a:p>
          <a:p>
            <a:pPr marL="914400" lvl="1" indent="-457200">
              <a:buFont typeface="Arial" panose="020B0604020202020204" pitchFamily="34" charset="0"/>
              <a:buChar char="•"/>
            </a:pPr>
            <a:r>
              <a:rPr lang="en-US" dirty="0" smtClean="0">
                <a:solidFill>
                  <a:srgbClr val="FFFFFF"/>
                </a:solidFill>
              </a:rPr>
              <a:t>Correlated </a:t>
            </a:r>
            <a:r>
              <a:rPr lang="en-US" dirty="0">
                <a:solidFill>
                  <a:srgbClr val="FFFFFF"/>
                </a:solidFill>
              </a:rPr>
              <a:t>enhancers tend to share common transcription factor binding </a:t>
            </a:r>
            <a:r>
              <a:rPr lang="en-US" dirty="0" smtClean="0">
                <a:solidFill>
                  <a:srgbClr val="FFFFFF"/>
                </a:solidFill>
              </a:rPr>
              <a:t>motifs.</a:t>
            </a:r>
            <a:endParaRPr lang="en-US" dirty="0">
              <a:solidFill>
                <a:srgbClr val="FFFFFF"/>
              </a:solidFill>
            </a:endParaRPr>
          </a:p>
          <a:p>
            <a:pPr marL="914400" lvl="1" indent="-457200">
              <a:buFont typeface="Arial" panose="020B0604020202020204" pitchFamily="34" charset="0"/>
              <a:buChar char="•"/>
            </a:pPr>
            <a:r>
              <a:rPr lang="en-US" dirty="0">
                <a:solidFill>
                  <a:srgbClr val="FFFFFF"/>
                </a:solidFill>
              </a:rPr>
              <a:t>This trend is stronger for enhancer pairs at greater distances. </a:t>
            </a:r>
            <a:endParaRPr lang="en-US" dirty="0" smtClean="0">
              <a:solidFill>
                <a:srgbClr val="FFFFFF"/>
              </a:solidFill>
            </a:endParaRPr>
          </a:p>
          <a:p>
            <a:pPr marL="914400" lvl="1" indent="-457200">
              <a:buFont typeface="Arial" panose="020B0604020202020204" pitchFamily="34" charset="0"/>
              <a:buChar char="•"/>
            </a:pPr>
            <a:r>
              <a:rPr lang="en-US" dirty="0" smtClean="0">
                <a:solidFill>
                  <a:srgbClr val="FFFFFF"/>
                </a:solidFill>
              </a:rPr>
              <a:t>Presence </a:t>
            </a:r>
            <a:r>
              <a:rPr lang="en-US" dirty="0">
                <a:solidFill>
                  <a:srgbClr val="FFFFFF"/>
                </a:solidFill>
              </a:rPr>
              <a:t>of shared motifs </a:t>
            </a:r>
            <a:r>
              <a:rPr lang="en-US" dirty="0" smtClean="0">
                <a:solidFill>
                  <a:srgbClr val="FFFFFF"/>
                </a:solidFill>
              </a:rPr>
              <a:t>can </a:t>
            </a:r>
            <a:r>
              <a:rPr lang="en-US" dirty="0">
                <a:solidFill>
                  <a:srgbClr val="FFFFFF"/>
                </a:solidFill>
              </a:rPr>
              <a:t>predict correlated activity with 73% accuracy</a:t>
            </a:r>
            <a:r>
              <a:rPr lang="en-US" dirty="0" smtClean="0">
                <a:solidFill>
                  <a:srgbClr val="FFFFFF"/>
                </a:solidFill>
              </a:rPr>
              <a:t>.</a:t>
            </a:r>
          </a:p>
          <a:p>
            <a:endParaRPr lang="en-US" sz="2800" dirty="0">
              <a:solidFill>
                <a:srgbClr val="FFFFFF"/>
              </a:solidFill>
            </a:endParaRPr>
          </a:p>
          <a:p>
            <a:pPr marL="457200" indent="-457200">
              <a:buFont typeface="Courier New" panose="02070309020205020404" pitchFamily="49" charset="0"/>
              <a:buChar char="o"/>
            </a:pPr>
            <a:r>
              <a:rPr lang="en-US" sz="2800" dirty="0" smtClean="0">
                <a:solidFill>
                  <a:srgbClr val="FFFFFF"/>
                </a:solidFill>
              </a:rPr>
              <a:t>Chromatin </a:t>
            </a:r>
            <a:r>
              <a:rPr lang="en-US" sz="2800" dirty="0">
                <a:solidFill>
                  <a:srgbClr val="FFFFFF"/>
                </a:solidFill>
              </a:rPr>
              <a:t>modification enzymes preferentially interact with </a:t>
            </a:r>
            <a:r>
              <a:rPr lang="en-US" sz="2800" dirty="0" smtClean="0">
                <a:solidFill>
                  <a:srgbClr val="FFFFFF"/>
                </a:solidFill>
              </a:rPr>
              <a:t>the TF with enriched motifs in correlated enhancers</a:t>
            </a:r>
          </a:p>
          <a:p>
            <a:pPr marL="457200" indent="-457200">
              <a:buFont typeface="Courier New" panose="02070309020205020404" pitchFamily="49" charset="0"/>
              <a:buChar char="o"/>
            </a:pPr>
            <a:endParaRPr lang="en-US" sz="2800" dirty="0" smtClean="0">
              <a:solidFill>
                <a:srgbClr val="FFFFFF"/>
              </a:solidFill>
            </a:endParaRPr>
          </a:p>
          <a:p>
            <a:pPr marL="457200" indent="-457200">
              <a:buFont typeface="Courier New" panose="02070309020205020404" pitchFamily="49" charset="0"/>
              <a:buChar char="o"/>
            </a:pPr>
            <a:endParaRPr lang="en-US" sz="2800" dirty="0">
              <a:solidFill>
                <a:srgbClr val="FFFFFF"/>
              </a:solidFill>
            </a:endParaRPr>
          </a:p>
          <a:p>
            <a:pPr marL="457200" indent="-457200">
              <a:buFont typeface="Courier New" panose="02070309020205020404" pitchFamily="49" charset="0"/>
              <a:buChar char="o"/>
            </a:pPr>
            <a:endParaRPr lang="en-US" sz="2800" dirty="0">
              <a:solidFill>
                <a:srgbClr val="FFFFFF"/>
              </a:solidFill>
            </a:endParaRPr>
          </a:p>
          <a:p>
            <a:pPr marL="457200" indent="-457200">
              <a:buFont typeface="Courier New" panose="02070309020205020404" pitchFamily="49" charset="0"/>
              <a:buChar char="o"/>
            </a:pPr>
            <a:r>
              <a:rPr lang="en-US" sz="2800" dirty="0">
                <a:solidFill>
                  <a:srgbClr val="FFFFFF"/>
                </a:solidFill>
              </a:rPr>
              <a:t>Correlated enhancers tend to be spatially proximal in multiple cell </a:t>
            </a:r>
            <a:r>
              <a:rPr lang="en-US" sz="2800" dirty="0" smtClean="0">
                <a:solidFill>
                  <a:srgbClr val="FFFFFF"/>
                </a:solidFill>
              </a:rPr>
              <a:t>lines</a:t>
            </a:r>
          </a:p>
        </p:txBody>
      </p:sp>
      <p:sp>
        <p:nvSpPr>
          <p:cNvPr id="4" name="TextBox 3"/>
          <p:cNvSpPr txBox="1"/>
          <p:nvPr/>
        </p:nvSpPr>
        <p:spPr>
          <a:xfrm>
            <a:off x="850730" y="95250"/>
            <a:ext cx="7677150" cy="646331"/>
          </a:xfrm>
          <a:prstGeom prst="rect">
            <a:avLst/>
          </a:prstGeom>
          <a:noFill/>
        </p:spPr>
        <p:txBody>
          <a:bodyPr wrap="square" rtlCol="0">
            <a:spAutoFit/>
          </a:bodyPr>
          <a:lstStyle/>
          <a:p>
            <a:pPr algn="ctr"/>
            <a:r>
              <a:rPr lang="en-US" sz="3600" b="1" dirty="0" smtClean="0">
                <a:solidFill>
                  <a:schemeClr val="tx2">
                    <a:lumMod val="75000"/>
                  </a:schemeClr>
                </a:solidFill>
                <a:cs typeface="Arial"/>
              </a:rPr>
              <a:t>Properties of correlated enhancers</a:t>
            </a:r>
            <a:endParaRPr lang="en-US" sz="3600" b="1" dirty="0">
              <a:solidFill>
                <a:schemeClr val="tx2">
                  <a:lumMod val="75000"/>
                </a:schemeClr>
              </a:solidFill>
              <a:cs typeface="Arial"/>
            </a:endParaRPr>
          </a:p>
        </p:txBody>
      </p:sp>
      <p:grpSp>
        <p:nvGrpSpPr>
          <p:cNvPr id="6" name="Group 5"/>
          <p:cNvGrpSpPr/>
          <p:nvPr/>
        </p:nvGrpSpPr>
        <p:grpSpPr>
          <a:xfrm>
            <a:off x="2527991" y="3886200"/>
            <a:ext cx="3517152" cy="658937"/>
            <a:chOff x="388470" y="2003452"/>
            <a:chExt cx="3517152" cy="658937"/>
          </a:xfrm>
        </p:grpSpPr>
        <p:grpSp>
          <p:nvGrpSpPr>
            <p:cNvPr id="7" name="Group 6"/>
            <p:cNvGrpSpPr/>
            <p:nvPr/>
          </p:nvGrpSpPr>
          <p:grpSpPr>
            <a:xfrm>
              <a:off x="388470" y="2085658"/>
              <a:ext cx="3517152" cy="576731"/>
              <a:chOff x="388471" y="1362644"/>
              <a:chExt cx="4706470" cy="720167"/>
            </a:xfrm>
          </p:grpSpPr>
          <p:cxnSp>
            <p:nvCxnSpPr>
              <p:cNvPr id="9" name="Straight Connector 8"/>
              <p:cNvCxnSpPr/>
              <p:nvPr/>
            </p:nvCxnSpPr>
            <p:spPr>
              <a:xfrm flipV="1">
                <a:off x="388471" y="2032009"/>
                <a:ext cx="4706470" cy="14943"/>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42471" y="1882597"/>
                <a:ext cx="1180353" cy="149412"/>
              </a:xfrm>
              <a:prstGeom prst="rect">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V="1">
                <a:off x="3364751" y="1882597"/>
                <a:ext cx="1180353" cy="152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000" y="1852715"/>
                <a:ext cx="59764" cy="209177"/>
              </a:xfrm>
              <a:prstGeom prst="rect">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723341" y="1825821"/>
                <a:ext cx="59764" cy="209177"/>
              </a:xfrm>
              <a:prstGeom prst="rect">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34329" y="1828809"/>
                <a:ext cx="59764" cy="209177"/>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13435" y="1831797"/>
                <a:ext cx="59764" cy="209177"/>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875741" y="1873634"/>
                <a:ext cx="59764" cy="209177"/>
              </a:xfrm>
              <a:prstGeom prst="rect">
                <a:avLst/>
              </a:prstGeom>
              <a:solidFill>
                <a:srgbClr val="34FF23"/>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132546" y="1834787"/>
                <a:ext cx="59764" cy="209177"/>
              </a:xfrm>
              <a:prstGeom prst="rect">
                <a:avLst/>
              </a:prstGeom>
              <a:solidFill>
                <a:srgbClr val="80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97652" y="1374597"/>
                <a:ext cx="433294" cy="448236"/>
              </a:xfrm>
              <a:prstGeom prst="ellipse">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544052" y="1362644"/>
                <a:ext cx="433294" cy="448236"/>
              </a:xfrm>
              <a:prstGeom prst="ellipse">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1114639" y="2003452"/>
              <a:ext cx="1544012" cy="369332"/>
            </a:xfrm>
            <a:prstGeom prst="rect">
              <a:avLst/>
            </a:prstGeom>
            <a:noFill/>
          </p:spPr>
          <p:txBody>
            <a:bodyPr wrap="none" rtlCol="0">
              <a:spAutoFit/>
            </a:bodyPr>
            <a:lstStyle/>
            <a:p>
              <a:r>
                <a:rPr lang="en-US" dirty="0" smtClean="0">
                  <a:solidFill>
                    <a:srgbClr val="92D050"/>
                  </a:solidFill>
                </a:rPr>
                <a:t>Motif Sharing</a:t>
              </a:r>
              <a:endParaRPr lang="en-US" dirty="0">
                <a:solidFill>
                  <a:srgbClr val="92D050"/>
                </a:solidFill>
              </a:endParaRPr>
            </a:p>
          </p:txBody>
        </p:sp>
      </p:grpSp>
      <p:grpSp>
        <p:nvGrpSpPr>
          <p:cNvPr id="20" name="Group 19"/>
          <p:cNvGrpSpPr/>
          <p:nvPr/>
        </p:nvGrpSpPr>
        <p:grpSpPr>
          <a:xfrm rot="16200000">
            <a:off x="4365814" y="5051612"/>
            <a:ext cx="1250574" cy="1905001"/>
            <a:chOff x="1449294" y="2958353"/>
            <a:chExt cx="2818406" cy="3429363"/>
          </a:xfrm>
        </p:grpSpPr>
        <p:sp>
          <p:nvSpPr>
            <p:cNvPr id="21" name="Freeform 20"/>
            <p:cNvSpPr/>
            <p:nvPr/>
          </p:nvSpPr>
          <p:spPr>
            <a:xfrm>
              <a:off x="1449294" y="2958353"/>
              <a:ext cx="2818406" cy="3429363"/>
            </a:xfrm>
            <a:custGeom>
              <a:avLst/>
              <a:gdLst>
                <a:gd name="connsiteX0" fmla="*/ 776941 w 2818406"/>
                <a:gd name="connsiteY0" fmla="*/ 657412 h 3429363"/>
                <a:gd name="connsiteX1" fmla="*/ 1105647 w 2818406"/>
                <a:gd name="connsiteY1" fmla="*/ 1314824 h 3429363"/>
                <a:gd name="connsiteX2" fmla="*/ 1105647 w 2818406"/>
                <a:gd name="connsiteY2" fmla="*/ 1314824 h 3429363"/>
                <a:gd name="connsiteX3" fmla="*/ 537883 w 2818406"/>
                <a:gd name="connsiteY3" fmla="*/ 1882589 h 3429363"/>
                <a:gd name="connsiteX4" fmla="*/ 0 w 2818406"/>
                <a:gd name="connsiteY4" fmla="*/ 2629647 h 3429363"/>
                <a:gd name="connsiteX5" fmla="*/ 537883 w 2818406"/>
                <a:gd name="connsiteY5" fmla="*/ 3376706 h 3429363"/>
                <a:gd name="connsiteX6" fmla="*/ 1120588 w 2818406"/>
                <a:gd name="connsiteY6" fmla="*/ 3227294 h 3429363"/>
                <a:gd name="connsiteX7" fmla="*/ 1150471 w 2818406"/>
                <a:gd name="connsiteY7" fmla="*/ 2106706 h 3429363"/>
                <a:gd name="connsiteX8" fmla="*/ 1165412 w 2818406"/>
                <a:gd name="connsiteY8" fmla="*/ 1718236 h 3429363"/>
                <a:gd name="connsiteX9" fmla="*/ 1389530 w 2818406"/>
                <a:gd name="connsiteY9" fmla="*/ 1568824 h 3429363"/>
                <a:gd name="connsiteX10" fmla="*/ 1628588 w 2818406"/>
                <a:gd name="connsiteY10" fmla="*/ 2121647 h 3429363"/>
                <a:gd name="connsiteX11" fmla="*/ 2046941 w 2818406"/>
                <a:gd name="connsiteY11" fmla="*/ 2838824 h 3429363"/>
                <a:gd name="connsiteX12" fmla="*/ 2704353 w 2818406"/>
                <a:gd name="connsiteY12" fmla="*/ 2390589 h 3429363"/>
                <a:gd name="connsiteX13" fmla="*/ 2764118 w 2818406"/>
                <a:gd name="connsiteY13" fmla="*/ 1240118 h 3429363"/>
                <a:gd name="connsiteX14" fmla="*/ 2136588 w 2818406"/>
                <a:gd name="connsiteY14" fmla="*/ 1195294 h 3429363"/>
                <a:gd name="connsiteX15" fmla="*/ 1494118 w 2818406"/>
                <a:gd name="connsiteY15" fmla="*/ 1344706 h 3429363"/>
                <a:gd name="connsiteX16" fmla="*/ 1434353 w 2818406"/>
                <a:gd name="connsiteY16" fmla="*/ 1105647 h 3429363"/>
                <a:gd name="connsiteX17" fmla="*/ 2629647 w 2818406"/>
                <a:gd name="connsiteY17" fmla="*/ 0 h 342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8406" h="3429363">
                  <a:moveTo>
                    <a:pt x="776941" y="657412"/>
                  </a:moveTo>
                  <a:lnTo>
                    <a:pt x="1105647" y="1314824"/>
                  </a:lnTo>
                  <a:lnTo>
                    <a:pt x="1105647" y="1314824"/>
                  </a:lnTo>
                  <a:cubicBezTo>
                    <a:pt x="1011020" y="1409451"/>
                    <a:pt x="722157" y="1663452"/>
                    <a:pt x="537883" y="1882589"/>
                  </a:cubicBezTo>
                  <a:cubicBezTo>
                    <a:pt x="353608" y="2101726"/>
                    <a:pt x="0" y="2380628"/>
                    <a:pt x="0" y="2629647"/>
                  </a:cubicBezTo>
                  <a:cubicBezTo>
                    <a:pt x="0" y="2878666"/>
                    <a:pt x="351118" y="3277098"/>
                    <a:pt x="537883" y="3376706"/>
                  </a:cubicBezTo>
                  <a:cubicBezTo>
                    <a:pt x="724648" y="3476314"/>
                    <a:pt x="1018490" y="3438961"/>
                    <a:pt x="1120588" y="3227294"/>
                  </a:cubicBezTo>
                  <a:cubicBezTo>
                    <a:pt x="1222686" y="3015627"/>
                    <a:pt x="1143000" y="2358215"/>
                    <a:pt x="1150471" y="2106706"/>
                  </a:cubicBezTo>
                  <a:cubicBezTo>
                    <a:pt x="1157942" y="1855197"/>
                    <a:pt x="1125569" y="1807883"/>
                    <a:pt x="1165412" y="1718236"/>
                  </a:cubicBezTo>
                  <a:cubicBezTo>
                    <a:pt x="1205255" y="1628589"/>
                    <a:pt x="1312334" y="1501589"/>
                    <a:pt x="1389530" y="1568824"/>
                  </a:cubicBezTo>
                  <a:cubicBezTo>
                    <a:pt x="1466726" y="1636059"/>
                    <a:pt x="1519020" y="1909980"/>
                    <a:pt x="1628588" y="2121647"/>
                  </a:cubicBezTo>
                  <a:cubicBezTo>
                    <a:pt x="1738157" y="2333314"/>
                    <a:pt x="1867647" y="2794000"/>
                    <a:pt x="2046941" y="2838824"/>
                  </a:cubicBezTo>
                  <a:cubicBezTo>
                    <a:pt x="2226235" y="2883648"/>
                    <a:pt x="2584824" y="2657040"/>
                    <a:pt x="2704353" y="2390589"/>
                  </a:cubicBezTo>
                  <a:cubicBezTo>
                    <a:pt x="2823883" y="2124138"/>
                    <a:pt x="2858746" y="1439334"/>
                    <a:pt x="2764118" y="1240118"/>
                  </a:cubicBezTo>
                  <a:cubicBezTo>
                    <a:pt x="2669491" y="1040902"/>
                    <a:pt x="2348255" y="1177863"/>
                    <a:pt x="2136588" y="1195294"/>
                  </a:cubicBezTo>
                  <a:cubicBezTo>
                    <a:pt x="1924921" y="1212725"/>
                    <a:pt x="1611157" y="1359647"/>
                    <a:pt x="1494118" y="1344706"/>
                  </a:cubicBezTo>
                  <a:cubicBezTo>
                    <a:pt x="1377079" y="1329765"/>
                    <a:pt x="1245098" y="1329765"/>
                    <a:pt x="1434353" y="1105647"/>
                  </a:cubicBezTo>
                  <a:cubicBezTo>
                    <a:pt x="1623608" y="881529"/>
                    <a:pt x="2629647" y="0"/>
                    <a:pt x="262964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2315882" y="4213412"/>
              <a:ext cx="254000" cy="22411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632633" y="4470399"/>
              <a:ext cx="254000" cy="22411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725269" y="4129746"/>
              <a:ext cx="254000" cy="22411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55751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86858" cy="1631216"/>
          </a:xfrm>
          <a:prstGeom prst="rect">
            <a:avLst/>
          </a:prstGeom>
          <a:noFill/>
        </p:spPr>
        <p:txBody>
          <a:bodyPr wrap="square" rtlCol="0">
            <a:spAutoFit/>
          </a:bodyPr>
          <a:lstStyle/>
          <a:p>
            <a:r>
              <a:rPr lang="en-US" sz="2800" dirty="0" smtClean="0">
                <a:solidFill>
                  <a:srgbClr val="FFFFFF"/>
                </a:solidFill>
              </a:rPr>
              <a:t>Putative targets (nearest gene) of correlated enhancers</a:t>
            </a:r>
          </a:p>
          <a:p>
            <a:pPr marL="342900" indent="-342900">
              <a:buFont typeface="Arial" pitchFamily="34" charset="0"/>
              <a:buChar char="•"/>
            </a:pPr>
            <a:endParaRPr lang="en-US" sz="2400" dirty="0">
              <a:solidFill>
                <a:srgbClr val="FFFFFF"/>
              </a:solidFill>
            </a:endParaRPr>
          </a:p>
          <a:p>
            <a:pPr marL="342900" indent="-342900">
              <a:buFont typeface="Arial" pitchFamily="34" charset="0"/>
              <a:buChar char="•"/>
            </a:pPr>
            <a:r>
              <a:rPr lang="en-US" sz="2400" dirty="0" smtClean="0">
                <a:solidFill>
                  <a:srgbClr val="FFFFFF"/>
                </a:solidFill>
              </a:rPr>
              <a:t>Have correlated expression consistent </a:t>
            </a:r>
            <a:r>
              <a:rPr lang="en-US" sz="2400" dirty="0">
                <a:solidFill>
                  <a:srgbClr val="FFFFFF"/>
                </a:solidFill>
              </a:rPr>
              <a:t>with enhancer </a:t>
            </a:r>
            <a:r>
              <a:rPr lang="en-US" sz="2400" dirty="0" smtClean="0">
                <a:solidFill>
                  <a:srgbClr val="FFFFFF"/>
                </a:solidFill>
              </a:rPr>
              <a:t>activity</a:t>
            </a:r>
          </a:p>
          <a:p>
            <a:pPr marL="342900" indent="-342900">
              <a:buFont typeface="Arial" pitchFamily="34" charset="0"/>
              <a:buChar char="•"/>
            </a:pPr>
            <a:r>
              <a:rPr lang="en-US" sz="2400" dirty="0" smtClean="0">
                <a:solidFill>
                  <a:srgbClr val="FFFFFF"/>
                </a:solidFill>
              </a:rPr>
              <a:t>Enriched for specific molecular functions</a:t>
            </a:r>
          </a:p>
        </p:txBody>
      </p:sp>
      <p:pic>
        <p:nvPicPr>
          <p:cNvPr id="5" name="Picture 4" descr="figure-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4574"/>
            <a:ext cx="9144000" cy="4543425"/>
          </a:xfrm>
          <a:prstGeom prst="rect">
            <a:avLst/>
          </a:prstGeom>
        </p:spPr>
      </p:pic>
    </p:spTree>
    <p:extLst>
      <p:ext uri="{BB962C8B-B14F-4D97-AF65-F5344CB8AC3E}">
        <p14:creationId xmlns:p14="http://schemas.microsoft.com/office/powerpoint/2010/main" val="22049878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326" y="4306067"/>
            <a:ext cx="4029739" cy="2349795"/>
          </a:xfrm>
          <a:prstGeom prst="rect">
            <a:avLst/>
          </a:prstGeom>
          <a:solidFill>
            <a:srgbClr val="FFFF0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52268" y="1769394"/>
            <a:ext cx="3517152" cy="649221"/>
            <a:chOff x="388470" y="2003452"/>
            <a:chExt cx="3517152" cy="649221"/>
          </a:xfrm>
        </p:grpSpPr>
        <p:grpSp>
          <p:nvGrpSpPr>
            <p:cNvPr id="8" name="Group 7"/>
            <p:cNvGrpSpPr/>
            <p:nvPr/>
          </p:nvGrpSpPr>
          <p:grpSpPr>
            <a:xfrm>
              <a:off x="388470" y="2085657"/>
              <a:ext cx="3517152" cy="567016"/>
              <a:chOff x="388471" y="1362644"/>
              <a:chExt cx="4706470" cy="708036"/>
            </a:xfrm>
          </p:grpSpPr>
          <p:cxnSp>
            <p:nvCxnSpPr>
              <p:cNvPr id="9" name="Straight Connector 8"/>
              <p:cNvCxnSpPr/>
              <p:nvPr/>
            </p:nvCxnSpPr>
            <p:spPr>
              <a:xfrm flipV="1">
                <a:off x="388471" y="2032009"/>
                <a:ext cx="4706470" cy="14943"/>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42471" y="1882597"/>
                <a:ext cx="1180353" cy="149412"/>
              </a:xfrm>
              <a:prstGeom prst="rect">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flipV="1">
                <a:off x="3364751" y="1882597"/>
                <a:ext cx="1180353" cy="152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62000" y="1852715"/>
                <a:ext cx="59764" cy="209177"/>
              </a:xfrm>
              <a:prstGeom prst="rect">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723341" y="1861503"/>
                <a:ext cx="59764" cy="209177"/>
              </a:xfrm>
              <a:prstGeom prst="rect">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34329" y="1828809"/>
                <a:ext cx="59764" cy="209177"/>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13435" y="1855585"/>
                <a:ext cx="59764" cy="209177"/>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913979" y="1837953"/>
                <a:ext cx="59764" cy="209177"/>
              </a:xfrm>
              <a:prstGeom prst="rect">
                <a:avLst/>
              </a:prstGeom>
              <a:solidFill>
                <a:srgbClr val="34FF23"/>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132546" y="1858575"/>
                <a:ext cx="59764" cy="209177"/>
              </a:xfrm>
              <a:prstGeom prst="rect">
                <a:avLst/>
              </a:prstGeom>
              <a:solidFill>
                <a:srgbClr val="80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97652" y="1374597"/>
                <a:ext cx="433294" cy="448236"/>
              </a:xfrm>
              <a:prstGeom prst="ellipse">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544052" y="1362644"/>
                <a:ext cx="433294" cy="448236"/>
              </a:xfrm>
              <a:prstGeom prst="ellipse">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1114639" y="2003452"/>
              <a:ext cx="1459054" cy="369332"/>
            </a:xfrm>
            <a:prstGeom prst="rect">
              <a:avLst/>
            </a:prstGeom>
            <a:noFill/>
          </p:spPr>
          <p:txBody>
            <a:bodyPr wrap="none" rtlCol="0">
              <a:spAutoFit/>
            </a:bodyPr>
            <a:lstStyle/>
            <a:p>
              <a:r>
                <a:rPr lang="en-US" dirty="0" smtClean="0"/>
                <a:t>Motif Sharing</a:t>
              </a:r>
              <a:endParaRPr lang="en-US" dirty="0"/>
            </a:p>
          </p:txBody>
        </p:sp>
      </p:grpSp>
      <p:grpSp>
        <p:nvGrpSpPr>
          <p:cNvPr id="13" name="Group 12"/>
          <p:cNvGrpSpPr/>
          <p:nvPr/>
        </p:nvGrpSpPr>
        <p:grpSpPr>
          <a:xfrm>
            <a:off x="5748128" y="1387591"/>
            <a:ext cx="2789791" cy="2081480"/>
            <a:chOff x="5684330" y="1621649"/>
            <a:chExt cx="2789791" cy="2081480"/>
          </a:xfrm>
        </p:grpSpPr>
        <p:grpSp>
          <p:nvGrpSpPr>
            <p:cNvPr id="7" name="Group 6"/>
            <p:cNvGrpSpPr/>
            <p:nvPr/>
          </p:nvGrpSpPr>
          <p:grpSpPr>
            <a:xfrm>
              <a:off x="5684330" y="1621649"/>
              <a:ext cx="1402975" cy="2081480"/>
              <a:chOff x="1449294" y="2958353"/>
              <a:chExt cx="2818406" cy="3429363"/>
            </a:xfrm>
          </p:grpSpPr>
          <p:sp>
            <p:nvSpPr>
              <p:cNvPr id="3" name="Freeform 2"/>
              <p:cNvSpPr/>
              <p:nvPr/>
            </p:nvSpPr>
            <p:spPr>
              <a:xfrm>
                <a:off x="1449294" y="2958353"/>
                <a:ext cx="2818406" cy="3429363"/>
              </a:xfrm>
              <a:custGeom>
                <a:avLst/>
                <a:gdLst>
                  <a:gd name="connsiteX0" fmla="*/ 776941 w 2818406"/>
                  <a:gd name="connsiteY0" fmla="*/ 657412 h 3429363"/>
                  <a:gd name="connsiteX1" fmla="*/ 1105647 w 2818406"/>
                  <a:gd name="connsiteY1" fmla="*/ 1314824 h 3429363"/>
                  <a:gd name="connsiteX2" fmla="*/ 1105647 w 2818406"/>
                  <a:gd name="connsiteY2" fmla="*/ 1314824 h 3429363"/>
                  <a:gd name="connsiteX3" fmla="*/ 537883 w 2818406"/>
                  <a:gd name="connsiteY3" fmla="*/ 1882589 h 3429363"/>
                  <a:gd name="connsiteX4" fmla="*/ 0 w 2818406"/>
                  <a:gd name="connsiteY4" fmla="*/ 2629647 h 3429363"/>
                  <a:gd name="connsiteX5" fmla="*/ 537883 w 2818406"/>
                  <a:gd name="connsiteY5" fmla="*/ 3376706 h 3429363"/>
                  <a:gd name="connsiteX6" fmla="*/ 1120588 w 2818406"/>
                  <a:gd name="connsiteY6" fmla="*/ 3227294 h 3429363"/>
                  <a:gd name="connsiteX7" fmla="*/ 1150471 w 2818406"/>
                  <a:gd name="connsiteY7" fmla="*/ 2106706 h 3429363"/>
                  <a:gd name="connsiteX8" fmla="*/ 1165412 w 2818406"/>
                  <a:gd name="connsiteY8" fmla="*/ 1718236 h 3429363"/>
                  <a:gd name="connsiteX9" fmla="*/ 1389530 w 2818406"/>
                  <a:gd name="connsiteY9" fmla="*/ 1568824 h 3429363"/>
                  <a:gd name="connsiteX10" fmla="*/ 1628588 w 2818406"/>
                  <a:gd name="connsiteY10" fmla="*/ 2121647 h 3429363"/>
                  <a:gd name="connsiteX11" fmla="*/ 2046941 w 2818406"/>
                  <a:gd name="connsiteY11" fmla="*/ 2838824 h 3429363"/>
                  <a:gd name="connsiteX12" fmla="*/ 2704353 w 2818406"/>
                  <a:gd name="connsiteY12" fmla="*/ 2390589 h 3429363"/>
                  <a:gd name="connsiteX13" fmla="*/ 2764118 w 2818406"/>
                  <a:gd name="connsiteY13" fmla="*/ 1240118 h 3429363"/>
                  <a:gd name="connsiteX14" fmla="*/ 2136588 w 2818406"/>
                  <a:gd name="connsiteY14" fmla="*/ 1195294 h 3429363"/>
                  <a:gd name="connsiteX15" fmla="*/ 1494118 w 2818406"/>
                  <a:gd name="connsiteY15" fmla="*/ 1344706 h 3429363"/>
                  <a:gd name="connsiteX16" fmla="*/ 1434353 w 2818406"/>
                  <a:gd name="connsiteY16" fmla="*/ 1105647 h 3429363"/>
                  <a:gd name="connsiteX17" fmla="*/ 2629647 w 2818406"/>
                  <a:gd name="connsiteY17" fmla="*/ 0 h 342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8406" h="3429363">
                    <a:moveTo>
                      <a:pt x="776941" y="657412"/>
                    </a:moveTo>
                    <a:lnTo>
                      <a:pt x="1105647" y="1314824"/>
                    </a:lnTo>
                    <a:lnTo>
                      <a:pt x="1105647" y="1314824"/>
                    </a:lnTo>
                    <a:cubicBezTo>
                      <a:pt x="1011020" y="1409451"/>
                      <a:pt x="722157" y="1663452"/>
                      <a:pt x="537883" y="1882589"/>
                    </a:cubicBezTo>
                    <a:cubicBezTo>
                      <a:pt x="353608" y="2101726"/>
                      <a:pt x="0" y="2380628"/>
                      <a:pt x="0" y="2629647"/>
                    </a:cubicBezTo>
                    <a:cubicBezTo>
                      <a:pt x="0" y="2878666"/>
                      <a:pt x="351118" y="3277098"/>
                      <a:pt x="537883" y="3376706"/>
                    </a:cubicBezTo>
                    <a:cubicBezTo>
                      <a:pt x="724648" y="3476314"/>
                      <a:pt x="1018490" y="3438961"/>
                      <a:pt x="1120588" y="3227294"/>
                    </a:cubicBezTo>
                    <a:cubicBezTo>
                      <a:pt x="1222686" y="3015627"/>
                      <a:pt x="1143000" y="2358215"/>
                      <a:pt x="1150471" y="2106706"/>
                    </a:cubicBezTo>
                    <a:cubicBezTo>
                      <a:pt x="1157942" y="1855197"/>
                      <a:pt x="1125569" y="1807883"/>
                      <a:pt x="1165412" y="1718236"/>
                    </a:cubicBezTo>
                    <a:cubicBezTo>
                      <a:pt x="1205255" y="1628589"/>
                      <a:pt x="1312334" y="1501589"/>
                      <a:pt x="1389530" y="1568824"/>
                    </a:cubicBezTo>
                    <a:cubicBezTo>
                      <a:pt x="1466726" y="1636059"/>
                      <a:pt x="1519020" y="1909980"/>
                      <a:pt x="1628588" y="2121647"/>
                    </a:cubicBezTo>
                    <a:cubicBezTo>
                      <a:pt x="1738157" y="2333314"/>
                      <a:pt x="1867647" y="2794000"/>
                      <a:pt x="2046941" y="2838824"/>
                    </a:cubicBezTo>
                    <a:cubicBezTo>
                      <a:pt x="2226235" y="2883648"/>
                      <a:pt x="2584824" y="2657040"/>
                      <a:pt x="2704353" y="2390589"/>
                    </a:cubicBezTo>
                    <a:cubicBezTo>
                      <a:pt x="2823883" y="2124138"/>
                      <a:pt x="2858746" y="1439334"/>
                      <a:pt x="2764118" y="1240118"/>
                    </a:cubicBezTo>
                    <a:cubicBezTo>
                      <a:pt x="2669491" y="1040902"/>
                      <a:pt x="2348255" y="1177863"/>
                      <a:pt x="2136588" y="1195294"/>
                    </a:cubicBezTo>
                    <a:cubicBezTo>
                      <a:pt x="1924921" y="1212725"/>
                      <a:pt x="1611157" y="1359647"/>
                      <a:pt x="1494118" y="1344706"/>
                    </a:cubicBezTo>
                    <a:cubicBezTo>
                      <a:pt x="1377079" y="1329765"/>
                      <a:pt x="1245098" y="1329765"/>
                      <a:pt x="1434353" y="1105647"/>
                    </a:cubicBezTo>
                    <a:cubicBezTo>
                      <a:pt x="1623608" y="881529"/>
                      <a:pt x="2629647" y="0"/>
                      <a:pt x="262964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Rectangle 3"/>
              <p:cNvSpPr/>
              <p:nvPr/>
            </p:nvSpPr>
            <p:spPr>
              <a:xfrm>
                <a:off x="2315882" y="4213412"/>
                <a:ext cx="254000" cy="22411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32633" y="4470399"/>
                <a:ext cx="254000" cy="22411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725269" y="4129746"/>
                <a:ext cx="254000" cy="22411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7057771" y="1912241"/>
              <a:ext cx="1416350" cy="369332"/>
            </a:xfrm>
            <a:prstGeom prst="rect">
              <a:avLst/>
            </a:prstGeom>
            <a:noFill/>
          </p:spPr>
          <p:txBody>
            <a:bodyPr wrap="none" rtlCol="0">
              <a:spAutoFit/>
            </a:bodyPr>
            <a:lstStyle/>
            <a:p>
              <a:r>
                <a:rPr lang="en-US" b="1" dirty="0" smtClean="0"/>
                <a:t>3D Proximity</a:t>
              </a:r>
              <a:endParaRPr lang="en-US" b="1" dirty="0"/>
            </a:p>
          </p:txBody>
        </p:sp>
      </p:grpSp>
      <p:grpSp>
        <p:nvGrpSpPr>
          <p:cNvPr id="43" name="Group 42"/>
          <p:cNvGrpSpPr/>
          <p:nvPr/>
        </p:nvGrpSpPr>
        <p:grpSpPr>
          <a:xfrm>
            <a:off x="5226287" y="4765859"/>
            <a:ext cx="3517152" cy="1385890"/>
            <a:chOff x="388470" y="4461987"/>
            <a:chExt cx="3517152" cy="1385890"/>
          </a:xfrm>
        </p:grpSpPr>
        <p:cxnSp>
          <p:nvCxnSpPr>
            <p:cNvPr id="29" name="Straight Connector 28"/>
            <p:cNvCxnSpPr/>
            <p:nvPr/>
          </p:nvCxnSpPr>
          <p:spPr>
            <a:xfrm flipV="1">
              <a:off x="388470" y="4581640"/>
              <a:ext cx="3517152" cy="11967"/>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578285" y="4461987"/>
              <a:ext cx="882080" cy="11965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flipV="1">
              <a:off x="2612648" y="4461987"/>
              <a:ext cx="882080" cy="122046"/>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886183" y="4678326"/>
              <a:ext cx="284052" cy="1169551"/>
            </a:xfrm>
            <a:prstGeom prst="rect">
              <a:avLst/>
            </a:prstGeom>
            <a:noFill/>
          </p:spPr>
          <p:txBody>
            <a:bodyPr wrap="none" rtlCol="0">
              <a:spAutoFit/>
            </a:bodyPr>
            <a:lstStyle/>
            <a:p>
              <a:r>
                <a:rPr lang="en-US" sz="1400" dirty="0" smtClean="0"/>
                <a:t>1</a:t>
              </a:r>
            </a:p>
            <a:p>
              <a:r>
                <a:rPr lang="en-US" sz="1400" dirty="0" smtClean="0"/>
                <a:t>0</a:t>
              </a:r>
            </a:p>
            <a:p>
              <a:r>
                <a:rPr lang="en-US" sz="1400" dirty="0" smtClean="0"/>
                <a:t>0</a:t>
              </a:r>
            </a:p>
            <a:p>
              <a:r>
                <a:rPr lang="en-US" sz="1400" dirty="0" smtClean="0"/>
                <a:t>1</a:t>
              </a:r>
            </a:p>
            <a:p>
              <a:r>
                <a:rPr lang="en-US" sz="1400" dirty="0"/>
                <a:t>1</a:t>
              </a:r>
            </a:p>
          </p:txBody>
        </p:sp>
        <p:sp>
          <p:nvSpPr>
            <p:cNvPr id="41" name="TextBox 40"/>
            <p:cNvSpPr txBox="1"/>
            <p:nvPr/>
          </p:nvSpPr>
          <p:spPr>
            <a:xfrm>
              <a:off x="2852486" y="4678326"/>
              <a:ext cx="284052" cy="1169551"/>
            </a:xfrm>
            <a:prstGeom prst="rect">
              <a:avLst/>
            </a:prstGeom>
            <a:noFill/>
          </p:spPr>
          <p:txBody>
            <a:bodyPr wrap="none" rtlCol="0">
              <a:spAutoFit/>
            </a:bodyPr>
            <a:lstStyle/>
            <a:p>
              <a:r>
                <a:rPr lang="en-US" sz="1400" dirty="0" smtClean="0"/>
                <a:t>1</a:t>
              </a:r>
            </a:p>
            <a:p>
              <a:r>
                <a:rPr lang="en-US" sz="1400" dirty="0" smtClean="0"/>
                <a:t>0</a:t>
              </a:r>
            </a:p>
            <a:p>
              <a:r>
                <a:rPr lang="en-US" sz="1400" dirty="0" smtClean="0"/>
                <a:t>0</a:t>
              </a:r>
            </a:p>
            <a:p>
              <a:r>
                <a:rPr lang="en-US" sz="1400" dirty="0" smtClean="0"/>
                <a:t>1</a:t>
              </a:r>
            </a:p>
            <a:p>
              <a:r>
                <a:rPr lang="en-US" sz="1400" dirty="0"/>
                <a:t>1</a:t>
              </a:r>
            </a:p>
          </p:txBody>
        </p:sp>
        <p:sp>
          <p:nvSpPr>
            <p:cNvPr id="42" name="TextBox 41"/>
            <p:cNvSpPr txBox="1"/>
            <p:nvPr/>
          </p:nvSpPr>
          <p:spPr>
            <a:xfrm>
              <a:off x="1364475" y="4801436"/>
              <a:ext cx="1382165" cy="923330"/>
            </a:xfrm>
            <a:prstGeom prst="rect">
              <a:avLst/>
            </a:prstGeom>
            <a:noFill/>
          </p:spPr>
          <p:txBody>
            <a:bodyPr wrap="square" rtlCol="0">
              <a:spAutoFit/>
            </a:bodyPr>
            <a:lstStyle/>
            <a:p>
              <a:r>
                <a:rPr lang="en-US" dirty="0" smtClean="0"/>
                <a:t>Correlated enhancer activity</a:t>
              </a:r>
              <a:endParaRPr lang="en-US" dirty="0"/>
            </a:p>
          </p:txBody>
        </p:sp>
      </p:grpSp>
      <p:grpSp>
        <p:nvGrpSpPr>
          <p:cNvPr id="53" name="Group 52"/>
          <p:cNvGrpSpPr/>
          <p:nvPr/>
        </p:nvGrpSpPr>
        <p:grpSpPr>
          <a:xfrm>
            <a:off x="287560" y="4652709"/>
            <a:ext cx="3517152" cy="1499040"/>
            <a:chOff x="5033335" y="4333895"/>
            <a:chExt cx="3517152" cy="1499040"/>
          </a:xfrm>
        </p:grpSpPr>
        <p:sp>
          <p:nvSpPr>
            <p:cNvPr id="51" name="Bent Arrow 50"/>
            <p:cNvSpPr/>
            <p:nvPr/>
          </p:nvSpPr>
          <p:spPr>
            <a:xfrm>
              <a:off x="5853944" y="4333895"/>
              <a:ext cx="216566" cy="248722"/>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ent Arrow 51"/>
            <p:cNvSpPr/>
            <p:nvPr/>
          </p:nvSpPr>
          <p:spPr>
            <a:xfrm>
              <a:off x="7750156" y="4341624"/>
              <a:ext cx="216566" cy="248722"/>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p:cNvCxnSpPr/>
            <p:nvPr/>
          </p:nvCxnSpPr>
          <p:spPr>
            <a:xfrm flipV="1">
              <a:off x="5033335" y="4566698"/>
              <a:ext cx="3517152" cy="11967"/>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531048" y="4663384"/>
              <a:ext cx="433132" cy="1169551"/>
            </a:xfrm>
            <a:prstGeom prst="rect">
              <a:avLst/>
            </a:prstGeom>
            <a:noFill/>
          </p:spPr>
          <p:txBody>
            <a:bodyPr wrap="none" rtlCol="0">
              <a:spAutoFit/>
            </a:bodyPr>
            <a:lstStyle/>
            <a:p>
              <a:r>
                <a:rPr lang="en-US" sz="1400" dirty="0" smtClean="0"/>
                <a:t>0.9</a:t>
              </a:r>
            </a:p>
            <a:p>
              <a:r>
                <a:rPr lang="en-US" sz="1400" dirty="0" smtClean="0"/>
                <a:t>0</a:t>
              </a:r>
            </a:p>
            <a:p>
              <a:r>
                <a:rPr lang="en-US" sz="1400" dirty="0" smtClean="0"/>
                <a:t>0.1</a:t>
              </a:r>
            </a:p>
            <a:p>
              <a:r>
                <a:rPr lang="en-US" sz="1400" dirty="0" smtClean="0"/>
                <a:t>0.8</a:t>
              </a:r>
            </a:p>
            <a:p>
              <a:r>
                <a:rPr lang="en-US" sz="1400" dirty="0" smtClean="0"/>
                <a:t>0.7</a:t>
              </a:r>
              <a:endParaRPr lang="en-US" sz="1400" dirty="0"/>
            </a:p>
          </p:txBody>
        </p:sp>
        <p:sp>
          <p:nvSpPr>
            <p:cNvPr id="49" name="TextBox 48"/>
            <p:cNvSpPr txBox="1"/>
            <p:nvPr/>
          </p:nvSpPr>
          <p:spPr>
            <a:xfrm>
              <a:off x="7497351" y="4663384"/>
              <a:ext cx="433132" cy="1169551"/>
            </a:xfrm>
            <a:prstGeom prst="rect">
              <a:avLst/>
            </a:prstGeom>
            <a:noFill/>
          </p:spPr>
          <p:txBody>
            <a:bodyPr wrap="none" rtlCol="0">
              <a:spAutoFit/>
            </a:bodyPr>
            <a:lstStyle/>
            <a:p>
              <a:r>
                <a:rPr lang="en-US" sz="1400" dirty="0" smtClean="0"/>
                <a:t>1</a:t>
              </a:r>
            </a:p>
            <a:p>
              <a:r>
                <a:rPr lang="en-US" sz="1400" dirty="0" smtClean="0"/>
                <a:t>0.1</a:t>
              </a:r>
            </a:p>
            <a:p>
              <a:r>
                <a:rPr lang="en-US" sz="1400" dirty="0" smtClean="0"/>
                <a:t>0</a:t>
              </a:r>
            </a:p>
            <a:p>
              <a:r>
                <a:rPr lang="en-US" sz="1400" dirty="0" smtClean="0"/>
                <a:t>0.9</a:t>
              </a:r>
            </a:p>
            <a:p>
              <a:r>
                <a:rPr lang="en-US" sz="1400" dirty="0" smtClean="0"/>
                <a:t>0.8</a:t>
              </a:r>
              <a:endParaRPr lang="en-US" sz="1400" dirty="0"/>
            </a:p>
          </p:txBody>
        </p:sp>
        <p:sp>
          <p:nvSpPr>
            <p:cNvPr id="50" name="TextBox 49"/>
            <p:cNvSpPr txBox="1"/>
            <p:nvPr/>
          </p:nvSpPr>
          <p:spPr>
            <a:xfrm>
              <a:off x="6009340" y="4786494"/>
              <a:ext cx="1382165" cy="923330"/>
            </a:xfrm>
            <a:prstGeom prst="rect">
              <a:avLst/>
            </a:prstGeom>
            <a:noFill/>
          </p:spPr>
          <p:txBody>
            <a:bodyPr wrap="square" rtlCol="0">
              <a:spAutoFit/>
            </a:bodyPr>
            <a:lstStyle/>
            <a:p>
              <a:r>
                <a:rPr lang="en-US" dirty="0" smtClean="0"/>
                <a:t>Correlated gene</a:t>
              </a:r>
            </a:p>
            <a:p>
              <a:r>
                <a:rPr lang="en-US" dirty="0" smtClean="0"/>
                <a:t>expression</a:t>
              </a:r>
              <a:endParaRPr lang="en-US" dirty="0"/>
            </a:p>
          </p:txBody>
        </p:sp>
      </p:grpSp>
      <p:sp>
        <p:nvSpPr>
          <p:cNvPr id="54" name="Right Arrow 53"/>
          <p:cNvSpPr/>
          <p:nvPr/>
        </p:nvSpPr>
        <p:spPr>
          <a:xfrm rot="10800000">
            <a:off x="4231761" y="5411830"/>
            <a:ext cx="669851" cy="414670"/>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a:off x="4464391" y="2327821"/>
            <a:ext cx="511649" cy="22141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a:off x="1839434" y="3160726"/>
            <a:ext cx="287077" cy="616689"/>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rot="18702448">
            <a:off x="4496636" y="3131332"/>
            <a:ext cx="229688" cy="78933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2608513">
            <a:off x="5500041" y="1486223"/>
            <a:ext cx="511649" cy="113549"/>
          </a:xfrm>
          <a:prstGeom prs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137526" y="646442"/>
            <a:ext cx="560670" cy="830997"/>
          </a:xfrm>
          <a:prstGeom prst="rect">
            <a:avLst/>
          </a:prstGeom>
          <a:noFill/>
        </p:spPr>
        <p:txBody>
          <a:bodyPr wrap="none" rtlCol="0">
            <a:spAutoFit/>
            <a:scene3d>
              <a:camera prst="orthographicFront"/>
              <a:lightRig rig="threePt" dir="t"/>
            </a:scene3d>
            <a:sp3d>
              <a:bevelT w="25400"/>
              <a:bevelB w="25400"/>
            </a:sp3d>
          </a:bodyPr>
          <a:lstStyle/>
          <a:p>
            <a:r>
              <a:rPr lang="en-US" sz="4800" b="1" dirty="0" smtClean="0">
                <a:solidFill>
                  <a:srgbClr val="FC9060"/>
                </a:solidFill>
                <a:effectLst>
                  <a:outerShdw blurRad="193675" dist="38100" dir="240000" algn="tl" rotWithShape="0">
                    <a:srgbClr val="FF6600">
                      <a:alpha val="43000"/>
                    </a:srgbClr>
                  </a:outerShdw>
                </a:effectLst>
              </a:rPr>
              <a:t>?</a:t>
            </a:r>
            <a:endParaRPr lang="en-US" sz="4800" b="1" dirty="0">
              <a:solidFill>
                <a:srgbClr val="FC9060"/>
              </a:solidFill>
              <a:effectLst>
                <a:outerShdw blurRad="193675" dist="38100" dir="240000" algn="tl" rotWithShape="0">
                  <a:srgbClr val="FF6600">
                    <a:alpha val="43000"/>
                  </a:srgbClr>
                </a:outerShdw>
              </a:effectLst>
            </a:endParaRPr>
          </a:p>
        </p:txBody>
      </p:sp>
      <p:sp>
        <p:nvSpPr>
          <p:cNvPr id="62" name="Up-Down Arrow 61"/>
          <p:cNvSpPr/>
          <p:nvPr/>
        </p:nvSpPr>
        <p:spPr>
          <a:xfrm>
            <a:off x="6662006" y="3583030"/>
            <a:ext cx="231368" cy="582570"/>
          </a:xfrm>
          <a:prstGeom prst="up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0" y="381000"/>
            <a:ext cx="3720690" cy="584776"/>
          </a:xfrm>
          <a:prstGeom prst="rect">
            <a:avLst/>
          </a:prstGeom>
          <a:noFill/>
        </p:spPr>
        <p:txBody>
          <a:bodyPr wrap="none" rtlCol="0">
            <a:spAutoFit/>
          </a:bodyPr>
          <a:lstStyle/>
          <a:p>
            <a:r>
              <a:rPr lang="en-US" sz="3200" dirty="0" smtClean="0">
                <a:effectLst>
                  <a:outerShdw blurRad="50800" dist="38100" dir="2700000" algn="tl" rotWithShape="0">
                    <a:srgbClr val="000000">
                      <a:alpha val="43000"/>
                    </a:srgbClr>
                  </a:outerShdw>
                </a:effectLst>
                <a:latin typeface="+mj-lt"/>
              </a:rPr>
              <a:t>Putting it together ….</a:t>
            </a:r>
            <a:endParaRPr lang="en-US" sz="3200" dirty="0">
              <a:effectLst>
                <a:outerShdw blurRad="50800" dist="38100" dir="2700000" algn="tl" rotWithShape="0">
                  <a:srgbClr val="000000">
                    <a:alpha val="43000"/>
                  </a:srgbClr>
                </a:outerShdw>
              </a:effectLst>
              <a:latin typeface="+mj-lt"/>
            </a:endParaRPr>
          </a:p>
        </p:txBody>
      </p:sp>
    </p:spTree>
    <p:extLst>
      <p:ext uri="{BB962C8B-B14F-4D97-AF65-F5344CB8AC3E}">
        <p14:creationId xmlns:p14="http://schemas.microsoft.com/office/powerpoint/2010/main" val="42914463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47700"/>
            <a:ext cx="8856443" cy="1700431"/>
            <a:chOff x="97057" y="5067300"/>
            <a:chExt cx="8856443" cy="1700431"/>
          </a:xfrm>
        </p:grpSpPr>
        <p:sp>
          <p:nvSpPr>
            <p:cNvPr id="60" name="Rectangle 59"/>
            <p:cNvSpPr/>
            <p:nvPr/>
          </p:nvSpPr>
          <p:spPr>
            <a:xfrm>
              <a:off x="1144371" y="5151735"/>
              <a:ext cx="2589429" cy="1077218"/>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Transcription Factor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 name="Rectangle 60"/>
            <p:cNvSpPr/>
            <p:nvPr/>
          </p:nvSpPr>
          <p:spPr>
            <a:xfrm>
              <a:off x="4574884" y="5253335"/>
              <a:ext cx="177224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2" name="Left-Right Arrow 61"/>
            <p:cNvSpPr/>
            <p:nvPr/>
          </p:nvSpPr>
          <p:spPr>
            <a:xfrm>
              <a:off x="3708400" y="5435600"/>
              <a:ext cx="7239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1244600" y="6121400"/>
              <a:ext cx="5332184" cy="646331"/>
            </a:xfrm>
            <a:prstGeom prst="rect">
              <a:avLst/>
            </a:prstGeom>
            <a:noFill/>
          </p:spPr>
          <p:txBody>
            <a:bodyPr wrap="none" rtlCol="0">
              <a:spAutoFit/>
            </a:bodyPr>
            <a:lstStyle/>
            <a:p>
              <a:r>
                <a:rPr lang="en-US" sz="3600" dirty="0" smtClean="0"/>
                <a:t>(In a 3D chromatin context)</a:t>
              </a:r>
              <a:endParaRPr lang="en-US" sz="3600" dirty="0"/>
            </a:p>
          </p:txBody>
        </p:sp>
        <p:grpSp>
          <p:nvGrpSpPr>
            <p:cNvPr id="78" name="Group 77"/>
            <p:cNvGrpSpPr/>
            <p:nvPr/>
          </p:nvGrpSpPr>
          <p:grpSpPr>
            <a:xfrm>
              <a:off x="6794500" y="5067300"/>
              <a:ext cx="2159000" cy="1435100"/>
              <a:chOff x="6794500" y="5067300"/>
              <a:chExt cx="2159000" cy="1435100"/>
            </a:xfrm>
          </p:grpSpPr>
          <p:sp>
            <p:nvSpPr>
              <p:cNvPr id="65" name="Rectangle 64"/>
              <p:cNvSpPr/>
              <p:nvPr/>
            </p:nvSpPr>
            <p:spPr>
              <a:xfrm>
                <a:off x="6794500" y="55372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7645400" y="52197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8331200" y="5753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823200" y="6388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819900" y="62230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a:stCxn id="65" idx="0"/>
                <a:endCxn id="66" idx="1"/>
              </p:cNvCxnSpPr>
              <p:nvPr/>
            </p:nvCxnSpPr>
            <p:spPr>
              <a:xfrm flipV="1">
                <a:off x="7105650" y="5276850"/>
                <a:ext cx="539750" cy="2603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66" idx="2"/>
                <a:endCxn id="67" idx="0"/>
              </p:cNvCxnSpPr>
              <p:nvPr/>
            </p:nvCxnSpPr>
            <p:spPr>
              <a:xfrm>
                <a:off x="7956550" y="5334000"/>
                <a:ext cx="685800" cy="4191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67" idx="2"/>
                <a:endCxn id="69" idx="3"/>
              </p:cNvCxnSpPr>
              <p:nvPr/>
            </p:nvCxnSpPr>
            <p:spPr>
              <a:xfrm flipH="1">
                <a:off x="7442200" y="5867400"/>
                <a:ext cx="1200150" cy="4127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65" idx="2"/>
                <a:endCxn id="68" idx="0"/>
              </p:cNvCxnSpPr>
              <p:nvPr/>
            </p:nvCxnSpPr>
            <p:spPr>
              <a:xfrm>
                <a:off x="7105650" y="5651500"/>
                <a:ext cx="1028700" cy="7366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9" idx="0"/>
                <a:endCxn id="65" idx="2"/>
              </p:cNvCxnSpPr>
              <p:nvPr/>
            </p:nvCxnSpPr>
            <p:spPr>
              <a:xfrm flipH="1" flipV="1">
                <a:off x="7105650" y="5651500"/>
                <a:ext cx="25400" cy="5715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7137400" y="60579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785100" y="50673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509000" y="55880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2" name="Rectangle 81"/>
            <p:cNvSpPr/>
            <p:nvPr/>
          </p:nvSpPr>
          <p:spPr>
            <a:xfrm>
              <a:off x="97057" y="5342235"/>
              <a:ext cx="923487" cy="92333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III.</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49" name="Picture 2" descr="http://www.cbcb.umd.edu/%7Esridhar/images/people/just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3900" y="4629150"/>
            <a:ext cx="1562100" cy="165677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391591" y="6423025"/>
            <a:ext cx="1307409" cy="369332"/>
          </a:xfrm>
          <a:prstGeom prst="rect">
            <a:avLst/>
          </a:prstGeom>
          <a:noFill/>
        </p:spPr>
        <p:txBody>
          <a:bodyPr wrap="none" rtlCol="0">
            <a:spAutoFit/>
          </a:bodyPr>
          <a:lstStyle/>
          <a:p>
            <a:r>
              <a:rPr lang="en-US" dirty="0" smtClean="0"/>
              <a:t>Justin </a:t>
            </a:r>
            <a:r>
              <a:rPr lang="en-US" dirty="0" err="1" smtClean="0"/>
              <a:t>Malin</a:t>
            </a:r>
            <a:endParaRPr lang="en-US" dirty="0"/>
          </a:p>
        </p:txBody>
      </p:sp>
      <p:sp>
        <p:nvSpPr>
          <p:cNvPr id="5" name="TextBox 4"/>
          <p:cNvSpPr txBox="1"/>
          <p:nvPr/>
        </p:nvSpPr>
        <p:spPr>
          <a:xfrm>
            <a:off x="431800" y="2667000"/>
            <a:ext cx="8382000" cy="1754327"/>
          </a:xfrm>
          <a:prstGeom prst="rect">
            <a:avLst/>
          </a:prstGeom>
          <a:noFill/>
        </p:spPr>
        <p:txBody>
          <a:bodyPr wrap="square" rtlCol="0">
            <a:spAutoFit/>
          </a:bodyPr>
          <a:lstStyle/>
          <a:p>
            <a:r>
              <a:rPr lang="en-US" sz="3600" dirty="0" smtClean="0"/>
              <a:t>a.k.a</a:t>
            </a:r>
            <a:r>
              <a:rPr lang="en-US" sz="3600" dirty="0"/>
              <a:t>.</a:t>
            </a:r>
            <a:r>
              <a:rPr lang="en-US" sz="3600" dirty="0" smtClean="0"/>
              <a:t>  </a:t>
            </a:r>
            <a:r>
              <a:rPr lang="en-US" sz="3600" dirty="0" smtClean="0">
                <a:solidFill>
                  <a:srgbClr val="FFFF00"/>
                </a:solidFill>
              </a:rPr>
              <a:t>Crowdsourcing of transcription factor binding by a spatially clustered collective of binding sites</a:t>
            </a:r>
            <a:endParaRPr lang="en-US" sz="3600" dirty="0">
              <a:solidFill>
                <a:srgbClr val="FFFF00"/>
              </a:solidFill>
            </a:endParaRPr>
          </a:p>
        </p:txBody>
      </p:sp>
    </p:spTree>
    <p:extLst>
      <p:ext uri="{BB962C8B-B14F-4D97-AF65-F5344CB8AC3E}">
        <p14:creationId xmlns:p14="http://schemas.microsoft.com/office/powerpoint/2010/main" val="4524516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AutoShape 16"/>
          <p:cNvSpPr>
            <a:spLocks noChangeArrowheads="1"/>
          </p:cNvSpPr>
          <p:nvPr/>
        </p:nvSpPr>
        <p:spPr bwMode="auto">
          <a:xfrm>
            <a:off x="4513009" y="3208362"/>
            <a:ext cx="2497292" cy="270741"/>
          </a:xfrm>
          <a:custGeom>
            <a:avLst/>
            <a:gdLst>
              <a:gd name="G0" fmla="*/ 5036 1 2"/>
              <a:gd name="G1" fmla="*/ 1355 1 2"/>
              <a:gd name="G2" fmla="+- 1355 0 0"/>
              <a:gd name="G3" fmla="+- 5036 0 0"/>
            </a:gdLst>
            <a:ahLst/>
            <a:cxnLst>
              <a:cxn ang="0">
                <a:pos x="r" y="vc"/>
              </a:cxn>
              <a:cxn ang="5400000">
                <a:pos x="hc" y="b"/>
              </a:cxn>
              <a:cxn ang="10800000">
                <a:pos x="l" y="vc"/>
              </a:cxn>
              <a:cxn ang="16200000">
                <a:pos x="hc" y="t"/>
              </a:cxn>
            </a:cxnLst>
            <a:rect l="0" t="0" r="0" b="0"/>
            <a:pathLst>
              <a:path>
                <a:moveTo>
                  <a:pt x="0" y="0"/>
                </a:moveTo>
                <a:lnTo>
                  <a:pt x="5036" y="0"/>
                </a:lnTo>
                <a:lnTo>
                  <a:pt x="5036" y="1355"/>
                </a:lnTo>
                <a:lnTo>
                  <a:pt x="0" y="1355"/>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WenQuanYi Micro Hei" charset="0"/>
                <a:cs typeface="WenQuanYi Micro Hei" charset="0"/>
              </a:defRPr>
            </a:lvl1pPr>
            <a:lvl2pPr>
              <a:tabLst>
                <a:tab pos="723900" algn="l"/>
                <a:tab pos="1447800" algn="l"/>
              </a:tabLst>
              <a:defRPr>
                <a:solidFill>
                  <a:srgbClr val="000000"/>
                </a:solidFill>
                <a:latin typeface="Arial" charset="0"/>
                <a:ea typeface="WenQuanYi Micro Hei" charset="0"/>
                <a:cs typeface="WenQuanYi Micro Hei" charset="0"/>
              </a:defRPr>
            </a:lvl2pPr>
            <a:lvl3pPr>
              <a:tabLst>
                <a:tab pos="723900" algn="l"/>
                <a:tab pos="1447800" algn="l"/>
              </a:tabLst>
              <a:defRPr>
                <a:solidFill>
                  <a:srgbClr val="000000"/>
                </a:solidFill>
                <a:latin typeface="Arial" charset="0"/>
                <a:ea typeface="WenQuanYi Micro Hei" charset="0"/>
                <a:cs typeface="WenQuanYi Micro Hei" charset="0"/>
              </a:defRPr>
            </a:lvl3pPr>
            <a:lvl4pPr>
              <a:tabLst>
                <a:tab pos="723900" algn="l"/>
                <a:tab pos="1447800" algn="l"/>
              </a:tabLst>
              <a:defRPr>
                <a:solidFill>
                  <a:srgbClr val="000000"/>
                </a:solidFill>
                <a:latin typeface="Arial" charset="0"/>
                <a:ea typeface="WenQuanYi Micro Hei" charset="0"/>
                <a:cs typeface="WenQuanYi Micro Hei" charset="0"/>
              </a:defRPr>
            </a:lvl4pPr>
            <a:lvl5pPr>
              <a:tabLst>
                <a:tab pos="723900" algn="l"/>
                <a:tab pos="14478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9pPr>
          </a:lstStyle>
          <a:p>
            <a:pPr>
              <a:lnSpc>
                <a:spcPct val="100000"/>
              </a:lnSpc>
            </a:pPr>
            <a:r>
              <a:rPr lang="en-US" altLang="en-US" sz="1400" b="1" dirty="0" smtClean="0">
                <a:solidFill>
                  <a:schemeClr val="tx1"/>
                </a:solidFill>
                <a:latin typeface="Arial" panose="020B0604020202020204" pitchFamily="34" charset="0"/>
                <a:cs typeface="Arial" panose="020B0604020202020204" pitchFamily="34" charset="0"/>
              </a:rPr>
              <a:t> DNA motif (~20 </a:t>
            </a:r>
            <a:r>
              <a:rPr lang="en-US" altLang="en-US" sz="1400" b="1" dirty="0">
                <a:solidFill>
                  <a:schemeClr val="tx1"/>
                </a:solidFill>
                <a:latin typeface="Arial" panose="020B0604020202020204" pitchFamily="34" charset="0"/>
                <a:cs typeface="Arial" panose="020B0604020202020204" pitchFamily="34" charset="0"/>
              </a:rPr>
              <a:t>bases)</a:t>
            </a:r>
          </a:p>
        </p:txBody>
      </p:sp>
      <p:sp>
        <p:nvSpPr>
          <p:cNvPr id="3089" name="AutoShape 17"/>
          <p:cNvSpPr>
            <a:spLocks noChangeArrowheads="1"/>
          </p:cNvSpPr>
          <p:nvPr/>
        </p:nvSpPr>
        <p:spPr bwMode="auto">
          <a:xfrm>
            <a:off x="4513009" y="3827295"/>
            <a:ext cx="3067227" cy="319131"/>
          </a:xfrm>
          <a:custGeom>
            <a:avLst/>
            <a:gdLst>
              <a:gd name="G0" fmla="*/ 5251 1 2"/>
              <a:gd name="G1" fmla="*/ 1355 1 2"/>
              <a:gd name="G2" fmla="+- 1355 0 0"/>
              <a:gd name="G3" fmla="+- 5251 0 0"/>
            </a:gdLst>
            <a:ahLst/>
            <a:cxnLst>
              <a:cxn ang="0">
                <a:pos x="r" y="vc"/>
              </a:cxn>
              <a:cxn ang="5400000">
                <a:pos x="hc" y="b"/>
              </a:cxn>
              <a:cxn ang="10800000">
                <a:pos x="l" y="vc"/>
              </a:cxn>
              <a:cxn ang="16200000">
                <a:pos x="hc" y="t"/>
              </a:cxn>
            </a:cxnLst>
            <a:rect l="0" t="0" r="0" b="0"/>
            <a:pathLst>
              <a:path>
                <a:moveTo>
                  <a:pt x="0" y="0"/>
                </a:moveTo>
                <a:lnTo>
                  <a:pt x="5251" y="0"/>
                </a:lnTo>
                <a:lnTo>
                  <a:pt x="5251" y="1355"/>
                </a:lnTo>
                <a:lnTo>
                  <a:pt x="0" y="1355"/>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WenQuanYi Micro Hei" charset="0"/>
                <a:cs typeface="WenQuanYi Micro Hei" charset="0"/>
              </a:defRPr>
            </a:lvl1pPr>
            <a:lvl2pPr>
              <a:tabLst>
                <a:tab pos="723900" algn="l"/>
                <a:tab pos="1447800" algn="l"/>
              </a:tabLst>
              <a:defRPr>
                <a:solidFill>
                  <a:srgbClr val="000000"/>
                </a:solidFill>
                <a:latin typeface="Arial" charset="0"/>
                <a:ea typeface="WenQuanYi Micro Hei" charset="0"/>
                <a:cs typeface="WenQuanYi Micro Hei" charset="0"/>
              </a:defRPr>
            </a:lvl2pPr>
            <a:lvl3pPr>
              <a:tabLst>
                <a:tab pos="723900" algn="l"/>
                <a:tab pos="1447800" algn="l"/>
              </a:tabLst>
              <a:defRPr>
                <a:solidFill>
                  <a:srgbClr val="000000"/>
                </a:solidFill>
                <a:latin typeface="Arial" charset="0"/>
                <a:ea typeface="WenQuanYi Micro Hei" charset="0"/>
                <a:cs typeface="WenQuanYi Micro Hei" charset="0"/>
              </a:defRPr>
            </a:lvl3pPr>
            <a:lvl4pPr>
              <a:tabLst>
                <a:tab pos="723900" algn="l"/>
                <a:tab pos="1447800" algn="l"/>
              </a:tabLst>
              <a:defRPr>
                <a:solidFill>
                  <a:srgbClr val="000000"/>
                </a:solidFill>
                <a:latin typeface="Arial" charset="0"/>
                <a:ea typeface="WenQuanYi Micro Hei" charset="0"/>
                <a:cs typeface="WenQuanYi Micro Hei" charset="0"/>
              </a:defRPr>
            </a:lvl4pPr>
            <a:lvl5pPr>
              <a:tabLst>
                <a:tab pos="723900" algn="l"/>
                <a:tab pos="14478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9pPr>
          </a:lstStyle>
          <a:p>
            <a:pPr>
              <a:lnSpc>
                <a:spcPct val="100000"/>
              </a:lnSpc>
            </a:pPr>
            <a:r>
              <a:rPr lang="en-US" altLang="en-US" sz="1400" b="1" dirty="0">
                <a:solidFill>
                  <a:schemeClr val="tx1"/>
                </a:solidFill>
                <a:latin typeface="Arial" panose="020B0604020202020204" pitchFamily="34" charset="0"/>
                <a:cs typeface="Arial" panose="020B0604020202020204" pitchFamily="34" charset="0"/>
              </a:rPr>
              <a:t>Cooperative binding </a:t>
            </a:r>
            <a:r>
              <a:rPr lang="en-US" altLang="en-US" sz="1400" b="1" dirty="0" smtClean="0">
                <a:solidFill>
                  <a:schemeClr val="tx1"/>
                </a:solidFill>
                <a:latin typeface="Arial" panose="020B0604020202020204" pitchFamily="34" charset="0"/>
                <a:cs typeface="Arial" panose="020B0604020202020204" pitchFamily="34" charset="0"/>
              </a:rPr>
              <a:t>(~100 </a:t>
            </a:r>
            <a:r>
              <a:rPr lang="en-US" altLang="en-US" sz="1400" b="1" dirty="0">
                <a:solidFill>
                  <a:schemeClr val="tx1"/>
                </a:solidFill>
                <a:latin typeface="Arial" panose="020B0604020202020204" pitchFamily="34" charset="0"/>
                <a:cs typeface="Arial" panose="020B0604020202020204" pitchFamily="34" charset="0"/>
              </a:rPr>
              <a:t>bases)</a:t>
            </a:r>
          </a:p>
        </p:txBody>
      </p:sp>
      <p:sp>
        <p:nvSpPr>
          <p:cNvPr id="3090" name="AutoShape 18"/>
          <p:cNvSpPr>
            <a:spLocks noChangeArrowheads="1"/>
          </p:cNvSpPr>
          <p:nvPr/>
        </p:nvSpPr>
        <p:spPr bwMode="auto">
          <a:xfrm>
            <a:off x="4513009" y="4786718"/>
            <a:ext cx="4359906" cy="319455"/>
          </a:xfrm>
          <a:custGeom>
            <a:avLst/>
            <a:gdLst>
              <a:gd name="G0" fmla="*/ 6419 1 2"/>
              <a:gd name="G1" fmla="*/ 1875 1 2"/>
              <a:gd name="G2" fmla="+- 1875 0 0"/>
              <a:gd name="G3" fmla="+- 6419 0 0"/>
            </a:gdLst>
            <a:ahLst/>
            <a:cxnLst>
              <a:cxn ang="0">
                <a:pos x="r" y="vc"/>
              </a:cxn>
              <a:cxn ang="5400000">
                <a:pos x="hc" y="b"/>
              </a:cxn>
              <a:cxn ang="10800000">
                <a:pos x="l" y="vc"/>
              </a:cxn>
              <a:cxn ang="16200000">
                <a:pos x="hc" y="t"/>
              </a:cxn>
            </a:cxnLst>
            <a:rect l="0" t="0" r="0" b="0"/>
            <a:pathLst>
              <a:path>
                <a:moveTo>
                  <a:pt x="0" y="0"/>
                </a:moveTo>
                <a:lnTo>
                  <a:pt x="6419" y="0"/>
                </a:lnTo>
                <a:lnTo>
                  <a:pt x="6419" y="1875"/>
                </a:lnTo>
                <a:lnTo>
                  <a:pt x="0" y="1875"/>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WenQuanYi Micro Hei" charset="0"/>
                <a:cs typeface="WenQuanYi Micro Hei" charset="0"/>
              </a:defRPr>
            </a:lvl1pPr>
            <a:lvl2pPr>
              <a:tabLst>
                <a:tab pos="723900" algn="l"/>
                <a:tab pos="1447800" algn="l"/>
                <a:tab pos="2171700" algn="l"/>
              </a:tabLst>
              <a:defRPr>
                <a:solidFill>
                  <a:srgbClr val="000000"/>
                </a:solidFill>
                <a:latin typeface="Arial" charset="0"/>
                <a:ea typeface="WenQuanYi Micro Hei" charset="0"/>
                <a:cs typeface="WenQuanYi Micro Hei" charset="0"/>
              </a:defRPr>
            </a:lvl2pPr>
            <a:lvl3pPr>
              <a:tabLst>
                <a:tab pos="723900" algn="l"/>
                <a:tab pos="1447800" algn="l"/>
                <a:tab pos="2171700" algn="l"/>
              </a:tabLst>
              <a:defRPr>
                <a:solidFill>
                  <a:srgbClr val="000000"/>
                </a:solidFill>
                <a:latin typeface="Arial" charset="0"/>
                <a:ea typeface="WenQuanYi Micro Hei" charset="0"/>
                <a:cs typeface="WenQuanYi Micro Hei" charset="0"/>
              </a:defRPr>
            </a:lvl3pPr>
            <a:lvl4pPr>
              <a:tabLst>
                <a:tab pos="723900" algn="l"/>
                <a:tab pos="1447800" algn="l"/>
                <a:tab pos="2171700" algn="l"/>
              </a:tabLst>
              <a:defRPr>
                <a:solidFill>
                  <a:srgbClr val="000000"/>
                </a:solidFill>
                <a:latin typeface="Arial" charset="0"/>
                <a:ea typeface="WenQuanYi Micro Hei" charset="0"/>
                <a:cs typeface="WenQuanYi Micro Hei" charset="0"/>
              </a:defRPr>
            </a:lvl4pPr>
            <a:lvl5pPr>
              <a:tabLst>
                <a:tab pos="723900" algn="l"/>
                <a:tab pos="1447800" algn="l"/>
                <a:tab pos="21717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WenQuanYi Micro Hei" charset="0"/>
                <a:cs typeface="WenQuanYi Micro Hei" charset="0"/>
              </a:defRPr>
            </a:lvl9pPr>
          </a:lstStyle>
          <a:p>
            <a:pPr>
              <a:lnSpc>
                <a:spcPct val="100000"/>
              </a:lnSpc>
            </a:pPr>
            <a:r>
              <a:rPr lang="en-US" altLang="en-US" sz="1400" b="1" dirty="0">
                <a:solidFill>
                  <a:schemeClr val="tx1"/>
                </a:solidFill>
                <a:latin typeface="Arial" panose="020B0604020202020204" pitchFamily="34" charset="0"/>
                <a:cs typeface="Arial" panose="020B0604020202020204" pitchFamily="34" charset="0"/>
              </a:rPr>
              <a:t>GC content of flanking region </a:t>
            </a:r>
            <a:r>
              <a:rPr lang="en-US" altLang="en-US" sz="1400" b="1" dirty="0" smtClean="0">
                <a:solidFill>
                  <a:schemeClr val="tx1"/>
                </a:solidFill>
                <a:latin typeface="Arial" panose="020B0604020202020204" pitchFamily="34" charset="0"/>
                <a:cs typeface="Arial" panose="020B0604020202020204" pitchFamily="34" charset="0"/>
              </a:rPr>
              <a:t>(~200 </a:t>
            </a:r>
            <a:r>
              <a:rPr lang="en-US" altLang="en-US" sz="1400" b="1" dirty="0">
                <a:solidFill>
                  <a:schemeClr val="tx1"/>
                </a:solidFill>
                <a:latin typeface="Arial" panose="020B0604020202020204" pitchFamily="34" charset="0"/>
                <a:cs typeface="Arial" panose="020B0604020202020204" pitchFamily="34" charset="0"/>
              </a:rPr>
              <a:t>bases)</a:t>
            </a:r>
          </a:p>
        </p:txBody>
      </p:sp>
      <p:sp>
        <p:nvSpPr>
          <p:cNvPr id="3097" name="AutoShape 25"/>
          <p:cNvSpPr>
            <a:spLocks noChangeArrowheads="1"/>
          </p:cNvSpPr>
          <p:nvPr/>
        </p:nvSpPr>
        <p:spPr bwMode="auto">
          <a:xfrm>
            <a:off x="4513009" y="5470349"/>
            <a:ext cx="3593184" cy="349263"/>
          </a:xfrm>
          <a:custGeom>
            <a:avLst/>
            <a:gdLst>
              <a:gd name="G0" fmla="*/ 5114 1 2"/>
              <a:gd name="G1" fmla="*/ 1875 1 2"/>
              <a:gd name="G2" fmla="+- 1875 0 0"/>
              <a:gd name="G3" fmla="+- 5114 0 0"/>
            </a:gdLst>
            <a:ahLst/>
            <a:cxnLst>
              <a:cxn ang="0">
                <a:pos x="r" y="vc"/>
              </a:cxn>
              <a:cxn ang="5400000">
                <a:pos x="hc" y="b"/>
              </a:cxn>
              <a:cxn ang="10800000">
                <a:pos x="l" y="vc"/>
              </a:cxn>
              <a:cxn ang="16200000">
                <a:pos x="hc" y="t"/>
              </a:cxn>
            </a:cxnLst>
            <a:rect l="0" t="0" r="0" b="0"/>
            <a:pathLst>
              <a:path>
                <a:moveTo>
                  <a:pt x="0" y="0"/>
                </a:moveTo>
                <a:lnTo>
                  <a:pt x="5114" y="0"/>
                </a:lnTo>
                <a:lnTo>
                  <a:pt x="5114" y="1875"/>
                </a:lnTo>
                <a:lnTo>
                  <a:pt x="0" y="1875"/>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WenQuanYi Micro Hei" charset="0"/>
                <a:cs typeface="WenQuanYi Micro Hei" charset="0"/>
              </a:defRPr>
            </a:lvl1pPr>
            <a:lvl2pPr>
              <a:tabLst>
                <a:tab pos="723900" algn="l"/>
                <a:tab pos="1447800" algn="l"/>
              </a:tabLst>
              <a:defRPr>
                <a:solidFill>
                  <a:srgbClr val="000000"/>
                </a:solidFill>
                <a:latin typeface="Arial" charset="0"/>
                <a:ea typeface="WenQuanYi Micro Hei" charset="0"/>
                <a:cs typeface="WenQuanYi Micro Hei" charset="0"/>
              </a:defRPr>
            </a:lvl2pPr>
            <a:lvl3pPr>
              <a:tabLst>
                <a:tab pos="723900" algn="l"/>
                <a:tab pos="1447800" algn="l"/>
              </a:tabLst>
              <a:defRPr>
                <a:solidFill>
                  <a:srgbClr val="000000"/>
                </a:solidFill>
                <a:latin typeface="Arial" charset="0"/>
                <a:ea typeface="WenQuanYi Micro Hei" charset="0"/>
                <a:cs typeface="WenQuanYi Micro Hei" charset="0"/>
              </a:defRPr>
            </a:lvl3pPr>
            <a:lvl4pPr>
              <a:tabLst>
                <a:tab pos="723900" algn="l"/>
                <a:tab pos="1447800" algn="l"/>
              </a:tabLst>
              <a:defRPr>
                <a:solidFill>
                  <a:srgbClr val="000000"/>
                </a:solidFill>
                <a:latin typeface="Arial" charset="0"/>
                <a:ea typeface="WenQuanYi Micro Hei" charset="0"/>
                <a:cs typeface="WenQuanYi Micro Hei" charset="0"/>
              </a:defRPr>
            </a:lvl4pPr>
            <a:lvl5pPr>
              <a:tabLst>
                <a:tab pos="723900" algn="l"/>
                <a:tab pos="14478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9pPr>
          </a:lstStyle>
          <a:p>
            <a:pPr>
              <a:lnSpc>
                <a:spcPct val="100000"/>
              </a:lnSpc>
            </a:pPr>
            <a:r>
              <a:rPr lang="en-US" altLang="en-US" sz="1400" b="1" dirty="0">
                <a:solidFill>
                  <a:srgbClr val="FFFFFF"/>
                </a:solidFill>
                <a:latin typeface="Arial" panose="020B0604020202020204" pitchFamily="34" charset="0"/>
                <a:cs typeface="Arial" panose="020B0604020202020204" pitchFamily="34" charset="0"/>
              </a:rPr>
              <a:t>Local chromatin </a:t>
            </a:r>
            <a:r>
              <a:rPr lang="en-US" altLang="en-US" sz="1400" b="1" dirty="0" smtClean="0">
                <a:solidFill>
                  <a:srgbClr val="FFFFFF"/>
                </a:solidFill>
                <a:latin typeface="Arial" panose="020B0604020202020204" pitchFamily="34" charset="0"/>
                <a:cs typeface="Arial" panose="020B0604020202020204" pitchFamily="34" charset="0"/>
              </a:rPr>
              <a:t>state (~500 </a:t>
            </a:r>
            <a:r>
              <a:rPr lang="en-US" altLang="en-US" sz="1400" b="1" dirty="0">
                <a:solidFill>
                  <a:srgbClr val="FFFFFF"/>
                </a:solidFill>
                <a:latin typeface="Arial" panose="020B0604020202020204" pitchFamily="34" charset="0"/>
                <a:cs typeface="Arial" panose="020B0604020202020204" pitchFamily="34" charset="0"/>
              </a:rPr>
              <a:t>bases)</a:t>
            </a:r>
          </a:p>
        </p:txBody>
      </p:sp>
      <p:sp>
        <p:nvSpPr>
          <p:cNvPr id="3105" name="AutoShape 33"/>
          <p:cNvSpPr>
            <a:spLocks noChangeArrowheads="1"/>
          </p:cNvSpPr>
          <p:nvPr/>
        </p:nvSpPr>
        <p:spPr bwMode="auto">
          <a:xfrm>
            <a:off x="4513009" y="6308234"/>
            <a:ext cx="4216465" cy="280881"/>
          </a:xfrm>
          <a:custGeom>
            <a:avLst/>
            <a:gdLst>
              <a:gd name="G0" fmla="*/ 5966 1 2"/>
              <a:gd name="G1" fmla="*/ 1355 1 2"/>
              <a:gd name="G2" fmla="+- 1355 0 0"/>
              <a:gd name="G3" fmla="+- 5966 0 0"/>
            </a:gdLst>
            <a:ahLst/>
            <a:cxnLst>
              <a:cxn ang="0">
                <a:pos x="r" y="vc"/>
              </a:cxn>
              <a:cxn ang="5400000">
                <a:pos x="hc" y="b"/>
              </a:cxn>
              <a:cxn ang="10800000">
                <a:pos x="l" y="vc"/>
              </a:cxn>
              <a:cxn ang="16200000">
                <a:pos x="hc" y="t"/>
              </a:cxn>
            </a:cxnLst>
            <a:rect l="0" t="0" r="0" b="0"/>
            <a:pathLst>
              <a:path>
                <a:moveTo>
                  <a:pt x="0" y="0"/>
                </a:moveTo>
                <a:lnTo>
                  <a:pt x="5966" y="0"/>
                </a:lnTo>
                <a:lnTo>
                  <a:pt x="5966" y="1355"/>
                </a:lnTo>
                <a:lnTo>
                  <a:pt x="0" y="1355"/>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WenQuanYi Micro Hei" charset="0"/>
                <a:cs typeface="WenQuanYi Micro Hei" charset="0"/>
              </a:defRPr>
            </a:lvl1pPr>
            <a:lvl2pPr>
              <a:tabLst>
                <a:tab pos="723900" algn="l"/>
                <a:tab pos="1447800" algn="l"/>
              </a:tabLst>
              <a:defRPr>
                <a:solidFill>
                  <a:srgbClr val="000000"/>
                </a:solidFill>
                <a:latin typeface="Arial" charset="0"/>
                <a:ea typeface="WenQuanYi Micro Hei" charset="0"/>
                <a:cs typeface="WenQuanYi Micro Hei" charset="0"/>
              </a:defRPr>
            </a:lvl2pPr>
            <a:lvl3pPr>
              <a:tabLst>
                <a:tab pos="723900" algn="l"/>
                <a:tab pos="1447800" algn="l"/>
              </a:tabLst>
              <a:defRPr>
                <a:solidFill>
                  <a:srgbClr val="000000"/>
                </a:solidFill>
                <a:latin typeface="Arial" charset="0"/>
                <a:ea typeface="WenQuanYi Micro Hei" charset="0"/>
                <a:cs typeface="WenQuanYi Micro Hei" charset="0"/>
              </a:defRPr>
            </a:lvl3pPr>
            <a:lvl4pPr>
              <a:tabLst>
                <a:tab pos="723900" algn="l"/>
                <a:tab pos="1447800" algn="l"/>
              </a:tabLst>
              <a:defRPr>
                <a:solidFill>
                  <a:srgbClr val="000000"/>
                </a:solidFill>
                <a:latin typeface="Arial" charset="0"/>
                <a:ea typeface="WenQuanYi Micro Hei" charset="0"/>
                <a:cs typeface="WenQuanYi Micro Hei" charset="0"/>
              </a:defRPr>
            </a:lvl4pPr>
            <a:lvl5pPr>
              <a:tabLst>
                <a:tab pos="723900" algn="l"/>
                <a:tab pos="14478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WenQuanYi Micro Hei" charset="0"/>
                <a:cs typeface="WenQuanYi Micro Hei" charset="0"/>
              </a:defRPr>
            </a:lvl9pPr>
          </a:lstStyle>
          <a:p>
            <a:pPr>
              <a:lnSpc>
                <a:spcPct val="100000"/>
              </a:lnSpc>
            </a:pPr>
            <a:r>
              <a:rPr lang="en-US" altLang="en-US" sz="1400" b="1" dirty="0" smtClean="0">
                <a:solidFill>
                  <a:srgbClr val="FFFFFF"/>
                </a:solidFill>
                <a:latin typeface="Arial" panose="020B0604020202020204" pitchFamily="34" charset="0"/>
                <a:cs typeface="Arial" panose="020B0604020202020204" pitchFamily="34" charset="0"/>
              </a:rPr>
              <a:t>Homotypic clusters of BS (~500 </a:t>
            </a:r>
            <a:r>
              <a:rPr lang="en-US" altLang="en-US" sz="1400" b="1" dirty="0">
                <a:solidFill>
                  <a:srgbClr val="FFFFFF"/>
                </a:solidFill>
                <a:latin typeface="Arial" panose="020B0604020202020204" pitchFamily="34" charset="0"/>
                <a:cs typeface="Arial" panose="020B0604020202020204" pitchFamily="34" charset="0"/>
              </a:rPr>
              <a:t>bases)</a:t>
            </a:r>
          </a:p>
        </p:txBody>
      </p:sp>
      <p:grpSp>
        <p:nvGrpSpPr>
          <p:cNvPr id="6" name="Group 5"/>
          <p:cNvGrpSpPr/>
          <p:nvPr/>
        </p:nvGrpSpPr>
        <p:grpSpPr>
          <a:xfrm>
            <a:off x="1268644" y="3029289"/>
            <a:ext cx="3011818" cy="3514857"/>
            <a:chOff x="405602" y="3100290"/>
            <a:chExt cx="3011818" cy="3514857"/>
          </a:xfrm>
        </p:grpSpPr>
        <p:grpSp>
          <p:nvGrpSpPr>
            <p:cNvPr id="11" name="Group 10"/>
            <p:cNvGrpSpPr/>
            <p:nvPr/>
          </p:nvGrpSpPr>
          <p:grpSpPr>
            <a:xfrm>
              <a:off x="572448" y="4946446"/>
              <a:ext cx="2651796" cy="34167"/>
              <a:chOff x="900402" y="4027401"/>
              <a:chExt cx="3575410" cy="45719"/>
            </a:xfrm>
          </p:grpSpPr>
          <p:sp>
            <p:nvSpPr>
              <p:cNvPr id="49" name="Freeform 48"/>
              <p:cNvSpPr/>
              <p:nvPr/>
            </p:nvSpPr>
            <p:spPr bwMode="auto">
              <a:xfrm>
                <a:off x="900402" y="4027401"/>
                <a:ext cx="3575410" cy="45719"/>
              </a:xfrm>
              <a:custGeom>
                <a:avLst/>
                <a:gdLst>
                  <a:gd name="connsiteX0" fmla="*/ 0 w 3823855"/>
                  <a:gd name="connsiteY0" fmla="*/ 0 h 0"/>
                  <a:gd name="connsiteX1" fmla="*/ 3823855 w 3823855"/>
                  <a:gd name="connsiteY1" fmla="*/ 0 h 0"/>
                  <a:gd name="connsiteX2" fmla="*/ 3823855 w 3823855"/>
                  <a:gd name="connsiteY2" fmla="*/ 0 h 0"/>
                  <a:gd name="connsiteX3" fmla="*/ 3823855 w 3823855"/>
                  <a:gd name="connsiteY3" fmla="*/ 0 h 0"/>
                </a:gdLst>
                <a:ahLst/>
                <a:cxnLst>
                  <a:cxn ang="0">
                    <a:pos x="connsiteX0" y="connsiteY0"/>
                  </a:cxn>
                  <a:cxn ang="0">
                    <a:pos x="connsiteX1" y="connsiteY1"/>
                  </a:cxn>
                  <a:cxn ang="0">
                    <a:pos x="connsiteX2" y="connsiteY2"/>
                  </a:cxn>
                  <a:cxn ang="0">
                    <a:pos x="connsiteX3" y="connsiteY3"/>
                  </a:cxn>
                </a:cxnLst>
                <a:rect l="l" t="t" r="r" b="b"/>
                <a:pathLst>
                  <a:path w="3823855">
                    <a:moveTo>
                      <a:pt x="0" y="0"/>
                    </a:moveTo>
                    <a:lnTo>
                      <a:pt x="3823855" y="0"/>
                    </a:lnTo>
                    <a:lnTo>
                      <a:pt x="3823855" y="0"/>
                    </a:lnTo>
                    <a:lnTo>
                      <a:pt x="3823855" y="0"/>
                    </a:lnTo>
                  </a:path>
                </a:pathLst>
              </a:custGeom>
              <a:noFill/>
              <a:ln w="1492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50" name="Line 12"/>
              <p:cNvSpPr>
                <a:spLocks noChangeShapeType="1"/>
              </p:cNvSpPr>
              <p:nvPr/>
            </p:nvSpPr>
            <p:spPr bwMode="auto">
              <a:xfrm flipV="1">
                <a:off x="3046305" y="4032534"/>
                <a:ext cx="889299" cy="0"/>
              </a:xfrm>
              <a:prstGeom prst="line">
                <a:avLst/>
              </a:prstGeom>
              <a:noFill/>
              <a:ln w="152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grpSp>
        <p:sp>
          <p:nvSpPr>
            <p:cNvPr id="3075" name="AutoShape 3"/>
            <p:cNvSpPr>
              <a:spLocks noChangeArrowheads="1"/>
            </p:cNvSpPr>
            <p:nvPr/>
          </p:nvSpPr>
          <p:spPr bwMode="auto">
            <a:xfrm>
              <a:off x="2272024" y="4170919"/>
              <a:ext cx="321434" cy="68809"/>
            </a:xfrm>
            <a:custGeom>
              <a:avLst/>
              <a:gdLst>
                <a:gd name="G0" fmla="*/ 1211 1 2"/>
                <a:gd name="G1" fmla="*/ 260 1 2"/>
                <a:gd name="G2" fmla="+- 260 0 0"/>
                <a:gd name="G3" fmla="+- 1211 0 0"/>
              </a:gdLst>
              <a:ahLst/>
              <a:cxnLst>
                <a:cxn ang="0">
                  <a:pos x="r" y="vc"/>
                </a:cxn>
                <a:cxn ang="5400000">
                  <a:pos x="hc" y="b"/>
                </a:cxn>
                <a:cxn ang="10800000">
                  <a:pos x="l" y="vc"/>
                </a:cxn>
                <a:cxn ang="16200000">
                  <a:pos x="hc" y="t"/>
                </a:cxn>
              </a:cxnLst>
              <a:rect l="0" t="0" r="0" b="0"/>
              <a:pathLst>
                <a:path>
                  <a:moveTo>
                    <a:pt x="0" y="0"/>
                  </a:moveTo>
                  <a:lnTo>
                    <a:pt x="1211" y="0"/>
                  </a:lnTo>
                  <a:lnTo>
                    <a:pt x="1211" y="260"/>
                  </a:lnTo>
                  <a:lnTo>
                    <a:pt x="0" y="260"/>
                  </a:ln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77" name="AutoShape 5"/>
            <p:cNvSpPr>
              <a:spLocks noChangeArrowheads="1"/>
            </p:cNvSpPr>
            <p:nvPr/>
          </p:nvSpPr>
          <p:spPr bwMode="auto">
            <a:xfrm>
              <a:off x="1708044" y="4170919"/>
              <a:ext cx="321434" cy="68809"/>
            </a:xfrm>
            <a:custGeom>
              <a:avLst/>
              <a:gdLst>
                <a:gd name="G0" fmla="*/ 1210 1 2"/>
                <a:gd name="G1" fmla="*/ 260 1 2"/>
                <a:gd name="G2" fmla="+- 260 0 0"/>
                <a:gd name="G3" fmla="+- 1210 0 0"/>
              </a:gdLst>
              <a:ahLst/>
              <a:cxnLst>
                <a:cxn ang="0">
                  <a:pos x="r" y="vc"/>
                </a:cxn>
                <a:cxn ang="5400000">
                  <a:pos x="hc" y="b"/>
                </a:cxn>
                <a:cxn ang="10800000">
                  <a:pos x="l" y="vc"/>
                </a:cxn>
                <a:cxn ang="16200000">
                  <a:pos x="hc" y="t"/>
                </a:cxn>
              </a:cxnLst>
              <a:rect l="0" t="0" r="0" b="0"/>
              <a:pathLst>
                <a:path>
                  <a:moveTo>
                    <a:pt x="0" y="0"/>
                  </a:moveTo>
                  <a:lnTo>
                    <a:pt x="1210" y="0"/>
                  </a:lnTo>
                  <a:lnTo>
                    <a:pt x="1210" y="260"/>
                  </a:lnTo>
                  <a:lnTo>
                    <a:pt x="0" y="260"/>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78" name="AutoShape 6"/>
            <p:cNvSpPr>
              <a:spLocks noChangeArrowheads="1"/>
            </p:cNvSpPr>
            <p:nvPr/>
          </p:nvSpPr>
          <p:spPr bwMode="auto">
            <a:xfrm>
              <a:off x="1752786" y="3889750"/>
              <a:ext cx="231950" cy="209987"/>
            </a:xfrm>
            <a:custGeom>
              <a:avLst/>
              <a:gdLst>
                <a:gd name="G0" fmla="*/ 873 1 2"/>
                <a:gd name="G1" fmla="*/ 784 1 2"/>
                <a:gd name="G2" fmla="+- 784 0 0"/>
                <a:gd name="G3" fmla="+- 873 0 0"/>
              </a:gdLst>
              <a:ahLst/>
              <a:cxnLst>
                <a:cxn ang="0">
                  <a:pos x="r" y="vc"/>
                </a:cxn>
                <a:cxn ang="5400000">
                  <a:pos x="hc" y="b"/>
                </a:cxn>
                <a:cxn ang="10800000">
                  <a:pos x="l" y="vc"/>
                </a:cxn>
                <a:cxn ang="16200000">
                  <a:pos x="hc" y="t"/>
                </a:cxn>
              </a:cxnLst>
              <a:rect l="0" t="0" r="0" b="0"/>
              <a:pathLst>
                <a:path>
                  <a:moveTo>
                    <a:pt x="0" y="0"/>
                  </a:moveTo>
                  <a:lnTo>
                    <a:pt x="873" y="0"/>
                  </a:lnTo>
                  <a:lnTo>
                    <a:pt x="873" y="784"/>
                  </a:lnTo>
                  <a:lnTo>
                    <a:pt x="0" y="784"/>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79" name="AutoShape 7"/>
            <p:cNvSpPr>
              <a:spLocks noChangeArrowheads="1"/>
            </p:cNvSpPr>
            <p:nvPr/>
          </p:nvSpPr>
          <p:spPr bwMode="auto">
            <a:xfrm>
              <a:off x="2396830" y="3959746"/>
              <a:ext cx="115386" cy="138805"/>
            </a:xfrm>
            <a:custGeom>
              <a:avLst/>
              <a:gdLst>
                <a:gd name="G0" fmla="*/ 436 1 2"/>
                <a:gd name="G1" fmla="*/ 522 1 2"/>
                <a:gd name="G2" fmla="+- 522 0 0"/>
                <a:gd name="G3" fmla="+- 436 0 0"/>
              </a:gdLst>
              <a:ahLst/>
              <a:cxnLst>
                <a:cxn ang="0">
                  <a:pos x="r" y="vc"/>
                </a:cxn>
                <a:cxn ang="5400000">
                  <a:pos x="hc" y="b"/>
                </a:cxn>
                <a:cxn ang="10800000">
                  <a:pos x="l" y="vc"/>
                </a:cxn>
                <a:cxn ang="16200000">
                  <a:pos x="hc" y="t"/>
                </a:cxn>
              </a:cxnLst>
              <a:rect l="0" t="0" r="0" b="0"/>
              <a:pathLst>
                <a:path>
                  <a:moveTo>
                    <a:pt x="0" y="0"/>
                  </a:moveTo>
                  <a:lnTo>
                    <a:pt x="436" y="0"/>
                  </a:lnTo>
                  <a:lnTo>
                    <a:pt x="436" y="522"/>
                  </a:lnTo>
                  <a:lnTo>
                    <a:pt x="0" y="522"/>
                  </a:lnTo>
                  <a:close/>
                </a:path>
              </a:pathLst>
            </a:custGeom>
            <a:solidFill>
              <a:srgbClr val="00B050"/>
            </a:solidFill>
            <a:ln w="9525">
              <a:solidFill>
                <a:srgbClr val="00B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80" name="AutoShape 8"/>
            <p:cNvSpPr>
              <a:spLocks noChangeShapeType="1"/>
            </p:cNvSpPr>
            <p:nvPr/>
          </p:nvSpPr>
          <p:spPr bwMode="auto">
            <a:xfrm>
              <a:off x="2007106" y="4009573"/>
              <a:ext cx="361466" cy="18982"/>
            </a:xfrm>
            <a:prstGeom prst="straightConnector1">
              <a:avLst/>
            </a:prstGeom>
            <a:noFill/>
            <a:ln w="15875" cap="rnd">
              <a:solidFill>
                <a:srgbClr val="4A7EBB"/>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82" name="AutoShape 10"/>
            <p:cNvSpPr>
              <a:spLocks noChangeArrowheads="1"/>
            </p:cNvSpPr>
            <p:nvPr/>
          </p:nvSpPr>
          <p:spPr bwMode="auto">
            <a:xfrm>
              <a:off x="1737479" y="3383173"/>
              <a:ext cx="321434" cy="68809"/>
            </a:xfrm>
            <a:custGeom>
              <a:avLst/>
              <a:gdLst>
                <a:gd name="G0" fmla="*/ 1211 1 2"/>
                <a:gd name="G1" fmla="*/ 261 1 2"/>
                <a:gd name="G2" fmla="+- 261 0 0"/>
                <a:gd name="G3" fmla="+- 1211 0 0"/>
              </a:gdLst>
              <a:ahLst/>
              <a:cxnLst>
                <a:cxn ang="0">
                  <a:pos x="r" y="vc"/>
                </a:cxn>
                <a:cxn ang="5400000">
                  <a:pos x="hc" y="b"/>
                </a:cxn>
                <a:cxn ang="10800000">
                  <a:pos x="l" y="vc"/>
                </a:cxn>
                <a:cxn ang="16200000">
                  <a:pos x="hc" y="t"/>
                </a:cxn>
              </a:cxnLst>
              <a:rect l="0" t="0" r="0" b="0"/>
              <a:pathLst>
                <a:path>
                  <a:moveTo>
                    <a:pt x="0" y="0"/>
                  </a:moveTo>
                  <a:lnTo>
                    <a:pt x="1211" y="0"/>
                  </a:lnTo>
                  <a:lnTo>
                    <a:pt x="1211" y="261"/>
                  </a:lnTo>
                  <a:lnTo>
                    <a:pt x="0" y="261"/>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83" name="AutoShape 11"/>
            <p:cNvSpPr>
              <a:spLocks noChangeArrowheads="1"/>
            </p:cNvSpPr>
            <p:nvPr/>
          </p:nvSpPr>
          <p:spPr bwMode="auto">
            <a:xfrm>
              <a:off x="1782221" y="3102004"/>
              <a:ext cx="231950" cy="208800"/>
            </a:xfrm>
            <a:custGeom>
              <a:avLst/>
              <a:gdLst>
                <a:gd name="G0" fmla="*/ 874 1 2"/>
                <a:gd name="G1" fmla="*/ 783 1 2"/>
                <a:gd name="G2" fmla="+- 783 0 0"/>
                <a:gd name="G3" fmla="+- 874 0 0"/>
              </a:gdLst>
              <a:ahLst/>
              <a:cxnLst>
                <a:cxn ang="0">
                  <a:pos x="r" y="vc"/>
                </a:cxn>
                <a:cxn ang="5400000">
                  <a:pos x="hc" y="b"/>
                </a:cxn>
                <a:cxn ang="10800000">
                  <a:pos x="l" y="vc"/>
                </a:cxn>
                <a:cxn ang="16200000">
                  <a:pos x="hc" y="t"/>
                </a:cxn>
              </a:cxnLst>
              <a:rect l="0" t="0" r="0" b="0"/>
              <a:pathLst>
                <a:path>
                  <a:moveTo>
                    <a:pt x="0" y="0"/>
                  </a:moveTo>
                  <a:lnTo>
                    <a:pt x="874" y="0"/>
                  </a:lnTo>
                  <a:lnTo>
                    <a:pt x="874" y="783"/>
                  </a:lnTo>
                  <a:lnTo>
                    <a:pt x="0" y="783"/>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86" name="AutoShape 14"/>
            <p:cNvSpPr>
              <a:spLocks noChangeArrowheads="1"/>
            </p:cNvSpPr>
            <p:nvPr/>
          </p:nvSpPr>
          <p:spPr bwMode="auto">
            <a:xfrm>
              <a:off x="1708044" y="4845959"/>
              <a:ext cx="321434" cy="68809"/>
            </a:xfrm>
            <a:custGeom>
              <a:avLst/>
              <a:gdLst>
                <a:gd name="G0" fmla="*/ 1210 1 2"/>
                <a:gd name="G1" fmla="*/ 260 1 2"/>
                <a:gd name="G2" fmla="+- 260 0 0"/>
                <a:gd name="G3" fmla="+- 1210 0 0"/>
              </a:gdLst>
              <a:ahLst/>
              <a:cxnLst>
                <a:cxn ang="0">
                  <a:pos x="r" y="vc"/>
                </a:cxn>
                <a:cxn ang="5400000">
                  <a:pos x="hc" y="b"/>
                </a:cxn>
                <a:cxn ang="10800000">
                  <a:pos x="l" y="vc"/>
                </a:cxn>
                <a:cxn ang="16200000">
                  <a:pos x="hc" y="t"/>
                </a:cxn>
              </a:cxnLst>
              <a:rect l="0" t="0" r="0" b="0"/>
              <a:pathLst>
                <a:path>
                  <a:moveTo>
                    <a:pt x="0" y="0"/>
                  </a:moveTo>
                  <a:lnTo>
                    <a:pt x="1210" y="0"/>
                  </a:lnTo>
                  <a:lnTo>
                    <a:pt x="1210" y="260"/>
                  </a:lnTo>
                  <a:lnTo>
                    <a:pt x="0" y="260"/>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87" name="AutoShape 15"/>
            <p:cNvSpPr>
              <a:spLocks noChangeArrowheads="1"/>
            </p:cNvSpPr>
            <p:nvPr/>
          </p:nvSpPr>
          <p:spPr bwMode="auto">
            <a:xfrm>
              <a:off x="1745721" y="4600382"/>
              <a:ext cx="231950" cy="208800"/>
            </a:xfrm>
            <a:custGeom>
              <a:avLst/>
              <a:gdLst>
                <a:gd name="G0" fmla="*/ 874 1 2"/>
                <a:gd name="G1" fmla="*/ 783 1 2"/>
                <a:gd name="G2" fmla="+- 783 0 0"/>
                <a:gd name="G3" fmla="+- 874 0 0"/>
              </a:gdLst>
              <a:ahLst/>
              <a:cxnLst>
                <a:cxn ang="0">
                  <a:pos x="r" y="vc"/>
                </a:cxn>
                <a:cxn ang="5400000">
                  <a:pos x="hc" y="b"/>
                </a:cxn>
                <a:cxn ang="10800000">
                  <a:pos x="l" y="vc"/>
                </a:cxn>
                <a:cxn ang="16200000">
                  <a:pos x="hc" y="t"/>
                </a:cxn>
              </a:cxnLst>
              <a:rect l="0" t="0" r="0" b="0"/>
              <a:pathLst>
                <a:path>
                  <a:moveTo>
                    <a:pt x="0" y="0"/>
                  </a:moveTo>
                  <a:lnTo>
                    <a:pt x="874" y="0"/>
                  </a:lnTo>
                  <a:lnTo>
                    <a:pt x="874" y="783"/>
                  </a:lnTo>
                  <a:lnTo>
                    <a:pt x="0" y="783"/>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98" name="AutoShape 26"/>
            <p:cNvSpPr>
              <a:spLocks noChangeArrowheads="1"/>
            </p:cNvSpPr>
            <p:nvPr/>
          </p:nvSpPr>
          <p:spPr bwMode="auto">
            <a:xfrm>
              <a:off x="2283798" y="4174477"/>
              <a:ext cx="321434" cy="68809"/>
            </a:xfrm>
            <a:custGeom>
              <a:avLst/>
              <a:gdLst>
                <a:gd name="G0" fmla="*/ 1211 1 2"/>
                <a:gd name="G1" fmla="*/ 260 1 2"/>
                <a:gd name="G2" fmla="+- 260 0 0"/>
                <a:gd name="G3" fmla="+- 1211 0 0"/>
              </a:gdLst>
              <a:ahLst/>
              <a:cxnLst>
                <a:cxn ang="0">
                  <a:pos x="r" y="vc"/>
                </a:cxn>
                <a:cxn ang="5400000">
                  <a:pos x="hc" y="b"/>
                </a:cxn>
                <a:cxn ang="10800000">
                  <a:pos x="l" y="vc"/>
                </a:cxn>
                <a:cxn ang="16200000">
                  <a:pos x="hc" y="t"/>
                </a:cxn>
              </a:cxnLst>
              <a:rect l="0" t="0" r="0" b="0"/>
              <a:pathLst>
                <a:path>
                  <a:moveTo>
                    <a:pt x="0" y="0"/>
                  </a:moveTo>
                  <a:lnTo>
                    <a:pt x="1211" y="0"/>
                  </a:lnTo>
                  <a:lnTo>
                    <a:pt x="1211" y="260"/>
                  </a:lnTo>
                  <a:lnTo>
                    <a:pt x="0" y="260"/>
                  </a:lnTo>
                  <a:close/>
                </a:path>
              </a:pathLst>
            </a:custGeom>
            <a:solidFill>
              <a:srgbClr val="00B050"/>
            </a:solidFill>
            <a:ln w="9525">
              <a:solidFill>
                <a:srgbClr val="00B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84" name="Line 12"/>
            <p:cNvSpPr>
              <a:spLocks noChangeShapeType="1"/>
            </p:cNvSpPr>
            <p:nvPr/>
          </p:nvSpPr>
          <p:spPr bwMode="auto">
            <a:xfrm flipV="1">
              <a:off x="1042745" y="4944116"/>
              <a:ext cx="773984" cy="0"/>
            </a:xfrm>
            <a:prstGeom prst="line">
              <a:avLst/>
            </a:prstGeom>
            <a:noFill/>
            <a:ln w="152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10" name="Freeform 9"/>
            <p:cNvSpPr/>
            <p:nvPr/>
          </p:nvSpPr>
          <p:spPr bwMode="auto">
            <a:xfrm>
              <a:off x="595329" y="3386442"/>
              <a:ext cx="2651797" cy="34167"/>
            </a:xfrm>
            <a:custGeom>
              <a:avLst/>
              <a:gdLst>
                <a:gd name="connsiteX0" fmla="*/ 0 w 3823855"/>
                <a:gd name="connsiteY0" fmla="*/ 0 h 0"/>
                <a:gd name="connsiteX1" fmla="*/ 3823855 w 3823855"/>
                <a:gd name="connsiteY1" fmla="*/ 0 h 0"/>
                <a:gd name="connsiteX2" fmla="*/ 3823855 w 3823855"/>
                <a:gd name="connsiteY2" fmla="*/ 0 h 0"/>
                <a:gd name="connsiteX3" fmla="*/ 3823855 w 3823855"/>
                <a:gd name="connsiteY3" fmla="*/ 0 h 0"/>
              </a:gdLst>
              <a:ahLst/>
              <a:cxnLst>
                <a:cxn ang="0">
                  <a:pos x="connsiteX0" y="connsiteY0"/>
                </a:cxn>
                <a:cxn ang="0">
                  <a:pos x="connsiteX1" y="connsiteY1"/>
                </a:cxn>
                <a:cxn ang="0">
                  <a:pos x="connsiteX2" y="connsiteY2"/>
                </a:cxn>
                <a:cxn ang="0">
                  <a:pos x="connsiteX3" y="connsiteY3"/>
                </a:cxn>
              </a:cxnLst>
              <a:rect l="l" t="t" r="r" b="b"/>
              <a:pathLst>
                <a:path w="3823855">
                  <a:moveTo>
                    <a:pt x="0" y="0"/>
                  </a:moveTo>
                  <a:lnTo>
                    <a:pt x="3823855" y="0"/>
                  </a:lnTo>
                  <a:lnTo>
                    <a:pt x="3823855" y="0"/>
                  </a:lnTo>
                  <a:lnTo>
                    <a:pt x="3823855" y="0"/>
                  </a:lnTo>
                </a:path>
              </a:pathLst>
            </a:custGeom>
            <a:noFill/>
            <a:ln w="1492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48" name="Freeform 47"/>
            <p:cNvSpPr/>
            <p:nvPr/>
          </p:nvSpPr>
          <p:spPr bwMode="auto">
            <a:xfrm>
              <a:off x="605846" y="4169052"/>
              <a:ext cx="2651797" cy="34167"/>
            </a:xfrm>
            <a:custGeom>
              <a:avLst/>
              <a:gdLst>
                <a:gd name="connsiteX0" fmla="*/ 0 w 3823855"/>
                <a:gd name="connsiteY0" fmla="*/ 0 h 0"/>
                <a:gd name="connsiteX1" fmla="*/ 3823855 w 3823855"/>
                <a:gd name="connsiteY1" fmla="*/ 0 h 0"/>
                <a:gd name="connsiteX2" fmla="*/ 3823855 w 3823855"/>
                <a:gd name="connsiteY2" fmla="*/ 0 h 0"/>
                <a:gd name="connsiteX3" fmla="*/ 3823855 w 3823855"/>
                <a:gd name="connsiteY3" fmla="*/ 0 h 0"/>
              </a:gdLst>
              <a:ahLst/>
              <a:cxnLst>
                <a:cxn ang="0">
                  <a:pos x="connsiteX0" y="connsiteY0"/>
                </a:cxn>
                <a:cxn ang="0">
                  <a:pos x="connsiteX1" y="connsiteY1"/>
                </a:cxn>
                <a:cxn ang="0">
                  <a:pos x="connsiteX2" y="connsiteY2"/>
                </a:cxn>
                <a:cxn ang="0">
                  <a:pos x="connsiteX3" y="connsiteY3"/>
                </a:cxn>
              </a:cxnLst>
              <a:rect l="l" t="t" r="r" b="b"/>
              <a:pathLst>
                <a:path w="3823855">
                  <a:moveTo>
                    <a:pt x="0" y="0"/>
                  </a:moveTo>
                  <a:lnTo>
                    <a:pt x="3823855" y="0"/>
                  </a:lnTo>
                  <a:lnTo>
                    <a:pt x="3823855" y="0"/>
                  </a:lnTo>
                  <a:lnTo>
                    <a:pt x="3823855" y="0"/>
                  </a:lnTo>
                </a:path>
              </a:pathLst>
            </a:custGeom>
            <a:noFill/>
            <a:ln w="1492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12" name="Oval 11"/>
            <p:cNvSpPr/>
            <p:nvPr/>
          </p:nvSpPr>
          <p:spPr bwMode="auto">
            <a:xfrm>
              <a:off x="1982169" y="3100290"/>
              <a:ext cx="168747" cy="17611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13" name="Rectangle 12"/>
            <p:cNvSpPr/>
            <p:nvPr/>
          </p:nvSpPr>
          <p:spPr bwMode="auto">
            <a:xfrm>
              <a:off x="1817027" y="3343733"/>
              <a:ext cx="300452" cy="85418"/>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56" name="Rectangle 55"/>
            <p:cNvSpPr/>
            <p:nvPr/>
          </p:nvSpPr>
          <p:spPr bwMode="auto">
            <a:xfrm>
              <a:off x="1744191" y="4128209"/>
              <a:ext cx="300452" cy="85418"/>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57" name="Rectangle 56"/>
            <p:cNvSpPr/>
            <p:nvPr/>
          </p:nvSpPr>
          <p:spPr bwMode="auto">
            <a:xfrm>
              <a:off x="2240077" y="4116224"/>
              <a:ext cx="404817" cy="85418"/>
            </a:xfrm>
            <a:prstGeom prst="rect">
              <a:avLst/>
            </a:prstGeom>
            <a:solidFill>
              <a:srgbClr val="92D050"/>
            </a:solidFill>
            <a:ln w="9525" cap="flat" cmpd="sng" algn="ctr">
              <a:solidFill>
                <a:schemeClr val="accent1">
                  <a:shade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58" name="Rectangle 57"/>
            <p:cNvSpPr/>
            <p:nvPr/>
          </p:nvSpPr>
          <p:spPr bwMode="auto">
            <a:xfrm>
              <a:off x="1841816" y="4895194"/>
              <a:ext cx="300452" cy="85418"/>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62" name="Oval 61"/>
            <p:cNvSpPr/>
            <p:nvPr/>
          </p:nvSpPr>
          <p:spPr bwMode="auto">
            <a:xfrm>
              <a:off x="1798506" y="3941093"/>
              <a:ext cx="168747" cy="17611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63" name="Oval 62"/>
            <p:cNvSpPr/>
            <p:nvPr/>
          </p:nvSpPr>
          <p:spPr bwMode="auto">
            <a:xfrm>
              <a:off x="1867862" y="4670513"/>
              <a:ext cx="168747" cy="17611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3073" name="AutoShape 1"/>
            <p:cNvSpPr>
              <a:spLocks noChangeArrowheads="1"/>
            </p:cNvSpPr>
            <p:nvPr/>
          </p:nvSpPr>
          <p:spPr bwMode="auto">
            <a:xfrm>
              <a:off x="2055226" y="5759528"/>
              <a:ext cx="195450" cy="143550"/>
            </a:xfrm>
            <a:custGeom>
              <a:avLst/>
              <a:gdLst>
                <a:gd name="G0" fmla="*/ 732 1 2"/>
                <a:gd name="G1" fmla="*/ 535 1 2"/>
                <a:gd name="G2" fmla="+- 535 0 0"/>
                <a:gd name="G3" fmla="+- 732 0 0"/>
              </a:gdLst>
              <a:ahLst/>
              <a:cxnLst>
                <a:cxn ang="0">
                  <a:pos x="r" y="vc"/>
                </a:cxn>
                <a:cxn ang="5400000">
                  <a:pos x="hc" y="b"/>
                </a:cxn>
                <a:cxn ang="10800000">
                  <a:pos x="l" y="vc"/>
                </a:cxn>
                <a:cxn ang="16200000">
                  <a:pos x="hc" y="t"/>
                </a:cxn>
              </a:cxnLst>
              <a:rect l="0" t="0" r="0" b="0"/>
              <a:pathLst>
                <a:path>
                  <a:moveTo>
                    <a:pt x="0" y="0"/>
                  </a:moveTo>
                  <a:lnTo>
                    <a:pt x="732" y="0"/>
                  </a:lnTo>
                  <a:lnTo>
                    <a:pt x="732" y="535"/>
                  </a:lnTo>
                  <a:lnTo>
                    <a:pt x="0" y="535"/>
                  </a:lnTo>
                  <a:close/>
                </a:path>
              </a:pathLst>
            </a:custGeom>
            <a:solidFill>
              <a:srgbClr val="FFFFFF"/>
            </a:solidFill>
            <a:ln w="255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93" name="AutoShape 21"/>
            <p:cNvSpPr>
              <a:spLocks noChangeArrowheads="1"/>
            </p:cNvSpPr>
            <p:nvPr/>
          </p:nvSpPr>
          <p:spPr bwMode="auto">
            <a:xfrm>
              <a:off x="1684271" y="5750567"/>
              <a:ext cx="266095" cy="68809"/>
            </a:xfrm>
            <a:custGeom>
              <a:avLst/>
              <a:gdLst>
                <a:gd name="G0" fmla="*/ 1001 1 2"/>
                <a:gd name="G1" fmla="*/ 260 1 2"/>
                <a:gd name="G2" fmla="+- 260 0 0"/>
                <a:gd name="G3" fmla="+- 1001 0 0"/>
              </a:gdLst>
              <a:ahLst/>
              <a:cxnLst>
                <a:cxn ang="0">
                  <a:pos x="r" y="vc"/>
                </a:cxn>
                <a:cxn ang="5400000">
                  <a:pos x="hc" y="b"/>
                </a:cxn>
                <a:cxn ang="10800000">
                  <a:pos x="l" y="vc"/>
                </a:cxn>
                <a:cxn ang="16200000">
                  <a:pos x="hc" y="t"/>
                </a:cxn>
              </a:cxnLst>
              <a:rect l="0" t="0" r="0" b="0"/>
              <a:pathLst>
                <a:path>
                  <a:moveTo>
                    <a:pt x="0" y="0"/>
                  </a:moveTo>
                  <a:lnTo>
                    <a:pt x="1001" y="0"/>
                  </a:lnTo>
                  <a:lnTo>
                    <a:pt x="1001" y="260"/>
                  </a:lnTo>
                  <a:lnTo>
                    <a:pt x="0" y="260"/>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094" name="AutoShape 22"/>
            <p:cNvSpPr>
              <a:spLocks noChangeArrowheads="1"/>
            </p:cNvSpPr>
            <p:nvPr/>
          </p:nvSpPr>
          <p:spPr bwMode="auto">
            <a:xfrm>
              <a:off x="1705464" y="5475330"/>
              <a:ext cx="222531" cy="209987"/>
            </a:xfrm>
            <a:custGeom>
              <a:avLst/>
              <a:gdLst>
                <a:gd name="G0" fmla="*/ 841 1 2"/>
                <a:gd name="G1" fmla="*/ 784 1 2"/>
                <a:gd name="G2" fmla="+- 784 0 0"/>
                <a:gd name="G3" fmla="+- 841 0 0"/>
              </a:gdLst>
              <a:ahLst/>
              <a:cxnLst>
                <a:cxn ang="0">
                  <a:pos x="r" y="vc"/>
                </a:cxn>
                <a:cxn ang="5400000">
                  <a:pos x="hc" y="b"/>
                </a:cxn>
                <a:cxn ang="10800000">
                  <a:pos x="l" y="vc"/>
                </a:cxn>
                <a:cxn ang="16200000">
                  <a:pos x="hc" y="t"/>
                </a:cxn>
              </a:cxnLst>
              <a:rect l="0" t="0" r="0" b="0"/>
              <a:pathLst>
                <a:path>
                  <a:moveTo>
                    <a:pt x="0" y="0"/>
                  </a:moveTo>
                  <a:lnTo>
                    <a:pt x="841" y="0"/>
                  </a:lnTo>
                  <a:lnTo>
                    <a:pt x="841" y="784"/>
                  </a:lnTo>
                  <a:lnTo>
                    <a:pt x="0" y="784"/>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pic>
          <p:nvPicPr>
            <p:cNvPr id="309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02" y="5267716"/>
              <a:ext cx="608722" cy="6869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553" y="5253480"/>
              <a:ext cx="642867" cy="7165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Freeform 51"/>
            <p:cNvSpPr/>
            <p:nvPr/>
          </p:nvSpPr>
          <p:spPr bwMode="auto">
            <a:xfrm>
              <a:off x="1005656" y="5823644"/>
              <a:ext cx="1785381" cy="34167"/>
            </a:xfrm>
            <a:custGeom>
              <a:avLst/>
              <a:gdLst>
                <a:gd name="connsiteX0" fmla="*/ 0 w 3823855"/>
                <a:gd name="connsiteY0" fmla="*/ 0 h 0"/>
                <a:gd name="connsiteX1" fmla="*/ 3823855 w 3823855"/>
                <a:gd name="connsiteY1" fmla="*/ 0 h 0"/>
                <a:gd name="connsiteX2" fmla="*/ 3823855 w 3823855"/>
                <a:gd name="connsiteY2" fmla="*/ 0 h 0"/>
                <a:gd name="connsiteX3" fmla="*/ 3823855 w 3823855"/>
                <a:gd name="connsiteY3" fmla="*/ 0 h 0"/>
              </a:gdLst>
              <a:ahLst/>
              <a:cxnLst>
                <a:cxn ang="0">
                  <a:pos x="connsiteX0" y="connsiteY0"/>
                </a:cxn>
                <a:cxn ang="0">
                  <a:pos x="connsiteX1" y="connsiteY1"/>
                </a:cxn>
                <a:cxn ang="0">
                  <a:pos x="connsiteX2" y="connsiteY2"/>
                </a:cxn>
                <a:cxn ang="0">
                  <a:pos x="connsiteX3" y="connsiteY3"/>
                </a:cxn>
              </a:cxnLst>
              <a:rect l="l" t="t" r="r" b="b"/>
              <a:pathLst>
                <a:path w="3823855">
                  <a:moveTo>
                    <a:pt x="0" y="0"/>
                  </a:moveTo>
                  <a:lnTo>
                    <a:pt x="3823855" y="0"/>
                  </a:lnTo>
                  <a:lnTo>
                    <a:pt x="3823855" y="0"/>
                  </a:lnTo>
                  <a:lnTo>
                    <a:pt x="3823855" y="0"/>
                  </a:lnTo>
                </a:path>
              </a:pathLst>
            </a:custGeom>
            <a:noFill/>
            <a:ln w="7620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61" name="Rectangle 60"/>
            <p:cNvSpPr/>
            <p:nvPr/>
          </p:nvSpPr>
          <p:spPr bwMode="auto">
            <a:xfrm>
              <a:off x="1824971" y="5776903"/>
              <a:ext cx="300452" cy="85418"/>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64" name="Oval 63"/>
            <p:cNvSpPr/>
            <p:nvPr/>
          </p:nvSpPr>
          <p:spPr bwMode="auto">
            <a:xfrm>
              <a:off x="2035022" y="5523112"/>
              <a:ext cx="168747" cy="17611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65" name="Oval 64"/>
            <p:cNvSpPr/>
            <p:nvPr/>
          </p:nvSpPr>
          <p:spPr bwMode="auto">
            <a:xfrm>
              <a:off x="2359741" y="3956748"/>
              <a:ext cx="146000" cy="13854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3100" name="Line 28"/>
            <p:cNvSpPr>
              <a:spLocks noChangeShapeType="1"/>
            </p:cNvSpPr>
            <p:nvPr/>
          </p:nvSpPr>
          <p:spPr bwMode="auto">
            <a:xfrm>
              <a:off x="780777" y="6471464"/>
              <a:ext cx="2514950" cy="0"/>
            </a:xfrm>
            <a:prstGeom prst="line">
              <a:avLst/>
            </a:prstGeom>
            <a:noFill/>
            <a:ln w="9525">
              <a:solidFill>
                <a:srgbClr val="E6E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3101" name="AutoShape 29"/>
            <p:cNvSpPr>
              <a:spLocks noChangeArrowheads="1"/>
            </p:cNvSpPr>
            <p:nvPr/>
          </p:nvSpPr>
          <p:spPr bwMode="auto">
            <a:xfrm>
              <a:off x="1535498" y="6475023"/>
              <a:ext cx="321433" cy="68809"/>
            </a:xfrm>
            <a:custGeom>
              <a:avLst/>
              <a:gdLst>
                <a:gd name="G0" fmla="*/ 1211 1 2"/>
                <a:gd name="G1" fmla="*/ 261 1 2"/>
                <a:gd name="G2" fmla="+- 261 0 0"/>
                <a:gd name="G3" fmla="+- 1211 0 0"/>
              </a:gdLst>
              <a:ahLst/>
              <a:cxnLst>
                <a:cxn ang="0">
                  <a:pos x="r" y="vc"/>
                </a:cxn>
                <a:cxn ang="5400000">
                  <a:pos x="hc" y="b"/>
                </a:cxn>
                <a:cxn ang="10800000">
                  <a:pos x="l" y="vc"/>
                </a:cxn>
                <a:cxn ang="16200000">
                  <a:pos x="hc" y="t"/>
                </a:cxn>
              </a:cxnLst>
              <a:rect l="0" t="0" r="0" b="0"/>
              <a:pathLst>
                <a:path>
                  <a:moveTo>
                    <a:pt x="0" y="0"/>
                  </a:moveTo>
                  <a:lnTo>
                    <a:pt x="1211" y="0"/>
                  </a:lnTo>
                  <a:lnTo>
                    <a:pt x="1211" y="261"/>
                  </a:lnTo>
                  <a:lnTo>
                    <a:pt x="0" y="261"/>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102" name="AutoShape 30"/>
            <p:cNvSpPr>
              <a:spLocks noChangeArrowheads="1"/>
            </p:cNvSpPr>
            <p:nvPr/>
          </p:nvSpPr>
          <p:spPr bwMode="auto">
            <a:xfrm>
              <a:off x="2835359" y="6475023"/>
              <a:ext cx="321433" cy="68809"/>
            </a:xfrm>
            <a:custGeom>
              <a:avLst/>
              <a:gdLst>
                <a:gd name="G0" fmla="*/ 1211 1 2"/>
                <a:gd name="G1" fmla="*/ 261 1 2"/>
                <a:gd name="G2" fmla="+- 261 0 0"/>
                <a:gd name="G3" fmla="+- 1211 0 0"/>
              </a:gdLst>
              <a:ahLst/>
              <a:cxnLst>
                <a:cxn ang="0">
                  <a:pos x="r" y="vc"/>
                </a:cxn>
                <a:cxn ang="5400000">
                  <a:pos x="hc" y="b"/>
                </a:cxn>
                <a:cxn ang="10800000">
                  <a:pos x="l" y="vc"/>
                </a:cxn>
                <a:cxn ang="16200000">
                  <a:pos x="hc" y="t"/>
                </a:cxn>
              </a:cxnLst>
              <a:rect l="0" t="0" r="0" b="0"/>
              <a:pathLst>
                <a:path>
                  <a:moveTo>
                    <a:pt x="0" y="0"/>
                  </a:moveTo>
                  <a:lnTo>
                    <a:pt x="1211" y="0"/>
                  </a:lnTo>
                  <a:lnTo>
                    <a:pt x="1211" y="261"/>
                  </a:lnTo>
                  <a:lnTo>
                    <a:pt x="0" y="261"/>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103" name="AutoShape 31"/>
            <p:cNvSpPr>
              <a:spLocks noChangeArrowheads="1"/>
            </p:cNvSpPr>
            <p:nvPr/>
          </p:nvSpPr>
          <p:spPr bwMode="auto">
            <a:xfrm>
              <a:off x="898518" y="6475023"/>
              <a:ext cx="321433" cy="68809"/>
            </a:xfrm>
            <a:custGeom>
              <a:avLst/>
              <a:gdLst>
                <a:gd name="G0" fmla="*/ 1211 1 2"/>
                <a:gd name="G1" fmla="*/ 261 1 2"/>
                <a:gd name="G2" fmla="+- 261 0 0"/>
                <a:gd name="G3" fmla="+- 1211 0 0"/>
              </a:gdLst>
              <a:ahLst/>
              <a:cxnLst>
                <a:cxn ang="0">
                  <a:pos x="r" y="vc"/>
                </a:cxn>
                <a:cxn ang="5400000">
                  <a:pos x="hc" y="b"/>
                </a:cxn>
                <a:cxn ang="10800000">
                  <a:pos x="l" y="vc"/>
                </a:cxn>
                <a:cxn ang="16200000">
                  <a:pos x="hc" y="t"/>
                </a:cxn>
              </a:cxnLst>
              <a:rect l="0" t="0" r="0" b="0"/>
              <a:pathLst>
                <a:path>
                  <a:moveTo>
                    <a:pt x="0" y="0"/>
                  </a:moveTo>
                  <a:lnTo>
                    <a:pt x="1211" y="0"/>
                  </a:lnTo>
                  <a:lnTo>
                    <a:pt x="1211" y="261"/>
                  </a:lnTo>
                  <a:lnTo>
                    <a:pt x="0" y="261"/>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104" name="AutoShape 32"/>
            <p:cNvSpPr>
              <a:spLocks noChangeArrowheads="1"/>
            </p:cNvSpPr>
            <p:nvPr/>
          </p:nvSpPr>
          <p:spPr bwMode="auto">
            <a:xfrm>
              <a:off x="1535498" y="6190295"/>
              <a:ext cx="231950" cy="208800"/>
            </a:xfrm>
            <a:custGeom>
              <a:avLst/>
              <a:gdLst>
                <a:gd name="G0" fmla="*/ 874 1 2"/>
                <a:gd name="G1" fmla="*/ 783 1 2"/>
                <a:gd name="G2" fmla="+- 783 0 0"/>
                <a:gd name="G3" fmla="+- 874 0 0"/>
              </a:gdLst>
              <a:ahLst/>
              <a:cxnLst>
                <a:cxn ang="0">
                  <a:pos x="r" y="vc"/>
                </a:cxn>
                <a:cxn ang="5400000">
                  <a:pos x="hc" y="b"/>
                </a:cxn>
                <a:cxn ang="10800000">
                  <a:pos x="l" y="vc"/>
                </a:cxn>
                <a:cxn ang="16200000">
                  <a:pos x="hc" y="t"/>
                </a:cxn>
              </a:cxnLst>
              <a:rect l="0" t="0" r="0" b="0"/>
              <a:pathLst>
                <a:path>
                  <a:moveTo>
                    <a:pt x="0" y="0"/>
                  </a:moveTo>
                  <a:lnTo>
                    <a:pt x="874" y="0"/>
                  </a:lnTo>
                  <a:lnTo>
                    <a:pt x="874" y="783"/>
                  </a:lnTo>
                  <a:lnTo>
                    <a:pt x="0" y="783"/>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106" name="AutoShape 34"/>
            <p:cNvSpPr>
              <a:spLocks noChangeArrowheads="1"/>
            </p:cNvSpPr>
            <p:nvPr/>
          </p:nvSpPr>
          <p:spPr bwMode="auto">
            <a:xfrm>
              <a:off x="2823585" y="6463159"/>
              <a:ext cx="321433" cy="68809"/>
            </a:xfrm>
            <a:custGeom>
              <a:avLst/>
              <a:gdLst>
                <a:gd name="G0" fmla="*/ 1210 1 2"/>
                <a:gd name="G1" fmla="*/ 260 1 2"/>
                <a:gd name="G2" fmla="+- 260 0 0"/>
                <a:gd name="G3" fmla="+- 1210 0 0"/>
              </a:gdLst>
              <a:ahLst/>
              <a:cxnLst>
                <a:cxn ang="0">
                  <a:pos x="r" y="vc"/>
                </a:cxn>
                <a:cxn ang="5400000">
                  <a:pos x="hc" y="b"/>
                </a:cxn>
                <a:cxn ang="10800000">
                  <a:pos x="l" y="vc"/>
                </a:cxn>
                <a:cxn ang="16200000">
                  <a:pos x="hc" y="t"/>
                </a:cxn>
              </a:cxnLst>
              <a:rect l="0" t="0" r="0" b="0"/>
              <a:pathLst>
                <a:path>
                  <a:moveTo>
                    <a:pt x="0" y="0"/>
                  </a:moveTo>
                  <a:lnTo>
                    <a:pt x="1210" y="0"/>
                  </a:lnTo>
                  <a:lnTo>
                    <a:pt x="1210" y="260"/>
                  </a:lnTo>
                  <a:lnTo>
                    <a:pt x="0" y="260"/>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3107" name="AutoShape 35"/>
            <p:cNvSpPr>
              <a:spLocks noChangeArrowheads="1"/>
            </p:cNvSpPr>
            <p:nvPr/>
          </p:nvSpPr>
          <p:spPr bwMode="auto">
            <a:xfrm>
              <a:off x="2327895" y="6471464"/>
              <a:ext cx="321433" cy="68809"/>
            </a:xfrm>
            <a:custGeom>
              <a:avLst/>
              <a:gdLst>
                <a:gd name="G0" fmla="*/ 1211 1 2"/>
                <a:gd name="G1" fmla="*/ 261 1 2"/>
                <a:gd name="G2" fmla="+- 261 0 0"/>
                <a:gd name="G3" fmla="+- 1211 0 0"/>
              </a:gdLst>
              <a:ahLst/>
              <a:cxnLst>
                <a:cxn ang="0">
                  <a:pos x="r" y="vc"/>
                </a:cxn>
                <a:cxn ang="5400000">
                  <a:pos x="hc" y="b"/>
                </a:cxn>
                <a:cxn ang="10800000">
                  <a:pos x="l" y="vc"/>
                </a:cxn>
                <a:cxn ang="16200000">
                  <a:pos x="hc" y="t"/>
                </a:cxn>
              </a:cxnLst>
              <a:rect l="0" t="0" r="0" b="0"/>
              <a:pathLst>
                <a:path>
                  <a:moveTo>
                    <a:pt x="0" y="0"/>
                  </a:moveTo>
                  <a:lnTo>
                    <a:pt x="1211" y="0"/>
                  </a:lnTo>
                  <a:lnTo>
                    <a:pt x="1211" y="261"/>
                  </a:lnTo>
                  <a:lnTo>
                    <a:pt x="0" y="261"/>
                  </a:lnTo>
                  <a:close/>
                </a:path>
              </a:pathLst>
            </a:custGeom>
            <a:solidFill>
              <a:srgbClr val="4F81BD"/>
            </a:solidFill>
            <a:ln w="9525">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53" name="Freeform 52"/>
            <p:cNvSpPr/>
            <p:nvPr/>
          </p:nvSpPr>
          <p:spPr bwMode="auto">
            <a:xfrm>
              <a:off x="635093" y="6540273"/>
              <a:ext cx="2651796" cy="34167"/>
            </a:xfrm>
            <a:custGeom>
              <a:avLst/>
              <a:gdLst>
                <a:gd name="connsiteX0" fmla="*/ 0 w 3823855"/>
                <a:gd name="connsiteY0" fmla="*/ 0 h 0"/>
                <a:gd name="connsiteX1" fmla="*/ 3823855 w 3823855"/>
                <a:gd name="connsiteY1" fmla="*/ 0 h 0"/>
                <a:gd name="connsiteX2" fmla="*/ 3823855 w 3823855"/>
                <a:gd name="connsiteY2" fmla="*/ 0 h 0"/>
                <a:gd name="connsiteX3" fmla="*/ 3823855 w 3823855"/>
                <a:gd name="connsiteY3" fmla="*/ 0 h 0"/>
              </a:gdLst>
              <a:ahLst/>
              <a:cxnLst>
                <a:cxn ang="0">
                  <a:pos x="connsiteX0" y="connsiteY0"/>
                </a:cxn>
                <a:cxn ang="0">
                  <a:pos x="connsiteX1" y="connsiteY1"/>
                </a:cxn>
                <a:cxn ang="0">
                  <a:pos x="connsiteX2" y="connsiteY2"/>
                </a:cxn>
                <a:cxn ang="0">
                  <a:pos x="connsiteX3" y="connsiteY3"/>
                </a:cxn>
              </a:cxnLst>
              <a:rect l="l" t="t" r="r" b="b"/>
              <a:pathLst>
                <a:path w="3823855">
                  <a:moveTo>
                    <a:pt x="0" y="0"/>
                  </a:moveTo>
                  <a:lnTo>
                    <a:pt x="3823855" y="0"/>
                  </a:lnTo>
                  <a:lnTo>
                    <a:pt x="3823855" y="0"/>
                  </a:lnTo>
                  <a:lnTo>
                    <a:pt x="3823855" y="0"/>
                  </a:lnTo>
                </a:path>
              </a:pathLst>
            </a:custGeom>
            <a:noFill/>
            <a:ln w="1492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66" name="AutoShape 1"/>
            <p:cNvSpPr>
              <a:spLocks noChangeArrowheads="1"/>
            </p:cNvSpPr>
            <p:nvPr/>
          </p:nvSpPr>
          <p:spPr bwMode="auto">
            <a:xfrm>
              <a:off x="2093661" y="6471597"/>
              <a:ext cx="195450" cy="143550"/>
            </a:xfrm>
            <a:custGeom>
              <a:avLst/>
              <a:gdLst>
                <a:gd name="G0" fmla="*/ 732 1 2"/>
                <a:gd name="G1" fmla="*/ 535 1 2"/>
                <a:gd name="G2" fmla="+- 535 0 0"/>
                <a:gd name="G3" fmla="+- 732 0 0"/>
              </a:gdLst>
              <a:ahLst/>
              <a:cxnLst>
                <a:cxn ang="0">
                  <a:pos x="r" y="vc"/>
                </a:cxn>
                <a:cxn ang="5400000">
                  <a:pos x="hc" y="b"/>
                </a:cxn>
                <a:cxn ang="10800000">
                  <a:pos x="l" y="vc"/>
                </a:cxn>
                <a:cxn ang="16200000">
                  <a:pos x="hc" y="t"/>
                </a:cxn>
              </a:cxnLst>
              <a:rect l="0" t="0" r="0" b="0"/>
              <a:pathLst>
                <a:path>
                  <a:moveTo>
                    <a:pt x="0" y="0"/>
                  </a:moveTo>
                  <a:lnTo>
                    <a:pt x="732" y="0"/>
                  </a:lnTo>
                  <a:lnTo>
                    <a:pt x="732" y="535"/>
                  </a:lnTo>
                  <a:lnTo>
                    <a:pt x="0" y="535"/>
                  </a:lnTo>
                  <a:close/>
                </a:path>
              </a:pathLst>
            </a:custGeom>
            <a:solidFill>
              <a:srgbClr val="FFFFFF"/>
            </a:solidFill>
            <a:ln w="255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0">
                <a:latin typeface="Arial" panose="020B0604020202020204" pitchFamily="34" charset="0"/>
                <a:cs typeface="Arial" panose="020B0604020202020204" pitchFamily="34" charset="0"/>
              </a:endParaRPr>
            </a:p>
          </p:txBody>
        </p:sp>
        <p:sp>
          <p:nvSpPr>
            <p:cNvPr id="67" name="Rectangle 66"/>
            <p:cNvSpPr/>
            <p:nvPr/>
          </p:nvSpPr>
          <p:spPr bwMode="auto">
            <a:xfrm>
              <a:off x="1214064" y="6489021"/>
              <a:ext cx="300452" cy="85418"/>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68" name="Rectangle 67"/>
            <p:cNvSpPr/>
            <p:nvPr/>
          </p:nvSpPr>
          <p:spPr bwMode="auto">
            <a:xfrm>
              <a:off x="2315839" y="6493004"/>
              <a:ext cx="300452" cy="85418"/>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69" name="Rectangle 68"/>
            <p:cNvSpPr/>
            <p:nvPr/>
          </p:nvSpPr>
          <p:spPr bwMode="auto">
            <a:xfrm>
              <a:off x="1863406" y="6488972"/>
              <a:ext cx="300452" cy="85418"/>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70" name="Oval 69"/>
            <p:cNvSpPr/>
            <p:nvPr/>
          </p:nvSpPr>
          <p:spPr bwMode="auto">
            <a:xfrm>
              <a:off x="1923266" y="6268618"/>
              <a:ext cx="168747" cy="17611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sp>
          <p:nvSpPr>
            <p:cNvPr id="59" name="Rectangle 58"/>
            <p:cNvSpPr/>
            <p:nvPr/>
          </p:nvSpPr>
          <p:spPr bwMode="auto">
            <a:xfrm>
              <a:off x="2945760" y="6493004"/>
              <a:ext cx="300452" cy="85418"/>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400">
                <a:latin typeface="Arial" panose="020B0604020202020204" pitchFamily="34" charset="0"/>
                <a:cs typeface="Arial" panose="020B0604020202020204" pitchFamily="34" charset="0"/>
              </a:endParaRPr>
            </a:p>
          </p:txBody>
        </p:sp>
      </p:grpSp>
      <p:pic>
        <p:nvPicPr>
          <p:cNvPr id="71" name="Picture 16" descr="http://upload.wikimedia.org/wikipedia/commons/8/85/LexA_gram_positive_bacteria_sequenc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009" y="1219200"/>
            <a:ext cx="3770335" cy="990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5220" y="99001"/>
            <a:ext cx="7389618" cy="584776"/>
          </a:xfrm>
          <a:prstGeom prst="rect">
            <a:avLst/>
          </a:prstGeom>
        </p:spPr>
        <p:txBody>
          <a:bodyPr wrap="square">
            <a:spAutoFit/>
          </a:bodyPr>
          <a:lstStyle/>
          <a:p>
            <a:pPr algn="ctr"/>
            <a:r>
              <a:rPr lang="en-US" sz="3200" b="1" dirty="0" smtClean="0">
                <a:solidFill>
                  <a:schemeClr val="tx2">
                    <a:lumMod val="75000"/>
                  </a:schemeClr>
                </a:solidFill>
                <a:cs typeface="Arial" panose="020B0604020202020204" pitchFamily="34" charset="0"/>
              </a:rPr>
              <a:t>Determinants of TF-DNA interaction</a:t>
            </a:r>
            <a:endParaRPr lang="en-US" sz="3200" dirty="0" smtClean="0">
              <a:solidFill>
                <a:schemeClr val="tx2">
                  <a:lumMod val="75000"/>
                </a:schemeClr>
              </a:solidFill>
              <a:cs typeface="Arial" panose="020B0604020202020204" pitchFamily="34" charset="0"/>
            </a:endParaRPr>
          </a:p>
        </p:txBody>
      </p:sp>
      <p:sp>
        <p:nvSpPr>
          <p:cNvPr id="4" name="TextBox 3"/>
          <p:cNvSpPr txBox="1"/>
          <p:nvPr/>
        </p:nvSpPr>
        <p:spPr>
          <a:xfrm>
            <a:off x="591814" y="2433934"/>
            <a:ext cx="3596663" cy="461665"/>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I</a:t>
            </a:r>
            <a:r>
              <a:rPr lang="en-US" sz="2400" i="1" dirty="0" smtClean="0">
                <a:latin typeface="Arial" panose="020B0604020202020204" pitchFamily="34" charset="0"/>
                <a:cs typeface="Arial" panose="020B0604020202020204" pitchFamily="34" charset="0"/>
              </a:rPr>
              <a:t>n</a:t>
            </a:r>
            <a:r>
              <a:rPr lang="en-US" sz="2400" dirty="0" smtClean="0">
                <a:latin typeface="Arial" panose="020B0604020202020204" pitchFamily="34" charset="0"/>
                <a:cs typeface="Arial" panose="020B0604020202020204" pitchFamily="34" charset="0"/>
              </a:rPr>
              <a:t> vivo determinants</a:t>
            </a:r>
            <a:endParaRPr lang="en-US" sz="2400" dirty="0">
              <a:latin typeface="Arial" panose="020B0604020202020204" pitchFamily="34" charset="0"/>
              <a:cs typeface="Arial" panose="020B0604020202020204" pitchFamily="34" charset="0"/>
            </a:endParaRPr>
          </a:p>
        </p:txBody>
      </p:sp>
      <p:sp>
        <p:nvSpPr>
          <p:cNvPr id="72" name="Rectangle 71"/>
          <p:cNvSpPr/>
          <p:nvPr/>
        </p:nvSpPr>
        <p:spPr>
          <a:xfrm>
            <a:off x="533400" y="1371600"/>
            <a:ext cx="3979609" cy="461665"/>
          </a:xfrm>
          <a:prstGeom prst="rect">
            <a:avLst/>
          </a:prstGeom>
        </p:spPr>
        <p:txBody>
          <a:bodyPr wrap="square">
            <a:spAutoFit/>
          </a:bodyPr>
          <a:lstStyle/>
          <a:p>
            <a:r>
              <a:rPr lang="en-US" sz="2400" i="1" dirty="0" smtClean="0">
                <a:latin typeface="Arial" panose="020B0604020202020204" pitchFamily="34" charset="0"/>
                <a:cs typeface="Arial" panose="020B0604020202020204" pitchFamily="34" charset="0"/>
              </a:rPr>
              <a:t>In vitro </a:t>
            </a:r>
            <a:r>
              <a:rPr lang="en-US" sz="2400" dirty="0" smtClean="0">
                <a:latin typeface="Arial" panose="020B0604020202020204" pitchFamily="34" charset="0"/>
                <a:cs typeface="Arial" panose="020B0604020202020204" pitchFamily="34" charset="0"/>
              </a:rPr>
              <a:t>determinant</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motif</a:t>
            </a:r>
            <a:r>
              <a:rPr lang="en-US" sz="2400" i="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16934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 name="Table 163"/>
          <p:cNvGraphicFramePr>
            <a:graphicFrameLocks noGrp="1"/>
          </p:cNvGraphicFramePr>
          <p:nvPr>
            <p:extLst>
              <p:ext uri="{D42A27DB-BD31-4B8C-83A1-F6EECF244321}">
                <p14:modId xmlns:p14="http://schemas.microsoft.com/office/powerpoint/2010/main" val="3123224153"/>
              </p:ext>
            </p:extLst>
          </p:nvPr>
        </p:nvGraphicFramePr>
        <p:xfrm>
          <a:off x="1902237" y="1341243"/>
          <a:ext cx="6248400" cy="4800600"/>
        </p:xfrm>
        <a:graphic>
          <a:graphicData uri="http://schemas.openxmlformats.org/drawingml/2006/table">
            <a:tbl>
              <a:tblPr firstRow="1" bandRow="1">
                <a:tableStyleId>{5C22544A-7EE6-4342-B048-85BDC9FD1C3A}</a:tableStyleId>
              </a:tblPr>
              <a:tblGrid>
                <a:gridCol w="3124200"/>
                <a:gridCol w="3124200"/>
              </a:tblGrid>
              <a:tr h="2400300">
                <a:tc>
                  <a:txBody>
                    <a:bodyPr/>
                    <a:lstStyle/>
                    <a:p>
                      <a:endParaRPr lang="en-US" dirty="0"/>
                    </a:p>
                  </a:txBody>
                  <a:tcPr>
                    <a:solidFill>
                      <a:schemeClr val="bg1">
                        <a:lumMod val="95000"/>
                      </a:schemeClr>
                    </a:solidFill>
                  </a:tcPr>
                </a:tc>
                <a:tc>
                  <a:txBody>
                    <a:bodyPr/>
                    <a:lstStyle/>
                    <a:p>
                      <a:endParaRPr lang="en-US" dirty="0"/>
                    </a:p>
                  </a:txBody>
                  <a:tcPr>
                    <a:solidFill>
                      <a:srgbClr val="FF0000">
                        <a:alpha val="10000"/>
                      </a:srgbClr>
                    </a:solidFill>
                  </a:tcPr>
                </a:tc>
              </a:tr>
              <a:tr h="2400300">
                <a:tc>
                  <a:txBody>
                    <a:bodyPr/>
                    <a:lstStyle/>
                    <a:p>
                      <a:endParaRPr lang="en-US" dirty="0"/>
                    </a:p>
                  </a:txBody>
                  <a:tcPr>
                    <a:solidFill>
                      <a:srgbClr val="FF0000">
                        <a:alpha val="10000"/>
                      </a:srgbClr>
                    </a:solidFill>
                  </a:tcPr>
                </a:tc>
                <a:tc>
                  <a:txBody>
                    <a:bodyPr/>
                    <a:lstStyle/>
                    <a:p>
                      <a:endParaRPr lang="en-US" dirty="0"/>
                    </a:p>
                  </a:txBody>
                  <a:tcPr>
                    <a:solidFill>
                      <a:srgbClr val="FF0000">
                        <a:alpha val="29000"/>
                      </a:srgbClr>
                    </a:solidFill>
                  </a:tcPr>
                </a:tc>
              </a:tr>
            </a:tbl>
          </a:graphicData>
        </a:graphic>
      </p:graphicFrame>
      <p:grpSp>
        <p:nvGrpSpPr>
          <p:cNvPr id="391" name="Group 390"/>
          <p:cNvGrpSpPr/>
          <p:nvPr/>
        </p:nvGrpSpPr>
        <p:grpSpPr>
          <a:xfrm>
            <a:off x="2096156" y="3911447"/>
            <a:ext cx="2699289" cy="2091034"/>
            <a:chOff x="1644727" y="3781489"/>
            <a:chExt cx="3079673" cy="2381550"/>
          </a:xfrm>
        </p:grpSpPr>
        <p:grpSp>
          <p:nvGrpSpPr>
            <p:cNvPr id="390" name="Group 389"/>
            <p:cNvGrpSpPr/>
            <p:nvPr/>
          </p:nvGrpSpPr>
          <p:grpSpPr>
            <a:xfrm>
              <a:off x="1644727" y="3781489"/>
              <a:ext cx="3079673" cy="2381550"/>
              <a:chOff x="1644727" y="3781489"/>
              <a:chExt cx="3079673" cy="2381550"/>
            </a:xfrm>
          </p:grpSpPr>
          <p:grpSp>
            <p:nvGrpSpPr>
              <p:cNvPr id="389" name="Group 388"/>
              <p:cNvGrpSpPr/>
              <p:nvPr/>
            </p:nvGrpSpPr>
            <p:grpSpPr>
              <a:xfrm>
                <a:off x="1644727" y="3781489"/>
                <a:ext cx="3079673" cy="2381550"/>
                <a:chOff x="1644727" y="3781489"/>
                <a:chExt cx="3079673" cy="2381550"/>
              </a:xfrm>
            </p:grpSpPr>
            <p:sp>
              <p:nvSpPr>
                <p:cNvPr id="121" name="Freeform 120"/>
                <p:cNvSpPr/>
                <p:nvPr/>
              </p:nvSpPr>
              <p:spPr>
                <a:xfrm>
                  <a:off x="1644727" y="3781489"/>
                  <a:ext cx="3079673" cy="2381550"/>
                </a:xfrm>
                <a:custGeom>
                  <a:avLst/>
                  <a:gdLst>
                    <a:gd name="connsiteX0" fmla="*/ 1755632 w 2875735"/>
                    <a:gd name="connsiteY0" fmla="*/ 0 h 2025760"/>
                    <a:gd name="connsiteX1" fmla="*/ 1658651 w 2875735"/>
                    <a:gd name="connsiteY1" fmla="*/ 408709 h 2025760"/>
                    <a:gd name="connsiteX2" fmla="*/ 1797196 w 2875735"/>
                    <a:gd name="connsiteY2" fmla="*/ 533400 h 2025760"/>
                    <a:gd name="connsiteX3" fmla="*/ 2129705 w 2875735"/>
                    <a:gd name="connsiteY3" fmla="*/ 242454 h 2025760"/>
                    <a:gd name="connsiteX4" fmla="*/ 2566123 w 2875735"/>
                    <a:gd name="connsiteY4" fmla="*/ 207818 h 2025760"/>
                    <a:gd name="connsiteX5" fmla="*/ 2635396 w 2875735"/>
                    <a:gd name="connsiteY5" fmla="*/ 568036 h 2025760"/>
                    <a:gd name="connsiteX6" fmla="*/ 1921887 w 2875735"/>
                    <a:gd name="connsiteY6" fmla="*/ 692727 h 2025760"/>
                    <a:gd name="connsiteX7" fmla="*/ 1651723 w 2875735"/>
                    <a:gd name="connsiteY7" fmla="*/ 907472 h 2025760"/>
                    <a:gd name="connsiteX8" fmla="*/ 1720996 w 2875735"/>
                    <a:gd name="connsiteY8" fmla="*/ 1136072 h 2025760"/>
                    <a:gd name="connsiteX9" fmla="*/ 2455287 w 2875735"/>
                    <a:gd name="connsiteY9" fmla="*/ 1170709 h 2025760"/>
                    <a:gd name="connsiteX10" fmla="*/ 2801651 w 2875735"/>
                    <a:gd name="connsiteY10" fmla="*/ 1378527 h 2025760"/>
                    <a:gd name="connsiteX11" fmla="*/ 2773942 w 2875735"/>
                    <a:gd name="connsiteY11" fmla="*/ 1821872 h 2025760"/>
                    <a:gd name="connsiteX12" fmla="*/ 1741778 w 2875735"/>
                    <a:gd name="connsiteY12" fmla="*/ 1593272 h 2025760"/>
                    <a:gd name="connsiteX13" fmla="*/ 1450832 w 2875735"/>
                    <a:gd name="connsiteY13" fmla="*/ 990600 h 2025760"/>
                    <a:gd name="connsiteX14" fmla="*/ 1118323 w 2875735"/>
                    <a:gd name="connsiteY14" fmla="*/ 1087582 h 2025760"/>
                    <a:gd name="connsiteX15" fmla="*/ 1076760 w 2875735"/>
                    <a:gd name="connsiteY15" fmla="*/ 1870363 h 2025760"/>
                    <a:gd name="connsiteX16" fmla="*/ 681905 w 2875735"/>
                    <a:gd name="connsiteY16" fmla="*/ 1995054 h 2025760"/>
                    <a:gd name="connsiteX17" fmla="*/ 439451 w 2875735"/>
                    <a:gd name="connsiteY17" fmla="*/ 1475509 h 2025760"/>
                    <a:gd name="connsiteX18" fmla="*/ 1035196 w 2875735"/>
                    <a:gd name="connsiteY18" fmla="*/ 852054 h 2025760"/>
                    <a:gd name="connsiteX19" fmla="*/ 792742 w 2875735"/>
                    <a:gd name="connsiteY19" fmla="*/ 699654 h 2025760"/>
                    <a:gd name="connsiteX20" fmla="*/ 23814 w 2875735"/>
                    <a:gd name="connsiteY20" fmla="*/ 526472 h 2025760"/>
                    <a:gd name="connsiteX21" fmla="*/ 280123 w 2875735"/>
                    <a:gd name="connsiteY21" fmla="*/ 83127 h 2025760"/>
                    <a:gd name="connsiteX22" fmla="*/ 1125251 w 2875735"/>
                    <a:gd name="connsiteY22" fmla="*/ 595745 h 2025760"/>
                    <a:gd name="connsiteX23" fmla="*/ 1478542 w 2875735"/>
                    <a:gd name="connsiteY23" fmla="*/ 540327 h 2025760"/>
                    <a:gd name="connsiteX24" fmla="*/ 1582451 w 2875735"/>
                    <a:gd name="connsiteY24" fmla="*/ 346363 h 2025760"/>
                    <a:gd name="connsiteX25" fmla="*/ 1388487 w 2875735"/>
                    <a:gd name="connsiteY25" fmla="*/ 41563 h 2025760"/>
                    <a:gd name="connsiteX26" fmla="*/ 1388487 w 2875735"/>
                    <a:gd name="connsiteY26" fmla="*/ 41563 h 2025760"/>
                    <a:gd name="connsiteX27" fmla="*/ 1388487 w 2875735"/>
                    <a:gd name="connsiteY27" fmla="*/ 41563 h 20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75735" h="2025760">
                      <a:moveTo>
                        <a:pt x="1755632" y="0"/>
                      </a:moveTo>
                      <a:cubicBezTo>
                        <a:pt x="1703678" y="159904"/>
                        <a:pt x="1651724" y="319809"/>
                        <a:pt x="1658651" y="408709"/>
                      </a:cubicBezTo>
                      <a:cubicBezTo>
                        <a:pt x="1665578" y="497609"/>
                        <a:pt x="1718687" y="561109"/>
                        <a:pt x="1797196" y="533400"/>
                      </a:cubicBezTo>
                      <a:cubicBezTo>
                        <a:pt x="1875705" y="505691"/>
                        <a:pt x="2001550" y="296718"/>
                        <a:pt x="2129705" y="242454"/>
                      </a:cubicBezTo>
                      <a:cubicBezTo>
                        <a:pt x="2257860" y="188190"/>
                        <a:pt x="2481841" y="153554"/>
                        <a:pt x="2566123" y="207818"/>
                      </a:cubicBezTo>
                      <a:cubicBezTo>
                        <a:pt x="2650405" y="262082"/>
                        <a:pt x="2742769" y="487218"/>
                        <a:pt x="2635396" y="568036"/>
                      </a:cubicBezTo>
                      <a:cubicBezTo>
                        <a:pt x="2528023" y="648854"/>
                        <a:pt x="2085833" y="636154"/>
                        <a:pt x="1921887" y="692727"/>
                      </a:cubicBezTo>
                      <a:cubicBezTo>
                        <a:pt x="1757941" y="749300"/>
                        <a:pt x="1685205" y="833581"/>
                        <a:pt x="1651723" y="907472"/>
                      </a:cubicBezTo>
                      <a:cubicBezTo>
                        <a:pt x="1618241" y="981363"/>
                        <a:pt x="1587069" y="1092199"/>
                        <a:pt x="1720996" y="1136072"/>
                      </a:cubicBezTo>
                      <a:cubicBezTo>
                        <a:pt x="1854923" y="1179945"/>
                        <a:pt x="2275178" y="1130300"/>
                        <a:pt x="2455287" y="1170709"/>
                      </a:cubicBezTo>
                      <a:cubicBezTo>
                        <a:pt x="2635396" y="1211118"/>
                        <a:pt x="2748542" y="1270000"/>
                        <a:pt x="2801651" y="1378527"/>
                      </a:cubicBezTo>
                      <a:cubicBezTo>
                        <a:pt x="2854760" y="1487054"/>
                        <a:pt x="2950587" y="1786081"/>
                        <a:pt x="2773942" y="1821872"/>
                      </a:cubicBezTo>
                      <a:cubicBezTo>
                        <a:pt x="2597297" y="1857663"/>
                        <a:pt x="1962296" y="1731817"/>
                        <a:pt x="1741778" y="1593272"/>
                      </a:cubicBezTo>
                      <a:cubicBezTo>
                        <a:pt x="1521260" y="1454727"/>
                        <a:pt x="1554741" y="1074882"/>
                        <a:pt x="1450832" y="990600"/>
                      </a:cubicBezTo>
                      <a:cubicBezTo>
                        <a:pt x="1346923" y="906318"/>
                        <a:pt x="1180668" y="940955"/>
                        <a:pt x="1118323" y="1087582"/>
                      </a:cubicBezTo>
                      <a:cubicBezTo>
                        <a:pt x="1055978" y="1234209"/>
                        <a:pt x="1149496" y="1719118"/>
                        <a:pt x="1076760" y="1870363"/>
                      </a:cubicBezTo>
                      <a:cubicBezTo>
                        <a:pt x="1004024" y="2021608"/>
                        <a:pt x="788123" y="2060863"/>
                        <a:pt x="681905" y="1995054"/>
                      </a:cubicBezTo>
                      <a:cubicBezTo>
                        <a:pt x="575687" y="1929245"/>
                        <a:pt x="380569" y="1666009"/>
                        <a:pt x="439451" y="1475509"/>
                      </a:cubicBezTo>
                      <a:cubicBezTo>
                        <a:pt x="498333" y="1285009"/>
                        <a:pt x="976314" y="981363"/>
                        <a:pt x="1035196" y="852054"/>
                      </a:cubicBezTo>
                      <a:cubicBezTo>
                        <a:pt x="1094078" y="722745"/>
                        <a:pt x="961306" y="753918"/>
                        <a:pt x="792742" y="699654"/>
                      </a:cubicBezTo>
                      <a:cubicBezTo>
                        <a:pt x="624178" y="645390"/>
                        <a:pt x="109250" y="629226"/>
                        <a:pt x="23814" y="526472"/>
                      </a:cubicBezTo>
                      <a:cubicBezTo>
                        <a:pt x="-61622" y="423718"/>
                        <a:pt x="96550" y="71582"/>
                        <a:pt x="280123" y="83127"/>
                      </a:cubicBezTo>
                      <a:cubicBezTo>
                        <a:pt x="463696" y="94673"/>
                        <a:pt x="925515" y="519545"/>
                        <a:pt x="1125251" y="595745"/>
                      </a:cubicBezTo>
                      <a:cubicBezTo>
                        <a:pt x="1324987" y="671945"/>
                        <a:pt x="1402342" y="581891"/>
                        <a:pt x="1478542" y="540327"/>
                      </a:cubicBezTo>
                      <a:cubicBezTo>
                        <a:pt x="1554742" y="498763"/>
                        <a:pt x="1597460" y="429490"/>
                        <a:pt x="1582451" y="346363"/>
                      </a:cubicBezTo>
                      <a:cubicBezTo>
                        <a:pt x="1567442" y="263236"/>
                        <a:pt x="1388487" y="41563"/>
                        <a:pt x="1388487" y="41563"/>
                      </a:cubicBezTo>
                      <a:lnTo>
                        <a:pt x="1388487" y="41563"/>
                      </a:lnTo>
                      <a:lnTo>
                        <a:pt x="1388487" y="41563"/>
                      </a:lnTo>
                    </a:path>
                  </a:pathLst>
                </a:custGeom>
                <a:no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Rectangle 130"/>
                <p:cNvSpPr/>
                <p:nvPr/>
              </p:nvSpPr>
              <p:spPr>
                <a:xfrm flipV="1">
                  <a:off x="1645451" y="4187755"/>
                  <a:ext cx="40905" cy="480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Rectangle 134"/>
                <p:cNvSpPr/>
                <p:nvPr/>
              </p:nvSpPr>
              <p:spPr>
                <a:xfrm flipV="1">
                  <a:off x="2684617" y="4632037"/>
                  <a:ext cx="40905" cy="4803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Rectangle 144"/>
                <p:cNvSpPr/>
                <p:nvPr/>
              </p:nvSpPr>
              <p:spPr>
                <a:xfrm flipV="1">
                  <a:off x="2788694" y="5894803"/>
                  <a:ext cx="40905" cy="4803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Rectangle 145"/>
                <p:cNvSpPr/>
                <p:nvPr/>
              </p:nvSpPr>
              <p:spPr>
                <a:xfrm flipV="1">
                  <a:off x="4186447" y="5870787"/>
                  <a:ext cx="40905" cy="480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Rectangle 150"/>
                <p:cNvSpPr/>
                <p:nvPr/>
              </p:nvSpPr>
              <p:spPr>
                <a:xfrm flipV="1">
                  <a:off x="3445869" y="4375297"/>
                  <a:ext cx="40905" cy="480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155"/>
                <p:cNvSpPr/>
                <p:nvPr/>
              </p:nvSpPr>
              <p:spPr>
                <a:xfrm flipV="1">
                  <a:off x="3023905" y="4879131"/>
                  <a:ext cx="40905" cy="480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8" name="Oval 117"/>
              <p:cNvSpPr/>
              <p:nvPr/>
            </p:nvSpPr>
            <p:spPr>
              <a:xfrm>
                <a:off x="2524811" y="4188325"/>
                <a:ext cx="1265123" cy="938000"/>
              </a:xfrm>
              <a:prstGeom prst="ellipse">
                <a:avLst/>
              </a:prstGeom>
              <a:noFill/>
              <a:ln w="31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Rectangle 118"/>
              <p:cNvSpPr/>
              <p:nvPr/>
            </p:nvSpPr>
            <p:spPr>
              <a:xfrm flipV="1">
                <a:off x="2414802" y="5100314"/>
                <a:ext cx="40905" cy="480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6" name="Rectangle 115"/>
            <p:cNvSpPr/>
            <p:nvPr/>
          </p:nvSpPr>
          <p:spPr>
            <a:xfrm flipV="1">
              <a:off x="3791053" y="4117633"/>
              <a:ext cx="40905" cy="480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5" name="Group 394"/>
          <p:cNvGrpSpPr/>
          <p:nvPr/>
        </p:nvGrpSpPr>
        <p:grpSpPr>
          <a:xfrm>
            <a:off x="5280585" y="3865376"/>
            <a:ext cx="2621025" cy="2138106"/>
            <a:chOff x="5121283" y="3727878"/>
            <a:chExt cx="2988171" cy="2435161"/>
          </a:xfrm>
        </p:grpSpPr>
        <p:grpSp>
          <p:nvGrpSpPr>
            <p:cNvPr id="394" name="Group 393"/>
            <p:cNvGrpSpPr/>
            <p:nvPr/>
          </p:nvGrpSpPr>
          <p:grpSpPr>
            <a:xfrm>
              <a:off x="5121283" y="3727878"/>
              <a:ext cx="2988171" cy="2435161"/>
              <a:chOff x="5121283" y="3727878"/>
              <a:chExt cx="2988171" cy="2435161"/>
            </a:xfrm>
          </p:grpSpPr>
          <p:grpSp>
            <p:nvGrpSpPr>
              <p:cNvPr id="393" name="Group 392"/>
              <p:cNvGrpSpPr/>
              <p:nvPr/>
            </p:nvGrpSpPr>
            <p:grpSpPr>
              <a:xfrm>
                <a:off x="5121283" y="3727878"/>
                <a:ext cx="2988171" cy="2435161"/>
                <a:chOff x="5121283" y="3727878"/>
                <a:chExt cx="2988171" cy="2435161"/>
              </a:xfrm>
            </p:grpSpPr>
            <p:grpSp>
              <p:nvGrpSpPr>
                <p:cNvPr id="392" name="Group 391"/>
                <p:cNvGrpSpPr/>
                <p:nvPr/>
              </p:nvGrpSpPr>
              <p:grpSpPr>
                <a:xfrm>
                  <a:off x="5121283" y="3727878"/>
                  <a:ext cx="2988171" cy="2435161"/>
                  <a:chOff x="5121283" y="3727878"/>
                  <a:chExt cx="2988171" cy="2435161"/>
                </a:xfrm>
              </p:grpSpPr>
              <p:sp>
                <p:nvSpPr>
                  <p:cNvPr id="228" name="Freeform 227"/>
                  <p:cNvSpPr/>
                  <p:nvPr/>
                </p:nvSpPr>
                <p:spPr>
                  <a:xfrm>
                    <a:off x="5121283" y="3727878"/>
                    <a:ext cx="2988171" cy="2435161"/>
                  </a:xfrm>
                  <a:custGeom>
                    <a:avLst/>
                    <a:gdLst>
                      <a:gd name="connsiteX0" fmla="*/ 1755632 w 2875735"/>
                      <a:gd name="connsiteY0" fmla="*/ 0 h 2025760"/>
                      <a:gd name="connsiteX1" fmla="*/ 1658651 w 2875735"/>
                      <a:gd name="connsiteY1" fmla="*/ 408709 h 2025760"/>
                      <a:gd name="connsiteX2" fmla="*/ 1797196 w 2875735"/>
                      <a:gd name="connsiteY2" fmla="*/ 533400 h 2025760"/>
                      <a:gd name="connsiteX3" fmla="*/ 2129705 w 2875735"/>
                      <a:gd name="connsiteY3" fmla="*/ 242454 h 2025760"/>
                      <a:gd name="connsiteX4" fmla="*/ 2566123 w 2875735"/>
                      <a:gd name="connsiteY4" fmla="*/ 207818 h 2025760"/>
                      <a:gd name="connsiteX5" fmla="*/ 2635396 w 2875735"/>
                      <a:gd name="connsiteY5" fmla="*/ 568036 h 2025760"/>
                      <a:gd name="connsiteX6" fmla="*/ 1921887 w 2875735"/>
                      <a:gd name="connsiteY6" fmla="*/ 692727 h 2025760"/>
                      <a:gd name="connsiteX7" fmla="*/ 1651723 w 2875735"/>
                      <a:gd name="connsiteY7" fmla="*/ 907472 h 2025760"/>
                      <a:gd name="connsiteX8" fmla="*/ 1720996 w 2875735"/>
                      <a:gd name="connsiteY8" fmla="*/ 1136072 h 2025760"/>
                      <a:gd name="connsiteX9" fmla="*/ 2455287 w 2875735"/>
                      <a:gd name="connsiteY9" fmla="*/ 1170709 h 2025760"/>
                      <a:gd name="connsiteX10" fmla="*/ 2801651 w 2875735"/>
                      <a:gd name="connsiteY10" fmla="*/ 1378527 h 2025760"/>
                      <a:gd name="connsiteX11" fmla="*/ 2773942 w 2875735"/>
                      <a:gd name="connsiteY11" fmla="*/ 1821872 h 2025760"/>
                      <a:gd name="connsiteX12" fmla="*/ 1741778 w 2875735"/>
                      <a:gd name="connsiteY12" fmla="*/ 1593272 h 2025760"/>
                      <a:gd name="connsiteX13" fmla="*/ 1450832 w 2875735"/>
                      <a:gd name="connsiteY13" fmla="*/ 990600 h 2025760"/>
                      <a:gd name="connsiteX14" fmla="*/ 1118323 w 2875735"/>
                      <a:gd name="connsiteY14" fmla="*/ 1087582 h 2025760"/>
                      <a:gd name="connsiteX15" fmla="*/ 1076760 w 2875735"/>
                      <a:gd name="connsiteY15" fmla="*/ 1870363 h 2025760"/>
                      <a:gd name="connsiteX16" fmla="*/ 681905 w 2875735"/>
                      <a:gd name="connsiteY16" fmla="*/ 1995054 h 2025760"/>
                      <a:gd name="connsiteX17" fmla="*/ 439451 w 2875735"/>
                      <a:gd name="connsiteY17" fmla="*/ 1475509 h 2025760"/>
                      <a:gd name="connsiteX18" fmla="*/ 1035196 w 2875735"/>
                      <a:gd name="connsiteY18" fmla="*/ 852054 h 2025760"/>
                      <a:gd name="connsiteX19" fmla="*/ 792742 w 2875735"/>
                      <a:gd name="connsiteY19" fmla="*/ 699654 h 2025760"/>
                      <a:gd name="connsiteX20" fmla="*/ 23814 w 2875735"/>
                      <a:gd name="connsiteY20" fmla="*/ 526472 h 2025760"/>
                      <a:gd name="connsiteX21" fmla="*/ 280123 w 2875735"/>
                      <a:gd name="connsiteY21" fmla="*/ 83127 h 2025760"/>
                      <a:gd name="connsiteX22" fmla="*/ 1125251 w 2875735"/>
                      <a:gd name="connsiteY22" fmla="*/ 595745 h 2025760"/>
                      <a:gd name="connsiteX23" fmla="*/ 1478542 w 2875735"/>
                      <a:gd name="connsiteY23" fmla="*/ 540327 h 2025760"/>
                      <a:gd name="connsiteX24" fmla="*/ 1582451 w 2875735"/>
                      <a:gd name="connsiteY24" fmla="*/ 346363 h 2025760"/>
                      <a:gd name="connsiteX25" fmla="*/ 1388487 w 2875735"/>
                      <a:gd name="connsiteY25" fmla="*/ 41563 h 2025760"/>
                      <a:gd name="connsiteX26" fmla="*/ 1388487 w 2875735"/>
                      <a:gd name="connsiteY26" fmla="*/ 41563 h 2025760"/>
                      <a:gd name="connsiteX27" fmla="*/ 1388487 w 2875735"/>
                      <a:gd name="connsiteY27" fmla="*/ 41563 h 20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75735" h="2025760">
                        <a:moveTo>
                          <a:pt x="1755632" y="0"/>
                        </a:moveTo>
                        <a:cubicBezTo>
                          <a:pt x="1703678" y="159904"/>
                          <a:pt x="1651724" y="319809"/>
                          <a:pt x="1658651" y="408709"/>
                        </a:cubicBezTo>
                        <a:cubicBezTo>
                          <a:pt x="1665578" y="497609"/>
                          <a:pt x="1718687" y="561109"/>
                          <a:pt x="1797196" y="533400"/>
                        </a:cubicBezTo>
                        <a:cubicBezTo>
                          <a:pt x="1875705" y="505691"/>
                          <a:pt x="2001550" y="296718"/>
                          <a:pt x="2129705" y="242454"/>
                        </a:cubicBezTo>
                        <a:cubicBezTo>
                          <a:pt x="2257860" y="188190"/>
                          <a:pt x="2481841" y="153554"/>
                          <a:pt x="2566123" y="207818"/>
                        </a:cubicBezTo>
                        <a:cubicBezTo>
                          <a:pt x="2650405" y="262082"/>
                          <a:pt x="2742769" y="487218"/>
                          <a:pt x="2635396" y="568036"/>
                        </a:cubicBezTo>
                        <a:cubicBezTo>
                          <a:pt x="2528023" y="648854"/>
                          <a:pt x="2085833" y="636154"/>
                          <a:pt x="1921887" y="692727"/>
                        </a:cubicBezTo>
                        <a:cubicBezTo>
                          <a:pt x="1757941" y="749300"/>
                          <a:pt x="1685205" y="833581"/>
                          <a:pt x="1651723" y="907472"/>
                        </a:cubicBezTo>
                        <a:cubicBezTo>
                          <a:pt x="1618241" y="981363"/>
                          <a:pt x="1587069" y="1092199"/>
                          <a:pt x="1720996" y="1136072"/>
                        </a:cubicBezTo>
                        <a:cubicBezTo>
                          <a:pt x="1854923" y="1179945"/>
                          <a:pt x="2275178" y="1130300"/>
                          <a:pt x="2455287" y="1170709"/>
                        </a:cubicBezTo>
                        <a:cubicBezTo>
                          <a:pt x="2635396" y="1211118"/>
                          <a:pt x="2748542" y="1270000"/>
                          <a:pt x="2801651" y="1378527"/>
                        </a:cubicBezTo>
                        <a:cubicBezTo>
                          <a:pt x="2854760" y="1487054"/>
                          <a:pt x="2950587" y="1786081"/>
                          <a:pt x="2773942" y="1821872"/>
                        </a:cubicBezTo>
                        <a:cubicBezTo>
                          <a:pt x="2597297" y="1857663"/>
                          <a:pt x="1962296" y="1731817"/>
                          <a:pt x="1741778" y="1593272"/>
                        </a:cubicBezTo>
                        <a:cubicBezTo>
                          <a:pt x="1521260" y="1454727"/>
                          <a:pt x="1554741" y="1074882"/>
                          <a:pt x="1450832" y="990600"/>
                        </a:cubicBezTo>
                        <a:cubicBezTo>
                          <a:pt x="1346923" y="906318"/>
                          <a:pt x="1180668" y="940955"/>
                          <a:pt x="1118323" y="1087582"/>
                        </a:cubicBezTo>
                        <a:cubicBezTo>
                          <a:pt x="1055978" y="1234209"/>
                          <a:pt x="1149496" y="1719118"/>
                          <a:pt x="1076760" y="1870363"/>
                        </a:cubicBezTo>
                        <a:cubicBezTo>
                          <a:pt x="1004024" y="2021608"/>
                          <a:pt x="788123" y="2060863"/>
                          <a:pt x="681905" y="1995054"/>
                        </a:cubicBezTo>
                        <a:cubicBezTo>
                          <a:pt x="575687" y="1929245"/>
                          <a:pt x="380569" y="1666009"/>
                          <a:pt x="439451" y="1475509"/>
                        </a:cubicBezTo>
                        <a:cubicBezTo>
                          <a:pt x="498333" y="1285009"/>
                          <a:pt x="976314" y="981363"/>
                          <a:pt x="1035196" y="852054"/>
                        </a:cubicBezTo>
                        <a:cubicBezTo>
                          <a:pt x="1094078" y="722745"/>
                          <a:pt x="961306" y="753918"/>
                          <a:pt x="792742" y="699654"/>
                        </a:cubicBezTo>
                        <a:cubicBezTo>
                          <a:pt x="624178" y="645390"/>
                          <a:pt x="109250" y="629226"/>
                          <a:pt x="23814" y="526472"/>
                        </a:cubicBezTo>
                        <a:cubicBezTo>
                          <a:pt x="-61622" y="423718"/>
                          <a:pt x="96550" y="71582"/>
                          <a:pt x="280123" y="83127"/>
                        </a:cubicBezTo>
                        <a:cubicBezTo>
                          <a:pt x="463696" y="94673"/>
                          <a:pt x="925515" y="519545"/>
                          <a:pt x="1125251" y="595745"/>
                        </a:cubicBezTo>
                        <a:cubicBezTo>
                          <a:pt x="1324987" y="671945"/>
                          <a:pt x="1402342" y="581891"/>
                          <a:pt x="1478542" y="540327"/>
                        </a:cubicBezTo>
                        <a:cubicBezTo>
                          <a:pt x="1554742" y="498763"/>
                          <a:pt x="1597460" y="429490"/>
                          <a:pt x="1582451" y="346363"/>
                        </a:cubicBezTo>
                        <a:cubicBezTo>
                          <a:pt x="1567442" y="263236"/>
                          <a:pt x="1388487" y="41563"/>
                          <a:pt x="1388487" y="41563"/>
                        </a:cubicBezTo>
                        <a:lnTo>
                          <a:pt x="1388487" y="41563"/>
                        </a:lnTo>
                        <a:lnTo>
                          <a:pt x="1388487" y="41563"/>
                        </a:lnTo>
                      </a:path>
                    </a:pathLst>
                  </a:custGeom>
                  <a:no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Rectangle 228"/>
                  <p:cNvSpPr/>
                  <p:nvPr/>
                </p:nvSpPr>
                <p:spPr>
                  <a:xfrm flipV="1">
                    <a:off x="6420228" y="445224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Rectangle 229"/>
                  <p:cNvSpPr/>
                  <p:nvPr/>
                </p:nvSpPr>
                <p:spPr>
                  <a:xfrm flipV="1">
                    <a:off x="5364049" y="4433840"/>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Rectangle 230"/>
                  <p:cNvSpPr/>
                  <p:nvPr/>
                </p:nvSpPr>
                <p:spPr>
                  <a:xfrm flipV="1">
                    <a:off x="6303586" y="4918891"/>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Rectangle 231"/>
                  <p:cNvSpPr/>
                  <p:nvPr/>
                </p:nvSpPr>
                <p:spPr>
                  <a:xfrm flipV="1">
                    <a:off x="6812769" y="4793301"/>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Rectangle 232"/>
                  <p:cNvSpPr/>
                  <p:nvPr/>
                </p:nvSpPr>
                <p:spPr>
                  <a:xfrm flipV="1">
                    <a:off x="6538195" y="4846228"/>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Rectangle 233"/>
                  <p:cNvSpPr/>
                  <p:nvPr/>
                </p:nvSpPr>
                <p:spPr>
                  <a:xfrm flipV="1">
                    <a:off x="6631774" y="4910657"/>
                    <a:ext cx="39690"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Rectangle 234"/>
                  <p:cNvSpPr/>
                  <p:nvPr/>
                </p:nvSpPr>
                <p:spPr>
                  <a:xfrm flipV="1">
                    <a:off x="6478660" y="4846180"/>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ectangle 235"/>
                  <p:cNvSpPr/>
                  <p:nvPr/>
                </p:nvSpPr>
                <p:spPr>
                  <a:xfrm flipV="1">
                    <a:off x="6132698" y="4797116"/>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Rectangle 236"/>
                  <p:cNvSpPr/>
                  <p:nvPr/>
                </p:nvSpPr>
                <p:spPr>
                  <a:xfrm flipV="1">
                    <a:off x="6171727" y="4729522"/>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Rectangle 237"/>
                  <p:cNvSpPr/>
                  <p:nvPr/>
                </p:nvSpPr>
                <p:spPr>
                  <a:xfrm flipV="1">
                    <a:off x="5229325" y="4391978"/>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Rectangle 238"/>
                  <p:cNvSpPr/>
                  <p:nvPr/>
                </p:nvSpPr>
                <p:spPr>
                  <a:xfrm flipV="1">
                    <a:off x="5296357" y="4418395"/>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Rectangle 239"/>
                  <p:cNvSpPr/>
                  <p:nvPr/>
                </p:nvSpPr>
                <p:spPr>
                  <a:xfrm flipV="1">
                    <a:off x="6792925" y="4871894"/>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1" name="Rectangle 240"/>
                  <p:cNvSpPr/>
                  <p:nvPr/>
                </p:nvSpPr>
                <p:spPr>
                  <a:xfrm flipV="1">
                    <a:off x="6650741" y="4343895"/>
                    <a:ext cx="39690"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Rectangle 242"/>
                  <p:cNvSpPr/>
                  <p:nvPr/>
                </p:nvSpPr>
                <p:spPr>
                  <a:xfrm flipV="1">
                    <a:off x="6492897" y="4441090"/>
                    <a:ext cx="39690"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Rectangle 244"/>
                  <p:cNvSpPr/>
                  <p:nvPr/>
                </p:nvSpPr>
                <p:spPr>
                  <a:xfrm flipV="1">
                    <a:off x="6363120" y="445224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Rectangle 245"/>
                  <p:cNvSpPr/>
                  <p:nvPr/>
                </p:nvSpPr>
                <p:spPr>
                  <a:xfrm flipV="1">
                    <a:off x="6984921" y="4597573"/>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Rectangle 246"/>
                  <p:cNvSpPr/>
                  <p:nvPr/>
                </p:nvSpPr>
                <p:spPr>
                  <a:xfrm flipV="1">
                    <a:off x="6211416" y="598698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Rectangle 247"/>
                  <p:cNvSpPr/>
                  <p:nvPr/>
                </p:nvSpPr>
                <p:spPr>
                  <a:xfrm flipV="1">
                    <a:off x="7042691" y="457088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Rectangle 248"/>
                  <p:cNvSpPr/>
                  <p:nvPr/>
                </p:nvSpPr>
                <p:spPr>
                  <a:xfrm flipV="1">
                    <a:off x="7222598" y="5764606"/>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Rectangle 249"/>
                  <p:cNvSpPr/>
                  <p:nvPr/>
                </p:nvSpPr>
                <p:spPr>
                  <a:xfrm flipV="1">
                    <a:off x="7022846" y="5692320"/>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Rectangle 250"/>
                  <p:cNvSpPr/>
                  <p:nvPr/>
                </p:nvSpPr>
                <p:spPr>
                  <a:xfrm flipV="1">
                    <a:off x="6090586" y="485499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Rectangle 251"/>
                  <p:cNvSpPr/>
                  <p:nvPr/>
                </p:nvSpPr>
                <p:spPr>
                  <a:xfrm flipV="1">
                    <a:off x="6231261" y="5888765"/>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Rectangle 252"/>
                  <p:cNvSpPr/>
                  <p:nvPr/>
                </p:nvSpPr>
                <p:spPr>
                  <a:xfrm flipV="1">
                    <a:off x="7294057" y="5779596"/>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Rectangle 253"/>
                  <p:cNvSpPr/>
                  <p:nvPr/>
                </p:nvSpPr>
                <p:spPr>
                  <a:xfrm flipV="1">
                    <a:off x="6905542" y="434324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Rectangle 254"/>
                  <p:cNvSpPr/>
                  <p:nvPr/>
                </p:nvSpPr>
                <p:spPr>
                  <a:xfrm flipV="1">
                    <a:off x="7852884" y="4094574"/>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Rectangle 255"/>
                  <p:cNvSpPr/>
                  <p:nvPr/>
                </p:nvSpPr>
                <p:spPr>
                  <a:xfrm flipV="1">
                    <a:off x="6965076" y="4342524"/>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Rectangle 256"/>
                  <p:cNvSpPr/>
                  <p:nvPr/>
                </p:nvSpPr>
                <p:spPr>
                  <a:xfrm flipV="1">
                    <a:off x="6789531" y="4945348"/>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Rectangle 257"/>
                  <p:cNvSpPr/>
                  <p:nvPr/>
                </p:nvSpPr>
                <p:spPr>
                  <a:xfrm flipV="1">
                    <a:off x="6829221" y="4218989"/>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Rectangle 258"/>
                  <p:cNvSpPr/>
                  <p:nvPr/>
                </p:nvSpPr>
                <p:spPr>
                  <a:xfrm flipV="1">
                    <a:off x="6172387" y="6036099"/>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Rectangle 259"/>
                  <p:cNvSpPr/>
                  <p:nvPr/>
                </p:nvSpPr>
                <p:spPr>
                  <a:xfrm flipV="1">
                    <a:off x="7876610" y="416987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Rectangle 260"/>
                  <p:cNvSpPr/>
                  <p:nvPr/>
                </p:nvSpPr>
                <p:spPr>
                  <a:xfrm flipV="1">
                    <a:off x="7896454" y="4252129"/>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Rectangle 261"/>
                  <p:cNvSpPr/>
                  <p:nvPr/>
                </p:nvSpPr>
                <p:spPr>
                  <a:xfrm flipV="1">
                    <a:off x="6829221" y="4138773"/>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262"/>
                  <p:cNvSpPr/>
                  <p:nvPr/>
                </p:nvSpPr>
                <p:spPr>
                  <a:xfrm flipV="1">
                    <a:off x="6592084" y="486645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Rectangle 263"/>
                  <p:cNvSpPr/>
                  <p:nvPr/>
                </p:nvSpPr>
                <p:spPr>
                  <a:xfrm flipV="1">
                    <a:off x="7352268" y="5794074"/>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Rectangle 264"/>
                  <p:cNvSpPr/>
                  <p:nvPr/>
                </p:nvSpPr>
                <p:spPr>
                  <a:xfrm flipV="1">
                    <a:off x="6072035" y="4582346"/>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265"/>
                  <p:cNvSpPr/>
                  <p:nvPr/>
                </p:nvSpPr>
                <p:spPr>
                  <a:xfrm flipV="1">
                    <a:off x="7829634" y="5167219"/>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Rectangle 266"/>
                  <p:cNvSpPr/>
                  <p:nvPr/>
                </p:nvSpPr>
                <p:spPr>
                  <a:xfrm flipV="1">
                    <a:off x="5625779" y="5839653"/>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267"/>
                  <p:cNvSpPr/>
                  <p:nvPr/>
                </p:nvSpPr>
                <p:spPr>
                  <a:xfrm flipV="1">
                    <a:off x="6749842" y="4204957"/>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5" name="Oval 224"/>
                <p:cNvSpPr/>
                <p:nvPr/>
              </p:nvSpPr>
              <p:spPr>
                <a:xfrm>
                  <a:off x="5975219" y="4143872"/>
                  <a:ext cx="1227534" cy="95911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225"/>
                <p:cNvSpPr/>
                <p:nvPr/>
              </p:nvSpPr>
              <p:spPr>
                <a:xfrm flipV="1">
                  <a:off x="5868477" y="5076392"/>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Rectangle 226"/>
                <p:cNvSpPr/>
                <p:nvPr/>
              </p:nvSpPr>
              <p:spPr>
                <a:xfrm flipV="1">
                  <a:off x="7892574" y="5216331"/>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3" name="Rectangle 222"/>
              <p:cNvSpPr/>
              <p:nvPr/>
            </p:nvSpPr>
            <p:spPr>
              <a:xfrm flipV="1">
                <a:off x="7203838" y="4071588"/>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7" name="Rectangle 216"/>
            <p:cNvSpPr/>
            <p:nvPr/>
          </p:nvSpPr>
          <p:spPr>
            <a:xfrm flipV="1">
              <a:off x="5817892" y="4071764"/>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Rectangle 217"/>
            <p:cNvSpPr/>
            <p:nvPr/>
          </p:nvSpPr>
          <p:spPr>
            <a:xfrm flipV="1">
              <a:off x="6723142" y="5213998"/>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Rectangle 218"/>
            <p:cNvSpPr/>
            <p:nvPr/>
          </p:nvSpPr>
          <p:spPr>
            <a:xfrm flipV="1">
              <a:off x="6735953" y="5276544"/>
              <a:ext cx="39689"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1" name="Group 400"/>
          <p:cNvGrpSpPr/>
          <p:nvPr/>
        </p:nvGrpSpPr>
        <p:grpSpPr>
          <a:xfrm>
            <a:off x="2101581" y="1460358"/>
            <a:ext cx="2699290" cy="1968501"/>
            <a:chOff x="1644727" y="1238148"/>
            <a:chExt cx="3232074" cy="2241993"/>
          </a:xfrm>
        </p:grpSpPr>
        <p:grpSp>
          <p:nvGrpSpPr>
            <p:cNvPr id="400" name="Group 399"/>
            <p:cNvGrpSpPr/>
            <p:nvPr/>
          </p:nvGrpSpPr>
          <p:grpSpPr>
            <a:xfrm>
              <a:off x="1644727" y="1238148"/>
              <a:ext cx="3232074" cy="2241993"/>
              <a:chOff x="1644727" y="1238148"/>
              <a:chExt cx="3232074" cy="2241993"/>
            </a:xfrm>
          </p:grpSpPr>
          <p:sp>
            <p:nvSpPr>
              <p:cNvPr id="376" name="Rectangle 375"/>
              <p:cNvSpPr/>
              <p:nvPr/>
            </p:nvSpPr>
            <p:spPr>
              <a:xfrm flipV="1">
                <a:off x="3333729" y="1772556"/>
                <a:ext cx="38268"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7" name="Rectangle 376"/>
              <p:cNvSpPr/>
              <p:nvPr/>
            </p:nvSpPr>
            <p:spPr>
              <a:xfrm flipV="1">
                <a:off x="3375767" y="1924956"/>
                <a:ext cx="38268"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9" name="Group 398"/>
              <p:cNvGrpSpPr/>
              <p:nvPr/>
            </p:nvGrpSpPr>
            <p:grpSpPr>
              <a:xfrm>
                <a:off x="1644727" y="1238148"/>
                <a:ext cx="3232074" cy="2241993"/>
                <a:chOff x="1644727" y="1238148"/>
                <a:chExt cx="3232074" cy="2241993"/>
              </a:xfrm>
            </p:grpSpPr>
            <p:sp>
              <p:nvSpPr>
                <p:cNvPr id="382" name="Freeform 381"/>
                <p:cNvSpPr/>
                <p:nvPr/>
              </p:nvSpPr>
              <p:spPr>
                <a:xfrm>
                  <a:off x="1644727" y="1238148"/>
                  <a:ext cx="3232074" cy="2241993"/>
                </a:xfrm>
                <a:custGeom>
                  <a:avLst/>
                  <a:gdLst>
                    <a:gd name="connsiteX0" fmla="*/ 0 w 5196840"/>
                    <a:gd name="connsiteY0" fmla="*/ 620046 h 2077401"/>
                    <a:gd name="connsiteX1" fmla="*/ 685800 w 5196840"/>
                    <a:gd name="connsiteY1" fmla="*/ 825786 h 2077401"/>
                    <a:gd name="connsiteX2" fmla="*/ 1866900 w 5196840"/>
                    <a:gd name="connsiteY2" fmla="*/ 2006886 h 2077401"/>
                    <a:gd name="connsiteX3" fmla="*/ 3185160 w 5196840"/>
                    <a:gd name="connsiteY3" fmla="*/ 1846866 h 2077401"/>
                    <a:gd name="connsiteX4" fmla="*/ 3337560 w 5196840"/>
                    <a:gd name="connsiteY4" fmla="*/ 1054386 h 2077401"/>
                    <a:gd name="connsiteX5" fmla="*/ 2804160 w 5196840"/>
                    <a:gd name="connsiteY5" fmla="*/ 635286 h 2077401"/>
                    <a:gd name="connsiteX6" fmla="*/ 2743200 w 5196840"/>
                    <a:gd name="connsiteY6" fmla="*/ 124746 h 2077401"/>
                    <a:gd name="connsiteX7" fmla="*/ 3947160 w 5196840"/>
                    <a:gd name="connsiteY7" fmla="*/ 117126 h 2077401"/>
                    <a:gd name="connsiteX8" fmla="*/ 4899660 w 5196840"/>
                    <a:gd name="connsiteY8" fmla="*/ 1443006 h 2077401"/>
                    <a:gd name="connsiteX9" fmla="*/ 5196840 w 5196840"/>
                    <a:gd name="connsiteY9" fmla="*/ 1839246 h 2077401"/>
                    <a:gd name="connsiteX10" fmla="*/ 5196840 w 5196840"/>
                    <a:gd name="connsiteY10" fmla="*/ 1839246 h 207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6840" h="2077401">
                      <a:moveTo>
                        <a:pt x="0" y="620046"/>
                      </a:moveTo>
                      <a:cubicBezTo>
                        <a:pt x="187325" y="607346"/>
                        <a:pt x="374650" y="594646"/>
                        <a:pt x="685800" y="825786"/>
                      </a:cubicBezTo>
                      <a:cubicBezTo>
                        <a:pt x="996950" y="1056926"/>
                        <a:pt x="1450340" y="1836706"/>
                        <a:pt x="1866900" y="2006886"/>
                      </a:cubicBezTo>
                      <a:cubicBezTo>
                        <a:pt x="2283460" y="2177066"/>
                        <a:pt x="2940050" y="2005616"/>
                        <a:pt x="3185160" y="1846866"/>
                      </a:cubicBezTo>
                      <a:cubicBezTo>
                        <a:pt x="3430270" y="1688116"/>
                        <a:pt x="3401060" y="1256316"/>
                        <a:pt x="3337560" y="1054386"/>
                      </a:cubicBezTo>
                      <a:cubicBezTo>
                        <a:pt x="3274060" y="852456"/>
                        <a:pt x="2903220" y="790226"/>
                        <a:pt x="2804160" y="635286"/>
                      </a:cubicBezTo>
                      <a:cubicBezTo>
                        <a:pt x="2705100" y="480346"/>
                        <a:pt x="2552700" y="211106"/>
                        <a:pt x="2743200" y="124746"/>
                      </a:cubicBezTo>
                      <a:cubicBezTo>
                        <a:pt x="2933700" y="38386"/>
                        <a:pt x="3587750" y="-102584"/>
                        <a:pt x="3947160" y="117126"/>
                      </a:cubicBezTo>
                      <a:cubicBezTo>
                        <a:pt x="4306570" y="336836"/>
                        <a:pt x="4691380" y="1155986"/>
                        <a:pt x="4899660" y="1443006"/>
                      </a:cubicBezTo>
                      <a:cubicBezTo>
                        <a:pt x="5107940" y="1730026"/>
                        <a:pt x="5196840" y="1839246"/>
                        <a:pt x="5196840" y="1839246"/>
                      </a:cubicBezTo>
                      <a:lnTo>
                        <a:pt x="5196840" y="1839246"/>
                      </a:lnTo>
                    </a:path>
                  </a:pathLst>
                </a:custGeom>
                <a:no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Rectangle 382"/>
                <p:cNvSpPr/>
                <p:nvPr/>
              </p:nvSpPr>
              <p:spPr>
                <a:xfrm flipV="1">
                  <a:off x="2814175" y="3393693"/>
                  <a:ext cx="44082" cy="4571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9" name="Rectangle 378"/>
              <p:cNvSpPr/>
              <p:nvPr/>
            </p:nvSpPr>
            <p:spPr>
              <a:xfrm flipV="1">
                <a:off x="3286739" y="1505315"/>
                <a:ext cx="44082" cy="4571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Rectangle 379"/>
              <p:cNvSpPr/>
              <p:nvPr/>
            </p:nvSpPr>
            <p:spPr>
              <a:xfrm flipV="1">
                <a:off x="2326541" y="2630442"/>
                <a:ext cx="38268" cy="4911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1" name="Rectangle 380"/>
              <p:cNvSpPr/>
              <p:nvPr/>
            </p:nvSpPr>
            <p:spPr>
              <a:xfrm flipV="1">
                <a:off x="2153756" y="2273718"/>
                <a:ext cx="44082" cy="4911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4" name="Rectangle 373"/>
            <p:cNvSpPr/>
            <p:nvPr/>
          </p:nvSpPr>
          <p:spPr>
            <a:xfrm flipV="1">
              <a:off x="4577489" y="2537542"/>
              <a:ext cx="44082" cy="4571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5" name="Rectangle 374"/>
            <p:cNvSpPr/>
            <p:nvPr/>
          </p:nvSpPr>
          <p:spPr>
            <a:xfrm flipV="1">
              <a:off x="3367921" y="1879237"/>
              <a:ext cx="44082" cy="4571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2" name="TextBox 401"/>
          <p:cNvSpPr txBox="1"/>
          <p:nvPr/>
        </p:nvSpPr>
        <p:spPr>
          <a:xfrm>
            <a:off x="447726" y="2485991"/>
            <a:ext cx="1838274" cy="646331"/>
          </a:xfrm>
          <a:prstGeom prst="rect">
            <a:avLst/>
          </a:prstGeom>
          <a:noFill/>
        </p:spPr>
        <p:txBody>
          <a:bodyPr wrap="square" rtlCol="0">
            <a:spAutoFit/>
          </a:bodyPr>
          <a:lstStyle/>
          <a:p>
            <a:r>
              <a:rPr lang="en-US" b="1" dirty="0" smtClean="0"/>
              <a:t>Low spatial proximity</a:t>
            </a:r>
            <a:endParaRPr lang="en-US" b="1" dirty="0"/>
          </a:p>
        </p:txBody>
      </p:sp>
      <p:sp>
        <p:nvSpPr>
          <p:cNvPr id="403" name="TextBox 402"/>
          <p:cNvSpPr txBox="1"/>
          <p:nvPr/>
        </p:nvSpPr>
        <p:spPr>
          <a:xfrm>
            <a:off x="425954" y="4656289"/>
            <a:ext cx="1838274" cy="646331"/>
          </a:xfrm>
          <a:prstGeom prst="rect">
            <a:avLst/>
          </a:prstGeom>
          <a:noFill/>
        </p:spPr>
        <p:txBody>
          <a:bodyPr wrap="square" rtlCol="0">
            <a:spAutoFit/>
          </a:bodyPr>
          <a:lstStyle/>
          <a:p>
            <a:r>
              <a:rPr lang="en-US" b="1" dirty="0" smtClean="0"/>
              <a:t>High spatial proximity</a:t>
            </a:r>
            <a:endParaRPr lang="en-US" b="1" dirty="0"/>
          </a:p>
        </p:txBody>
      </p:sp>
      <p:sp>
        <p:nvSpPr>
          <p:cNvPr id="406" name="TextBox 405"/>
          <p:cNvSpPr txBox="1"/>
          <p:nvPr/>
        </p:nvSpPr>
        <p:spPr>
          <a:xfrm>
            <a:off x="5738212" y="6336268"/>
            <a:ext cx="1957988" cy="369332"/>
          </a:xfrm>
          <a:prstGeom prst="rect">
            <a:avLst/>
          </a:prstGeom>
          <a:noFill/>
        </p:spPr>
        <p:txBody>
          <a:bodyPr wrap="square" rtlCol="0">
            <a:spAutoFit/>
          </a:bodyPr>
          <a:lstStyle/>
          <a:p>
            <a:r>
              <a:rPr lang="en-US" b="1" dirty="0" smtClean="0"/>
              <a:t>Degenerate TF</a:t>
            </a:r>
            <a:endParaRPr lang="en-US" b="1" dirty="0"/>
          </a:p>
        </p:txBody>
      </p:sp>
      <p:sp>
        <p:nvSpPr>
          <p:cNvPr id="407" name="TextBox 406"/>
          <p:cNvSpPr txBox="1"/>
          <p:nvPr/>
        </p:nvSpPr>
        <p:spPr>
          <a:xfrm>
            <a:off x="2730226" y="6336268"/>
            <a:ext cx="1460774" cy="369332"/>
          </a:xfrm>
          <a:prstGeom prst="rect">
            <a:avLst/>
          </a:prstGeom>
          <a:noFill/>
        </p:spPr>
        <p:txBody>
          <a:bodyPr wrap="square" rtlCol="0">
            <a:spAutoFit/>
          </a:bodyPr>
          <a:lstStyle/>
          <a:p>
            <a:r>
              <a:rPr lang="en-US" b="1" dirty="0" smtClean="0"/>
              <a:t>Specific  TF </a:t>
            </a:r>
            <a:endParaRPr lang="en-US" b="1" dirty="0"/>
          </a:p>
        </p:txBody>
      </p:sp>
      <p:grpSp>
        <p:nvGrpSpPr>
          <p:cNvPr id="410" name="Group 409"/>
          <p:cNvGrpSpPr/>
          <p:nvPr/>
        </p:nvGrpSpPr>
        <p:grpSpPr>
          <a:xfrm>
            <a:off x="5162609" y="1390058"/>
            <a:ext cx="2721594" cy="1972882"/>
            <a:chOff x="5183421" y="791268"/>
            <a:chExt cx="2721594" cy="1972882"/>
          </a:xfrm>
        </p:grpSpPr>
        <p:grpSp>
          <p:nvGrpSpPr>
            <p:cNvPr id="397" name="Group 396"/>
            <p:cNvGrpSpPr/>
            <p:nvPr/>
          </p:nvGrpSpPr>
          <p:grpSpPr>
            <a:xfrm>
              <a:off x="5183421" y="791268"/>
              <a:ext cx="2721594" cy="1972882"/>
              <a:chOff x="5029200" y="1234166"/>
              <a:chExt cx="3258781" cy="2246983"/>
            </a:xfrm>
          </p:grpSpPr>
          <p:sp>
            <p:nvSpPr>
              <p:cNvPr id="356" name="Rectangle 355"/>
              <p:cNvSpPr/>
              <p:nvPr/>
            </p:nvSpPr>
            <p:spPr>
              <a:xfrm flipV="1">
                <a:off x="6732158" y="1768574"/>
                <a:ext cx="38584"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Rectangle 356"/>
              <p:cNvSpPr/>
              <p:nvPr/>
            </p:nvSpPr>
            <p:spPr>
              <a:xfrm flipV="1">
                <a:off x="6774544" y="1920974"/>
                <a:ext cx="38584"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6" name="Group 395"/>
              <p:cNvGrpSpPr/>
              <p:nvPr/>
            </p:nvGrpSpPr>
            <p:grpSpPr>
              <a:xfrm>
                <a:off x="5029200" y="1234166"/>
                <a:ext cx="3258781" cy="2246983"/>
                <a:chOff x="5029200" y="1234166"/>
                <a:chExt cx="3258781" cy="2246983"/>
              </a:xfrm>
            </p:grpSpPr>
            <p:sp>
              <p:nvSpPr>
                <p:cNvPr id="366" name="Freeform 365"/>
                <p:cNvSpPr/>
                <p:nvPr/>
              </p:nvSpPr>
              <p:spPr>
                <a:xfrm>
                  <a:off x="5029200" y="1234166"/>
                  <a:ext cx="3258781" cy="2241993"/>
                </a:xfrm>
                <a:custGeom>
                  <a:avLst/>
                  <a:gdLst>
                    <a:gd name="connsiteX0" fmla="*/ 0 w 5196840"/>
                    <a:gd name="connsiteY0" fmla="*/ 620046 h 2077401"/>
                    <a:gd name="connsiteX1" fmla="*/ 685800 w 5196840"/>
                    <a:gd name="connsiteY1" fmla="*/ 825786 h 2077401"/>
                    <a:gd name="connsiteX2" fmla="*/ 1866900 w 5196840"/>
                    <a:gd name="connsiteY2" fmla="*/ 2006886 h 2077401"/>
                    <a:gd name="connsiteX3" fmla="*/ 3185160 w 5196840"/>
                    <a:gd name="connsiteY3" fmla="*/ 1846866 h 2077401"/>
                    <a:gd name="connsiteX4" fmla="*/ 3337560 w 5196840"/>
                    <a:gd name="connsiteY4" fmla="*/ 1054386 h 2077401"/>
                    <a:gd name="connsiteX5" fmla="*/ 2804160 w 5196840"/>
                    <a:gd name="connsiteY5" fmla="*/ 635286 h 2077401"/>
                    <a:gd name="connsiteX6" fmla="*/ 2743200 w 5196840"/>
                    <a:gd name="connsiteY6" fmla="*/ 124746 h 2077401"/>
                    <a:gd name="connsiteX7" fmla="*/ 3947160 w 5196840"/>
                    <a:gd name="connsiteY7" fmla="*/ 117126 h 2077401"/>
                    <a:gd name="connsiteX8" fmla="*/ 4899660 w 5196840"/>
                    <a:gd name="connsiteY8" fmla="*/ 1443006 h 2077401"/>
                    <a:gd name="connsiteX9" fmla="*/ 5196840 w 5196840"/>
                    <a:gd name="connsiteY9" fmla="*/ 1839246 h 2077401"/>
                    <a:gd name="connsiteX10" fmla="*/ 5196840 w 5196840"/>
                    <a:gd name="connsiteY10" fmla="*/ 1839246 h 207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6840" h="2077401">
                      <a:moveTo>
                        <a:pt x="0" y="620046"/>
                      </a:moveTo>
                      <a:cubicBezTo>
                        <a:pt x="187325" y="607346"/>
                        <a:pt x="374650" y="594646"/>
                        <a:pt x="685800" y="825786"/>
                      </a:cubicBezTo>
                      <a:cubicBezTo>
                        <a:pt x="996950" y="1056926"/>
                        <a:pt x="1450340" y="1836706"/>
                        <a:pt x="1866900" y="2006886"/>
                      </a:cubicBezTo>
                      <a:cubicBezTo>
                        <a:pt x="2283460" y="2177066"/>
                        <a:pt x="2940050" y="2005616"/>
                        <a:pt x="3185160" y="1846866"/>
                      </a:cubicBezTo>
                      <a:cubicBezTo>
                        <a:pt x="3430270" y="1688116"/>
                        <a:pt x="3401060" y="1256316"/>
                        <a:pt x="3337560" y="1054386"/>
                      </a:cubicBezTo>
                      <a:cubicBezTo>
                        <a:pt x="3274060" y="852456"/>
                        <a:pt x="2903220" y="790226"/>
                        <a:pt x="2804160" y="635286"/>
                      </a:cubicBezTo>
                      <a:cubicBezTo>
                        <a:pt x="2705100" y="480346"/>
                        <a:pt x="2552700" y="211106"/>
                        <a:pt x="2743200" y="124746"/>
                      </a:cubicBezTo>
                      <a:cubicBezTo>
                        <a:pt x="2933700" y="38386"/>
                        <a:pt x="3587750" y="-102584"/>
                        <a:pt x="3947160" y="117126"/>
                      </a:cubicBezTo>
                      <a:cubicBezTo>
                        <a:pt x="4306570" y="336836"/>
                        <a:pt x="4691380" y="1155986"/>
                        <a:pt x="4899660" y="1443006"/>
                      </a:cubicBezTo>
                      <a:cubicBezTo>
                        <a:pt x="5107940" y="1730026"/>
                        <a:pt x="5196840" y="1839246"/>
                        <a:pt x="5196840" y="1839246"/>
                      </a:cubicBezTo>
                      <a:lnTo>
                        <a:pt x="5196840" y="1839246"/>
                      </a:lnTo>
                    </a:path>
                  </a:pathLst>
                </a:custGeom>
                <a:no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Rectangle 366"/>
                <p:cNvSpPr/>
                <p:nvPr/>
              </p:nvSpPr>
              <p:spPr>
                <a:xfrm flipV="1">
                  <a:off x="6571670" y="3435430"/>
                  <a:ext cx="44446"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Rectangle 367"/>
                <p:cNvSpPr/>
                <p:nvPr/>
              </p:nvSpPr>
              <p:spPr>
                <a:xfrm flipV="1">
                  <a:off x="6651920" y="3431029"/>
                  <a:ext cx="38584"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9" name="Rectangle 368"/>
                <p:cNvSpPr/>
                <p:nvPr/>
              </p:nvSpPr>
              <p:spPr>
                <a:xfrm flipV="1">
                  <a:off x="6705711" y="3393910"/>
                  <a:ext cx="38584"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0" name="Rectangle 369"/>
                <p:cNvSpPr/>
                <p:nvPr/>
              </p:nvSpPr>
              <p:spPr>
                <a:xfrm flipV="1">
                  <a:off x="6770742" y="3363502"/>
                  <a:ext cx="38584"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9" name="Rectangle 358"/>
              <p:cNvSpPr/>
              <p:nvPr/>
            </p:nvSpPr>
            <p:spPr>
              <a:xfrm flipV="1">
                <a:off x="7066465" y="2248573"/>
                <a:ext cx="44446"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Rectangle 359"/>
              <p:cNvSpPr/>
              <p:nvPr/>
            </p:nvSpPr>
            <p:spPr>
              <a:xfrm flipV="1">
                <a:off x="5832840" y="2851653"/>
                <a:ext cx="38584"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Rectangle 360"/>
              <p:cNvSpPr/>
              <p:nvPr/>
            </p:nvSpPr>
            <p:spPr>
              <a:xfrm flipV="1">
                <a:off x="5794256" y="2771056"/>
                <a:ext cx="38584"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 name="Rectangle 361"/>
              <p:cNvSpPr/>
              <p:nvPr/>
            </p:nvSpPr>
            <p:spPr>
              <a:xfrm flipV="1">
                <a:off x="5746361" y="2661821"/>
                <a:ext cx="38584"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Rectangle 362"/>
              <p:cNvSpPr/>
              <p:nvPr/>
            </p:nvSpPr>
            <p:spPr>
              <a:xfrm flipV="1">
                <a:off x="5587231" y="2356090"/>
                <a:ext cx="44446"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Rectangle 363"/>
              <p:cNvSpPr/>
              <p:nvPr/>
            </p:nvSpPr>
            <p:spPr>
              <a:xfrm flipV="1">
                <a:off x="5542435" y="2269736"/>
                <a:ext cx="44446" cy="49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Rectangle 364"/>
              <p:cNvSpPr/>
              <p:nvPr/>
            </p:nvSpPr>
            <p:spPr>
              <a:xfrm flipV="1">
                <a:off x="6794333" y="1944449"/>
                <a:ext cx="44446"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8" name="Rectangle 347"/>
            <p:cNvSpPr/>
            <p:nvPr/>
          </p:nvSpPr>
          <p:spPr>
            <a:xfrm flipV="1">
              <a:off x="6671570" y="845821"/>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Rectangle 348"/>
            <p:cNvSpPr/>
            <p:nvPr/>
          </p:nvSpPr>
          <p:spPr>
            <a:xfrm flipV="1">
              <a:off x="6690957" y="1475119"/>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Rectangle 349"/>
            <p:cNvSpPr/>
            <p:nvPr/>
          </p:nvSpPr>
          <p:spPr>
            <a:xfrm flipV="1">
              <a:off x="6728077" y="825749"/>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Rectangle 350"/>
            <p:cNvSpPr/>
            <p:nvPr/>
          </p:nvSpPr>
          <p:spPr>
            <a:xfrm flipV="1">
              <a:off x="7621076" y="1822968"/>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Rectangle 351"/>
            <p:cNvSpPr/>
            <p:nvPr/>
          </p:nvSpPr>
          <p:spPr>
            <a:xfrm flipV="1">
              <a:off x="7602516" y="1744463"/>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Rectangle 352"/>
            <p:cNvSpPr/>
            <p:nvPr/>
          </p:nvSpPr>
          <p:spPr>
            <a:xfrm flipV="1">
              <a:off x="7539371" y="1558579"/>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Rectangle 354"/>
            <p:cNvSpPr/>
            <p:nvPr/>
          </p:nvSpPr>
          <p:spPr>
            <a:xfrm flipV="1">
              <a:off x="6634450" y="1354153"/>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9" name="Rectangle 408"/>
            <p:cNvSpPr/>
            <p:nvPr/>
          </p:nvSpPr>
          <p:spPr>
            <a:xfrm flipV="1">
              <a:off x="6859349" y="2491912"/>
              <a:ext cx="32224" cy="43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2" name="Oval 411"/>
          <p:cNvSpPr/>
          <p:nvPr/>
        </p:nvSpPr>
        <p:spPr>
          <a:xfrm rot="19725282">
            <a:off x="6400775" y="3167735"/>
            <a:ext cx="321189" cy="25283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3" name="Oval 412"/>
          <p:cNvSpPr/>
          <p:nvPr/>
        </p:nvSpPr>
        <p:spPr>
          <a:xfrm rot="20481947">
            <a:off x="6277530" y="4410614"/>
            <a:ext cx="290007" cy="21006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5" name="Straight Arrow Connector 414"/>
          <p:cNvCxnSpPr>
            <a:endCxn id="413" idx="7"/>
          </p:cNvCxnSpPr>
          <p:nvPr/>
        </p:nvCxnSpPr>
        <p:spPr>
          <a:xfrm flipH="1">
            <a:off x="6495961" y="3573540"/>
            <a:ext cx="628714" cy="838969"/>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19" name="Straight Arrow Connector 418"/>
          <p:cNvCxnSpPr/>
          <p:nvPr/>
        </p:nvCxnSpPr>
        <p:spPr>
          <a:xfrm flipH="1" flipV="1">
            <a:off x="6685629" y="3358559"/>
            <a:ext cx="438092" cy="214981"/>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0" name="TextBox 419"/>
          <p:cNvSpPr txBox="1"/>
          <p:nvPr/>
        </p:nvSpPr>
        <p:spPr>
          <a:xfrm>
            <a:off x="7151007" y="3415489"/>
            <a:ext cx="849993" cy="369332"/>
          </a:xfrm>
          <a:prstGeom prst="rect">
            <a:avLst/>
          </a:prstGeom>
          <a:noFill/>
        </p:spPr>
        <p:txBody>
          <a:bodyPr wrap="square" rtlCol="0">
            <a:spAutoFit/>
          </a:bodyPr>
          <a:lstStyle/>
          <a:p>
            <a:r>
              <a:rPr lang="en-US" b="1" dirty="0" smtClean="0"/>
              <a:t>HCT</a:t>
            </a:r>
            <a:endParaRPr lang="en-US" b="1" dirty="0"/>
          </a:p>
        </p:txBody>
      </p:sp>
      <p:sp>
        <p:nvSpPr>
          <p:cNvPr id="428" name="Rectangle 427"/>
          <p:cNvSpPr/>
          <p:nvPr/>
        </p:nvSpPr>
        <p:spPr>
          <a:xfrm flipV="1">
            <a:off x="6011674" y="3142734"/>
            <a:ext cx="35853" cy="421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0" name="Rectangle 429"/>
          <p:cNvSpPr/>
          <p:nvPr/>
        </p:nvSpPr>
        <p:spPr>
          <a:xfrm flipV="1">
            <a:off x="5978086" y="3079477"/>
            <a:ext cx="35853" cy="421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Rectangle 430"/>
          <p:cNvSpPr/>
          <p:nvPr/>
        </p:nvSpPr>
        <p:spPr>
          <a:xfrm flipV="1">
            <a:off x="3386115" y="4507256"/>
            <a:ext cx="35853" cy="4217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2" name="Rectangle 431"/>
          <p:cNvSpPr/>
          <p:nvPr/>
        </p:nvSpPr>
        <p:spPr>
          <a:xfrm flipV="1">
            <a:off x="6932651" y="2603198"/>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3" name="Rectangle 432"/>
          <p:cNvSpPr/>
          <p:nvPr/>
        </p:nvSpPr>
        <p:spPr>
          <a:xfrm flipV="1">
            <a:off x="7696221" y="2669130"/>
            <a:ext cx="37119" cy="40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4" name="Rectangle 433"/>
          <p:cNvSpPr/>
          <p:nvPr/>
        </p:nvSpPr>
        <p:spPr>
          <a:xfrm flipV="1">
            <a:off x="6044004" y="4291938"/>
            <a:ext cx="34813" cy="43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Rectangle 439"/>
          <p:cNvSpPr/>
          <p:nvPr/>
        </p:nvSpPr>
        <p:spPr>
          <a:xfrm flipV="1">
            <a:off x="5759385" y="5224446"/>
            <a:ext cx="34813" cy="43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1" name="Rectangle 440"/>
          <p:cNvSpPr/>
          <p:nvPr/>
        </p:nvSpPr>
        <p:spPr>
          <a:xfrm flipV="1">
            <a:off x="7315200" y="4528342"/>
            <a:ext cx="34813" cy="43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Rectangle 446"/>
          <p:cNvSpPr/>
          <p:nvPr/>
        </p:nvSpPr>
        <p:spPr>
          <a:xfrm flipV="1">
            <a:off x="4020673" y="4164414"/>
            <a:ext cx="35853" cy="4217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Rectangle 447"/>
          <p:cNvSpPr/>
          <p:nvPr/>
        </p:nvSpPr>
        <p:spPr>
          <a:xfrm flipV="1">
            <a:off x="3560590" y="2088388"/>
            <a:ext cx="36815" cy="4014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Rectangle 125"/>
          <p:cNvSpPr/>
          <p:nvPr/>
        </p:nvSpPr>
        <p:spPr>
          <a:xfrm flipV="1">
            <a:off x="2709836" y="6522137"/>
            <a:ext cx="54864" cy="5486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ectangle 126"/>
          <p:cNvSpPr/>
          <p:nvPr/>
        </p:nvSpPr>
        <p:spPr>
          <a:xfrm flipV="1">
            <a:off x="5723095" y="6499277"/>
            <a:ext cx="54864" cy="45720"/>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TextBox 124"/>
          <p:cNvSpPr txBox="1"/>
          <p:nvPr/>
        </p:nvSpPr>
        <p:spPr>
          <a:xfrm>
            <a:off x="1245795" y="254000"/>
            <a:ext cx="7099300" cy="584776"/>
          </a:xfrm>
          <a:prstGeom prst="rect">
            <a:avLst/>
          </a:prstGeom>
          <a:noFill/>
        </p:spPr>
        <p:txBody>
          <a:bodyPr wrap="square" rtlCol="0">
            <a:spAutoFit/>
          </a:bodyPr>
          <a:lstStyle/>
          <a:p>
            <a:pPr algn="ctr"/>
            <a:r>
              <a:rPr lang="en-US" sz="3200" b="1" i="1" dirty="0" smtClean="0">
                <a:solidFill>
                  <a:srgbClr val="FFFF00"/>
                </a:solidFill>
                <a:cs typeface="Arial" panose="020B0604020202020204" pitchFamily="34" charset="0"/>
              </a:rPr>
              <a:t>Spatial</a:t>
            </a:r>
            <a:r>
              <a:rPr lang="en-US" sz="3200" dirty="0" smtClean="0">
                <a:cs typeface="Arial" panose="020B0604020202020204" pitchFamily="34" charset="0"/>
              </a:rPr>
              <a:t> </a:t>
            </a:r>
            <a:r>
              <a:rPr lang="en-US" sz="3200" dirty="0" smtClean="0">
                <a:solidFill>
                  <a:schemeClr val="tx2">
                    <a:lumMod val="75000"/>
                  </a:schemeClr>
                </a:solidFill>
                <a:cs typeface="Arial" panose="020B0604020202020204" pitchFamily="34" charset="0"/>
              </a:rPr>
              <a:t>homotypic clusters of TF BS</a:t>
            </a:r>
            <a:endParaRPr lang="en-US" sz="3200" dirty="0">
              <a:solidFill>
                <a:schemeClr val="tx2">
                  <a:lumMod val="75000"/>
                </a:schemeClr>
              </a:solidFill>
              <a:cs typeface="Arial" panose="020B0604020202020204" pitchFamily="34" charset="0"/>
            </a:endParaRPr>
          </a:p>
        </p:txBody>
      </p:sp>
    </p:spTree>
    <p:extLst>
      <p:ext uri="{BB962C8B-B14F-4D97-AF65-F5344CB8AC3E}">
        <p14:creationId xmlns:p14="http://schemas.microsoft.com/office/powerpoint/2010/main" val="41647049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ridhar\Dropbox\personal-log\fotos_of_mainTextSlides\slide1.png"/>
          <p:cNvPicPr/>
          <p:nvPr/>
        </p:nvPicPr>
        <p:blipFill rotWithShape="1">
          <a:blip r:embed="rId3">
            <a:extLst>
              <a:ext uri="{28A0092B-C50C-407E-A947-70E740481C1C}">
                <a14:useLocalDpi xmlns:a14="http://schemas.microsoft.com/office/drawing/2010/main" val="0"/>
              </a:ext>
            </a:extLst>
          </a:blip>
          <a:srcRect l="6068" t="53449"/>
          <a:stretch/>
        </p:blipFill>
        <p:spPr bwMode="auto">
          <a:xfrm>
            <a:off x="685800" y="1641693"/>
            <a:ext cx="8001000" cy="4651375"/>
          </a:xfrm>
          <a:prstGeom prst="rect">
            <a:avLst/>
          </a:prstGeom>
          <a:noFill/>
          <a:extLst/>
        </p:spPr>
      </p:pic>
      <p:sp>
        <p:nvSpPr>
          <p:cNvPr id="5" name="TextBox 4"/>
          <p:cNvSpPr txBox="1"/>
          <p:nvPr/>
        </p:nvSpPr>
        <p:spPr>
          <a:xfrm>
            <a:off x="609600" y="123825"/>
            <a:ext cx="7924800" cy="1292662"/>
          </a:xfrm>
          <a:prstGeom prst="rect">
            <a:avLst/>
          </a:prstGeom>
          <a:noFill/>
        </p:spPr>
        <p:txBody>
          <a:bodyPr wrap="square" rtlCol="0">
            <a:spAutoFit/>
          </a:bodyPr>
          <a:lstStyle/>
          <a:p>
            <a:pPr algn="ctr">
              <a:spcAft>
                <a:spcPts val="1200"/>
              </a:spcAft>
            </a:pPr>
            <a:r>
              <a:rPr lang="en-US" sz="2400" b="1" dirty="0" smtClean="0">
                <a:solidFill>
                  <a:schemeClr val="tx2">
                    <a:lumMod val="75000"/>
                  </a:schemeClr>
                </a:solidFill>
                <a:cs typeface="Arial" panose="020B0604020202020204" pitchFamily="34" charset="0"/>
              </a:rPr>
              <a:t>Computing occupancy ‘boost’ in archipelagos (APs) with digital footprint data</a:t>
            </a:r>
          </a:p>
          <a:p>
            <a:pPr algn="ctr"/>
            <a:r>
              <a:rPr lang="en-US" sz="2000" i="1" dirty="0" smtClean="0">
                <a:solidFill>
                  <a:schemeClr val="tx2">
                    <a:lumMod val="75000"/>
                  </a:schemeClr>
                </a:solidFill>
                <a:cs typeface="Arial" panose="020B0604020202020204" pitchFamily="34" charset="0"/>
              </a:rPr>
              <a:t>(Neph et al 2012)</a:t>
            </a:r>
            <a:endParaRPr lang="en-US" sz="2000" i="1" dirty="0">
              <a:solidFill>
                <a:schemeClr val="tx2">
                  <a:lumMod val="75000"/>
                </a:schemeClr>
              </a:solidFill>
              <a:cs typeface="Arial" panose="020B0604020202020204" pitchFamily="34" charset="0"/>
            </a:endParaRPr>
          </a:p>
        </p:txBody>
      </p:sp>
    </p:spTree>
    <p:extLst>
      <p:ext uri="{BB962C8B-B14F-4D97-AF65-F5344CB8AC3E}">
        <p14:creationId xmlns:p14="http://schemas.microsoft.com/office/powerpoint/2010/main" val="39795620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6600"/>
            <a:ext cx="9144000" cy="611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4500" y="0"/>
            <a:ext cx="8597900" cy="523220"/>
          </a:xfrm>
          <a:prstGeom prst="rect">
            <a:avLst/>
          </a:prstGeom>
          <a:noFill/>
        </p:spPr>
        <p:txBody>
          <a:bodyPr wrap="square" rtlCol="0">
            <a:spAutoFit/>
          </a:bodyPr>
          <a:lstStyle/>
          <a:p>
            <a:pPr algn="ctr"/>
            <a:r>
              <a:rPr lang="en-US" sz="2800" b="1" dirty="0" smtClean="0">
                <a:solidFill>
                  <a:schemeClr val="tx2">
                    <a:lumMod val="75000"/>
                  </a:schemeClr>
                </a:solidFill>
                <a:cs typeface="Arial" panose="020B0604020202020204" pitchFamily="34" charset="0"/>
              </a:rPr>
              <a:t>Occupancy boost scales with |BS|</a:t>
            </a:r>
          </a:p>
        </p:txBody>
      </p:sp>
    </p:spTree>
    <p:extLst>
      <p:ext uri="{BB962C8B-B14F-4D97-AF65-F5344CB8AC3E}">
        <p14:creationId xmlns:p14="http://schemas.microsoft.com/office/powerpoint/2010/main" val="15221008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66825" y="614065"/>
            <a:ext cx="6380885" cy="5540433"/>
            <a:chOff x="1074789" y="457200"/>
            <a:chExt cx="6519811" cy="6117550"/>
          </a:xfrm>
        </p:grpSpPr>
        <p:pic>
          <p:nvPicPr>
            <p:cNvPr id="4" name="Picture 2" descr="C:\Users\sridhar\Dropbox\personal-log\fotos_of_mainTextSlides\slid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457200"/>
              <a:ext cx="5820817" cy="5583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9200" y="5928419"/>
              <a:ext cx="51054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1			          2</a:t>
              </a:r>
            </a:p>
            <a:p>
              <a:r>
                <a:rPr lang="en-US" dirty="0" smtClean="0">
                  <a:latin typeface="Arial" panose="020B0604020202020204" pitchFamily="34" charset="0"/>
                  <a:cs typeface="Arial" panose="020B0604020202020204" pitchFamily="34" charset="0"/>
                </a:rPr>
                <a:t>Number of homotypic sites per enhancer </a:t>
              </a:r>
              <a:endParaRPr lang="en-US" dirty="0">
                <a:latin typeface="Arial" panose="020B0604020202020204" pitchFamily="34" charset="0"/>
                <a:cs typeface="Arial" panose="020B0604020202020204" pitchFamily="34" charset="0"/>
              </a:endParaRPr>
            </a:p>
          </p:txBody>
        </p:sp>
        <p:sp>
          <p:nvSpPr>
            <p:cNvPr id="6" name="TextBox 5"/>
            <p:cNvSpPr txBox="1"/>
            <p:nvPr/>
          </p:nvSpPr>
          <p:spPr>
            <a:xfrm rot="16200000">
              <a:off x="-792183" y="2552771"/>
              <a:ext cx="4343400" cy="60945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Number of enhancer per archipelago</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8		      	     4</a:t>
              </a:r>
              <a:endParaRPr lang="en-US" dirty="0">
                <a:latin typeface="Arial" panose="020B0604020202020204" pitchFamily="34" charset="0"/>
                <a:cs typeface="Arial" panose="020B0604020202020204" pitchFamily="34" charset="0"/>
              </a:endParaRPr>
            </a:p>
          </p:txBody>
        </p:sp>
      </p:grpSp>
      <p:sp>
        <p:nvSpPr>
          <p:cNvPr id="9" name="TextBox 8"/>
          <p:cNvSpPr txBox="1"/>
          <p:nvPr/>
        </p:nvSpPr>
        <p:spPr>
          <a:xfrm>
            <a:off x="0" y="0"/>
            <a:ext cx="9144000" cy="461665"/>
          </a:xfrm>
          <a:prstGeom prst="rect">
            <a:avLst/>
          </a:prstGeom>
          <a:noFill/>
        </p:spPr>
        <p:txBody>
          <a:bodyPr wrap="square" rtlCol="0">
            <a:spAutoFit/>
          </a:bodyPr>
          <a:lstStyle/>
          <a:p>
            <a:pPr algn="ctr"/>
            <a:r>
              <a:rPr lang="en-US" sz="2400" b="1" dirty="0" smtClean="0">
                <a:solidFill>
                  <a:schemeClr val="tx2">
                    <a:lumMod val="75000"/>
                  </a:schemeClr>
                </a:solidFill>
                <a:cs typeface="Arial" panose="020B0604020202020204" pitchFamily="34" charset="0"/>
              </a:rPr>
              <a:t>AP occupancy simulated  (Facilitated TF Diffusion)</a:t>
            </a:r>
            <a:endParaRPr lang="en-US" sz="2400" b="1" dirty="0">
              <a:solidFill>
                <a:schemeClr val="tx2">
                  <a:lumMod val="75000"/>
                </a:schemeClr>
              </a:solidFill>
              <a:cs typeface="Arial" panose="020B0604020202020204" pitchFamily="34" charset="0"/>
            </a:endParaRPr>
          </a:p>
        </p:txBody>
      </p:sp>
      <p:sp>
        <p:nvSpPr>
          <p:cNvPr id="2" name="TextBox 1"/>
          <p:cNvSpPr txBox="1"/>
          <p:nvPr/>
        </p:nvSpPr>
        <p:spPr>
          <a:xfrm>
            <a:off x="4105698" y="6486525"/>
            <a:ext cx="5038302" cy="369332"/>
          </a:xfrm>
          <a:prstGeom prst="rect">
            <a:avLst/>
          </a:prstGeom>
          <a:noFill/>
        </p:spPr>
        <p:txBody>
          <a:bodyPr wrap="none" rtlCol="0">
            <a:spAutoFit/>
          </a:bodyPr>
          <a:lstStyle/>
          <a:p>
            <a:r>
              <a:rPr lang="en-US" dirty="0" smtClean="0"/>
              <a:t>Boris </a:t>
            </a:r>
            <a:r>
              <a:rPr lang="en-US" dirty="0" err="1" smtClean="0"/>
              <a:t>Adryan</a:t>
            </a:r>
            <a:r>
              <a:rPr lang="en-US" dirty="0" smtClean="0"/>
              <a:t>, Daphne </a:t>
            </a:r>
            <a:r>
              <a:rPr lang="en-US" dirty="0" err="1" smtClean="0"/>
              <a:t>Ezer</a:t>
            </a:r>
            <a:r>
              <a:rPr lang="en-US" dirty="0" smtClean="0"/>
              <a:t>, </a:t>
            </a:r>
            <a:r>
              <a:rPr lang="en-US" dirty="0" err="1" smtClean="0"/>
              <a:t>Xiaoyan</a:t>
            </a:r>
            <a:r>
              <a:rPr lang="en-US" dirty="0" smtClean="0"/>
              <a:t> Ma, Cambridge </a:t>
            </a:r>
            <a:endParaRPr lang="en-US" dirty="0"/>
          </a:p>
        </p:txBody>
      </p:sp>
    </p:spTree>
    <p:extLst>
      <p:ext uri="{BB962C8B-B14F-4D97-AF65-F5344CB8AC3E}">
        <p14:creationId xmlns:p14="http://schemas.microsoft.com/office/powerpoint/2010/main" val="5571574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828800" y="76200"/>
            <a:ext cx="5715000" cy="533400"/>
          </a:xfrm>
        </p:spPr>
        <p:txBody>
          <a:bodyPr>
            <a:noAutofit/>
          </a:bodyPr>
          <a:lstStyle/>
          <a:p>
            <a:pPr eaLnBrk="1" hangingPunct="1">
              <a:defRPr/>
            </a:pPr>
            <a:r>
              <a:rPr lang="en-US" sz="3600" b="1" dirty="0" smtClean="0">
                <a:solidFill>
                  <a:schemeClr val="tx2">
                    <a:lumMod val="75000"/>
                  </a:schemeClr>
                </a:solidFill>
                <a:latin typeface="+mn-lt"/>
                <a:cs typeface="Arial"/>
              </a:rPr>
              <a:t>Transcriptional Regulation</a:t>
            </a:r>
          </a:p>
        </p:txBody>
      </p:sp>
      <p:pic>
        <p:nvPicPr>
          <p:cNvPr id="4099" name="Picture 3" descr="chromatin-CRM-TFBS-TIC-t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898" y="676940"/>
            <a:ext cx="914400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AutoShape 7"/>
          <p:cNvSpPr>
            <a:spLocks noChangeArrowheads="1"/>
          </p:cNvSpPr>
          <p:nvPr/>
        </p:nvSpPr>
        <p:spPr bwMode="auto">
          <a:xfrm>
            <a:off x="3200400" y="6057900"/>
            <a:ext cx="1828800" cy="762000"/>
          </a:xfrm>
          <a:prstGeom prst="wedgeEllipseCallout">
            <a:avLst>
              <a:gd name="adj1" fmla="val 51665"/>
              <a:gd name="adj2" fmla="val -85905"/>
            </a:avLst>
          </a:prstGeom>
          <a:solidFill>
            <a:srgbClr val="948A54">
              <a:alpha val="32157"/>
            </a:srgbClr>
          </a:solidFill>
          <a:ln w="9525">
            <a:solidFill>
              <a:schemeClr val="tx1"/>
            </a:solidFill>
            <a:miter lim="800000"/>
            <a:headEnd/>
            <a:tailEnd/>
          </a:ln>
          <a:effectLst/>
          <a:extLst/>
        </p:spPr>
        <p:txBody>
          <a:bodyPr/>
          <a:lstStyle/>
          <a:p>
            <a:pPr algn="ctr"/>
            <a:r>
              <a:rPr lang="en-US" b="1" dirty="0">
                <a:solidFill>
                  <a:schemeClr val="bg1"/>
                </a:solidFill>
                <a:latin typeface="Times" pitchFamily="18" charset="0"/>
              </a:rPr>
              <a:t>TF-DNA binding</a:t>
            </a:r>
          </a:p>
        </p:txBody>
      </p:sp>
      <p:sp>
        <p:nvSpPr>
          <p:cNvPr id="11272" name="AutoShape 8"/>
          <p:cNvSpPr>
            <a:spLocks noChangeArrowheads="1"/>
          </p:cNvSpPr>
          <p:nvPr/>
        </p:nvSpPr>
        <p:spPr bwMode="auto">
          <a:xfrm>
            <a:off x="419100" y="4114800"/>
            <a:ext cx="1981200" cy="1219200"/>
          </a:xfrm>
          <a:prstGeom prst="wedgeEllipseCallout">
            <a:avLst>
              <a:gd name="adj1" fmla="val 50742"/>
              <a:gd name="adj2" fmla="val 55087"/>
            </a:avLst>
          </a:prstGeom>
          <a:solidFill>
            <a:schemeClr val="tx2">
              <a:lumMod val="50000"/>
              <a:alpha val="27843"/>
            </a:schemeClr>
          </a:solidFill>
          <a:ln w="9525">
            <a:solidFill>
              <a:schemeClr val="tx1"/>
            </a:solidFill>
            <a:miter lim="800000"/>
            <a:headEnd/>
            <a:tailEnd/>
          </a:ln>
          <a:effectLst/>
          <a:extLst/>
        </p:spPr>
        <p:txBody>
          <a:bodyPr/>
          <a:lstStyle/>
          <a:p>
            <a:pPr algn="ctr"/>
            <a:r>
              <a:rPr lang="en-US" b="1" dirty="0" smtClean="0">
                <a:solidFill>
                  <a:schemeClr val="bg1"/>
                </a:solidFill>
                <a:latin typeface="Times" pitchFamily="18" charset="0"/>
              </a:rPr>
              <a:t>TF interactions</a:t>
            </a:r>
            <a:endParaRPr lang="en-US" b="1" dirty="0">
              <a:solidFill>
                <a:schemeClr val="bg1"/>
              </a:solidFill>
              <a:latin typeface="Times" pitchFamily="18" charset="0"/>
            </a:endParaRPr>
          </a:p>
        </p:txBody>
      </p:sp>
      <p:sp>
        <p:nvSpPr>
          <p:cNvPr id="4110" name="AutoShape 12"/>
          <p:cNvSpPr>
            <a:spLocks noChangeArrowheads="1"/>
          </p:cNvSpPr>
          <p:nvPr/>
        </p:nvSpPr>
        <p:spPr bwMode="auto">
          <a:xfrm>
            <a:off x="164805" y="762000"/>
            <a:ext cx="1981200" cy="838200"/>
          </a:xfrm>
          <a:prstGeom prst="wedgeEllipseCallout">
            <a:avLst>
              <a:gd name="adj1" fmla="val 73113"/>
              <a:gd name="adj2" fmla="val 44484"/>
            </a:avLst>
          </a:prstGeom>
          <a:solidFill>
            <a:srgbClr val="948A54">
              <a:alpha val="25882"/>
            </a:srgbClr>
          </a:solidFill>
          <a:ln w="9525">
            <a:solidFill>
              <a:schemeClr val="tx1"/>
            </a:solidFill>
            <a:miter lim="800000"/>
            <a:headEnd/>
            <a:tailEnd/>
          </a:ln>
          <a:effectLst/>
          <a:extLst/>
        </p:spPr>
        <p:txBody>
          <a:bodyPr/>
          <a:lstStyle/>
          <a:p>
            <a:pPr algn="ctr"/>
            <a:r>
              <a:rPr lang="en-US" b="1" dirty="0">
                <a:solidFill>
                  <a:schemeClr val="bg1"/>
                </a:solidFill>
                <a:latin typeface="Times" pitchFamily="18" charset="0"/>
              </a:rPr>
              <a:t>Chromatin structure</a:t>
            </a:r>
          </a:p>
        </p:txBody>
      </p:sp>
      <p:sp>
        <p:nvSpPr>
          <p:cNvPr id="11278" name="AutoShape 14"/>
          <p:cNvSpPr>
            <a:spLocks noChangeArrowheads="1"/>
          </p:cNvSpPr>
          <p:nvPr/>
        </p:nvSpPr>
        <p:spPr bwMode="auto">
          <a:xfrm>
            <a:off x="0" y="6019800"/>
            <a:ext cx="2819400" cy="838200"/>
          </a:xfrm>
          <a:prstGeom prst="wedgeEllipseCallout">
            <a:avLst>
              <a:gd name="adj1" fmla="val 55370"/>
              <a:gd name="adj2" fmla="val -115745"/>
            </a:avLst>
          </a:prstGeom>
          <a:solidFill>
            <a:srgbClr val="948A54">
              <a:alpha val="27059"/>
            </a:srgbClr>
          </a:solidFill>
          <a:ln w="9525">
            <a:solidFill>
              <a:schemeClr val="tx1"/>
            </a:solidFill>
            <a:miter lim="800000"/>
            <a:headEnd/>
            <a:tailEnd/>
          </a:ln>
          <a:effectLst/>
          <a:extLst/>
        </p:spPr>
        <p:txBody>
          <a:bodyPr/>
          <a:lstStyle/>
          <a:p>
            <a:pPr algn="ctr"/>
            <a:r>
              <a:rPr lang="en-US" b="1" dirty="0">
                <a:solidFill>
                  <a:schemeClr val="bg1"/>
                </a:solidFill>
                <a:latin typeface="Times" pitchFamily="18" charset="0"/>
              </a:rPr>
              <a:t>Posttranslational modification</a:t>
            </a:r>
          </a:p>
        </p:txBody>
      </p:sp>
      <p:sp>
        <p:nvSpPr>
          <p:cNvPr id="8" name="AutoShape 7"/>
          <p:cNvSpPr>
            <a:spLocks noChangeArrowheads="1"/>
          </p:cNvSpPr>
          <p:nvPr/>
        </p:nvSpPr>
        <p:spPr bwMode="auto">
          <a:xfrm>
            <a:off x="6705600" y="4724400"/>
            <a:ext cx="1600200" cy="457200"/>
          </a:xfrm>
          <a:prstGeom prst="wedgeEllipseCallout">
            <a:avLst>
              <a:gd name="adj1" fmla="val 5369"/>
              <a:gd name="adj2" fmla="val 155206"/>
            </a:avLst>
          </a:prstGeom>
          <a:solidFill>
            <a:srgbClr val="948A54">
              <a:alpha val="32157"/>
            </a:srgbClr>
          </a:solidFill>
          <a:ln w="9525">
            <a:solidFill>
              <a:schemeClr val="tx1"/>
            </a:solidFill>
            <a:miter lim="800000"/>
            <a:headEnd/>
            <a:tailEnd/>
          </a:ln>
          <a:effectLst/>
          <a:extLst/>
        </p:spPr>
        <p:txBody>
          <a:bodyPr/>
          <a:lstStyle/>
          <a:p>
            <a:pPr algn="ctr"/>
            <a:r>
              <a:rPr lang="en-US" b="1" dirty="0" smtClean="0">
                <a:solidFill>
                  <a:schemeClr val="bg1"/>
                </a:solidFill>
                <a:latin typeface="Times" pitchFamily="18" charset="0"/>
              </a:rPr>
              <a:t>Promoter</a:t>
            </a:r>
            <a:endParaRPr lang="en-US" b="1" dirty="0">
              <a:solidFill>
                <a:schemeClr val="bg1"/>
              </a:solidFill>
              <a:latin typeface="Times" pitchFamily="18" charset="0"/>
            </a:endParaRPr>
          </a:p>
        </p:txBody>
      </p:sp>
    </p:spTree>
    <p:extLst>
      <p:ext uri="{BB962C8B-B14F-4D97-AF65-F5344CB8AC3E}">
        <p14:creationId xmlns:p14="http://schemas.microsoft.com/office/powerpoint/2010/main" val="28091655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0078"/>
            <a:ext cx="9144000" cy="523220"/>
          </a:xfrm>
          <a:prstGeom prst="rect">
            <a:avLst/>
          </a:prstGeom>
          <a:noFill/>
        </p:spPr>
        <p:txBody>
          <a:bodyPr wrap="square" rtlCol="0">
            <a:spAutoFit/>
          </a:bodyPr>
          <a:lstStyle/>
          <a:p>
            <a:pPr algn="ctr"/>
            <a:r>
              <a:rPr lang="en-US" sz="2800" b="1" dirty="0" smtClean="0">
                <a:solidFill>
                  <a:schemeClr val="tx2">
                    <a:lumMod val="75000"/>
                  </a:schemeClr>
                </a:solidFill>
                <a:cs typeface="Arial" panose="020B0604020202020204" pitchFamily="34" charset="0"/>
              </a:rPr>
              <a:t>Downstream impact of crowdsourcing occupancy boost</a:t>
            </a:r>
          </a:p>
        </p:txBody>
      </p:sp>
      <p:graphicFrame>
        <p:nvGraphicFramePr>
          <p:cNvPr id="6" name="Table 5"/>
          <p:cNvGraphicFramePr>
            <a:graphicFrameLocks noGrp="1"/>
          </p:cNvGraphicFramePr>
          <p:nvPr>
            <p:extLst>
              <p:ext uri="{D42A27DB-BD31-4B8C-83A1-F6EECF244321}">
                <p14:modId xmlns:p14="http://schemas.microsoft.com/office/powerpoint/2010/main" val="216812002"/>
              </p:ext>
            </p:extLst>
          </p:nvPr>
        </p:nvGraphicFramePr>
        <p:xfrm>
          <a:off x="876300" y="1447800"/>
          <a:ext cx="7162800" cy="3718560"/>
        </p:xfrm>
        <a:graphic>
          <a:graphicData uri="http://schemas.openxmlformats.org/drawingml/2006/table">
            <a:tbl>
              <a:tblPr firstRow="1" bandRow="1">
                <a:tableStyleId>{5C22544A-7EE6-4342-B048-85BDC9FD1C3A}</a:tableStyleId>
              </a:tblPr>
              <a:tblGrid>
                <a:gridCol w="2324100"/>
                <a:gridCol w="2362200"/>
                <a:gridCol w="2476500"/>
              </a:tblGrid>
              <a:tr h="370840">
                <a:tc>
                  <a:txBody>
                    <a:bodyPr/>
                    <a:lstStyle/>
                    <a:p>
                      <a:endParaRPr lang="en-US" sz="2000" dirty="0"/>
                    </a:p>
                  </a:txBody>
                  <a:tcPr/>
                </a:tc>
                <a:tc>
                  <a:txBody>
                    <a:bodyPr/>
                    <a:lstStyle/>
                    <a:p>
                      <a:r>
                        <a:rPr lang="en-US" sz="2000" dirty="0" smtClean="0"/>
                        <a:t>AP enhancers </a:t>
                      </a:r>
                      <a:r>
                        <a:rPr lang="en-US" sz="2000" baseline="0" dirty="0" smtClean="0"/>
                        <a:t>enriched for degenerate motifs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AP enhancers depleted for degenerate motifs</a:t>
                      </a:r>
                    </a:p>
                    <a:p>
                      <a:r>
                        <a:rPr lang="en-US" sz="2000" baseline="0" dirty="0" smtClean="0"/>
                        <a:t> </a:t>
                      </a:r>
                      <a:endParaRPr lang="en-US" sz="2000" dirty="0"/>
                    </a:p>
                  </a:txBody>
                  <a:tcPr/>
                </a:tc>
              </a:tr>
              <a:tr h="370840">
                <a:tc>
                  <a:txBody>
                    <a:bodyPr/>
                    <a:lstStyle/>
                    <a:p>
                      <a:r>
                        <a:rPr lang="en-US" sz="2000" b="1" dirty="0" smtClean="0"/>
                        <a:t>Evolutionary conservation*</a:t>
                      </a:r>
                      <a:endParaRPr lang="en-US" sz="2000" b="1" dirty="0"/>
                    </a:p>
                  </a:txBody>
                  <a:tcPr/>
                </a:tc>
                <a:tc>
                  <a:txBody>
                    <a:bodyPr/>
                    <a:lstStyle/>
                    <a:p>
                      <a:r>
                        <a:rPr lang="en-US" sz="2000" dirty="0" smtClean="0"/>
                        <a:t> 120% higher</a:t>
                      </a:r>
                      <a:endParaRPr lang="en-US" sz="2000" dirty="0"/>
                    </a:p>
                  </a:txBody>
                  <a:tcPr/>
                </a:tc>
                <a:tc>
                  <a:txBody>
                    <a:bodyPr/>
                    <a:lstStyle/>
                    <a:p>
                      <a:r>
                        <a:rPr lang="en-US" sz="2000" dirty="0" smtClean="0"/>
                        <a:t>20% higher</a:t>
                      </a:r>
                      <a:endParaRPr lang="en-US" sz="2000" dirty="0"/>
                    </a:p>
                  </a:txBody>
                  <a:tcPr/>
                </a:tc>
              </a:tr>
              <a:tr h="370840">
                <a:tc>
                  <a:txBody>
                    <a:bodyPr/>
                    <a:lstStyle/>
                    <a:p>
                      <a:r>
                        <a:rPr lang="en-US" sz="2000" b="1" dirty="0" smtClean="0"/>
                        <a:t>Target (neighbor)</a:t>
                      </a:r>
                      <a:r>
                        <a:rPr lang="en-US" sz="2000" b="1" baseline="0" dirty="0" smtClean="0"/>
                        <a:t> gene expression*</a:t>
                      </a:r>
                      <a:endParaRPr lang="en-US" sz="2000" b="1" dirty="0"/>
                    </a:p>
                  </a:txBody>
                  <a:tcPr/>
                </a:tc>
                <a:tc>
                  <a:txBody>
                    <a:bodyPr/>
                    <a:lstStyle/>
                    <a:p>
                      <a:r>
                        <a:rPr lang="en-US" sz="2000" baseline="0" dirty="0" smtClean="0"/>
                        <a:t>  ~</a:t>
                      </a:r>
                      <a:r>
                        <a:rPr lang="en-US" sz="2000" dirty="0" smtClean="0"/>
                        <a:t>3-fold higher</a:t>
                      </a:r>
                      <a:endParaRPr lang="en-US" sz="2000" dirty="0"/>
                    </a:p>
                  </a:txBody>
                  <a:tcPr/>
                </a:tc>
                <a:tc>
                  <a:txBody>
                    <a:bodyPr/>
                    <a:lstStyle/>
                    <a:p>
                      <a:r>
                        <a:rPr lang="en-US" sz="2000" dirty="0" smtClean="0"/>
                        <a:t> ~3-fold lower</a:t>
                      </a:r>
                      <a:endParaRPr lang="en-US" sz="2000" dirty="0"/>
                    </a:p>
                  </a:txBody>
                  <a:tcPr/>
                </a:tc>
              </a:tr>
              <a:tr h="370840">
                <a:tc>
                  <a:txBody>
                    <a:bodyPr/>
                    <a:lstStyle/>
                    <a:p>
                      <a:r>
                        <a:rPr lang="en-US" sz="2000" b="1" dirty="0" smtClean="0"/>
                        <a:t>Enhancer activity/ accessibility</a:t>
                      </a:r>
                    </a:p>
                  </a:txBody>
                  <a:tcPr/>
                </a:tc>
                <a:tc gridSpan="2">
                  <a:txBody>
                    <a:bodyPr/>
                    <a:lstStyle/>
                    <a:p>
                      <a:pPr algn="l"/>
                      <a:r>
                        <a:rPr lang="en-US" sz="2000" dirty="0" smtClean="0"/>
                        <a:t>9-fold</a:t>
                      </a:r>
                      <a:r>
                        <a:rPr lang="en-US" sz="2000" baseline="0" dirty="0" smtClean="0"/>
                        <a:t> higher DHS</a:t>
                      </a:r>
                    </a:p>
                    <a:p>
                      <a:pPr algn="l"/>
                      <a:r>
                        <a:rPr lang="en-US" sz="2000" baseline="0" dirty="0" smtClean="0"/>
                        <a:t>     3.5-fold higher H3K27Ac</a:t>
                      </a:r>
                    </a:p>
                    <a:p>
                      <a:pPr algn="l"/>
                      <a:r>
                        <a:rPr lang="en-US" sz="2000" baseline="0" dirty="0" smtClean="0"/>
                        <a:t>in enriched than depleted enhancers</a:t>
                      </a:r>
                      <a:r>
                        <a:rPr lang="en-US" sz="2000" dirty="0" smtClean="0"/>
                        <a:t>^</a:t>
                      </a:r>
                      <a:r>
                        <a:rPr lang="en-US" sz="2000" baseline="0" dirty="0" smtClean="0"/>
                        <a:t> </a:t>
                      </a:r>
                      <a:endParaRPr lang="en-US" sz="2000" dirty="0"/>
                    </a:p>
                  </a:txBody>
                  <a:tcPr/>
                </a:tc>
                <a:tc hMerge="1">
                  <a:txBody>
                    <a:bodyPr/>
                    <a:lstStyle/>
                    <a:p>
                      <a:endParaRPr lang="en-US" sz="2000" dirty="0"/>
                    </a:p>
                  </a:txBody>
                  <a:tcPr/>
                </a:tc>
              </a:tr>
            </a:tbl>
          </a:graphicData>
        </a:graphic>
      </p:graphicFrame>
      <p:sp>
        <p:nvSpPr>
          <p:cNvPr id="7" name="Rectangle 6"/>
          <p:cNvSpPr/>
          <p:nvPr/>
        </p:nvSpPr>
        <p:spPr>
          <a:xfrm>
            <a:off x="2209800" y="5638800"/>
            <a:ext cx="6850145" cy="707886"/>
          </a:xfrm>
          <a:prstGeom prst="rect">
            <a:avLst/>
          </a:prstGeom>
        </p:spPr>
        <p:txBody>
          <a:bodyPr wrap="none">
            <a:spAutoFit/>
          </a:bodyPr>
          <a:lstStyle/>
          <a:p>
            <a:r>
              <a:rPr lang="en-US" sz="2000" dirty="0" smtClean="0">
                <a:latin typeface="Arial" panose="020B0604020202020204" pitchFamily="34" charset="0"/>
                <a:cs typeface="Arial" panose="020B0604020202020204" pitchFamily="34" charset="0"/>
              </a:rPr>
              <a:t>*Relative to </a:t>
            </a:r>
            <a:r>
              <a:rPr lang="en-US" sz="2000" baseline="0" dirty="0" smtClean="0">
                <a:latin typeface="Arial" panose="020B0604020202020204" pitchFamily="34" charset="0"/>
                <a:cs typeface="Arial" panose="020B0604020202020204" pitchFamily="34" charset="0"/>
              </a:rPr>
              <a:t>matched </a:t>
            </a:r>
            <a:r>
              <a:rPr lang="en-US" sz="2000" dirty="0" smtClean="0">
                <a:latin typeface="Arial" panose="020B0604020202020204" pitchFamily="34" charset="0"/>
                <a:cs typeface="Arial" panose="020B0604020202020204" pitchFamily="34" charset="0"/>
              </a:rPr>
              <a:t>non-AP enhancers</a:t>
            </a:r>
          </a:p>
          <a:p>
            <a:r>
              <a:rPr lang="en-US" sz="2000" dirty="0" smtClean="0">
                <a:latin typeface="Arial" panose="020B0604020202020204" pitchFamily="34" charset="0"/>
                <a:cs typeface="Arial" panose="020B0604020202020204" pitchFamily="34" charset="0"/>
              </a:rPr>
              <a:t>^ FG, BG controlled relative to matched non-AP enhancers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3176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2565400"/>
            <a:ext cx="2451100" cy="107721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      TF occupancy</a:t>
            </a:r>
            <a:endParaRPr lang="en-US" sz="3200" b="1" dirty="0">
              <a:latin typeface="Arial" panose="020B0604020202020204" pitchFamily="34" charset="0"/>
              <a:cs typeface="Arial" panose="020B0604020202020204" pitchFamily="34" charset="0"/>
            </a:endParaRPr>
          </a:p>
        </p:txBody>
      </p:sp>
      <p:grpSp>
        <p:nvGrpSpPr>
          <p:cNvPr id="13" name="Group 12"/>
          <p:cNvGrpSpPr/>
          <p:nvPr/>
        </p:nvGrpSpPr>
        <p:grpSpPr>
          <a:xfrm>
            <a:off x="2209800" y="1143000"/>
            <a:ext cx="4757613" cy="4120588"/>
            <a:chOff x="2476499" y="1143000"/>
            <a:chExt cx="3924302" cy="3798804"/>
          </a:xfrm>
          <a:solidFill>
            <a:schemeClr val="accent1">
              <a:lumMod val="20000"/>
              <a:lumOff val="80000"/>
            </a:schemeClr>
          </a:solidFill>
        </p:grpSpPr>
        <p:grpSp>
          <p:nvGrpSpPr>
            <p:cNvPr id="8" name="Group 7"/>
            <p:cNvGrpSpPr/>
            <p:nvPr/>
          </p:nvGrpSpPr>
          <p:grpSpPr>
            <a:xfrm>
              <a:off x="2743200" y="1143000"/>
              <a:ext cx="3657601" cy="3274646"/>
              <a:chOff x="2743200" y="1143000"/>
              <a:chExt cx="3657601" cy="3274646"/>
            </a:xfrm>
            <a:grpFill/>
          </p:grpSpPr>
          <p:sp>
            <p:nvSpPr>
              <p:cNvPr id="3" name="Block Arc 2"/>
              <p:cNvSpPr/>
              <p:nvPr/>
            </p:nvSpPr>
            <p:spPr>
              <a:xfrm>
                <a:off x="2743200" y="1143000"/>
                <a:ext cx="3429000" cy="3274646"/>
              </a:xfrm>
              <a:prstGeom prst="blockArc">
                <a:avLst>
                  <a:gd name="adj1" fmla="val 10800000"/>
                  <a:gd name="adj2" fmla="val 20736755"/>
                  <a:gd name="adj3" fmla="val 1840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Arial" panose="020B0604020202020204" pitchFamily="34" charset="0"/>
                  <a:cs typeface="Arial" panose="020B0604020202020204" pitchFamily="34" charset="0"/>
                </a:endParaRPr>
              </a:p>
            </p:txBody>
          </p:sp>
          <p:sp>
            <p:nvSpPr>
              <p:cNvPr id="7" name="Isosceles Triangle 6"/>
              <p:cNvSpPr/>
              <p:nvPr/>
            </p:nvSpPr>
            <p:spPr>
              <a:xfrm rot="10800000">
                <a:off x="5143500" y="2223893"/>
                <a:ext cx="1257301" cy="68133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Arial" panose="020B0604020202020204" pitchFamily="34" charset="0"/>
                  <a:cs typeface="Arial" panose="020B0604020202020204" pitchFamily="34" charset="0"/>
                </a:endParaRPr>
              </a:p>
            </p:txBody>
          </p:sp>
        </p:grpSp>
        <p:grpSp>
          <p:nvGrpSpPr>
            <p:cNvPr id="9" name="Group 8"/>
            <p:cNvGrpSpPr/>
            <p:nvPr/>
          </p:nvGrpSpPr>
          <p:grpSpPr>
            <a:xfrm rot="10800000">
              <a:off x="2476499" y="1667158"/>
              <a:ext cx="3657601" cy="3274646"/>
              <a:chOff x="2743200" y="1119584"/>
              <a:chExt cx="3657601" cy="3274646"/>
            </a:xfrm>
            <a:grpFill/>
          </p:grpSpPr>
          <p:sp>
            <p:nvSpPr>
              <p:cNvPr id="10" name="Block Arc 9"/>
              <p:cNvSpPr/>
              <p:nvPr/>
            </p:nvSpPr>
            <p:spPr>
              <a:xfrm>
                <a:off x="2743200" y="1119584"/>
                <a:ext cx="3429000" cy="3274646"/>
              </a:xfrm>
              <a:prstGeom prst="blockArc">
                <a:avLst>
                  <a:gd name="adj1" fmla="val 10800000"/>
                  <a:gd name="adj2" fmla="val 20736755"/>
                  <a:gd name="adj3" fmla="val 184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Arial" panose="020B0604020202020204" pitchFamily="34" charset="0"/>
                  <a:cs typeface="Arial" panose="020B0604020202020204" pitchFamily="34" charset="0"/>
                </a:endParaRPr>
              </a:p>
            </p:txBody>
          </p:sp>
          <p:sp>
            <p:nvSpPr>
              <p:cNvPr id="11" name="Isosceles Triangle 10"/>
              <p:cNvSpPr/>
              <p:nvPr/>
            </p:nvSpPr>
            <p:spPr>
              <a:xfrm rot="10800000">
                <a:off x="5143500" y="2223893"/>
                <a:ext cx="1257301" cy="68133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Arial" panose="020B0604020202020204" pitchFamily="34" charset="0"/>
                  <a:cs typeface="Arial" panose="020B0604020202020204" pitchFamily="34" charset="0"/>
                </a:endParaRPr>
              </a:p>
            </p:txBody>
          </p:sp>
        </p:grpSp>
      </p:grpSp>
      <p:sp>
        <p:nvSpPr>
          <p:cNvPr id="12" name="Rectangle 11"/>
          <p:cNvSpPr/>
          <p:nvPr/>
        </p:nvSpPr>
        <p:spPr>
          <a:xfrm>
            <a:off x="5921205" y="2496979"/>
            <a:ext cx="3641895" cy="1077218"/>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Chromatin</a:t>
            </a:r>
          </a:p>
          <a:p>
            <a:pPr algn="ctr"/>
            <a:r>
              <a:rPr lang="en-US" sz="3200" b="1" dirty="0" smtClean="0">
                <a:latin typeface="Arial" panose="020B0604020202020204" pitchFamily="34" charset="0"/>
                <a:cs typeface="Arial" panose="020B0604020202020204" pitchFamily="34" charset="0"/>
              </a:rPr>
              <a:t>accessibility</a:t>
            </a:r>
            <a:endParaRPr lang="en-US" sz="3200" dirty="0"/>
          </a:p>
        </p:txBody>
      </p:sp>
      <p:sp>
        <p:nvSpPr>
          <p:cNvPr id="14" name="Multiply 13"/>
          <p:cNvSpPr/>
          <p:nvPr/>
        </p:nvSpPr>
        <p:spPr>
          <a:xfrm>
            <a:off x="3962400" y="4505782"/>
            <a:ext cx="1488040" cy="13716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0569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00449"/>
            <a:ext cx="7696200" cy="1169551"/>
          </a:xfrm>
          <a:prstGeom prst="rect">
            <a:avLst/>
          </a:prstGeom>
          <a:noFill/>
        </p:spPr>
        <p:txBody>
          <a:bodyPr wrap="square" rtlCol="0">
            <a:spAutoFit/>
          </a:bodyPr>
          <a:lstStyle/>
          <a:p>
            <a:pPr>
              <a:spcAft>
                <a:spcPts val="600"/>
              </a:spcAft>
            </a:pPr>
            <a:r>
              <a:rPr lang="en-US" sz="2000" b="1" dirty="0" smtClean="0">
                <a:latin typeface="Arial" panose="020B0604020202020204" pitchFamily="34" charset="0"/>
                <a:cs typeface="Arial" panose="020B0604020202020204" pitchFamily="34" charset="0"/>
              </a:rPr>
              <a:t>As expression of  degenerate TFs ↑ (across 11 tissues) </a:t>
            </a:r>
          </a:p>
          <a:p>
            <a:pPr marL="800100" lvl="1" indent="-342900">
              <a:spcAft>
                <a:spcPts val="6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mean AP activity level (DHS) ↑</a:t>
            </a:r>
          </a:p>
          <a:p>
            <a:pPr marL="800100" lvl="1" indent="-342900">
              <a:spcAft>
                <a:spcPts val="6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No change for non-degenerate TFs, non-AP </a:t>
            </a:r>
            <a:endParaRPr lang="en-US" sz="2000" b="1" dirty="0">
              <a:latin typeface="Arial" panose="020B0604020202020204" pitchFamily="34" charset="0"/>
              <a:cs typeface="Arial" panose="020B0604020202020204" pitchFamily="34" charset="0"/>
            </a:endParaRPr>
          </a:p>
        </p:txBody>
      </p:sp>
      <p:pic>
        <p:nvPicPr>
          <p:cNvPr id="1026" name="Picture 2" descr="C:\Users\sridhar\Dropbox\dissertation\ch 3 images\Picture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4300"/>
            <a:ext cx="9144000" cy="5473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74448" y="2712543"/>
            <a:ext cx="711552"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AP</a:t>
            </a:r>
            <a:endParaRPr lang="en-US" sz="2000" b="1" dirty="0">
              <a:latin typeface="Arial" panose="020B0604020202020204" pitchFamily="34" charset="0"/>
              <a:cs typeface="Arial" panose="020B0604020202020204" pitchFamily="34" charset="0"/>
            </a:endParaRPr>
          </a:p>
        </p:txBody>
      </p:sp>
      <p:sp>
        <p:nvSpPr>
          <p:cNvPr id="15" name="TextBox 14"/>
          <p:cNvSpPr txBox="1"/>
          <p:nvPr/>
        </p:nvSpPr>
        <p:spPr>
          <a:xfrm>
            <a:off x="6159954" y="2838229"/>
            <a:ext cx="1460046"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Non-AP</a:t>
            </a:r>
            <a:endParaRPr lang="en-US" sz="2000" b="1" dirty="0">
              <a:latin typeface="Arial" panose="020B0604020202020204" pitchFamily="34" charset="0"/>
              <a:cs typeface="Arial" panose="020B0604020202020204" pitchFamily="34" charset="0"/>
            </a:endParaRPr>
          </a:p>
        </p:txBody>
      </p:sp>
      <p:grpSp>
        <p:nvGrpSpPr>
          <p:cNvPr id="8" name="Group 7"/>
          <p:cNvGrpSpPr/>
          <p:nvPr/>
        </p:nvGrpSpPr>
        <p:grpSpPr>
          <a:xfrm>
            <a:off x="6248400" y="1859592"/>
            <a:ext cx="457200" cy="443300"/>
            <a:chOff x="4648200" y="2147500"/>
            <a:chExt cx="457200" cy="443300"/>
          </a:xfrm>
        </p:grpSpPr>
        <p:sp>
          <p:nvSpPr>
            <p:cNvPr id="6" name="Rectangle 5"/>
            <p:cNvSpPr/>
            <p:nvPr/>
          </p:nvSpPr>
          <p:spPr>
            <a:xfrm>
              <a:off x="4648200" y="2438400"/>
              <a:ext cx="457200" cy="152400"/>
            </a:xfrm>
            <a:prstGeom prst="rect">
              <a:avLst/>
            </a:prstGeom>
            <a:solidFill>
              <a:srgbClr val="1CD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p:cNvSpPr/>
            <p:nvPr/>
          </p:nvSpPr>
          <p:spPr>
            <a:xfrm>
              <a:off x="4648200" y="2147500"/>
              <a:ext cx="4572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7" name="TextBox 6"/>
          <p:cNvSpPr txBox="1"/>
          <p:nvPr/>
        </p:nvSpPr>
        <p:spPr>
          <a:xfrm>
            <a:off x="6705600" y="1758077"/>
            <a:ext cx="24384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Degenerate TFs</a:t>
            </a:r>
          </a:p>
          <a:p>
            <a:r>
              <a:rPr lang="en-US" dirty="0" smtClean="0">
                <a:latin typeface="Arial" panose="020B0604020202020204" pitchFamily="34" charset="0"/>
                <a:cs typeface="Arial" panose="020B0604020202020204" pitchFamily="34" charset="0"/>
              </a:rPr>
              <a:t>Non-degenerate TFs</a:t>
            </a:r>
          </a:p>
        </p:txBody>
      </p:sp>
    </p:spTree>
    <p:extLst>
      <p:ext uri="{BB962C8B-B14F-4D97-AF65-F5344CB8AC3E}">
        <p14:creationId xmlns:p14="http://schemas.microsoft.com/office/powerpoint/2010/main" val="31405369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ridhar\Dropbox\dissertation\ch 3 images\Picture24.png"/>
          <p:cNvPicPr/>
          <p:nvPr/>
        </p:nvPicPr>
        <p:blipFill>
          <a:blip r:embed="rId2">
            <a:extLst>
              <a:ext uri="{28A0092B-C50C-407E-A947-70E740481C1C}">
                <a14:useLocalDpi xmlns:a14="http://schemas.microsoft.com/office/drawing/2010/main" val="0"/>
              </a:ext>
            </a:extLst>
          </a:blip>
          <a:srcRect/>
          <a:stretch>
            <a:fillRect/>
          </a:stretch>
        </p:blipFill>
        <p:spPr bwMode="auto">
          <a:xfrm>
            <a:off x="0" y="698500"/>
            <a:ext cx="9144000" cy="6159500"/>
          </a:xfrm>
          <a:prstGeom prst="rect">
            <a:avLst/>
          </a:prstGeom>
          <a:noFill/>
          <a:ln>
            <a:noFill/>
          </a:ln>
        </p:spPr>
      </p:pic>
      <p:sp>
        <p:nvSpPr>
          <p:cNvPr id="6" name="TextBox 5"/>
          <p:cNvSpPr txBox="1"/>
          <p:nvPr/>
        </p:nvSpPr>
        <p:spPr>
          <a:xfrm>
            <a:off x="266701" y="43359"/>
            <a:ext cx="8839199" cy="523220"/>
          </a:xfrm>
          <a:prstGeom prst="rect">
            <a:avLst/>
          </a:prstGeom>
          <a:solidFill>
            <a:schemeClr val="accent1">
              <a:alpha val="0"/>
            </a:schemeClr>
          </a:solidFill>
        </p:spPr>
        <p:txBody>
          <a:bodyPr wrap="square" rtlCol="0">
            <a:spAutoFit/>
          </a:bodyPr>
          <a:lstStyle/>
          <a:p>
            <a:pPr algn="ctr"/>
            <a:r>
              <a:rPr lang="en-US" sz="2800" b="1" dirty="0" smtClean="0">
                <a:solidFill>
                  <a:schemeClr val="tx2">
                    <a:lumMod val="75000"/>
                  </a:schemeClr>
                </a:solidFill>
                <a:cs typeface="Arial" panose="020B0604020202020204" pitchFamily="34" charset="0"/>
              </a:rPr>
              <a:t>Crowdsourcing emergent in gene complexes</a:t>
            </a:r>
            <a:r>
              <a:rPr lang="en-US" sz="2800" dirty="0" smtClean="0">
                <a:solidFill>
                  <a:schemeClr val="tx2">
                    <a:lumMod val="75000"/>
                  </a:schemeClr>
                </a:solidFill>
                <a:cs typeface="Arial" panose="020B0604020202020204" pitchFamily="34" charset="0"/>
              </a:rPr>
              <a:t> </a:t>
            </a:r>
            <a:endParaRPr lang="en-US" sz="2800" dirty="0">
              <a:solidFill>
                <a:schemeClr val="tx2">
                  <a:lumMod val="75000"/>
                </a:schemeClr>
              </a:solidFill>
              <a:cs typeface="Arial" panose="020B0604020202020204" pitchFamily="34" charset="0"/>
            </a:endParaRPr>
          </a:p>
        </p:txBody>
      </p:sp>
    </p:spTree>
    <p:extLst>
      <p:ext uri="{BB962C8B-B14F-4D97-AF65-F5344CB8AC3E}">
        <p14:creationId xmlns:p14="http://schemas.microsoft.com/office/powerpoint/2010/main" val="6977496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86200" y="409234"/>
            <a:ext cx="5426907" cy="776180"/>
            <a:chOff x="168502" y="757534"/>
            <a:chExt cx="8270994" cy="1385760"/>
          </a:xfrm>
        </p:grpSpPr>
        <p:cxnSp>
          <p:nvCxnSpPr>
            <p:cNvPr id="28" name="Straight Connector 27"/>
            <p:cNvCxnSpPr/>
            <p:nvPr/>
          </p:nvCxnSpPr>
          <p:spPr>
            <a:xfrm flipV="1">
              <a:off x="1295400" y="1587500"/>
              <a:ext cx="6146800" cy="50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260600" y="1422400"/>
              <a:ext cx="1333500" cy="190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0" name="Bent Arrow 29"/>
            <p:cNvSpPr/>
            <p:nvPr/>
          </p:nvSpPr>
          <p:spPr>
            <a:xfrm>
              <a:off x="6591300" y="927100"/>
              <a:ext cx="647700" cy="635000"/>
            </a:xfrm>
            <a:prstGeom prst="ben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sp>
          <p:nvSpPr>
            <p:cNvPr id="31" name="Lightning Bolt 30"/>
            <p:cNvSpPr/>
            <p:nvPr/>
          </p:nvSpPr>
          <p:spPr>
            <a:xfrm>
              <a:off x="2768600" y="1244600"/>
              <a:ext cx="203200" cy="342900"/>
            </a:xfrm>
            <a:prstGeom prst="lightningBolt">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2" name="Rectangle 31"/>
            <p:cNvSpPr/>
            <p:nvPr/>
          </p:nvSpPr>
          <p:spPr>
            <a:xfrm>
              <a:off x="1983816" y="813044"/>
              <a:ext cx="1645777" cy="47136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Rectangle 32"/>
            <p:cNvSpPr/>
            <p:nvPr/>
          </p:nvSpPr>
          <p:spPr>
            <a:xfrm>
              <a:off x="5651516" y="815415"/>
              <a:ext cx="1041369" cy="47136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Rectangle 33"/>
            <p:cNvSpPr/>
            <p:nvPr/>
          </p:nvSpPr>
          <p:spPr>
            <a:xfrm>
              <a:off x="2380038" y="1671934"/>
              <a:ext cx="853334" cy="47136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SNP</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Rectangle 34"/>
            <p:cNvSpPr/>
            <p:nvPr/>
          </p:nvSpPr>
          <p:spPr>
            <a:xfrm>
              <a:off x="5721012" y="1652884"/>
              <a:ext cx="2718484" cy="47136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 Expression</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6" name="Left-Right Arrow 35"/>
            <p:cNvSpPr/>
            <p:nvPr/>
          </p:nvSpPr>
          <p:spPr>
            <a:xfrm>
              <a:off x="4127500" y="954204"/>
              <a:ext cx="11303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7" name="Left-Right Arrow 36"/>
            <p:cNvSpPr/>
            <p:nvPr/>
          </p:nvSpPr>
          <p:spPr>
            <a:xfrm>
              <a:off x="4127500" y="1778000"/>
              <a:ext cx="11303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8" name="Rectangle 37"/>
            <p:cNvSpPr/>
            <p:nvPr/>
          </p:nvSpPr>
          <p:spPr>
            <a:xfrm>
              <a:off x="168502" y="757534"/>
              <a:ext cx="450394" cy="47136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2" name="Group 1"/>
          <p:cNvGrpSpPr/>
          <p:nvPr/>
        </p:nvGrpSpPr>
        <p:grpSpPr>
          <a:xfrm>
            <a:off x="813770" y="2768448"/>
            <a:ext cx="5397711" cy="602095"/>
            <a:chOff x="815396" y="2144861"/>
            <a:chExt cx="6207111" cy="1189621"/>
          </a:xfrm>
        </p:grpSpPr>
        <p:grpSp>
          <p:nvGrpSpPr>
            <p:cNvPr id="12" name="Group 11"/>
            <p:cNvGrpSpPr/>
            <p:nvPr/>
          </p:nvGrpSpPr>
          <p:grpSpPr>
            <a:xfrm>
              <a:off x="5476463" y="2245673"/>
              <a:ext cx="1546044" cy="1088809"/>
              <a:chOff x="1993900" y="2806700"/>
              <a:chExt cx="2159000" cy="1282700"/>
            </a:xfrm>
          </p:grpSpPr>
          <p:sp>
            <p:nvSpPr>
              <p:cNvPr id="52" name="Rectangle 51"/>
              <p:cNvSpPr/>
              <p:nvPr/>
            </p:nvSpPr>
            <p:spPr>
              <a:xfrm>
                <a:off x="1993900" y="31242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3" name="Rectangle 52"/>
              <p:cNvSpPr/>
              <p:nvPr/>
            </p:nvSpPr>
            <p:spPr>
              <a:xfrm>
                <a:off x="2844800" y="28067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4" name="Rectangle 53"/>
              <p:cNvSpPr/>
              <p:nvPr/>
            </p:nvSpPr>
            <p:spPr>
              <a:xfrm>
                <a:off x="3530600" y="3340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5" name="Rectangle 54"/>
              <p:cNvSpPr/>
              <p:nvPr/>
            </p:nvSpPr>
            <p:spPr>
              <a:xfrm>
                <a:off x="3022600" y="3975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6" name="Rectangle 55"/>
              <p:cNvSpPr/>
              <p:nvPr/>
            </p:nvSpPr>
            <p:spPr>
              <a:xfrm>
                <a:off x="2019300" y="38100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7" name="Straight Connector 56"/>
              <p:cNvCxnSpPr>
                <a:stCxn id="52" idx="0"/>
                <a:endCxn id="53" idx="1"/>
              </p:cNvCxnSpPr>
              <p:nvPr/>
            </p:nvCxnSpPr>
            <p:spPr>
              <a:xfrm flipV="1">
                <a:off x="2305050" y="2863850"/>
                <a:ext cx="539750" cy="2603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3" idx="2"/>
                <a:endCxn id="54" idx="0"/>
              </p:cNvCxnSpPr>
              <p:nvPr/>
            </p:nvCxnSpPr>
            <p:spPr>
              <a:xfrm>
                <a:off x="3155950" y="2921000"/>
                <a:ext cx="685800" cy="4191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4" idx="2"/>
                <a:endCxn id="56" idx="3"/>
              </p:cNvCxnSpPr>
              <p:nvPr/>
            </p:nvCxnSpPr>
            <p:spPr>
              <a:xfrm flipH="1">
                <a:off x="2641600" y="3454400"/>
                <a:ext cx="1200150" cy="4127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2" idx="2"/>
                <a:endCxn id="55" idx="0"/>
              </p:cNvCxnSpPr>
              <p:nvPr/>
            </p:nvCxnSpPr>
            <p:spPr>
              <a:xfrm>
                <a:off x="2305050" y="3238500"/>
                <a:ext cx="1028700" cy="7366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56" idx="0"/>
                <a:endCxn id="52" idx="2"/>
              </p:cNvCxnSpPr>
              <p:nvPr/>
            </p:nvCxnSpPr>
            <p:spPr>
              <a:xfrm flipH="1" flipV="1">
                <a:off x="2305050" y="3238500"/>
                <a:ext cx="25400" cy="5715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1849676" y="2532950"/>
              <a:ext cx="1178529" cy="40011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3859538" y="2522170"/>
              <a:ext cx="1178529" cy="40011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Left-Right Arrow 15"/>
            <p:cNvSpPr/>
            <p:nvPr/>
          </p:nvSpPr>
          <p:spPr>
            <a:xfrm>
              <a:off x="3202869" y="2655324"/>
              <a:ext cx="518380" cy="280287"/>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6" name="Rectangle 25"/>
            <p:cNvSpPr/>
            <p:nvPr/>
          </p:nvSpPr>
          <p:spPr>
            <a:xfrm>
              <a:off x="815396" y="2144861"/>
              <a:ext cx="391454" cy="40011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II.</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4" name="Group 3"/>
          <p:cNvGrpSpPr/>
          <p:nvPr/>
        </p:nvGrpSpPr>
        <p:grpSpPr>
          <a:xfrm>
            <a:off x="735458" y="4861639"/>
            <a:ext cx="5451002" cy="867663"/>
            <a:chOff x="835498" y="4056761"/>
            <a:chExt cx="6241576" cy="1294873"/>
          </a:xfrm>
        </p:grpSpPr>
        <p:sp>
          <p:nvSpPr>
            <p:cNvPr id="19" name="Rectangle 18"/>
            <p:cNvSpPr/>
            <p:nvPr/>
          </p:nvSpPr>
          <p:spPr>
            <a:xfrm>
              <a:off x="1485013" y="4128433"/>
              <a:ext cx="1854272" cy="707886"/>
            </a:xfrm>
            <a:prstGeom prst="rect">
              <a:avLst/>
            </a:prstGeom>
            <a:noFill/>
          </p:spPr>
          <p:txBody>
            <a:bodyPr wrap="squar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Transcription Factor</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Rectangle 20"/>
            <p:cNvSpPr/>
            <p:nvPr/>
          </p:nvSpPr>
          <p:spPr>
            <a:xfrm>
              <a:off x="3986859" y="4214675"/>
              <a:ext cx="1178529" cy="40011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Left-Right Arrow 21"/>
            <p:cNvSpPr/>
            <p:nvPr/>
          </p:nvSpPr>
          <p:spPr>
            <a:xfrm>
              <a:off x="3321096" y="4369389"/>
              <a:ext cx="518380" cy="280287"/>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 name="TextBox 22"/>
            <p:cNvSpPr txBox="1"/>
            <p:nvPr/>
          </p:nvSpPr>
          <p:spPr>
            <a:xfrm>
              <a:off x="1556785" y="4951524"/>
              <a:ext cx="3032369" cy="400110"/>
            </a:xfrm>
            <a:prstGeom prst="rect">
              <a:avLst/>
            </a:prstGeom>
            <a:noFill/>
          </p:spPr>
          <p:txBody>
            <a:bodyPr wrap="none" rtlCol="0">
              <a:spAutoFit/>
            </a:bodyPr>
            <a:lstStyle/>
            <a:p>
              <a:r>
                <a:rPr lang="en-US" sz="2000" dirty="0" smtClean="0"/>
                <a:t>(In a 3D chromatin context)</a:t>
              </a:r>
              <a:endParaRPr lang="en-US" sz="2000" dirty="0"/>
            </a:p>
          </p:txBody>
        </p:sp>
        <p:grpSp>
          <p:nvGrpSpPr>
            <p:cNvPr id="24" name="Group 23"/>
            <p:cNvGrpSpPr/>
            <p:nvPr/>
          </p:nvGrpSpPr>
          <p:grpSpPr>
            <a:xfrm>
              <a:off x="5531030" y="4056761"/>
              <a:ext cx="1546044" cy="1218172"/>
              <a:chOff x="6794500" y="5067300"/>
              <a:chExt cx="2159000" cy="1435100"/>
            </a:xfrm>
          </p:grpSpPr>
          <p:sp>
            <p:nvSpPr>
              <p:cNvPr id="39" name="Rectangle 38"/>
              <p:cNvSpPr/>
              <p:nvPr/>
            </p:nvSpPr>
            <p:spPr>
              <a:xfrm>
                <a:off x="6794500" y="55372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0" name="Rectangle 39"/>
              <p:cNvSpPr/>
              <p:nvPr/>
            </p:nvSpPr>
            <p:spPr>
              <a:xfrm>
                <a:off x="7645400" y="52197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1" name="Rectangle 40"/>
              <p:cNvSpPr/>
              <p:nvPr/>
            </p:nvSpPr>
            <p:spPr>
              <a:xfrm>
                <a:off x="8331200" y="5753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2" name="Rectangle 41"/>
              <p:cNvSpPr/>
              <p:nvPr/>
            </p:nvSpPr>
            <p:spPr>
              <a:xfrm>
                <a:off x="7823200" y="6388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3" name="Rectangle 42"/>
              <p:cNvSpPr/>
              <p:nvPr/>
            </p:nvSpPr>
            <p:spPr>
              <a:xfrm>
                <a:off x="6819900" y="62230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44" name="Straight Connector 43"/>
              <p:cNvCxnSpPr>
                <a:stCxn id="39" idx="0"/>
                <a:endCxn id="40" idx="1"/>
              </p:cNvCxnSpPr>
              <p:nvPr/>
            </p:nvCxnSpPr>
            <p:spPr>
              <a:xfrm flipV="1">
                <a:off x="7105650" y="5276850"/>
                <a:ext cx="539750" cy="2603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40" idx="2"/>
                <a:endCxn id="41" idx="0"/>
              </p:cNvCxnSpPr>
              <p:nvPr/>
            </p:nvCxnSpPr>
            <p:spPr>
              <a:xfrm>
                <a:off x="7956550" y="5334000"/>
                <a:ext cx="685800" cy="4191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1" idx="2"/>
                <a:endCxn id="43" idx="3"/>
              </p:cNvCxnSpPr>
              <p:nvPr/>
            </p:nvCxnSpPr>
            <p:spPr>
              <a:xfrm flipH="1">
                <a:off x="7442200" y="5867400"/>
                <a:ext cx="1200150" cy="4127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9" idx="2"/>
                <a:endCxn id="42" idx="0"/>
              </p:cNvCxnSpPr>
              <p:nvPr/>
            </p:nvCxnSpPr>
            <p:spPr>
              <a:xfrm>
                <a:off x="7105650" y="5651500"/>
                <a:ext cx="1028700" cy="7366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3" idx="0"/>
                <a:endCxn id="39" idx="2"/>
              </p:cNvCxnSpPr>
              <p:nvPr/>
            </p:nvCxnSpPr>
            <p:spPr>
              <a:xfrm flipH="1" flipV="1">
                <a:off x="7105650" y="5651500"/>
                <a:ext cx="25400" cy="5715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137400" y="60579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0" name="Oval 49"/>
              <p:cNvSpPr/>
              <p:nvPr/>
            </p:nvSpPr>
            <p:spPr>
              <a:xfrm>
                <a:off x="7785100" y="50673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1" name="Oval 50"/>
              <p:cNvSpPr/>
              <p:nvPr/>
            </p:nvSpPr>
            <p:spPr>
              <a:xfrm>
                <a:off x="8509000" y="55880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27" name="Rectangle 26"/>
            <p:cNvSpPr/>
            <p:nvPr/>
          </p:nvSpPr>
          <p:spPr>
            <a:xfrm>
              <a:off x="835498" y="4290138"/>
              <a:ext cx="460383" cy="40011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III.</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7" name="TextBox 6"/>
          <p:cNvSpPr txBox="1"/>
          <p:nvPr/>
        </p:nvSpPr>
        <p:spPr>
          <a:xfrm>
            <a:off x="284527" y="1678543"/>
            <a:ext cx="8514813"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Incorporating enhancer-mediated regulatory mechanisms in the </a:t>
            </a:r>
            <a:r>
              <a:rPr lang="en-US" sz="2400" b="1" dirty="0" err="1" smtClean="0"/>
              <a:t>eQTL</a:t>
            </a:r>
            <a:r>
              <a:rPr lang="en-US" sz="2400" b="1" dirty="0" smtClean="0"/>
              <a:t> model is critical to identify causal SNPs</a:t>
            </a:r>
            <a:endParaRPr lang="en-US" sz="2400" b="1" dirty="0"/>
          </a:p>
        </p:txBody>
      </p:sp>
      <p:sp>
        <p:nvSpPr>
          <p:cNvPr id="64" name="TextBox 63"/>
          <p:cNvSpPr txBox="1"/>
          <p:nvPr/>
        </p:nvSpPr>
        <p:spPr>
          <a:xfrm>
            <a:off x="303577" y="3735943"/>
            <a:ext cx="8514813"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Much like genes, enhancers form functionally cohesive co-active clusters</a:t>
            </a:r>
            <a:endParaRPr lang="en-US" sz="2400" b="1" dirty="0"/>
          </a:p>
        </p:txBody>
      </p:sp>
      <p:sp>
        <p:nvSpPr>
          <p:cNvPr id="65" name="TextBox 64"/>
          <p:cNvSpPr txBox="1"/>
          <p:nvPr/>
        </p:nvSpPr>
        <p:spPr>
          <a:xfrm>
            <a:off x="379777" y="6012418"/>
            <a:ext cx="8514813"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Spatial enhancer clusters have a group-level effect on in vivo occupancy</a:t>
            </a:r>
            <a:endParaRPr lang="en-US" sz="2400" b="1" dirty="0"/>
          </a:p>
        </p:txBody>
      </p:sp>
    </p:spTree>
    <p:extLst>
      <p:ext uri="{BB962C8B-B14F-4D97-AF65-F5344CB8AC3E}">
        <p14:creationId xmlns:p14="http://schemas.microsoft.com/office/powerpoint/2010/main" val="21285983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0485" y="2240332"/>
            <a:ext cx="1336209" cy="369332"/>
          </a:xfrm>
          <a:prstGeom prst="rect">
            <a:avLst/>
          </a:prstGeom>
        </p:spPr>
        <p:txBody>
          <a:bodyPr wrap="square">
            <a:spAutoFit/>
          </a:bodyPr>
          <a:lstStyle/>
          <a:p>
            <a:r>
              <a:rPr lang="en-US" dirty="0" err="1" smtClean="0">
                <a:solidFill>
                  <a:srgbClr val="FFC000"/>
                </a:solidFill>
              </a:rPr>
              <a:t>Avinash</a:t>
            </a:r>
            <a:r>
              <a:rPr lang="en-US" dirty="0">
                <a:solidFill>
                  <a:srgbClr val="FFC000"/>
                </a:solidFill>
              </a:rPr>
              <a:t> </a:t>
            </a:r>
            <a:r>
              <a:rPr lang="en-US" dirty="0" smtClean="0">
                <a:solidFill>
                  <a:srgbClr val="FFC000"/>
                </a:solidFill>
              </a:rPr>
              <a:t>Das</a:t>
            </a:r>
            <a:endParaRPr lang="en-US" dirty="0"/>
          </a:p>
        </p:txBody>
      </p:sp>
      <p:sp>
        <p:nvSpPr>
          <p:cNvPr id="6" name="Rectangle 5"/>
          <p:cNvSpPr/>
          <p:nvPr/>
        </p:nvSpPr>
        <p:spPr>
          <a:xfrm>
            <a:off x="3922412" y="2241422"/>
            <a:ext cx="1402837" cy="369332"/>
          </a:xfrm>
          <a:prstGeom prst="rect">
            <a:avLst/>
          </a:prstGeom>
        </p:spPr>
        <p:txBody>
          <a:bodyPr wrap="square">
            <a:spAutoFit/>
          </a:bodyPr>
          <a:lstStyle/>
          <a:p>
            <a:r>
              <a:rPr lang="en-US" dirty="0" smtClean="0">
                <a:solidFill>
                  <a:srgbClr val="FFC000"/>
                </a:solidFill>
              </a:rPr>
              <a:t>Justin</a:t>
            </a:r>
            <a:r>
              <a:rPr lang="en-US" dirty="0">
                <a:solidFill>
                  <a:srgbClr val="FFC000"/>
                </a:solidFill>
              </a:rPr>
              <a:t> </a:t>
            </a:r>
            <a:r>
              <a:rPr lang="en-US" dirty="0" err="1" smtClean="0">
                <a:solidFill>
                  <a:srgbClr val="FFC000"/>
                </a:solidFill>
              </a:rPr>
              <a:t>Malin</a:t>
            </a:r>
            <a:endParaRPr lang="en-US" dirty="0"/>
          </a:p>
        </p:txBody>
      </p:sp>
      <p:pic>
        <p:nvPicPr>
          <p:cNvPr id="58" name="Picture 2" descr="http://www.cbcb.umd.edu/%7Esridhar/images/people/just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413" y="752476"/>
            <a:ext cx="1402837" cy="148785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www.cbcb.umd.edu/%7Esridhar/images/people/avin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311" y="752476"/>
            <a:ext cx="1305383" cy="14878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52517" y="752476"/>
            <a:ext cx="1595779" cy="1610697"/>
          </a:xfrm>
          <a:prstGeom prst="rect">
            <a:avLst/>
          </a:prstGeom>
        </p:spPr>
        <p:txBody>
          <a:bodyPr wrap="square">
            <a:spAutoFit/>
          </a:bodyPr>
          <a:lstStyle/>
          <a:p>
            <a:pPr>
              <a:spcAft>
                <a:spcPts val="200"/>
              </a:spcAft>
            </a:pPr>
            <a:r>
              <a:rPr lang="en-US" sz="2000" dirty="0" smtClean="0">
                <a:solidFill>
                  <a:srgbClr val="FFC000"/>
                </a:solidFill>
                <a:latin typeface="Arial" panose="020B0604020202020204" pitchFamily="34" charset="0"/>
                <a:cs typeface="Arial" panose="020B0604020202020204" pitchFamily="34" charset="0"/>
              </a:rPr>
              <a:t>Cambridge </a:t>
            </a:r>
          </a:p>
          <a:p>
            <a:pPr>
              <a:spcAft>
                <a:spcPts val="200"/>
              </a:spcAft>
            </a:pPr>
            <a:endParaRPr lang="en-US" dirty="0" smtClean="0">
              <a:solidFill>
                <a:srgbClr val="FFC000"/>
              </a:solidFill>
              <a:latin typeface="Arial" panose="020B0604020202020204" pitchFamily="34" charset="0"/>
              <a:cs typeface="Arial" panose="020B0604020202020204" pitchFamily="34" charset="0"/>
            </a:endParaRPr>
          </a:p>
          <a:p>
            <a:pPr>
              <a:spcAft>
                <a:spcPts val="200"/>
              </a:spcAft>
            </a:pPr>
            <a:r>
              <a:rPr lang="en-US" dirty="0" smtClean="0">
                <a:solidFill>
                  <a:srgbClr val="FFC000"/>
                </a:solidFill>
                <a:latin typeface="Arial" panose="020B0604020202020204" pitchFamily="34" charset="0"/>
                <a:cs typeface="Arial" panose="020B0604020202020204" pitchFamily="34" charset="0"/>
              </a:rPr>
              <a:t>Daphne </a:t>
            </a:r>
            <a:r>
              <a:rPr lang="en-US" dirty="0" err="1">
                <a:solidFill>
                  <a:srgbClr val="FFC000"/>
                </a:solidFill>
                <a:latin typeface="Arial" panose="020B0604020202020204" pitchFamily="34" charset="0"/>
                <a:cs typeface="Arial" panose="020B0604020202020204" pitchFamily="34" charset="0"/>
              </a:rPr>
              <a:t>Ezer</a:t>
            </a:r>
            <a:endParaRPr lang="en-US" dirty="0">
              <a:solidFill>
                <a:srgbClr val="FFC000"/>
              </a:solidFill>
              <a:latin typeface="Arial" panose="020B0604020202020204" pitchFamily="34" charset="0"/>
              <a:cs typeface="Arial" panose="020B0604020202020204" pitchFamily="34" charset="0"/>
            </a:endParaRPr>
          </a:p>
          <a:p>
            <a:pPr>
              <a:spcAft>
                <a:spcPts val="200"/>
              </a:spcAft>
            </a:pPr>
            <a:r>
              <a:rPr lang="en-US" dirty="0" err="1" smtClean="0">
                <a:solidFill>
                  <a:srgbClr val="FFC000"/>
                </a:solidFill>
                <a:latin typeface="Arial" panose="020B0604020202020204" pitchFamily="34" charset="0"/>
                <a:cs typeface="Arial" panose="020B0604020202020204" pitchFamily="34" charset="0"/>
              </a:rPr>
              <a:t>Xiaoyan</a:t>
            </a:r>
            <a:r>
              <a:rPr lang="en-US" dirty="0" smtClean="0">
                <a:solidFill>
                  <a:srgbClr val="FFC000"/>
                </a:solidFill>
                <a:latin typeface="Arial" panose="020B0604020202020204" pitchFamily="34" charset="0"/>
                <a:cs typeface="Arial" panose="020B0604020202020204" pitchFamily="34" charset="0"/>
              </a:rPr>
              <a:t> Ma</a:t>
            </a:r>
          </a:p>
          <a:p>
            <a:pPr>
              <a:spcAft>
                <a:spcPts val="200"/>
              </a:spcAft>
            </a:pPr>
            <a:r>
              <a:rPr lang="en-US" dirty="0" smtClean="0">
                <a:solidFill>
                  <a:srgbClr val="FFC000"/>
                </a:solidFill>
                <a:latin typeface="Arial" panose="020B0604020202020204" pitchFamily="34" charset="0"/>
                <a:cs typeface="Arial" panose="020B0604020202020204" pitchFamily="34" charset="0"/>
              </a:rPr>
              <a:t>Boris </a:t>
            </a:r>
            <a:r>
              <a:rPr lang="en-US" dirty="0" err="1" smtClean="0">
                <a:solidFill>
                  <a:srgbClr val="FFC000"/>
                </a:solidFill>
                <a:latin typeface="Arial" panose="020B0604020202020204" pitchFamily="34" charset="0"/>
                <a:cs typeface="Arial" panose="020B0604020202020204" pitchFamily="34" charset="0"/>
              </a:rPr>
              <a:t>Adryan</a:t>
            </a:r>
            <a:endParaRPr lang="en-US" dirty="0">
              <a:solidFill>
                <a:srgbClr val="FFC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4653508" y="3390900"/>
            <a:ext cx="2311400" cy="990600"/>
          </a:xfrm>
          <a:prstGeom prst="rect">
            <a:avLst/>
          </a:prstGeom>
        </p:spPr>
      </p:pic>
      <p:pic>
        <p:nvPicPr>
          <p:cNvPr id="17" name="Picture 16"/>
          <p:cNvPicPr>
            <a:picLocks noChangeAspect="1"/>
          </p:cNvPicPr>
          <p:nvPr/>
        </p:nvPicPr>
        <p:blipFill>
          <a:blip r:embed="rId5"/>
          <a:stretch>
            <a:fillRect/>
          </a:stretch>
        </p:blipFill>
        <p:spPr>
          <a:xfrm>
            <a:off x="1952417" y="5143588"/>
            <a:ext cx="2432764" cy="609600"/>
          </a:xfrm>
          <a:prstGeom prst="rect">
            <a:avLst/>
          </a:prstGeom>
        </p:spPr>
      </p:pic>
      <p:pic>
        <p:nvPicPr>
          <p:cNvPr id="18" name="Picture 17"/>
          <p:cNvPicPr>
            <a:picLocks noChangeAspect="1"/>
          </p:cNvPicPr>
          <p:nvPr/>
        </p:nvPicPr>
        <p:blipFill>
          <a:blip r:embed="rId6"/>
          <a:stretch>
            <a:fillRect/>
          </a:stretch>
        </p:blipFill>
        <p:spPr>
          <a:xfrm>
            <a:off x="219259" y="3886200"/>
            <a:ext cx="2063427" cy="685800"/>
          </a:xfrm>
          <a:prstGeom prst="rect">
            <a:avLst/>
          </a:prstGeom>
        </p:spPr>
      </p:pic>
      <p:sp>
        <p:nvSpPr>
          <p:cNvPr id="20" name="TextBox 19"/>
          <p:cNvSpPr txBox="1"/>
          <p:nvPr/>
        </p:nvSpPr>
        <p:spPr>
          <a:xfrm>
            <a:off x="6534150" y="5245356"/>
            <a:ext cx="1800225" cy="1015663"/>
          </a:xfrm>
          <a:prstGeom prst="rect">
            <a:avLst/>
          </a:prstGeom>
          <a:noFill/>
        </p:spPr>
        <p:txBody>
          <a:bodyPr wrap="square" rtlCol="0">
            <a:spAutoFit/>
          </a:bodyPr>
          <a:lstStyle/>
          <a:p>
            <a:r>
              <a:rPr lang="en-US" sz="6000" dirty="0" smtClean="0">
                <a:latin typeface="Arial Black"/>
                <a:cs typeface="Arial Black"/>
              </a:rPr>
              <a:t>NIH</a:t>
            </a:r>
            <a:endParaRPr lang="en-US" sz="6000" dirty="0">
              <a:latin typeface="Arial Black"/>
              <a:cs typeface="Arial Black"/>
            </a:endParaRPr>
          </a:p>
        </p:txBody>
      </p:sp>
    </p:spTree>
    <p:extLst>
      <p:ext uri="{BB962C8B-B14F-4D97-AF65-F5344CB8AC3E}">
        <p14:creationId xmlns:p14="http://schemas.microsoft.com/office/powerpoint/2010/main" val="23136356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711200" y="114300"/>
            <a:ext cx="8064500" cy="954107"/>
          </a:xfrm>
          <a:prstGeom prst="rect">
            <a:avLst/>
          </a:prstGeom>
          <a:noFill/>
        </p:spPr>
        <p:txBody>
          <a:bodyPr wrap="square" rtlCol="0">
            <a:spAutoFit/>
          </a:bodyPr>
          <a:lstStyle/>
          <a:p>
            <a:pPr algn="ctr"/>
            <a:r>
              <a:rPr lang="en-US" sz="2800" b="1" dirty="0" smtClean="0">
                <a:solidFill>
                  <a:schemeClr val="tx2">
                    <a:lumMod val="75000"/>
                  </a:schemeClr>
                </a:solidFill>
                <a:cs typeface="Arial"/>
              </a:rPr>
              <a:t>Enhancers – key mediators of context-specific gene regulation </a:t>
            </a:r>
            <a:endParaRPr lang="en-US" sz="2800" b="1" dirty="0">
              <a:solidFill>
                <a:schemeClr val="tx2">
                  <a:lumMod val="75000"/>
                </a:schemeClr>
              </a:solidFill>
              <a:cs typeface="Arial"/>
            </a:endParaRPr>
          </a:p>
        </p:txBody>
      </p:sp>
      <p:grpSp>
        <p:nvGrpSpPr>
          <p:cNvPr id="52" name="Group 51"/>
          <p:cNvGrpSpPr/>
          <p:nvPr/>
        </p:nvGrpSpPr>
        <p:grpSpPr>
          <a:xfrm>
            <a:off x="1202304" y="1536700"/>
            <a:ext cx="6787373" cy="4027242"/>
            <a:chOff x="1156966" y="2167605"/>
            <a:chExt cx="6787373" cy="4027242"/>
          </a:xfrm>
        </p:grpSpPr>
        <p:sp>
          <p:nvSpPr>
            <p:cNvPr id="7" name="Freeform 6"/>
            <p:cNvSpPr/>
            <p:nvPr/>
          </p:nvSpPr>
          <p:spPr>
            <a:xfrm>
              <a:off x="1156966" y="2167605"/>
              <a:ext cx="6787373" cy="4027242"/>
            </a:xfrm>
            <a:custGeom>
              <a:avLst/>
              <a:gdLst>
                <a:gd name="connsiteX0" fmla="*/ 4575984 w 6787373"/>
                <a:gd name="connsiteY0" fmla="*/ 52313 h 4027242"/>
                <a:gd name="connsiteX1" fmla="*/ 5218241 w 6787373"/>
                <a:gd name="connsiteY1" fmla="*/ 8770 h 4027242"/>
                <a:gd name="connsiteX2" fmla="*/ 6121755 w 6787373"/>
                <a:gd name="connsiteY2" fmla="*/ 204713 h 4027242"/>
                <a:gd name="connsiteX3" fmla="*/ 6470098 w 6787373"/>
                <a:gd name="connsiteY3" fmla="*/ 912284 h 4027242"/>
                <a:gd name="connsiteX4" fmla="*/ 6383013 w 6787373"/>
                <a:gd name="connsiteY4" fmla="*/ 1456570 h 4027242"/>
                <a:gd name="connsiteX5" fmla="*/ 5621013 w 6787373"/>
                <a:gd name="connsiteY5" fmla="*/ 1826684 h 4027242"/>
                <a:gd name="connsiteX6" fmla="*/ 5044070 w 6787373"/>
                <a:gd name="connsiteY6" fmla="*/ 1652513 h 4027242"/>
                <a:gd name="connsiteX7" fmla="*/ 4554213 w 6787373"/>
                <a:gd name="connsiteY7" fmla="*/ 1619855 h 4027242"/>
                <a:gd name="connsiteX8" fmla="*/ 3411213 w 6787373"/>
                <a:gd name="connsiteY8" fmla="*/ 1663398 h 4027242"/>
                <a:gd name="connsiteX9" fmla="*/ 2562127 w 6787373"/>
                <a:gd name="connsiteY9" fmla="*/ 977598 h 4027242"/>
                <a:gd name="connsiteX10" fmla="*/ 1517098 w 6787373"/>
                <a:gd name="connsiteY10" fmla="*/ 313570 h 4027242"/>
                <a:gd name="connsiteX11" fmla="*/ 559155 w 6787373"/>
                <a:gd name="connsiteY11" fmla="*/ 607484 h 4027242"/>
                <a:gd name="connsiteX12" fmla="*/ 3984 w 6787373"/>
                <a:gd name="connsiteY12" fmla="*/ 1989970 h 4027242"/>
                <a:gd name="connsiteX13" fmla="*/ 374098 w 6787373"/>
                <a:gd name="connsiteY13" fmla="*/ 3078541 h 4027242"/>
                <a:gd name="connsiteX14" fmla="*/ 1506213 w 6787373"/>
                <a:gd name="connsiteY14" fmla="*/ 4014713 h 4027242"/>
                <a:gd name="connsiteX15" fmla="*/ 2594784 w 6787373"/>
                <a:gd name="connsiteY15" fmla="*/ 3557513 h 4027242"/>
                <a:gd name="connsiteX16" fmla="*/ 3171727 w 6787373"/>
                <a:gd name="connsiteY16" fmla="*/ 2708427 h 4027242"/>
                <a:gd name="connsiteX17" fmla="*/ 3618041 w 6787373"/>
                <a:gd name="connsiteY17" fmla="*/ 2294770 h 4027242"/>
                <a:gd name="connsiteX18" fmla="*/ 4815470 w 6787373"/>
                <a:gd name="connsiteY18" fmla="*/ 2251227 h 4027242"/>
                <a:gd name="connsiteX19" fmla="*/ 6263270 w 6787373"/>
                <a:gd name="connsiteY19" fmla="*/ 1968198 h 4027242"/>
                <a:gd name="connsiteX20" fmla="*/ 6720470 w 6787373"/>
                <a:gd name="connsiteY20" fmla="*/ 2349198 h 4027242"/>
                <a:gd name="connsiteX21" fmla="*/ 6709584 w 6787373"/>
                <a:gd name="connsiteY21" fmla="*/ 3013227 h 4027242"/>
                <a:gd name="connsiteX22" fmla="*/ 6012898 w 6787373"/>
                <a:gd name="connsiteY22" fmla="*/ 3568398 h 40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87373" h="4027242">
                  <a:moveTo>
                    <a:pt x="4575984" y="52313"/>
                  </a:moveTo>
                  <a:cubicBezTo>
                    <a:pt x="4768298" y="17841"/>
                    <a:pt x="4960613" y="-16630"/>
                    <a:pt x="5218241" y="8770"/>
                  </a:cubicBezTo>
                  <a:cubicBezTo>
                    <a:pt x="5475870" y="34170"/>
                    <a:pt x="5913112" y="54127"/>
                    <a:pt x="6121755" y="204713"/>
                  </a:cubicBezTo>
                  <a:cubicBezTo>
                    <a:pt x="6330398" y="355299"/>
                    <a:pt x="6426555" y="703641"/>
                    <a:pt x="6470098" y="912284"/>
                  </a:cubicBezTo>
                  <a:cubicBezTo>
                    <a:pt x="6513641" y="1120927"/>
                    <a:pt x="6524527" y="1304170"/>
                    <a:pt x="6383013" y="1456570"/>
                  </a:cubicBezTo>
                  <a:cubicBezTo>
                    <a:pt x="6241499" y="1608970"/>
                    <a:pt x="5844170" y="1794027"/>
                    <a:pt x="5621013" y="1826684"/>
                  </a:cubicBezTo>
                  <a:cubicBezTo>
                    <a:pt x="5397856" y="1859341"/>
                    <a:pt x="5221870" y="1686985"/>
                    <a:pt x="5044070" y="1652513"/>
                  </a:cubicBezTo>
                  <a:cubicBezTo>
                    <a:pt x="4866270" y="1618041"/>
                    <a:pt x="4826356" y="1618041"/>
                    <a:pt x="4554213" y="1619855"/>
                  </a:cubicBezTo>
                  <a:cubicBezTo>
                    <a:pt x="4282070" y="1621669"/>
                    <a:pt x="3743227" y="1770441"/>
                    <a:pt x="3411213" y="1663398"/>
                  </a:cubicBezTo>
                  <a:cubicBezTo>
                    <a:pt x="3079199" y="1556355"/>
                    <a:pt x="2877813" y="1202569"/>
                    <a:pt x="2562127" y="977598"/>
                  </a:cubicBezTo>
                  <a:cubicBezTo>
                    <a:pt x="2246441" y="752627"/>
                    <a:pt x="1850927" y="375256"/>
                    <a:pt x="1517098" y="313570"/>
                  </a:cubicBezTo>
                  <a:cubicBezTo>
                    <a:pt x="1183269" y="251884"/>
                    <a:pt x="811341" y="328084"/>
                    <a:pt x="559155" y="607484"/>
                  </a:cubicBezTo>
                  <a:cubicBezTo>
                    <a:pt x="306969" y="886884"/>
                    <a:pt x="34827" y="1578127"/>
                    <a:pt x="3984" y="1989970"/>
                  </a:cubicBezTo>
                  <a:cubicBezTo>
                    <a:pt x="-26859" y="2401813"/>
                    <a:pt x="123727" y="2741084"/>
                    <a:pt x="374098" y="3078541"/>
                  </a:cubicBezTo>
                  <a:cubicBezTo>
                    <a:pt x="624469" y="3415998"/>
                    <a:pt x="1136099" y="3934884"/>
                    <a:pt x="1506213" y="4014713"/>
                  </a:cubicBezTo>
                  <a:cubicBezTo>
                    <a:pt x="1876327" y="4094542"/>
                    <a:pt x="2317199" y="3775227"/>
                    <a:pt x="2594784" y="3557513"/>
                  </a:cubicBezTo>
                  <a:cubicBezTo>
                    <a:pt x="2872369" y="3339799"/>
                    <a:pt x="3001184" y="2918884"/>
                    <a:pt x="3171727" y="2708427"/>
                  </a:cubicBezTo>
                  <a:cubicBezTo>
                    <a:pt x="3342270" y="2497970"/>
                    <a:pt x="3344084" y="2370970"/>
                    <a:pt x="3618041" y="2294770"/>
                  </a:cubicBezTo>
                  <a:cubicBezTo>
                    <a:pt x="3891998" y="2218570"/>
                    <a:pt x="4374599" y="2305656"/>
                    <a:pt x="4815470" y="2251227"/>
                  </a:cubicBezTo>
                  <a:cubicBezTo>
                    <a:pt x="5256341" y="2196798"/>
                    <a:pt x="5945770" y="1951870"/>
                    <a:pt x="6263270" y="1968198"/>
                  </a:cubicBezTo>
                  <a:cubicBezTo>
                    <a:pt x="6580770" y="1984526"/>
                    <a:pt x="6646084" y="2175027"/>
                    <a:pt x="6720470" y="2349198"/>
                  </a:cubicBezTo>
                  <a:cubicBezTo>
                    <a:pt x="6794856" y="2523369"/>
                    <a:pt x="6827513" y="2810027"/>
                    <a:pt x="6709584" y="3013227"/>
                  </a:cubicBezTo>
                  <a:cubicBezTo>
                    <a:pt x="6591655" y="3216427"/>
                    <a:pt x="6302276" y="3392412"/>
                    <a:pt x="6012898" y="3568398"/>
                  </a:cubicBezTo>
                </a:path>
              </a:pathLst>
            </a:cu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rot="21404706">
              <a:off x="5064990" y="3714780"/>
              <a:ext cx="618105" cy="214554"/>
            </a:xfrm>
            <a:prstGeom prst="rect">
              <a:avLst/>
            </a:prstGeom>
            <a:solidFill>
              <a:srgbClr val="00B050"/>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21431170">
              <a:off x="5051089" y="4317930"/>
              <a:ext cx="771987" cy="179402"/>
            </a:xfrm>
            <a:prstGeom prst="rect">
              <a:avLst/>
            </a:prstGeom>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23350" y="3841889"/>
              <a:ext cx="150733" cy="235895"/>
            </a:xfrm>
            <a:prstGeom prst="ellipse">
              <a:avLst/>
            </a:prstGeom>
            <a:solidFill>
              <a:srgbClr val="92D05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43195" y="3841889"/>
              <a:ext cx="213555" cy="235895"/>
            </a:xfrm>
            <a:prstGeom prst="ellipse">
              <a:avLst/>
            </a:prstGeom>
            <a:blipFill>
              <a:blip r:embed="rId2"/>
              <a:tile tx="0" ty="0" sx="100000" sy="100000" flip="none" algn="tl"/>
            </a:bli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23350" y="4070489"/>
              <a:ext cx="150733" cy="297505"/>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74083" y="4077784"/>
              <a:ext cx="275889" cy="290210"/>
            </a:xfrm>
            <a:prstGeom prst="ellipse">
              <a:avLst/>
            </a:prstGeom>
            <a:blipFill>
              <a:blip r:embed="rId3"/>
              <a:tile tx="0" ty="0" sx="100000" sy="100000" flip="none" algn="tl"/>
            </a:bli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15236" y="4066898"/>
              <a:ext cx="106778" cy="297505"/>
            </a:xfrm>
            <a:prstGeom prst="ellipse">
              <a:avLst/>
            </a:prstGeom>
            <a:solidFill>
              <a:srgbClr val="7030A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 Arrow 16"/>
            <p:cNvSpPr/>
            <p:nvPr/>
          </p:nvSpPr>
          <p:spPr>
            <a:xfrm>
              <a:off x="5820036" y="4096835"/>
              <a:ext cx="241430" cy="363642"/>
            </a:xfrm>
            <a:prstGeom prst="ben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945219" y="3219455"/>
              <a:ext cx="1749633" cy="369332"/>
            </a:xfrm>
            <a:prstGeom prst="rect">
              <a:avLst/>
            </a:prstGeom>
            <a:noFill/>
          </p:spPr>
          <p:txBody>
            <a:bodyPr wrap="square" rtlCol="0">
              <a:spAutoFit/>
            </a:bodyPr>
            <a:lstStyle/>
            <a:p>
              <a:pPr algn="ctr"/>
              <a:r>
                <a:rPr lang="en-US" b="1" dirty="0" smtClean="0"/>
                <a:t>Enhancer</a:t>
              </a:r>
              <a:endParaRPr lang="en-US" b="1" dirty="0"/>
            </a:p>
          </p:txBody>
        </p:sp>
        <p:sp>
          <p:nvSpPr>
            <p:cNvPr id="48" name="Bent Arrow 47"/>
            <p:cNvSpPr/>
            <p:nvPr/>
          </p:nvSpPr>
          <p:spPr>
            <a:xfrm rot="2376464">
              <a:off x="4105274" y="3295655"/>
              <a:ext cx="278235" cy="291173"/>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5791200" y="4419600"/>
              <a:ext cx="540533" cy="369332"/>
            </a:xfrm>
            <a:prstGeom prst="rect">
              <a:avLst/>
            </a:prstGeom>
            <a:noFill/>
          </p:spPr>
          <p:txBody>
            <a:bodyPr wrap="none" rtlCol="0">
              <a:spAutoFit/>
            </a:bodyPr>
            <a:lstStyle/>
            <a:p>
              <a:r>
                <a:rPr lang="en-US" b="1" dirty="0" err="1" smtClean="0">
                  <a:solidFill>
                    <a:srgbClr val="FFC000"/>
                  </a:solidFill>
                </a:rPr>
                <a:t>Shh</a:t>
              </a:r>
              <a:endParaRPr lang="en-US" b="1" dirty="0">
                <a:solidFill>
                  <a:srgbClr val="FFC000"/>
                </a:solidFill>
              </a:endParaRPr>
            </a:p>
          </p:txBody>
        </p:sp>
        <p:sp>
          <p:nvSpPr>
            <p:cNvPr id="50" name="TextBox 49"/>
            <p:cNvSpPr txBox="1"/>
            <p:nvPr/>
          </p:nvSpPr>
          <p:spPr>
            <a:xfrm rot="2309585">
              <a:off x="3996933" y="2955417"/>
              <a:ext cx="792205" cy="369332"/>
            </a:xfrm>
            <a:prstGeom prst="rect">
              <a:avLst/>
            </a:prstGeom>
            <a:noFill/>
          </p:spPr>
          <p:txBody>
            <a:bodyPr wrap="none" rtlCol="0">
              <a:spAutoFit/>
            </a:bodyPr>
            <a:lstStyle/>
            <a:p>
              <a:r>
                <a:rPr lang="en-US" b="1" dirty="0" smtClean="0">
                  <a:solidFill>
                    <a:srgbClr val="FFC000"/>
                  </a:solidFill>
                </a:rPr>
                <a:t>Lmbr1</a:t>
              </a:r>
              <a:endParaRPr lang="en-US" b="1" dirty="0">
                <a:solidFill>
                  <a:srgbClr val="FFC000"/>
                </a:solidFill>
              </a:endParaRPr>
            </a:p>
          </p:txBody>
        </p:sp>
        <p:sp>
          <p:nvSpPr>
            <p:cNvPr id="49" name="TextBox 48"/>
            <p:cNvSpPr txBox="1"/>
            <p:nvPr/>
          </p:nvSpPr>
          <p:spPr>
            <a:xfrm>
              <a:off x="1295400" y="4148794"/>
              <a:ext cx="673582" cy="369332"/>
            </a:xfrm>
            <a:prstGeom prst="rect">
              <a:avLst/>
            </a:prstGeom>
            <a:noFill/>
          </p:spPr>
          <p:txBody>
            <a:bodyPr wrap="none" rtlCol="0">
              <a:spAutoFit/>
            </a:bodyPr>
            <a:lstStyle/>
            <a:p>
              <a:r>
                <a:rPr lang="en-US" dirty="0" smtClean="0"/>
                <a:t>1 Mb</a:t>
              </a:r>
              <a:endParaRPr lang="en-US" dirty="0"/>
            </a:p>
          </p:txBody>
        </p:sp>
      </p:grpSp>
      <p:sp>
        <p:nvSpPr>
          <p:cNvPr id="51" name="Rectangle 50"/>
          <p:cNvSpPr/>
          <p:nvPr/>
        </p:nvSpPr>
        <p:spPr>
          <a:xfrm>
            <a:off x="656348" y="5880100"/>
            <a:ext cx="7598652" cy="646331"/>
          </a:xfrm>
          <a:prstGeom prst="rect">
            <a:avLst/>
          </a:prstGeom>
        </p:spPr>
        <p:txBody>
          <a:bodyPr wrap="square">
            <a:spAutoFit/>
          </a:bodyPr>
          <a:lstStyle/>
          <a:p>
            <a:r>
              <a:rPr lang="en-US" dirty="0"/>
              <a:t>A long-range </a:t>
            </a:r>
            <a:r>
              <a:rPr lang="en-US" i="1" dirty="0" err="1"/>
              <a:t>Shh</a:t>
            </a:r>
            <a:r>
              <a:rPr lang="en-US" dirty="0"/>
              <a:t> enhancer regulates expression in the developing limb and fin and is associated with </a:t>
            </a:r>
            <a:r>
              <a:rPr lang="en-US" dirty="0" err="1"/>
              <a:t>preaxial</a:t>
            </a:r>
            <a:r>
              <a:rPr lang="en-US" dirty="0"/>
              <a:t> </a:t>
            </a:r>
            <a:r>
              <a:rPr lang="en-US" dirty="0" err="1" smtClean="0"/>
              <a:t>polydactyly</a:t>
            </a:r>
            <a:r>
              <a:rPr lang="en-US" dirty="0" smtClean="0"/>
              <a:t>, Lettice et al. HMG 2003</a:t>
            </a:r>
            <a:endParaRPr lang="en-US" dirty="0"/>
          </a:p>
        </p:txBody>
      </p:sp>
    </p:spTree>
    <p:extLst>
      <p:ext uri="{BB962C8B-B14F-4D97-AF65-F5344CB8AC3E}">
        <p14:creationId xmlns:p14="http://schemas.microsoft.com/office/powerpoint/2010/main" val="17890039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7057" y="592435"/>
            <a:ext cx="8856443" cy="6175296"/>
            <a:chOff x="97057" y="592435"/>
            <a:chExt cx="8856443" cy="6175296"/>
          </a:xfrm>
        </p:grpSpPr>
        <p:grpSp>
          <p:nvGrpSpPr>
            <p:cNvPr id="55" name="Group 54"/>
            <p:cNvGrpSpPr/>
            <p:nvPr/>
          </p:nvGrpSpPr>
          <p:grpSpPr>
            <a:xfrm>
              <a:off x="6718300" y="2933700"/>
              <a:ext cx="2159000" cy="1282700"/>
              <a:chOff x="1993900" y="2806700"/>
              <a:chExt cx="2159000" cy="1282700"/>
            </a:xfrm>
          </p:grpSpPr>
          <p:sp>
            <p:nvSpPr>
              <p:cNvPr id="35" name="Rectangle 34"/>
              <p:cNvSpPr/>
              <p:nvPr/>
            </p:nvSpPr>
            <p:spPr>
              <a:xfrm>
                <a:off x="1993900" y="31242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844800" y="28067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530600" y="3340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022600" y="3975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019300" y="38100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35" idx="0"/>
                <a:endCxn id="36" idx="1"/>
              </p:cNvCxnSpPr>
              <p:nvPr/>
            </p:nvCxnSpPr>
            <p:spPr>
              <a:xfrm flipV="1">
                <a:off x="2305050" y="2863850"/>
                <a:ext cx="539750" cy="2603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6" idx="2"/>
                <a:endCxn id="37" idx="0"/>
              </p:cNvCxnSpPr>
              <p:nvPr/>
            </p:nvCxnSpPr>
            <p:spPr>
              <a:xfrm>
                <a:off x="3155950" y="2921000"/>
                <a:ext cx="685800" cy="4191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7" idx="2"/>
                <a:endCxn id="39" idx="3"/>
              </p:cNvCxnSpPr>
              <p:nvPr/>
            </p:nvCxnSpPr>
            <p:spPr>
              <a:xfrm flipH="1">
                <a:off x="2641600" y="3454400"/>
                <a:ext cx="1200150" cy="4127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35" idx="2"/>
                <a:endCxn id="38" idx="0"/>
              </p:cNvCxnSpPr>
              <p:nvPr/>
            </p:nvCxnSpPr>
            <p:spPr>
              <a:xfrm>
                <a:off x="2305050" y="3238500"/>
                <a:ext cx="1028700" cy="7366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9" idx="0"/>
                <a:endCxn id="35" idx="2"/>
              </p:cNvCxnSpPr>
              <p:nvPr/>
            </p:nvCxnSpPr>
            <p:spPr>
              <a:xfrm flipH="1" flipV="1">
                <a:off x="2305050" y="3238500"/>
                <a:ext cx="25400" cy="5715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6" name="Rectangle 55"/>
            <p:cNvSpPr/>
            <p:nvPr/>
          </p:nvSpPr>
          <p:spPr>
            <a:xfrm>
              <a:off x="1590381" y="3272135"/>
              <a:ext cx="177224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7" name="Rectangle 56"/>
            <p:cNvSpPr/>
            <p:nvPr/>
          </p:nvSpPr>
          <p:spPr>
            <a:xfrm>
              <a:off x="4397084" y="3259435"/>
              <a:ext cx="177224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8" name="Left-Right Arrow 57"/>
            <p:cNvSpPr/>
            <p:nvPr/>
          </p:nvSpPr>
          <p:spPr>
            <a:xfrm>
              <a:off x="3543300" y="3416300"/>
              <a:ext cx="7239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144371" y="5151735"/>
              <a:ext cx="2589429" cy="1077218"/>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Transcription Factor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 name="Rectangle 60"/>
            <p:cNvSpPr/>
            <p:nvPr/>
          </p:nvSpPr>
          <p:spPr>
            <a:xfrm>
              <a:off x="4574884" y="5253335"/>
              <a:ext cx="177224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2" name="Left-Right Arrow 61"/>
            <p:cNvSpPr/>
            <p:nvPr/>
          </p:nvSpPr>
          <p:spPr>
            <a:xfrm>
              <a:off x="3708400" y="5435600"/>
              <a:ext cx="7239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1244600" y="6121400"/>
              <a:ext cx="5332184" cy="646331"/>
            </a:xfrm>
            <a:prstGeom prst="rect">
              <a:avLst/>
            </a:prstGeom>
            <a:noFill/>
          </p:spPr>
          <p:txBody>
            <a:bodyPr wrap="none" rtlCol="0">
              <a:spAutoFit/>
            </a:bodyPr>
            <a:lstStyle/>
            <a:p>
              <a:r>
                <a:rPr lang="en-US" sz="3600" dirty="0" smtClean="0"/>
                <a:t>(In a 3D chromatin context)</a:t>
              </a:r>
              <a:endParaRPr lang="en-US" sz="3600" dirty="0"/>
            </a:p>
          </p:txBody>
        </p:sp>
        <p:grpSp>
          <p:nvGrpSpPr>
            <p:cNvPr id="78" name="Group 77"/>
            <p:cNvGrpSpPr/>
            <p:nvPr/>
          </p:nvGrpSpPr>
          <p:grpSpPr>
            <a:xfrm>
              <a:off x="6794500" y="5067300"/>
              <a:ext cx="2159000" cy="1435100"/>
              <a:chOff x="6794500" y="5067300"/>
              <a:chExt cx="2159000" cy="1435100"/>
            </a:xfrm>
          </p:grpSpPr>
          <p:sp>
            <p:nvSpPr>
              <p:cNvPr id="65" name="Rectangle 64"/>
              <p:cNvSpPr/>
              <p:nvPr/>
            </p:nvSpPr>
            <p:spPr>
              <a:xfrm>
                <a:off x="6794500" y="55372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7645400" y="52197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8331200" y="5753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823200" y="63881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819900" y="6223000"/>
                <a:ext cx="622300" cy="1143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a:stCxn id="65" idx="0"/>
                <a:endCxn id="66" idx="1"/>
              </p:cNvCxnSpPr>
              <p:nvPr/>
            </p:nvCxnSpPr>
            <p:spPr>
              <a:xfrm flipV="1">
                <a:off x="7105650" y="5276850"/>
                <a:ext cx="539750" cy="2603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66" idx="2"/>
                <a:endCxn id="67" idx="0"/>
              </p:cNvCxnSpPr>
              <p:nvPr/>
            </p:nvCxnSpPr>
            <p:spPr>
              <a:xfrm>
                <a:off x="7956550" y="5334000"/>
                <a:ext cx="685800" cy="4191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67" idx="2"/>
                <a:endCxn id="69" idx="3"/>
              </p:cNvCxnSpPr>
              <p:nvPr/>
            </p:nvCxnSpPr>
            <p:spPr>
              <a:xfrm flipH="1">
                <a:off x="7442200" y="5867400"/>
                <a:ext cx="1200150" cy="41275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65" idx="2"/>
                <a:endCxn id="68" idx="0"/>
              </p:cNvCxnSpPr>
              <p:nvPr/>
            </p:nvCxnSpPr>
            <p:spPr>
              <a:xfrm>
                <a:off x="7105650" y="5651500"/>
                <a:ext cx="1028700" cy="7366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9" idx="0"/>
                <a:endCxn id="65" idx="2"/>
              </p:cNvCxnSpPr>
              <p:nvPr/>
            </p:nvCxnSpPr>
            <p:spPr>
              <a:xfrm flipH="1" flipV="1">
                <a:off x="7105650" y="5651500"/>
                <a:ext cx="25400" cy="5715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7137400" y="60579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785100" y="50673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509000" y="5588000"/>
                <a:ext cx="215900" cy="20320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116577" y="592435"/>
              <a:ext cx="8465050" cy="1676975"/>
              <a:chOff x="116577" y="579735"/>
              <a:chExt cx="8465050" cy="1676975"/>
            </a:xfrm>
          </p:grpSpPr>
          <p:cxnSp>
            <p:nvCxnSpPr>
              <p:cNvPr id="22" name="Straight Connector 21"/>
              <p:cNvCxnSpPr/>
              <p:nvPr/>
            </p:nvCxnSpPr>
            <p:spPr>
              <a:xfrm flipV="1">
                <a:off x="1295400" y="1587500"/>
                <a:ext cx="6146800" cy="50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260600" y="1422400"/>
                <a:ext cx="1333500" cy="190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Bent Arrow 23"/>
              <p:cNvSpPr/>
              <p:nvPr/>
            </p:nvSpPr>
            <p:spPr>
              <a:xfrm>
                <a:off x="6591300" y="927100"/>
                <a:ext cx="647700" cy="635000"/>
              </a:xfrm>
              <a:prstGeom prst="ben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Lightning Bolt 27"/>
              <p:cNvSpPr/>
              <p:nvPr/>
            </p:nvSpPr>
            <p:spPr>
              <a:xfrm>
                <a:off x="2768600" y="1244600"/>
                <a:ext cx="203200" cy="342900"/>
              </a:xfrm>
              <a:prstGeom prst="lightningBolt">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895181" y="617835"/>
                <a:ext cx="177224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Rectangle 29"/>
              <p:cNvSpPr/>
              <p:nvPr/>
            </p:nvSpPr>
            <p:spPr>
              <a:xfrm>
                <a:off x="5632431" y="579735"/>
                <a:ext cx="1079542"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 name="Rectangle 30"/>
              <p:cNvSpPr/>
              <p:nvPr/>
            </p:nvSpPr>
            <p:spPr>
              <a:xfrm>
                <a:off x="2372931" y="1671935"/>
                <a:ext cx="867545" cy="584775"/>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SNP</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 name="Rectangle 31"/>
              <p:cNvSpPr/>
              <p:nvPr/>
            </p:nvSpPr>
            <p:spPr>
              <a:xfrm>
                <a:off x="5578882" y="1652885"/>
                <a:ext cx="3002745"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 Expression</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Left-Right Arrow 32"/>
              <p:cNvSpPr/>
              <p:nvPr/>
            </p:nvSpPr>
            <p:spPr>
              <a:xfrm>
                <a:off x="4089400" y="762000"/>
                <a:ext cx="11303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Left-Right Arrow 33"/>
              <p:cNvSpPr/>
              <p:nvPr/>
            </p:nvSpPr>
            <p:spPr>
              <a:xfrm>
                <a:off x="4127500" y="1778000"/>
                <a:ext cx="11303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16577" y="757535"/>
                <a:ext cx="554246" cy="92333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81" name="Rectangle 80"/>
            <p:cNvSpPr/>
            <p:nvPr/>
          </p:nvSpPr>
          <p:spPr>
            <a:xfrm>
              <a:off x="113167" y="2814935"/>
              <a:ext cx="738867" cy="92333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II.</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2" name="Rectangle 81"/>
            <p:cNvSpPr/>
            <p:nvPr/>
          </p:nvSpPr>
          <p:spPr>
            <a:xfrm>
              <a:off x="97057" y="5342235"/>
              <a:ext cx="923487" cy="92333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III.</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27839352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8677" y="1125835"/>
            <a:ext cx="8522200" cy="1676975"/>
            <a:chOff x="116577" y="579735"/>
            <a:chExt cx="8522200" cy="1676975"/>
          </a:xfrm>
        </p:grpSpPr>
        <p:cxnSp>
          <p:nvCxnSpPr>
            <p:cNvPr id="6" name="Straight Connector 5"/>
            <p:cNvCxnSpPr/>
            <p:nvPr/>
          </p:nvCxnSpPr>
          <p:spPr>
            <a:xfrm flipV="1">
              <a:off x="1295400" y="1587500"/>
              <a:ext cx="6146800" cy="50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260600" y="1422400"/>
              <a:ext cx="1333500" cy="190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Bent Arrow 7"/>
            <p:cNvSpPr/>
            <p:nvPr/>
          </p:nvSpPr>
          <p:spPr>
            <a:xfrm>
              <a:off x="6591300" y="927100"/>
              <a:ext cx="647700" cy="635000"/>
            </a:xfrm>
            <a:prstGeom prst="ben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Lightning Bolt 8"/>
            <p:cNvSpPr/>
            <p:nvPr/>
          </p:nvSpPr>
          <p:spPr>
            <a:xfrm>
              <a:off x="2768600" y="1244600"/>
              <a:ext cx="203200" cy="342900"/>
            </a:xfrm>
            <a:prstGeom prst="lightningBolt">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895181" y="617835"/>
              <a:ext cx="177224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Enhancer</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5632431" y="579735"/>
              <a:ext cx="1079542"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2372931" y="1671935"/>
              <a:ext cx="867545" cy="584775"/>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SNP</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5636032" y="1633835"/>
              <a:ext cx="3002745"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 Expression</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Left-Right Arrow 13"/>
            <p:cNvSpPr/>
            <p:nvPr/>
          </p:nvSpPr>
          <p:spPr>
            <a:xfrm>
              <a:off x="4089400" y="762000"/>
              <a:ext cx="11303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a:off x="4127500" y="1797050"/>
              <a:ext cx="1130300" cy="330200"/>
            </a:xfrm>
            <a:prstGeom prst="lef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6577" y="757535"/>
              <a:ext cx="554246" cy="923330"/>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17" name="Picture 2" descr="http://www.cbcb.umd.edu/%7Esridhar/images/people/avin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02" y="4075227"/>
            <a:ext cx="1714498" cy="19541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409950" y="6084906"/>
            <a:ext cx="1530349" cy="461665"/>
          </a:xfrm>
          <a:prstGeom prst="rect">
            <a:avLst/>
          </a:prstGeom>
          <a:noFill/>
        </p:spPr>
        <p:txBody>
          <a:bodyPr wrap="square" rtlCol="0">
            <a:spAutoFit/>
          </a:bodyPr>
          <a:lstStyle/>
          <a:p>
            <a:r>
              <a:rPr lang="en-US" sz="2400" dirty="0" err="1" smtClean="0">
                <a:solidFill>
                  <a:schemeClr val="tx2">
                    <a:lumMod val="75000"/>
                  </a:schemeClr>
                </a:solidFill>
              </a:rPr>
              <a:t>Avinash</a:t>
            </a:r>
            <a:endParaRPr lang="en-US" sz="2400" dirty="0">
              <a:solidFill>
                <a:schemeClr val="tx2">
                  <a:lumMod val="75000"/>
                </a:schemeClr>
              </a:solidFill>
            </a:endParaRPr>
          </a:p>
        </p:txBody>
      </p:sp>
    </p:spTree>
    <p:extLst>
      <p:ext uri="{BB962C8B-B14F-4D97-AF65-F5344CB8AC3E}">
        <p14:creationId xmlns:p14="http://schemas.microsoft.com/office/powerpoint/2010/main" val="37988214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NP Science 727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710920"/>
            <a:ext cx="3957637" cy="2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85534"/>
            <a:ext cx="4351338" cy="255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nature07999-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9300"/>
            <a:ext cx="9144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228600" y="0"/>
            <a:ext cx="8686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GB" sz="3600" b="1" dirty="0">
                <a:solidFill>
                  <a:schemeClr val="tx2">
                    <a:lumMod val="75000"/>
                  </a:schemeClr>
                </a:solidFill>
                <a:latin typeface="+mn-lt"/>
                <a:cs typeface="Arial"/>
              </a:rPr>
              <a:t>Genome-wide association studies</a:t>
            </a:r>
          </a:p>
        </p:txBody>
      </p:sp>
      <p:sp>
        <p:nvSpPr>
          <p:cNvPr id="3078" name="TextBox 1"/>
          <p:cNvSpPr txBox="1">
            <a:spLocks noChangeArrowheads="1"/>
          </p:cNvSpPr>
          <p:nvPr/>
        </p:nvSpPr>
        <p:spPr bwMode="auto">
          <a:xfrm>
            <a:off x="3109913" y="2932113"/>
            <a:ext cx="1108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1400"/>
              <a:t>Collins 2007</a:t>
            </a:r>
          </a:p>
        </p:txBody>
      </p:sp>
      <p:sp>
        <p:nvSpPr>
          <p:cNvPr id="3079" name="TextBox 6"/>
          <p:cNvSpPr txBox="1">
            <a:spLocks noChangeArrowheads="1"/>
          </p:cNvSpPr>
          <p:nvPr/>
        </p:nvSpPr>
        <p:spPr bwMode="auto">
          <a:xfrm>
            <a:off x="6299200" y="2927350"/>
            <a:ext cx="1108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1400"/>
              <a:t>Collins 2007</a:t>
            </a:r>
          </a:p>
        </p:txBody>
      </p:sp>
      <p:sp>
        <p:nvSpPr>
          <p:cNvPr id="3080" name="TextBox 7"/>
          <p:cNvSpPr txBox="1">
            <a:spLocks noChangeArrowheads="1"/>
          </p:cNvSpPr>
          <p:nvPr/>
        </p:nvSpPr>
        <p:spPr bwMode="auto">
          <a:xfrm>
            <a:off x="6697663" y="5648325"/>
            <a:ext cx="193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1400"/>
              <a:t>Wang et al. Nature 2009</a:t>
            </a:r>
          </a:p>
        </p:txBody>
      </p:sp>
      <p:sp>
        <p:nvSpPr>
          <p:cNvPr id="308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E0722D9D-5377-4B31-87F0-79CDF57C02AC}" type="slidenum">
              <a:rPr lang="en-US" smtClean="0"/>
              <a:pPr eaLnBrk="1" hangingPunct="1"/>
              <a:t>7</a:t>
            </a:fld>
            <a:endParaRPr lang="en-US" smtClean="0"/>
          </a:p>
        </p:txBody>
      </p:sp>
    </p:spTree>
    <p:extLst>
      <p:ext uri="{BB962C8B-B14F-4D97-AF65-F5344CB8AC3E}">
        <p14:creationId xmlns:p14="http://schemas.microsoft.com/office/powerpoint/2010/main" val="21581755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9585"/>
            <a:ext cx="8229600" cy="609600"/>
          </a:xfrm>
        </p:spPr>
        <p:txBody>
          <a:bodyPr>
            <a:normAutofit fontScale="90000"/>
          </a:bodyPr>
          <a:lstStyle/>
          <a:p>
            <a:r>
              <a:rPr lang="en-US" sz="3600" b="1" dirty="0" smtClean="0">
                <a:solidFill>
                  <a:schemeClr val="tx2">
                    <a:lumMod val="75000"/>
                  </a:schemeClr>
                </a:solidFill>
                <a:latin typeface="+mn-lt"/>
                <a:cs typeface="Arial"/>
              </a:rPr>
              <a:t>Expression Quantitative Trait Loci (</a:t>
            </a:r>
            <a:r>
              <a:rPr lang="en-US" sz="3600" b="1" dirty="0" err="1" smtClean="0">
                <a:solidFill>
                  <a:schemeClr val="tx2">
                    <a:lumMod val="75000"/>
                  </a:schemeClr>
                </a:solidFill>
                <a:latin typeface="+mn-lt"/>
                <a:cs typeface="Arial"/>
              </a:rPr>
              <a:t>eQTL</a:t>
            </a:r>
            <a:r>
              <a:rPr lang="en-US" sz="3600" b="1" dirty="0" smtClean="0">
                <a:solidFill>
                  <a:schemeClr val="tx2">
                    <a:lumMod val="75000"/>
                  </a:schemeClr>
                </a:solidFill>
                <a:latin typeface="+mn-lt"/>
                <a:cs typeface="Arial"/>
              </a:rPr>
              <a:t>)</a:t>
            </a:r>
            <a:endParaRPr lang="en-US" sz="3600" b="1" dirty="0">
              <a:solidFill>
                <a:schemeClr val="tx2">
                  <a:lumMod val="75000"/>
                </a:schemeClr>
              </a:solidFill>
              <a:latin typeface="+mn-lt"/>
              <a:cs typeface="Arial"/>
            </a:endParaRPr>
          </a:p>
        </p:txBody>
      </p:sp>
      <p:pic>
        <p:nvPicPr>
          <p:cNvPr id="4" name="Picture 2" descr="SNP Science 727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600200"/>
            <a:ext cx="238625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3657600" y="1752600"/>
            <a:ext cx="1524000" cy="1371600"/>
            <a:chOff x="3657600" y="1752600"/>
            <a:chExt cx="1524000" cy="1371600"/>
          </a:xfrm>
        </p:grpSpPr>
        <p:sp>
          <p:nvSpPr>
            <p:cNvPr id="16" name="Smiley Face 15"/>
            <p:cNvSpPr/>
            <p:nvPr/>
          </p:nvSpPr>
          <p:spPr>
            <a:xfrm>
              <a:off x="3810000" y="1752600"/>
              <a:ext cx="533400" cy="544033"/>
            </a:xfrm>
            <a:prstGeom prst="smileyFac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4229100" y="1905000"/>
              <a:ext cx="533400" cy="544033"/>
            </a:xfrm>
            <a:prstGeom prst="smileyFac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4114800" y="2275367"/>
              <a:ext cx="533400" cy="544033"/>
            </a:xfrm>
            <a:prstGeom prst="smileyFac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3657600" y="2427767"/>
              <a:ext cx="533400" cy="544033"/>
            </a:xfrm>
            <a:prstGeom prst="smileyFac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4419600" y="2580167"/>
              <a:ext cx="533400" cy="544033"/>
            </a:xfrm>
            <a:prstGeom prst="smileyFac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4648200" y="2057400"/>
              <a:ext cx="533400" cy="544033"/>
            </a:xfrm>
            <a:prstGeom prst="smileyFac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562600" y="1676400"/>
            <a:ext cx="1524000" cy="1371600"/>
            <a:chOff x="3657600" y="1752600"/>
            <a:chExt cx="1524000" cy="1371600"/>
          </a:xfrm>
          <a:solidFill>
            <a:schemeClr val="bg2">
              <a:lumMod val="60000"/>
              <a:lumOff val="40000"/>
            </a:schemeClr>
          </a:solidFill>
        </p:grpSpPr>
        <p:sp>
          <p:nvSpPr>
            <p:cNvPr id="24" name="Smiley Face 23"/>
            <p:cNvSpPr/>
            <p:nvPr/>
          </p:nvSpPr>
          <p:spPr>
            <a:xfrm>
              <a:off x="3810000" y="1752600"/>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4229100" y="1905000"/>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p:cNvSpPr/>
            <p:nvPr/>
          </p:nvSpPr>
          <p:spPr>
            <a:xfrm>
              <a:off x="4114800" y="2275367"/>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3657600" y="2427767"/>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p:cNvSpPr/>
            <p:nvPr/>
          </p:nvSpPr>
          <p:spPr>
            <a:xfrm>
              <a:off x="4419600" y="2580167"/>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p:cNvSpPr/>
            <p:nvPr/>
          </p:nvSpPr>
          <p:spPr>
            <a:xfrm>
              <a:off x="4648200" y="2057400"/>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467600" y="1600200"/>
            <a:ext cx="1524000" cy="1371600"/>
            <a:chOff x="3657600" y="1752600"/>
            <a:chExt cx="1524000" cy="1371600"/>
          </a:xfrm>
          <a:solidFill>
            <a:schemeClr val="accent6">
              <a:lumMod val="75000"/>
            </a:schemeClr>
          </a:solidFill>
        </p:grpSpPr>
        <p:sp>
          <p:nvSpPr>
            <p:cNvPr id="31" name="Smiley Face 30"/>
            <p:cNvSpPr/>
            <p:nvPr/>
          </p:nvSpPr>
          <p:spPr>
            <a:xfrm>
              <a:off x="3810000" y="1752600"/>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p:cNvSpPr/>
            <p:nvPr/>
          </p:nvSpPr>
          <p:spPr>
            <a:xfrm>
              <a:off x="4229100" y="1905000"/>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miley Face 32"/>
            <p:cNvSpPr/>
            <p:nvPr/>
          </p:nvSpPr>
          <p:spPr>
            <a:xfrm>
              <a:off x="4114800" y="2275367"/>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p:cNvSpPr/>
            <p:nvPr/>
          </p:nvSpPr>
          <p:spPr>
            <a:xfrm>
              <a:off x="3657600" y="2427767"/>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p:cNvSpPr/>
            <p:nvPr/>
          </p:nvSpPr>
          <p:spPr>
            <a:xfrm>
              <a:off x="4419600" y="2580167"/>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p:cNvSpPr/>
            <p:nvPr/>
          </p:nvSpPr>
          <p:spPr>
            <a:xfrm>
              <a:off x="4648200" y="2057400"/>
              <a:ext cx="533400" cy="544033"/>
            </a:xfrm>
            <a:prstGeom prst="smileyFac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4064272" y="1232640"/>
            <a:ext cx="431528" cy="369332"/>
          </a:xfrm>
          <a:prstGeom prst="rect">
            <a:avLst/>
          </a:prstGeom>
          <a:noFill/>
        </p:spPr>
        <p:txBody>
          <a:bodyPr wrap="none" rtlCol="0">
            <a:spAutoFit/>
          </a:bodyPr>
          <a:lstStyle/>
          <a:p>
            <a:r>
              <a:rPr lang="en-US" dirty="0" smtClean="0"/>
              <a:t>CC</a:t>
            </a:r>
            <a:endParaRPr lang="en-US" dirty="0"/>
          </a:p>
        </p:txBody>
      </p:sp>
      <p:sp>
        <p:nvSpPr>
          <p:cNvPr id="38" name="TextBox 37"/>
          <p:cNvSpPr txBox="1"/>
          <p:nvPr/>
        </p:nvSpPr>
        <p:spPr>
          <a:xfrm>
            <a:off x="6019800" y="1230868"/>
            <a:ext cx="451919" cy="369332"/>
          </a:xfrm>
          <a:prstGeom prst="rect">
            <a:avLst/>
          </a:prstGeom>
          <a:noFill/>
        </p:spPr>
        <p:txBody>
          <a:bodyPr wrap="none" rtlCol="0">
            <a:spAutoFit/>
          </a:bodyPr>
          <a:lstStyle/>
          <a:p>
            <a:r>
              <a:rPr lang="en-US" dirty="0" smtClean="0"/>
              <a:t>CG</a:t>
            </a:r>
            <a:endParaRPr lang="en-US" dirty="0"/>
          </a:p>
        </p:txBody>
      </p:sp>
      <p:sp>
        <p:nvSpPr>
          <p:cNvPr id="39" name="TextBox 38"/>
          <p:cNvSpPr txBox="1"/>
          <p:nvPr/>
        </p:nvSpPr>
        <p:spPr>
          <a:xfrm>
            <a:off x="8001000" y="1198602"/>
            <a:ext cx="476412" cy="369332"/>
          </a:xfrm>
          <a:prstGeom prst="rect">
            <a:avLst/>
          </a:prstGeom>
          <a:noFill/>
        </p:spPr>
        <p:txBody>
          <a:bodyPr wrap="none" rtlCol="0">
            <a:spAutoFit/>
          </a:bodyPr>
          <a:lstStyle/>
          <a:p>
            <a:r>
              <a:rPr lang="en-US" dirty="0"/>
              <a:t>G</a:t>
            </a:r>
            <a:r>
              <a:rPr lang="en-US" dirty="0" smtClean="0"/>
              <a:t>G</a:t>
            </a:r>
            <a:endParaRPr lang="en-US" dirty="0"/>
          </a:p>
        </p:txBody>
      </p:sp>
      <p:grpSp>
        <p:nvGrpSpPr>
          <p:cNvPr id="14" name="Group 13"/>
          <p:cNvGrpSpPr/>
          <p:nvPr/>
        </p:nvGrpSpPr>
        <p:grpSpPr>
          <a:xfrm>
            <a:off x="4800601" y="3352800"/>
            <a:ext cx="3733799" cy="3363433"/>
            <a:chOff x="3581401" y="3352800"/>
            <a:chExt cx="3733799" cy="3363433"/>
          </a:xfrm>
        </p:grpSpPr>
        <p:cxnSp>
          <p:nvCxnSpPr>
            <p:cNvPr id="5" name="Straight Connector 4"/>
            <p:cNvCxnSpPr/>
            <p:nvPr/>
          </p:nvCxnSpPr>
          <p:spPr>
            <a:xfrm>
              <a:off x="4114800" y="3429000"/>
              <a:ext cx="0" cy="2667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114800" y="6096000"/>
              <a:ext cx="3200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Smiley Face 44"/>
            <p:cNvSpPr/>
            <p:nvPr/>
          </p:nvSpPr>
          <p:spPr>
            <a:xfrm>
              <a:off x="4495800" y="6172200"/>
              <a:ext cx="533400" cy="544033"/>
            </a:xfrm>
            <a:prstGeom prst="smileyFac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miley Face 51"/>
            <p:cNvSpPr/>
            <p:nvPr/>
          </p:nvSpPr>
          <p:spPr>
            <a:xfrm>
              <a:off x="5562600" y="6172200"/>
              <a:ext cx="533400" cy="544033"/>
            </a:xfrm>
            <a:prstGeom prst="smileyFace">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miley Face 58"/>
            <p:cNvSpPr/>
            <p:nvPr/>
          </p:nvSpPr>
          <p:spPr>
            <a:xfrm>
              <a:off x="6629400" y="6172200"/>
              <a:ext cx="533400" cy="544033"/>
            </a:xfrm>
            <a:prstGeom prst="smileyFac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3395833" y="4376567"/>
              <a:ext cx="955911" cy="584776"/>
            </a:xfrm>
            <a:prstGeom prst="rect">
              <a:avLst/>
            </a:prstGeom>
            <a:noFill/>
          </p:spPr>
          <p:txBody>
            <a:bodyPr wrap="none" rtlCol="0">
              <a:spAutoFit/>
            </a:bodyPr>
            <a:lstStyle/>
            <a:p>
              <a:r>
                <a:rPr lang="en-US" sz="3200" dirty="0" smtClean="0"/>
                <a:t>Trait</a:t>
              </a:r>
              <a:endParaRPr lang="en-US" sz="3200" dirty="0"/>
            </a:p>
          </p:txBody>
        </p:sp>
        <p:sp>
          <p:nvSpPr>
            <p:cNvPr id="10" name="Rectangle 9"/>
            <p:cNvSpPr/>
            <p:nvPr/>
          </p:nvSpPr>
          <p:spPr>
            <a:xfrm>
              <a:off x="4648200" y="4953000"/>
              <a:ext cx="228600" cy="685800"/>
            </a:xfrm>
            <a:prstGeom prst="rect">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66733" y="4495800"/>
              <a:ext cx="0" cy="1524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15000" y="4572000"/>
              <a:ext cx="228600" cy="381000"/>
            </a:xfrm>
            <a:prstGeom prst="rect">
              <a:avLst/>
            </a:prstGeom>
            <a:solidFill>
              <a:schemeClr val="bg2">
                <a:lumMod val="40000"/>
                <a:lumOff val="60000"/>
              </a:schemeClr>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5833533" y="3810000"/>
              <a:ext cx="0" cy="1524000"/>
            </a:xfrm>
            <a:prstGeom prst="line">
              <a:avLst/>
            </a:prstGeom>
            <a:ln>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6781800" y="4114800"/>
              <a:ext cx="228600" cy="38100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6900333" y="3352800"/>
              <a:ext cx="0" cy="15240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228600" y="3925669"/>
            <a:ext cx="4371105" cy="1426104"/>
            <a:chOff x="0" y="3925669"/>
            <a:chExt cx="4371105" cy="1426104"/>
          </a:xfrm>
        </p:grpSpPr>
        <p:sp>
          <p:nvSpPr>
            <p:cNvPr id="15" name="TextBox 14"/>
            <p:cNvSpPr txBox="1"/>
            <p:nvPr/>
          </p:nvSpPr>
          <p:spPr>
            <a:xfrm>
              <a:off x="7886" y="4643887"/>
              <a:ext cx="4363219" cy="707886"/>
            </a:xfrm>
            <a:prstGeom prst="rect">
              <a:avLst/>
            </a:prstGeom>
            <a:noFill/>
          </p:spPr>
          <p:txBody>
            <a:bodyPr wrap="none" rtlCol="0">
              <a:spAutoFit/>
            </a:bodyPr>
            <a:lstStyle/>
            <a:p>
              <a:r>
                <a:rPr lang="en-US" sz="4000" b="1" dirty="0" err="1" smtClean="0"/>
                <a:t>eQTL</a:t>
              </a:r>
              <a:r>
                <a:rPr lang="en-US" sz="2800" dirty="0" smtClean="0"/>
                <a:t>   :: Trait = Expression</a:t>
              </a:r>
              <a:endParaRPr lang="en-US" sz="2800" dirty="0"/>
            </a:p>
          </p:txBody>
        </p:sp>
        <p:sp>
          <p:nvSpPr>
            <p:cNvPr id="65" name="TextBox 64"/>
            <p:cNvSpPr txBox="1"/>
            <p:nvPr/>
          </p:nvSpPr>
          <p:spPr>
            <a:xfrm>
              <a:off x="0" y="3925669"/>
              <a:ext cx="4346663" cy="646331"/>
            </a:xfrm>
            <a:prstGeom prst="rect">
              <a:avLst/>
            </a:prstGeom>
            <a:noFill/>
          </p:spPr>
          <p:txBody>
            <a:bodyPr wrap="none" rtlCol="0">
              <a:spAutoFit/>
            </a:bodyPr>
            <a:lstStyle/>
            <a:p>
              <a:r>
                <a:rPr lang="en-US" sz="3600" b="1" dirty="0" smtClean="0"/>
                <a:t>GWAS</a:t>
              </a:r>
              <a:r>
                <a:rPr lang="en-US" sz="2800" dirty="0" smtClean="0"/>
                <a:t> :: Trait = Phenotype</a:t>
              </a:r>
              <a:endParaRPr lang="en-US" sz="2800" dirty="0"/>
            </a:p>
          </p:txBody>
        </p:sp>
      </p:grpSp>
      <p:sp>
        <p:nvSpPr>
          <p:cNvPr id="3" name="TextBox 2"/>
          <p:cNvSpPr txBox="1"/>
          <p:nvPr/>
        </p:nvSpPr>
        <p:spPr>
          <a:xfrm>
            <a:off x="628650" y="2971800"/>
            <a:ext cx="8156663" cy="2062103"/>
          </a:xfrm>
          <a:prstGeom prst="rect">
            <a:avLst/>
          </a:prstGeom>
          <a:solidFill>
            <a:srgbClr val="C00000"/>
          </a:solidFill>
        </p:spPr>
        <p:txBody>
          <a:bodyPr wrap="square" rtlCol="0">
            <a:spAutoFit/>
          </a:bodyPr>
          <a:lstStyle/>
          <a:p>
            <a:r>
              <a:rPr lang="en-US" sz="3200" dirty="0" smtClean="0"/>
              <a:t>Linkage disequilibrium – Association versus causality</a:t>
            </a:r>
          </a:p>
          <a:p>
            <a:endParaRPr lang="en-US" sz="3200" dirty="0"/>
          </a:p>
          <a:p>
            <a:r>
              <a:rPr lang="en-US" sz="3200" dirty="0" smtClean="0"/>
              <a:t>Functional interpretation of detected SNPs</a:t>
            </a:r>
            <a:endParaRPr lang="en-US" sz="3200" dirty="0"/>
          </a:p>
        </p:txBody>
      </p:sp>
    </p:spTree>
    <p:extLst>
      <p:ext uri="{BB962C8B-B14F-4D97-AF65-F5344CB8AC3E}">
        <p14:creationId xmlns:p14="http://schemas.microsoft.com/office/powerpoint/2010/main" val="3551428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ridhar\Dropbox\Grants\R01June2015\Fig2.png"/>
          <p:cNvPicPr/>
          <p:nvPr/>
        </p:nvPicPr>
        <p:blipFill>
          <a:blip r:embed="rId2">
            <a:extLst>
              <a:ext uri="{28A0092B-C50C-407E-A947-70E740481C1C}">
                <a14:useLocalDpi xmlns:a14="http://schemas.microsoft.com/office/drawing/2010/main" val="0"/>
              </a:ext>
            </a:extLst>
          </a:blip>
          <a:srcRect/>
          <a:stretch>
            <a:fillRect/>
          </a:stretch>
        </p:blipFill>
        <p:spPr bwMode="auto">
          <a:xfrm>
            <a:off x="85725" y="1247775"/>
            <a:ext cx="9058275" cy="5286374"/>
          </a:xfrm>
          <a:prstGeom prst="rect">
            <a:avLst/>
          </a:prstGeom>
          <a:noFill/>
          <a:ln>
            <a:noFill/>
          </a:ln>
        </p:spPr>
      </p:pic>
      <p:sp>
        <p:nvSpPr>
          <p:cNvPr id="5" name="TextBox 1"/>
          <p:cNvSpPr txBox="1">
            <a:spLocks noChangeArrowheads="1"/>
          </p:cNvSpPr>
          <p:nvPr/>
        </p:nvSpPr>
        <p:spPr bwMode="auto">
          <a:xfrm>
            <a:off x="1076326" y="0"/>
            <a:ext cx="6972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3600" b="1" dirty="0" smtClean="0">
                <a:solidFill>
                  <a:schemeClr val="tx2">
                    <a:lumMod val="75000"/>
                  </a:schemeClr>
                </a:solidFill>
                <a:latin typeface="+mn-lt"/>
                <a:cs typeface="Arial"/>
              </a:rPr>
              <a:t>Enhancer-mediated </a:t>
            </a:r>
            <a:r>
              <a:rPr lang="en-US" sz="3600" b="1" dirty="0" err="1" smtClean="0">
                <a:solidFill>
                  <a:schemeClr val="tx2">
                    <a:lumMod val="75000"/>
                  </a:schemeClr>
                </a:solidFill>
                <a:latin typeface="+mn-lt"/>
                <a:cs typeface="Arial"/>
              </a:rPr>
              <a:t>eQTL</a:t>
            </a:r>
            <a:r>
              <a:rPr lang="en-US" sz="3600" b="1" dirty="0" smtClean="0">
                <a:solidFill>
                  <a:schemeClr val="tx2">
                    <a:lumMod val="75000"/>
                  </a:schemeClr>
                </a:solidFill>
                <a:latin typeface="+mn-lt"/>
                <a:cs typeface="Arial"/>
              </a:rPr>
              <a:t> (</a:t>
            </a:r>
            <a:r>
              <a:rPr lang="en-US" sz="3600" b="1" dirty="0" err="1" smtClean="0">
                <a:solidFill>
                  <a:schemeClr val="tx2">
                    <a:lumMod val="75000"/>
                  </a:schemeClr>
                </a:solidFill>
                <a:latin typeface="+mn-lt"/>
                <a:cs typeface="Arial"/>
              </a:rPr>
              <a:t>eQTeL</a:t>
            </a:r>
            <a:r>
              <a:rPr lang="en-US" sz="3600" b="1" dirty="0" smtClean="0">
                <a:solidFill>
                  <a:schemeClr val="tx2">
                    <a:lumMod val="75000"/>
                  </a:schemeClr>
                </a:solidFill>
                <a:latin typeface="+mn-lt"/>
                <a:cs typeface="Arial"/>
              </a:rPr>
              <a:t>)</a:t>
            </a:r>
          </a:p>
          <a:p>
            <a:pPr algn="ctr" eaLnBrk="1" hangingPunct="1"/>
            <a:r>
              <a:rPr lang="en-US" sz="2400" dirty="0" smtClean="0">
                <a:solidFill>
                  <a:schemeClr val="tx2">
                    <a:lumMod val="75000"/>
                  </a:schemeClr>
                </a:solidFill>
                <a:latin typeface="+mn-lt"/>
                <a:cs typeface="Arial"/>
              </a:rPr>
              <a:t>Nat </a:t>
            </a:r>
            <a:r>
              <a:rPr lang="en-US" sz="2400" dirty="0" err="1" smtClean="0">
                <a:solidFill>
                  <a:schemeClr val="tx2">
                    <a:lumMod val="75000"/>
                  </a:schemeClr>
                </a:solidFill>
                <a:latin typeface="+mn-lt"/>
                <a:cs typeface="Arial"/>
              </a:rPr>
              <a:t>Comm</a:t>
            </a:r>
            <a:r>
              <a:rPr lang="en-US" sz="2400" dirty="0" smtClean="0">
                <a:solidFill>
                  <a:schemeClr val="tx2">
                    <a:lumMod val="75000"/>
                  </a:schemeClr>
                </a:solidFill>
                <a:latin typeface="+mn-lt"/>
                <a:cs typeface="Arial"/>
              </a:rPr>
              <a:t>, 2015</a:t>
            </a:r>
            <a:endParaRPr lang="en-US" sz="2400" dirty="0">
              <a:solidFill>
                <a:schemeClr val="tx2">
                  <a:lumMod val="75000"/>
                </a:schemeClr>
              </a:solidFill>
              <a:latin typeface="+mn-lt"/>
              <a:cs typeface="Arial"/>
            </a:endParaRPr>
          </a:p>
        </p:txBody>
      </p:sp>
    </p:spTree>
    <p:extLst>
      <p:ext uri="{BB962C8B-B14F-4D97-AF65-F5344CB8AC3E}">
        <p14:creationId xmlns:p14="http://schemas.microsoft.com/office/powerpoint/2010/main" val="105322104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ESbsp1z7wQsd24yZGBRfG"/>
</p:tagLst>
</file>

<file path=ppt/tags/tag10.xml><?xml version="1.0" encoding="utf-8"?>
<p:tagLst xmlns:a="http://schemas.openxmlformats.org/drawingml/2006/main" xmlns:r="http://schemas.openxmlformats.org/officeDocument/2006/relationships" xmlns:p="http://schemas.openxmlformats.org/presentationml/2006/main">
  <p:tag name="DVSHAPEID" val="W7ynoP2OBCMDFruyeV3sv3"/>
</p:tagLst>
</file>

<file path=ppt/tags/tag11.xml><?xml version="1.0" encoding="utf-8"?>
<p:tagLst xmlns:a="http://schemas.openxmlformats.org/drawingml/2006/main" xmlns:r="http://schemas.openxmlformats.org/officeDocument/2006/relationships" xmlns:p="http://schemas.openxmlformats.org/presentationml/2006/main">
  <p:tag name="DVSHAPEID" val="ThYaXAGPlnKCkknGSpAcXX"/>
</p:tagLst>
</file>

<file path=ppt/tags/tag12.xml><?xml version="1.0" encoding="utf-8"?>
<p:tagLst xmlns:a="http://schemas.openxmlformats.org/drawingml/2006/main" xmlns:r="http://schemas.openxmlformats.org/officeDocument/2006/relationships" xmlns:p="http://schemas.openxmlformats.org/presentationml/2006/main">
  <p:tag name="DVSHAPEID" val="S369ax2DRj6Wf6EvHPMleQ"/>
</p:tagLst>
</file>

<file path=ppt/tags/tag13.xml><?xml version="1.0" encoding="utf-8"?>
<p:tagLst xmlns:a="http://schemas.openxmlformats.org/drawingml/2006/main" xmlns:r="http://schemas.openxmlformats.org/officeDocument/2006/relationships" xmlns:p="http://schemas.openxmlformats.org/presentationml/2006/main">
  <p:tag name="DVSHAPEID" val="4r76iEy94bGCZrlJHvWv3e"/>
</p:tagLst>
</file>

<file path=ppt/tags/tag14.xml><?xml version="1.0" encoding="utf-8"?>
<p:tagLst xmlns:a="http://schemas.openxmlformats.org/drawingml/2006/main" xmlns:r="http://schemas.openxmlformats.org/officeDocument/2006/relationships" xmlns:p="http://schemas.openxmlformats.org/presentationml/2006/main">
  <p:tag name="DVSHAPEID" val="fC7c9Y7gpINPDP504coMcL"/>
</p:tagLst>
</file>

<file path=ppt/tags/tag15.xml><?xml version="1.0" encoding="utf-8"?>
<p:tagLst xmlns:a="http://schemas.openxmlformats.org/drawingml/2006/main" xmlns:r="http://schemas.openxmlformats.org/officeDocument/2006/relationships" xmlns:p="http://schemas.openxmlformats.org/presentationml/2006/main">
  <p:tag name="DVSHAPEID" val="sXsGGDgxqkZT1nanbLaIvs"/>
</p:tagLst>
</file>

<file path=ppt/tags/tag16.xml><?xml version="1.0" encoding="utf-8"?>
<p:tagLst xmlns:a="http://schemas.openxmlformats.org/drawingml/2006/main" xmlns:r="http://schemas.openxmlformats.org/officeDocument/2006/relationships" xmlns:p="http://schemas.openxmlformats.org/presentationml/2006/main">
  <p:tag name="DVSHAPEID" val="QKNIPH0DCuf0IjEtG1dx1x"/>
</p:tagLst>
</file>

<file path=ppt/tags/tag17.xml><?xml version="1.0" encoding="utf-8"?>
<p:tagLst xmlns:a="http://schemas.openxmlformats.org/drawingml/2006/main" xmlns:r="http://schemas.openxmlformats.org/officeDocument/2006/relationships" xmlns:p="http://schemas.openxmlformats.org/presentationml/2006/main">
  <p:tag name="DVSHAPEID" val="cxd1DItGID9NjhofpDSFQd"/>
</p:tagLst>
</file>

<file path=ppt/tags/tag18.xml><?xml version="1.0" encoding="utf-8"?>
<p:tagLst xmlns:a="http://schemas.openxmlformats.org/drawingml/2006/main" xmlns:r="http://schemas.openxmlformats.org/officeDocument/2006/relationships" xmlns:p="http://schemas.openxmlformats.org/presentationml/2006/main">
  <p:tag name="DVSHAPEID" val="TUJT2IapGCMQeZnYNqGylz"/>
</p:tagLst>
</file>

<file path=ppt/tags/tag19.xml><?xml version="1.0" encoding="utf-8"?>
<p:tagLst xmlns:a="http://schemas.openxmlformats.org/drawingml/2006/main" xmlns:r="http://schemas.openxmlformats.org/officeDocument/2006/relationships" xmlns:p="http://schemas.openxmlformats.org/presentationml/2006/main">
  <p:tag name="DVSHAPEID" val="le6rwq9vka8BHc5GbU93E9"/>
</p:tagLst>
</file>

<file path=ppt/tags/tag2.xml><?xml version="1.0" encoding="utf-8"?>
<p:tagLst xmlns:a="http://schemas.openxmlformats.org/drawingml/2006/main" xmlns:r="http://schemas.openxmlformats.org/officeDocument/2006/relationships" xmlns:p="http://schemas.openxmlformats.org/presentationml/2006/main">
  <p:tag name="DVSHAPEID" val="WdBMCICYYvOkhy7UKtPjja"/>
</p:tagLst>
</file>

<file path=ppt/tags/tag20.xml><?xml version="1.0" encoding="utf-8"?>
<p:tagLst xmlns:a="http://schemas.openxmlformats.org/drawingml/2006/main" xmlns:r="http://schemas.openxmlformats.org/officeDocument/2006/relationships" xmlns:p="http://schemas.openxmlformats.org/presentationml/2006/main">
  <p:tag name="DVSHAPEID" val="iESbsp1z7wQsd24yZGBRfG"/>
</p:tagLst>
</file>

<file path=ppt/tags/tag21.xml><?xml version="1.0" encoding="utf-8"?>
<p:tagLst xmlns:a="http://schemas.openxmlformats.org/drawingml/2006/main" xmlns:r="http://schemas.openxmlformats.org/officeDocument/2006/relationships" xmlns:p="http://schemas.openxmlformats.org/presentationml/2006/main">
  <p:tag name="DVSHAPEID" val="WdBMCICYYvOkhy7UKtPjja"/>
</p:tagLst>
</file>

<file path=ppt/tags/tag22.xml><?xml version="1.0" encoding="utf-8"?>
<p:tagLst xmlns:a="http://schemas.openxmlformats.org/drawingml/2006/main" xmlns:r="http://schemas.openxmlformats.org/officeDocument/2006/relationships" xmlns:p="http://schemas.openxmlformats.org/presentationml/2006/main">
  <p:tag name="DVSHAPEID" val="StqtuADmqCRgufaeNLhpvm"/>
</p:tagLst>
</file>

<file path=ppt/tags/tag23.xml><?xml version="1.0" encoding="utf-8"?>
<p:tagLst xmlns:a="http://schemas.openxmlformats.org/drawingml/2006/main" xmlns:r="http://schemas.openxmlformats.org/officeDocument/2006/relationships" xmlns:p="http://schemas.openxmlformats.org/presentationml/2006/main">
  <p:tag name="DVSHAPEID" val="s13RKvF31UFwhMvta0UNCM"/>
</p:tagLst>
</file>

<file path=ppt/tags/tag24.xml><?xml version="1.0" encoding="utf-8"?>
<p:tagLst xmlns:a="http://schemas.openxmlformats.org/drawingml/2006/main" xmlns:r="http://schemas.openxmlformats.org/officeDocument/2006/relationships" xmlns:p="http://schemas.openxmlformats.org/presentationml/2006/main">
  <p:tag name="DVSHAPEID" val="1IU2TExf4Th0cWXxSWXV3k"/>
</p:tagLst>
</file>

<file path=ppt/tags/tag25.xml><?xml version="1.0" encoding="utf-8"?>
<p:tagLst xmlns:a="http://schemas.openxmlformats.org/drawingml/2006/main" xmlns:r="http://schemas.openxmlformats.org/officeDocument/2006/relationships" xmlns:p="http://schemas.openxmlformats.org/presentationml/2006/main">
  <p:tag name="DVSHAPEID" val="ehzywC7XQHJGB6cj0NnJbZ"/>
</p:tagLst>
</file>

<file path=ppt/tags/tag26.xml><?xml version="1.0" encoding="utf-8"?>
<p:tagLst xmlns:a="http://schemas.openxmlformats.org/drawingml/2006/main" xmlns:r="http://schemas.openxmlformats.org/officeDocument/2006/relationships" xmlns:p="http://schemas.openxmlformats.org/presentationml/2006/main">
  <p:tag name="DVSHAPEID" val="qwXBAbjVqgukAzZ5dfdJqS"/>
</p:tagLst>
</file>

<file path=ppt/tags/tag27.xml><?xml version="1.0" encoding="utf-8"?>
<p:tagLst xmlns:a="http://schemas.openxmlformats.org/drawingml/2006/main" xmlns:r="http://schemas.openxmlformats.org/officeDocument/2006/relationships" xmlns:p="http://schemas.openxmlformats.org/presentationml/2006/main">
  <p:tag name="DVSHAPEID" val="cgwDkUA8vszyAERJG0UISn"/>
</p:tagLst>
</file>

<file path=ppt/tags/tag28.xml><?xml version="1.0" encoding="utf-8"?>
<p:tagLst xmlns:a="http://schemas.openxmlformats.org/drawingml/2006/main" xmlns:r="http://schemas.openxmlformats.org/officeDocument/2006/relationships" xmlns:p="http://schemas.openxmlformats.org/presentationml/2006/main">
  <p:tag name="DVSHAPEID" val="LlJWuidi5vBt6tkRY67gB7"/>
</p:tagLst>
</file>

<file path=ppt/tags/tag29.xml><?xml version="1.0" encoding="utf-8"?>
<p:tagLst xmlns:a="http://schemas.openxmlformats.org/drawingml/2006/main" xmlns:r="http://schemas.openxmlformats.org/officeDocument/2006/relationships" xmlns:p="http://schemas.openxmlformats.org/presentationml/2006/main">
  <p:tag name="DVSHAPEID" val="W7ynoP2OBCMDFruyeV3sv3"/>
</p:tagLst>
</file>

<file path=ppt/tags/tag3.xml><?xml version="1.0" encoding="utf-8"?>
<p:tagLst xmlns:a="http://schemas.openxmlformats.org/drawingml/2006/main" xmlns:r="http://schemas.openxmlformats.org/officeDocument/2006/relationships" xmlns:p="http://schemas.openxmlformats.org/presentationml/2006/main">
  <p:tag name="DVSHAPEID" val="StqtuADmqCRgufaeNLhpvm"/>
</p:tagLst>
</file>

<file path=ppt/tags/tag30.xml><?xml version="1.0" encoding="utf-8"?>
<p:tagLst xmlns:a="http://schemas.openxmlformats.org/drawingml/2006/main" xmlns:r="http://schemas.openxmlformats.org/officeDocument/2006/relationships" xmlns:p="http://schemas.openxmlformats.org/presentationml/2006/main">
  <p:tag name="DVSHAPEID" val="ThYaXAGPlnKCkknGSpAcXX"/>
</p:tagLst>
</file>

<file path=ppt/tags/tag31.xml><?xml version="1.0" encoding="utf-8"?>
<p:tagLst xmlns:a="http://schemas.openxmlformats.org/drawingml/2006/main" xmlns:r="http://schemas.openxmlformats.org/officeDocument/2006/relationships" xmlns:p="http://schemas.openxmlformats.org/presentationml/2006/main">
  <p:tag name="DVSHAPEID" val="S369ax2DRj6Wf6EvHPMleQ"/>
</p:tagLst>
</file>

<file path=ppt/tags/tag32.xml><?xml version="1.0" encoding="utf-8"?>
<p:tagLst xmlns:a="http://schemas.openxmlformats.org/drawingml/2006/main" xmlns:r="http://schemas.openxmlformats.org/officeDocument/2006/relationships" xmlns:p="http://schemas.openxmlformats.org/presentationml/2006/main">
  <p:tag name="DVSHAPEID" val="4r76iEy94bGCZrlJHvWv3e"/>
</p:tagLst>
</file>

<file path=ppt/tags/tag33.xml><?xml version="1.0" encoding="utf-8"?>
<p:tagLst xmlns:a="http://schemas.openxmlformats.org/drawingml/2006/main" xmlns:r="http://schemas.openxmlformats.org/officeDocument/2006/relationships" xmlns:p="http://schemas.openxmlformats.org/presentationml/2006/main">
  <p:tag name="DVSHAPEID" val="fC7c9Y7gpINPDP504coMcL"/>
</p:tagLst>
</file>

<file path=ppt/tags/tag34.xml><?xml version="1.0" encoding="utf-8"?>
<p:tagLst xmlns:a="http://schemas.openxmlformats.org/drawingml/2006/main" xmlns:r="http://schemas.openxmlformats.org/officeDocument/2006/relationships" xmlns:p="http://schemas.openxmlformats.org/presentationml/2006/main">
  <p:tag name="DVSHAPEID" val="sXsGGDgxqkZT1nanbLaIvs"/>
</p:tagLst>
</file>

<file path=ppt/tags/tag35.xml><?xml version="1.0" encoding="utf-8"?>
<p:tagLst xmlns:a="http://schemas.openxmlformats.org/drawingml/2006/main" xmlns:r="http://schemas.openxmlformats.org/officeDocument/2006/relationships" xmlns:p="http://schemas.openxmlformats.org/presentationml/2006/main">
  <p:tag name="DVSHAPEID" val="QKNIPH0DCuf0IjEtG1dx1x"/>
</p:tagLst>
</file>

<file path=ppt/tags/tag36.xml><?xml version="1.0" encoding="utf-8"?>
<p:tagLst xmlns:a="http://schemas.openxmlformats.org/drawingml/2006/main" xmlns:r="http://schemas.openxmlformats.org/officeDocument/2006/relationships" xmlns:p="http://schemas.openxmlformats.org/presentationml/2006/main">
  <p:tag name="DVSHAPEID" val="cxd1DItGID9NjhofpDSFQd"/>
</p:tagLst>
</file>

<file path=ppt/tags/tag37.xml><?xml version="1.0" encoding="utf-8"?>
<p:tagLst xmlns:a="http://schemas.openxmlformats.org/drawingml/2006/main" xmlns:r="http://schemas.openxmlformats.org/officeDocument/2006/relationships" xmlns:p="http://schemas.openxmlformats.org/presentationml/2006/main">
  <p:tag name="DVSHAPEID" val="TUJT2IapGCMQeZnYNqGylz"/>
</p:tagLst>
</file>

<file path=ppt/tags/tag38.xml><?xml version="1.0" encoding="utf-8"?>
<p:tagLst xmlns:a="http://schemas.openxmlformats.org/drawingml/2006/main" xmlns:r="http://schemas.openxmlformats.org/officeDocument/2006/relationships" xmlns:p="http://schemas.openxmlformats.org/presentationml/2006/main">
  <p:tag name="DVSHAPEID" val="le6rwq9vka8BHc5GbU93E9"/>
</p:tagLst>
</file>

<file path=ppt/tags/tag4.xml><?xml version="1.0" encoding="utf-8"?>
<p:tagLst xmlns:a="http://schemas.openxmlformats.org/drawingml/2006/main" xmlns:r="http://schemas.openxmlformats.org/officeDocument/2006/relationships" xmlns:p="http://schemas.openxmlformats.org/presentationml/2006/main">
  <p:tag name="DVSHAPEID" val="s13RKvF31UFwhMvta0UNCM"/>
</p:tagLst>
</file>

<file path=ppt/tags/tag5.xml><?xml version="1.0" encoding="utf-8"?>
<p:tagLst xmlns:a="http://schemas.openxmlformats.org/drawingml/2006/main" xmlns:r="http://schemas.openxmlformats.org/officeDocument/2006/relationships" xmlns:p="http://schemas.openxmlformats.org/presentationml/2006/main">
  <p:tag name="DVSHAPEID" val="1IU2TExf4Th0cWXxSWXV3k"/>
</p:tagLst>
</file>

<file path=ppt/tags/tag6.xml><?xml version="1.0" encoding="utf-8"?>
<p:tagLst xmlns:a="http://schemas.openxmlformats.org/drawingml/2006/main" xmlns:r="http://schemas.openxmlformats.org/officeDocument/2006/relationships" xmlns:p="http://schemas.openxmlformats.org/presentationml/2006/main">
  <p:tag name="DVSHAPEID" val="ehzywC7XQHJGB6cj0NnJbZ"/>
</p:tagLst>
</file>

<file path=ppt/tags/tag7.xml><?xml version="1.0" encoding="utf-8"?>
<p:tagLst xmlns:a="http://schemas.openxmlformats.org/drawingml/2006/main" xmlns:r="http://schemas.openxmlformats.org/officeDocument/2006/relationships" xmlns:p="http://schemas.openxmlformats.org/presentationml/2006/main">
  <p:tag name="DVSHAPEID" val="qwXBAbjVqgukAzZ5dfdJqS"/>
</p:tagLst>
</file>

<file path=ppt/tags/tag8.xml><?xml version="1.0" encoding="utf-8"?>
<p:tagLst xmlns:a="http://schemas.openxmlformats.org/drawingml/2006/main" xmlns:r="http://schemas.openxmlformats.org/officeDocument/2006/relationships" xmlns:p="http://schemas.openxmlformats.org/presentationml/2006/main">
  <p:tag name="DVSHAPEID" val="cgwDkUA8vszyAERJG0UISn"/>
</p:tagLst>
</file>

<file path=ppt/tags/tag9.xml><?xml version="1.0" encoding="utf-8"?>
<p:tagLst xmlns:a="http://schemas.openxmlformats.org/drawingml/2006/main" xmlns:r="http://schemas.openxmlformats.org/officeDocument/2006/relationships" xmlns:p="http://schemas.openxmlformats.org/presentationml/2006/main">
  <p:tag name="DVSHAPEID" val="LlJWuidi5vBt6tkRY67gB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9446</TotalTime>
  <Words>1530</Words>
  <Application>Microsoft Macintosh PowerPoint</Application>
  <PresentationFormat>On-screen Show (4:3)</PresentationFormat>
  <Paragraphs>273</Paragraphs>
  <Slides>35</Slides>
  <Notes>19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Transcriptional Regulation</vt:lpstr>
      <vt:lpstr>PowerPoint Presentation</vt:lpstr>
      <vt:lpstr>PowerPoint Presentation</vt:lpstr>
      <vt:lpstr>PowerPoint Presentation</vt:lpstr>
      <vt:lpstr>PowerPoint Presentation</vt:lpstr>
      <vt:lpstr>Expression Quantitative Trait Loci (eQTL)</vt:lpstr>
      <vt:lpstr>PowerPoint Presentation</vt:lpstr>
      <vt:lpstr>PowerPoint Presentation</vt:lpstr>
      <vt:lpstr>eQTeL application</vt:lpstr>
      <vt:lpstr>PowerPoint Presentation</vt:lpstr>
      <vt:lpstr>Biology: Protein binding</vt:lpstr>
      <vt:lpstr>Motif disruption</vt:lpstr>
      <vt:lpstr>Allelic imbalance</vt:lpstr>
      <vt:lpstr>Spatial proximity to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Sridhar Hannenhalli</dc:creator>
  <cp:lastModifiedBy>Office 2004 Test Drive User</cp:lastModifiedBy>
  <cp:revision>359</cp:revision>
  <dcterms:created xsi:type="dcterms:W3CDTF">2011-08-23T23:25:46Z</dcterms:created>
  <dcterms:modified xsi:type="dcterms:W3CDTF">2016-04-13T01:18:21Z</dcterms:modified>
</cp:coreProperties>
</file>