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7" r:id="rId4"/>
    <p:sldId id="260" r:id="rId5"/>
    <p:sldId id="259" r:id="rId6"/>
    <p:sldId id="302" r:id="rId7"/>
    <p:sldId id="298" r:id="rId8"/>
    <p:sldId id="261" r:id="rId9"/>
    <p:sldId id="262" r:id="rId10"/>
    <p:sldId id="263" r:id="rId11"/>
    <p:sldId id="264" r:id="rId12"/>
    <p:sldId id="265" r:id="rId13"/>
    <p:sldId id="305" r:id="rId14"/>
    <p:sldId id="333" r:id="rId15"/>
    <p:sldId id="268" r:id="rId16"/>
    <p:sldId id="295" r:id="rId17"/>
    <p:sldId id="297" r:id="rId18"/>
    <p:sldId id="294" r:id="rId19"/>
    <p:sldId id="269" r:id="rId20"/>
    <p:sldId id="270" r:id="rId21"/>
    <p:sldId id="342" r:id="rId22"/>
    <p:sldId id="343" r:id="rId23"/>
    <p:sldId id="345" r:id="rId24"/>
    <p:sldId id="271" r:id="rId25"/>
    <p:sldId id="290" r:id="rId26"/>
    <p:sldId id="287" r:id="rId27"/>
    <p:sldId id="288" r:id="rId28"/>
    <p:sldId id="289" r:id="rId29"/>
    <p:sldId id="272" r:id="rId30"/>
    <p:sldId id="332" r:id="rId31"/>
    <p:sldId id="274" r:id="rId32"/>
    <p:sldId id="307" r:id="rId33"/>
    <p:sldId id="275" r:id="rId34"/>
    <p:sldId id="306" r:id="rId35"/>
    <p:sldId id="276" r:id="rId36"/>
    <p:sldId id="299" r:id="rId37"/>
    <p:sldId id="300" r:id="rId38"/>
    <p:sldId id="277" r:id="rId39"/>
    <p:sldId id="278" r:id="rId40"/>
    <p:sldId id="279" r:id="rId41"/>
    <p:sldId id="280" r:id="rId42"/>
    <p:sldId id="282" r:id="rId43"/>
    <p:sldId id="283" r:id="rId44"/>
    <p:sldId id="293" r:id="rId45"/>
    <p:sldId id="284" r:id="rId46"/>
    <p:sldId id="285" r:id="rId47"/>
    <p:sldId id="304" r:id="rId48"/>
    <p:sldId id="34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30"/>
    <p:restoredTop sz="77970"/>
  </p:normalViewPr>
  <p:slideViewPr>
    <p:cSldViewPr snapToGrid="0" snapToObjects="1">
      <p:cViewPr>
        <p:scale>
          <a:sx n="90" d="100"/>
          <a:sy n="90" d="100"/>
        </p:scale>
        <p:origin x="48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B61BA-4F6E-AE44-BEA7-E44152A2C72C}" type="datetimeFigureOut">
              <a:rPr lang="en-US" smtClean="0"/>
              <a:t>3/9/16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BDB81-DDD8-FB45-8396-502B1B29A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28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1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Need to motivate choice</a:t>
            </a:r>
            <a:r>
              <a:rPr lang="en-US" baseline="0" dirty="0" smtClean="0">
                <a:solidFill>
                  <a:srgbClr val="FF0000"/>
                </a:solidFill>
              </a:rPr>
              <a:t> of facility location function.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Intuitively, the facility location objective function takes a high value when every assay type has at least one similar representative in the panel</a:t>
            </a:r>
          </a:p>
          <a:p>
            <a:r>
              <a:rPr lang="en-US" dirty="0" smtClean="0"/>
              <a:t>Replace right-hand side with correlation heat</a:t>
            </a:r>
            <a:r>
              <a:rPr lang="en-US" baseline="0" dirty="0" smtClean="0"/>
              <a:t>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90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H3K79me2 and H3k36me3 mark different parts of genes and are regulated differently relative the gene’s level of transcription.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33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Roadmap’s panel ranks 16/2772 according to the facility location objective function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57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vast majority of transcription factors in our data set bind to promoters and enhancers and regulate the transcription of RNA Pol II-transcribed genes.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top five transcription factors chosen by SSA includes three of these factors, each of which regulate very different regulatory pathways: SMARCB1, an ATP-dependent chromatin remodeler; PML, a tumor suppression factor; and STAT5A, a factor involved in developmental signal transduction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UniProt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Consortium, 2014). 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CTCF, part of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cohesin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complex, regulates chromatin conformation and enhancer- promoter insulation and only about half of its binding sites occur in promoters or enhancers.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BRF2 is part of the RNA Polymerase III complex, which transcribes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other small RNAs.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59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Most-frequently performed is</a:t>
            </a:r>
            <a:r>
              <a:rPr lang="en-US" sz="1200" baseline="0" dirty="0" smtClean="0"/>
              <a:t> a panel,</a:t>
            </a:r>
            <a:r>
              <a:rPr lang="en-US" sz="1200" dirty="0" smtClean="0"/>
              <a:t> a surrogate for the assays one might choose manually.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3" name="Shape 3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340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29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You have already done a few assays in a particular cell type and you want to decide which to do next; (2) You want to choose which cell types to use, rather than which assay types; (3) You want to do SSA-past on multiple cell types, with the restriction that you get the same panel for all cell types.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58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FIXME</a:t>
            </a:r>
            <a:r>
              <a:rPr lang="en-US" smtClean="0"/>
              <a:t>: Make a version of</a:t>
            </a:r>
            <a:r>
              <a:rPr lang="en-US" baseline="0" smtClean="0"/>
              <a:t> this figure with shared axes.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14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0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- Cell type: any combination of cell line, tissue type, disease state, individual, drug perturbation, </a:t>
            </a:r>
            <a:r>
              <a:rPr lang="en-US" sz="1200" dirty="0" err="1" smtClean="0"/>
              <a:t>etc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7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FIXME:</a:t>
            </a:r>
            <a:r>
              <a:rPr lang="en-US" baseline="0" dirty="0" smtClean="0"/>
              <a:t> What is the data set, and how large is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48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- This is for a set of size 12,614, the size reported by CD-HIT with 40% identity threshold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2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diffuse points in the middle are a common feature of </a:t>
            </a:r>
            <a:r>
              <a:rPr lang="en-US" sz="1200" dirty="0" err="1" smtClean="0"/>
              <a:t>tSNE</a:t>
            </a:r>
            <a:r>
              <a:rPr lang="en-US" sz="1200" dirty="0" smtClean="0"/>
              <a:t> plots that are a result of the algorithm recapitulating the N-D space imperfectly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08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- This plot is hard to see — let’s subtract random and divide by maximum possible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89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3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333" lvl="0" indent="-296333">
              <a:buSzPct val="75000"/>
              <a:buChar char="-"/>
              <a:defRPr sz="1800"/>
            </a:pPr>
            <a:r>
              <a:rPr lang="en-US" sz="1200" dirty="0" smtClean="0"/>
              <a:t>Intuitively, facility-location takes a high value when every sequence in V has at least one similar representative in A</a:t>
            </a:r>
          </a:p>
          <a:p>
            <a:pPr marL="296333" lvl="0" indent="-296333">
              <a:buSzPct val="75000"/>
              <a:buChar char="-"/>
              <a:defRPr sz="1800"/>
            </a:pPr>
            <a:r>
              <a:rPr lang="en-US" sz="1200" dirty="0" smtClean="0"/>
              <a:t>Facility-location makes up for the weakness of redundancy-minimizing objectives that they cannot differentiate between any representative set with no detectable similarity between any representatives</a:t>
            </a:r>
          </a:p>
          <a:p>
            <a:pPr marL="296333" lvl="0" indent="-296333">
              <a:buSzPct val="75000"/>
              <a:buChar char="-"/>
              <a:defRPr sz="1800"/>
            </a:pPr>
            <a:r>
              <a:rPr lang="en-US" sz="1200" dirty="0" smtClean="0"/>
              <a:t>Conclusion: the two objectives have orthogonal information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4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they are neither convex nor concave, they have properties that are like both, but also properties that are like neither.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2) they are ideal for measuring "information" in data. The entropy function is </a:t>
            </a:r>
            <a:r>
              <a:rPr lang="en-US" dirty="0" err="1" smtClean="0"/>
              <a:t>submodular</a:t>
            </a:r>
            <a:r>
              <a:rPr lang="en-US" dirty="0" smtClean="0"/>
              <a:t>, but </a:t>
            </a:r>
            <a:r>
              <a:rPr lang="en-US" dirty="0" err="1" smtClean="0"/>
              <a:t>submodular</a:t>
            </a:r>
            <a:r>
              <a:rPr lang="en-US" dirty="0" smtClean="0"/>
              <a:t> functions span a much wider range of functions. We can craft a </a:t>
            </a:r>
            <a:r>
              <a:rPr lang="en-US" dirty="0" err="1" smtClean="0"/>
              <a:t>submodular</a:t>
            </a:r>
            <a:r>
              <a:rPr lang="en-US" dirty="0" smtClean="0"/>
              <a:t> function to a particular task (e.g., that of genomic assays, as we've done here), but this is only the beginning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(the reason for the second point is that we still haven't done much to learn the </a:t>
            </a:r>
            <a:r>
              <a:rPr lang="en-US" dirty="0" err="1" smtClean="0"/>
              <a:t>submodular</a:t>
            </a:r>
            <a:r>
              <a:rPr lang="en-US" dirty="0" smtClean="0"/>
              <a:t> function, I think we can do a much better job once we start doing that).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49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“Quality” is not part</a:t>
            </a:r>
            <a:r>
              <a:rPr lang="en-US" baseline="0" dirty="0" smtClean="0"/>
              <a:t> of the definition of “set function.”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case anyone asks why it is called a 'ground' set, it comes from lattice theory, and the way lattices are drawn typically.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68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Returns an order, so you can just run it once for all subset sizes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72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Need to motivate choice</a:t>
            </a:r>
            <a:r>
              <a:rPr lang="en-US" baseline="0" dirty="0" smtClean="0">
                <a:solidFill>
                  <a:srgbClr val="FF0000"/>
                </a:solidFill>
              </a:rPr>
              <a:t> of facility location function.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Intuitively, the facility location objective function takes a high value when every assay type has at least one similar representative in the panel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a better example. Can’t see the customers.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07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a better title. Connect better to Nike example.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BDB81-DDD8-FB45-8396-502B1B29A6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7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9CE4-B280-8644-ACA0-0713FE129FEA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6CF9-4338-0A47-80A9-6FB806B51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9CE4-B280-8644-ACA0-0713FE129FEA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6CF9-4338-0A47-80A9-6FB806B51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94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9CE4-B280-8644-ACA0-0713FE129FEA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6CF9-4338-0A47-80A9-6FB806B51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36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609600" y="256810"/>
            <a:ext cx="10972800" cy="1178656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09600" y="1435465"/>
            <a:ext cx="5386917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457200" indent="0">
              <a:spcBef>
                <a:spcPts val="400"/>
              </a:spcBef>
              <a:buSzTx/>
              <a:buNone/>
              <a:defRPr sz="2000" b="1"/>
            </a:lvl2pPr>
            <a:lvl3pPr marL="914400" indent="0">
              <a:spcBef>
                <a:spcPts val="400"/>
              </a:spcBef>
              <a:buSzTx/>
              <a:buNone/>
              <a:defRPr sz="1800" b="1"/>
            </a:lvl3pPr>
            <a:lvl4pPr marL="1371600" indent="0">
              <a:spcBef>
                <a:spcPts val="300"/>
              </a:spcBef>
              <a:buSzTx/>
              <a:buNone/>
              <a:defRPr sz="1600" b="1"/>
            </a:lvl4pPr>
            <a:lvl5pPr marL="1828800" indent="0">
              <a:spcBef>
                <a:spcPts val="300"/>
              </a:spcBef>
              <a:buSzTx/>
              <a:buNone/>
              <a:defRPr sz="1600" b="1"/>
            </a:lvl5pPr>
          </a:lstStyle>
          <a:p>
            <a:pPr lvl="0">
              <a:defRPr sz="1800" b="0">
                <a:uFillTx/>
              </a:defRPr>
            </a:pPr>
            <a:r>
              <a:rPr sz="2400" b="1">
                <a:uFill>
                  <a:solidFill/>
                </a:uFill>
              </a:rPr>
              <a:t>Body Level One</a:t>
            </a:r>
          </a:p>
          <a:p>
            <a:pPr lvl="1">
              <a:defRPr sz="1800" b="0">
                <a:uFillTx/>
              </a:defRPr>
            </a:pPr>
            <a:r>
              <a:rPr sz="2000" b="1">
                <a:uFill>
                  <a:solidFill/>
                </a:uFill>
              </a:rPr>
              <a:t>Body Level Two</a:t>
            </a:r>
          </a:p>
          <a:p>
            <a:pPr lvl="2">
              <a:defRPr b="0">
                <a:uFillTx/>
              </a:defRPr>
            </a:pPr>
            <a:r>
              <a:rPr b="1">
                <a:uFill>
                  <a:solidFill/>
                </a:uFill>
              </a:rPr>
              <a:t>Body Level Three</a:t>
            </a:r>
          </a:p>
          <a:p>
            <a:pPr lvl="3">
              <a:defRPr sz="1800" b="0">
                <a:uFillTx/>
              </a:defRPr>
            </a:pPr>
            <a:r>
              <a:rPr sz="1600" b="1">
                <a:uFill>
                  <a:solidFill/>
                </a:uFill>
              </a:rPr>
              <a:t>Body Level Four</a:t>
            </a:r>
          </a:p>
          <a:p>
            <a:pPr lvl="4">
              <a:defRPr sz="1800" b="0">
                <a:uFillTx/>
              </a:defRPr>
            </a:pPr>
            <a:r>
              <a:rPr sz="1600" b="1">
                <a:uFill>
                  <a:solidFill/>
                </a:uFill>
              </a:rPr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3843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9CE4-B280-8644-ACA0-0713FE129FEA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6CF9-4338-0A47-80A9-6FB806B51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5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9CE4-B280-8644-ACA0-0713FE129FEA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6CF9-4338-0A47-80A9-6FB806B51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9CE4-B280-8644-ACA0-0713FE129FEA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6CF9-4338-0A47-80A9-6FB806B51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9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9CE4-B280-8644-ACA0-0713FE129FEA}" type="datetimeFigureOut">
              <a:rPr lang="en-US" smtClean="0"/>
              <a:t>3/9/16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6CF9-4338-0A47-80A9-6FB806B51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5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9CE4-B280-8644-ACA0-0713FE129FEA}" type="datetimeFigureOut">
              <a:rPr lang="en-US" smtClean="0"/>
              <a:t>3/9/16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6CF9-4338-0A47-80A9-6FB806B51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9CE4-B280-8644-ACA0-0713FE129FEA}" type="datetimeFigureOut">
              <a:rPr lang="en-US" smtClean="0"/>
              <a:t>3/9/16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6CF9-4338-0A47-80A9-6FB806B51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0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9CE4-B280-8644-ACA0-0713FE129FEA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6CF9-4338-0A47-80A9-6FB806B51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7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9CE4-B280-8644-ACA0-0713FE129FEA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6CF9-4338-0A47-80A9-6FB806B51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68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69CE4-B280-8644-ACA0-0713FE129FEA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E6CF9-4338-0A47-80A9-6FB806B51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Selecting genomics assays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2455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William Stafford Noble</a:t>
            </a:r>
          </a:p>
          <a:p>
            <a:r>
              <a:rPr lang="en-US" dirty="0" smtClean="0"/>
              <a:t>Department of Genome Sciences</a:t>
            </a:r>
          </a:p>
          <a:p>
            <a:r>
              <a:rPr lang="en-US" dirty="0" smtClean="0"/>
              <a:t>Department of Computer Science and Engineering</a:t>
            </a:r>
          </a:p>
          <a:p>
            <a:r>
              <a:rPr lang="en-US" dirty="0" smtClean="0"/>
              <a:t>University of Washington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will it take to find the highest quality subset?</a:t>
            </a:r>
            <a:endParaRPr lang="en-US" dirty="0"/>
          </a:p>
        </p:txBody>
      </p:sp>
      <p:pic>
        <p:nvPicPr>
          <p:cNvPr id="4" name="pasted-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15217" t="24897" r="23373" b="12632"/>
          <a:stretch/>
        </p:blipFill>
        <p:spPr>
          <a:xfrm>
            <a:off x="3081865" y="2021964"/>
            <a:ext cx="5672667" cy="432803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9024730" y="3419061"/>
            <a:ext cx="16562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O(2</a:t>
            </a:r>
            <a:r>
              <a:rPr lang="en-US" sz="5400" baseline="30000" dirty="0" smtClean="0"/>
              <a:t>n</a:t>
            </a:r>
            <a:r>
              <a:rPr lang="en-US" sz="5400" dirty="0" smtClean="0"/>
              <a:t>)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627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Submodular</a:t>
            </a:r>
            <a:r>
              <a:rPr lang="en-US" dirty="0" smtClean="0"/>
              <a:t> set functions satisfy the property of diminishing returns</a:t>
            </a:r>
            <a:endParaRPr lang="en-US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020578" y="3191415"/>
            <a:ext cx="10860924" cy="1387238"/>
            <a:chOff x="1339553" y="3063825"/>
            <a:chExt cx="10860924" cy="1387238"/>
          </a:xfrm>
        </p:grpSpPr>
        <p:sp>
          <p:nvSpPr>
            <p:cNvPr id="5" name="Shape 112"/>
            <p:cNvSpPr/>
            <p:nvPr/>
          </p:nvSpPr>
          <p:spPr>
            <a:xfrm>
              <a:off x="1889735" y="3257262"/>
              <a:ext cx="2942603" cy="1193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/>
            <a:p>
              <a:pPr lvl="0" algn="l">
                <a:defRPr sz="1800"/>
              </a:pPr>
              <a:r>
                <a:rPr sz="3600" dirty="0">
                  <a:latin typeface="Helvetica"/>
                  <a:ea typeface="Helvetica"/>
                  <a:cs typeface="Helvetica"/>
                  <a:sym typeface="Helvetica"/>
                </a:rPr>
                <a:t>Gain from adding </a:t>
              </a:r>
              <a:r>
                <a:rPr sz="3600" i="1" dirty="0">
                  <a:latin typeface="Helvetica"/>
                  <a:ea typeface="Helvetica"/>
                  <a:cs typeface="Helvetica"/>
                  <a:sym typeface="Helvetica"/>
                </a:rPr>
                <a:t>v</a:t>
              </a:r>
              <a:r>
                <a:rPr sz="3600" dirty="0">
                  <a:latin typeface="Helvetica"/>
                  <a:ea typeface="Helvetica"/>
                  <a:cs typeface="Helvetica"/>
                  <a:sym typeface="Helvetica"/>
                </a:rPr>
                <a:t> to </a:t>
              </a:r>
              <a:r>
                <a:rPr sz="3600" i="1" dirty="0">
                  <a:latin typeface="Helvetica"/>
                  <a:ea typeface="Helvetica"/>
                  <a:cs typeface="Helvetica"/>
                  <a:sym typeface="Helvetica"/>
                </a:rPr>
                <a:t>A</a:t>
              </a:r>
            </a:p>
          </p:txBody>
        </p:sp>
        <p:sp>
          <p:nvSpPr>
            <p:cNvPr id="6" name="Shape 113"/>
            <p:cNvSpPr/>
            <p:nvPr/>
          </p:nvSpPr>
          <p:spPr>
            <a:xfrm>
              <a:off x="6326368" y="3407867"/>
              <a:ext cx="587410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lvl="0" algn="l">
                <a:defRPr sz="1800"/>
              </a:pPr>
              <a:r>
                <a:rPr sz="3600" dirty="0">
                  <a:latin typeface="Helvetica"/>
                  <a:ea typeface="Helvetica"/>
                  <a:cs typeface="Helvetica"/>
                  <a:sym typeface="Helvetica"/>
                </a:rPr>
                <a:t>Gain from adding </a:t>
              </a:r>
              <a:r>
                <a:rPr sz="3600" i="1" dirty="0">
                  <a:latin typeface="Helvetica"/>
                  <a:ea typeface="Helvetica"/>
                  <a:cs typeface="Helvetica"/>
                  <a:sym typeface="Helvetica"/>
                </a:rPr>
                <a:t>v</a:t>
              </a:r>
              <a:r>
                <a:rPr sz="3600" dirty="0">
                  <a:latin typeface="Helvetica"/>
                  <a:ea typeface="Helvetica"/>
                  <a:cs typeface="Helvetica"/>
                  <a:sym typeface="Helvetica"/>
                </a:rPr>
                <a:t> to </a:t>
              </a:r>
              <a:r>
                <a:rPr sz="3600" i="1" dirty="0" smtClean="0">
                  <a:latin typeface="Helvetica"/>
                  <a:ea typeface="Helvetica"/>
                  <a:cs typeface="Helvetica"/>
                  <a:sym typeface="Helvetica"/>
                </a:rPr>
                <a:t>A</a:t>
              </a:r>
              <a:r>
                <a:rPr lang="en-US" sz="3600" i="1" dirty="0" smtClean="0">
                  <a:latin typeface="Helvetica"/>
                  <a:ea typeface="Helvetica"/>
                  <a:cs typeface="Helvetica"/>
                  <a:sym typeface="Helvetica"/>
                </a:rPr>
                <a:t> </a:t>
              </a:r>
              <a:r>
                <a:rPr sz="3600" dirty="0" smtClean="0">
                  <a:latin typeface="Helvetica"/>
                  <a:ea typeface="Helvetica"/>
                  <a:cs typeface="Helvetica"/>
                  <a:sym typeface="Helvetica"/>
                </a:rPr>
                <a:t>⋃</a:t>
              </a:r>
              <a:r>
                <a:rPr lang="en-US" sz="3600" dirty="0" smtClean="0">
                  <a:latin typeface="Helvetica"/>
                  <a:ea typeface="Helvetica"/>
                  <a:cs typeface="Helvetica"/>
                  <a:sym typeface="Helvetica"/>
                </a:rPr>
                <a:t> </a:t>
              </a:r>
              <a:r>
                <a:rPr sz="3600" i="1" dirty="0" smtClean="0">
                  <a:latin typeface="Helvetica"/>
                  <a:ea typeface="Helvetica"/>
                  <a:cs typeface="Helvetica"/>
                  <a:sym typeface="Helvetica"/>
                </a:rPr>
                <a:t>B </a:t>
              </a:r>
              <a:endParaRPr sz="3600" i="1" dirty="0"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pic>
          <p:nvPicPr>
            <p:cNvPr id="7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39553" y="3063825"/>
              <a:ext cx="4042967" cy="1492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66551" y="3063825"/>
              <a:ext cx="5961857" cy="219869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97161" y="5031634"/>
            <a:ext cx="12094839" cy="952501"/>
            <a:chOff x="454980" y="7071828"/>
            <a:chExt cx="12094839" cy="952501"/>
          </a:xfrm>
        </p:grpSpPr>
        <p:pic>
          <p:nvPicPr>
            <p:cNvPr id="11" name="pasted-image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878263" y="7071828"/>
              <a:ext cx="1288096" cy="9525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pasted-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120596" y="7071828"/>
              <a:ext cx="952501" cy="9525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pasted-image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41542" y="7071828"/>
              <a:ext cx="1288097" cy="9525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pasted-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0043" y="7071828"/>
              <a:ext cx="719914" cy="9525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pasted-image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17666" y="7071828"/>
              <a:ext cx="1288097" cy="9525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pasted-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80120" y="7071828"/>
              <a:ext cx="952501" cy="9525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pasted-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20718" y="7071828"/>
              <a:ext cx="719914" cy="9525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pasted-image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8342" y="7071828"/>
              <a:ext cx="1288097" cy="9525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Shape 109"/>
            <p:cNvSpPr/>
            <p:nvPr/>
          </p:nvSpPr>
          <p:spPr>
            <a:xfrm>
              <a:off x="454980" y="7139780"/>
              <a:ext cx="12094839" cy="816596"/>
            </a:xfrm>
            <a:prstGeom prst="rect">
              <a:avLst/>
            </a:prstGeom>
            <a:ln w="12700">
              <a:round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lvl="0" algn="l" defTabSz="914400">
                <a:buClr>
                  <a:srgbClr val="000000"/>
                </a:buClr>
                <a:defRPr sz="1800"/>
              </a:pPr>
              <a:r>
                <a:rPr sz="5200" i="1" dirty="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sz="5200" dirty="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(              ) - </a:t>
              </a:r>
              <a:r>
                <a:rPr sz="5200" i="1" dirty="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sz="5200" dirty="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(           ) ≤ </a:t>
              </a:r>
              <a:r>
                <a:rPr sz="5200" i="1" dirty="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sz="5200" dirty="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(          ) -</a:t>
              </a:r>
              <a:r>
                <a:rPr sz="5200" i="1" dirty="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sz="5200" dirty="0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rPr>
                <a:t>(       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59343" y="2325090"/>
                <a:ext cx="1064919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𝐴</m:t>
                          </m:r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∪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4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</m:e>
                          </m:d>
                        </m:e>
                      </m:d>
                      <m:r>
                        <a:rPr lang="en-US" sz="4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4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d>
                        <m:dPr>
                          <m:ctrlPr>
                            <a:rPr lang="is-I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</m:d>
                      <m:r>
                        <a:rPr lang="is-IS" sz="4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r>
                        <a:rPr lang="en-US" sz="4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d>
                        <m:dPr>
                          <m:ctrlPr>
                            <a:rPr lang="is-I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∪</m:t>
                          </m:r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∪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4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</m:e>
                          </m:d>
                        </m:e>
                      </m:d>
                      <m:r>
                        <a:rPr lang="en-US" sz="4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4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d>
                        <m:dPr>
                          <m:ctrlPr>
                            <a:rPr lang="is-I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∪</m:t>
                          </m:r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343" y="2325090"/>
                <a:ext cx="10649197" cy="61555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219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 </a:t>
            </a:r>
            <a:r>
              <a:rPr lang="en-US" dirty="0" smtClean="0"/>
              <a:t>greedy </a:t>
            </a:r>
            <a:r>
              <a:rPr lang="en-US" dirty="0"/>
              <a:t>algorithm maximizes a </a:t>
            </a:r>
            <a:r>
              <a:rPr lang="en-US" dirty="0" err="1"/>
              <a:t>submodular</a:t>
            </a:r>
            <a:r>
              <a:rPr lang="en-US" dirty="0"/>
              <a:t> function within a constant factor of </a:t>
            </a:r>
            <a:r>
              <a:rPr lang="en-US" dirty="0" smtClean="0"/>
              <a:t>optimal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635000" lvl="0" indent="-635000">
              <a:lnSpc>
                <a:spcPct val="120000"/>
              </a:lnSpc>
              <a:buSzPct val="100000"/>
              <a:buAutoNum type="arabicPeriod"/>
              <a:defRPr sz="1800"/>
            </a:pPr>
            <a:r>
              <a:rPr lang="en-US" sz="3600" dirty="0" smtClean="0">
                <a:latin typeface="Helvetica"/>
                <a:ea typeface="Helvetica"/>
                <a:cs typeface="Helvetica"/>
                <a:sym typeface="Helvetica"/>
              </a:rPr>
              <a:t>Initialize empty representative </a:t>
            </a:r>
            <a:r>
              <a:rPr lang="en-US" sz="3600" dirty="0">
                <a:latin typeface="Helvetica"/>
                <a:ea typeface="Helvetica"/>
                <a:cs typeface="Helvetica"/>
                <a:sym typeface="Helvetica"/>
              </a:rPr>
              <a:t>set </a:t>
            </a:r>
            <a:r>
              <a:rPr lang="en-US" sz="3600" i="1" dirty="0" smtClean="0">
                <a:latin typeface="Helvetica"/>
                <a:ea typeface="Helvetica"/>
                <a:cs typeface="Helvetica"/>
                <a:sym typeface="Helvetica"/>
              </a:rPr>
              <a:t>A</a:t>
            </a:r>
            <a:endParaRPr lang="en-US" sz="3600" dirty="0">
              <a:latin typeface="Helvetica"/>
              <a:ea typeface="Helvetica"/>
              <a:cs typeface="Helvetica"/>
              <a:sym typeface="Helvetica"/>
            </a:endParaRPr>
          </a:p>
          <a:p>
            <a:pPr marL="635000" lvl="0" indent="-635000">
              <a:lnSpc>
                <a:spcPct val="120000"/>
              </a:lnSpc>
              <a:buSzPct val="100000"/>
              <a:buAutoNum type="arabicPeriod"/>
              <a:defRPr sz="1800"/>
            </a:pPr>
            <a:r>
              <a:rPr lang="en-US" sz="3600" dirty="0">
                <a:latin typeface="Helvetica"/>
                <a:ea typeface="Helvetica"/>
                <a:cs typeface="Helvetica"/>
                <a:sym typeface="Helvetica"/>
              </a:rPr>
              <a:t>For 1…k:</a:t>
            </a:r>
          </a:p>
          <a:p>
            <a:pPr marL="1270000" lvl="1" indent="-635000">
              <a:lnSpc>
                <a:spcPct val="120000"/>
              </a:lnSpc>
              <a:buSzPct val="100000"/>
              <a:defRPr sz="1800"/>
            </a:pPr>
            <a:r>
              <a:rPr lang="en-US" sz="3600" dirty="0">
                <a:latin typeface="Helvetica"/>
                <a:ea typeface="Helvetica"/>
                <a:cs typeface="Helvetica"/>
                <a:sym typeface="Helvetica"/>
              </a:rPr>
              <a:t>Add the item </a:t>
            </a:r>
            <a:r>
              <a:rPr lang="en-US" sz="3600" i="1" dirty="0">
                <a:latin typeface="Helvetica"/>
                <a:ea typeface="Helvetica"/>
                <a:cs typeface="Helvetica"/>
                <a:sym typeface="Helvetica"/>
              </a:rPr>
              <a:t>v</a:t>
            </a:r>
            <a:r>
              <a:rPr lang="en-US" sz="3600" dirty="0">
                <a:latin typeface="Helvetica"/>
                <a:ea typeface="Helvetica"/>
                <a:cs typeface="Helvetica"/>
                <a:sym typeface="Helvetica"/>
              </a:rPr>
              <a:t> that most improves the quality </a:t>
            </a:r>
            <a:r>
              <a:rPr lang="en-US" sz="3600" dirty="0" smtClean="0">
                <a:latin typeface="Helvetica"/>
                <a:ea typeface="Helvetica"/>
                <a:cs typeface="Helvetica"/>
                <a:sym typeface="Helvetica"/>
              </a:rPr>
              <a:t>of </a:t>
            </a:r>
            <a:r>
              <a:rPr lang="en-US" sz="3600" i="1" dirty="0" smtClean="0">
                <a:latin typeface="Helvetica"/>
                <a:ea typeface="Helvetica"/>
                <a:cs typeface="Helvetica"/>
                <a:sym typeface="Helvetica"/>
              </a:rPr>
              <a:t>A</a:t>
            </a:r>
            <a:r>
              <a:rPr lang="en-US" sz="3600" dirty="0" smtClean="0"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lang="en-US" sz="3600" dirty="0">
              <a:latin typeface="Helvetica"/>
              <a:ea typeface="Helvetica"/>
              <a:cs typeface="Helvetica"/>
              <a:sym typeface="Helvetica"/>
            </a:endParaRP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2998381"/>
            <a:ext cx="5181600" cy="31785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Guaranteed to produce a solution within a  factor of 1-1/e ≈ </a:t>
            </a:r>
            <a:r>
              <a:rPr lang="en-US" dirty="0" smtClean="0"/>
              <a:t>0.63 (</a:t>
            </a:r>
            <a:r>
              <a:rPr lang="en-US" dirty="0" err="1" smtClean="0"/>
              <a:t>Nemhauser</a:t>
            </a:r>
            <a:r>
              <a:rPr lang="en-US" dirty="0" smtClean="0"/>
              <a:t> </a:t>
            </a:r>
            <a:r>
              <a:rPr lang="en-US" i="1" dirty="0" smtClean="0"/>
              <a:t>Mathematical Programming</a:t>
            </a:r>
            <a:r>
              <a:rPr lang="en-US" dirty="0" smtClean="0"/>
              <a:t> 1978).</a:t>
            </a:r>
            <a:endParaRPr lang="en-US" dirty="0"/>
          </a:p>
          <a:p>
            <a:r>
              <a:rPr lang="en-US" dirty="0"/>
              <a:t>Best possible approximation ratio unless </a:t>
            </a:r>
            <a:r>
              <a:rPr lang="en-US" dirty="0" smtClean="0"/>
              <a:t>P=NP (</a:t>
            </a:r>
            <a:r>
              <a:rPr lang="en-US" dirty="0" err="1" smtClean="0"/>
              <a:t>Feige</a:t>
            </a:r>
            <a:r>
              <a:rPr lang="en-US" dirty="0" smtClean="0"/>
              <a:t> </a:t>
            </a:r>
            <a:r>
              <a:rPr lang="en-US" i="1" dirty="0" smtClean="0"/>
              <a:t>SIAM </a:t>
            </a:r>
            <a:r>
              <a:rPr lang="en-US" dirty="0" smtClean="0"/>
              <a:t>1998).</a:t>
            </a:r>
          </a:p>
          <a:p>
            <a:r>
              <a:rPr lang="en-US" dirty="0" smtClean="0"/>
              <a:t>Can run in practically O(k log n) time (</a:t>
            </a:r>
            <a:r>
              <a:rPr lang="en-US" dirty="0" err="1" smtClean="0"/>
              <a:t>Minoux</a:t>
            </a:r>
            <a:r>
              <a:rPr lang="en-US" dirty="0" smtClean="0"/>
              <a:t> </a:t>
            </a:r>
            <a:r>
              <a:rPr lang="en-US" i="1" dirty="0" smtClean="0"/>
              <a:t>Optimization Techniques</a:t>
            </a:r>
            <a:r>
              <a:rPr lang="en-US" dirty="0" smtClean="0"/>
              <a:t> 1978).</a:t>
            </a:r>
            <a:endParaRPr lang="en-US" dirty="0"/>
          </a:p>
          <a:p>
            <a:endParaRPr lang="en-US" dirty="0"/>
          </a:p>
        </p:txBody>
      </p:sp>
      <p:sp>
        <p:nvSpPr>
          <p:cNvPr id="3" name="12-Point Star 2"/>
          <p:cNvSpPr/>
          <p:nvPr/>
        </p:nvSpPr>
        <p:spPr>
          <a:xfrm rot="-1800000">
            <a:off x="8110048" y="1095311"/>
            <a:ext cx="4238171" cy="1460628"/>
          </a:xfrm>
          <a:prstGeom prst="star1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Key result!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3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stone_mods_browser_shot_callouts.pdf"/>
          <p:cNvPicPr>
            <a:picLocks noChangeAspect="1"/>
          </p:cNvPicPr>
          <p:nvPr/>
        </p:nvPicPr>
        <p:blipFill>
          <a:blip r:embed="rId2">
            <a:extLst/>
          </a:blip>
          <a:srcRect l="68736" t="38824" r="2863" b="15280"/>
          <a:stretch>
            <a:fillRect/>
          </a:stretch>
        </p:blipFill>
        <p:spPr>
          <a:xfrm>
            <a:off x="4244446" y="1839471"/>
            <a:ext cx="3657600" cy="2401799"/>
          </a:xfrm>
          <a:prstGeom prst="rect">
            <a:avLst/>
          </a:prstGeom>
          <a:ln w="38100">
            <a:solidFill/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142" y="3898713"/>
            <a:ext cx="3657600" cy="18877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1" name="Group 73"/>
          <p:cNvGrpSpPr>
            <a:grpSpLocks noChangeAspect="1"/>
          </p:cNvGrpSpPr>
          <p:nvPr/>
        </p:nvGrpSpPr>
        <p:grpSpPr>
          <a:xfrm>
            <a:off x="8169134" y="2212763"/>
            <a:ext cx="3657601" cy="3573745"/>
            <a:chOff x="0" y="0"/>
            <a:chExt cx="5201162" cy="5081919"/>
          </a:xfrm>
        </p:grpSpPr>
        <p:pic>
          <p:nvPicPr>
            <p:cNvPr id="12" name="pasted-image.pdf"/>
            <p:cNvPicPr/>
            <p:nvPr/>
          </p:nvPicPr>
          <p:blipFill>
            <a:blip r:embed="rId4">
              <a:extLst/>
            </a:blip>
            <a:srcRect t="50645" r="53869"/>
            <a:stretch>
              <a:fillRect/>
            </a:stretch>
          </p:blipFill>
          <p:spPr>
            <a:xfrm>
              <a:off x="0" y="0"/>
              <a:ext cx="5201162" cy="5081919"/>
            </a:xfrm>
            <a:prstGeom prst="rect">
              <a:avLst/>
            </a:prstGeom>
            <a:ln w="38100" cap="flat">
              <a:noFill/>
              <a:prstDash val="solid"/>
              <a:miter lim="400000"/>
            </a:ln>
            <a:effectLst/>
          </p:spPr>
        </p:pic>
        <p:sp>
          <p:nvSpPr>
            <p:cNvPr id="13" name="Shape 68"/>
            <p:cNvSpPr/>
            <p:nvPr/>
          </p:nvSpPr>
          <p:spPr>
            <a:xfrm>
              <a:off x="1641841" y="609803"/>
              <a:ext cx="2764466" cy="2489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 69"/>
            <p:cNvSpPr/>
            <p:nvPr/>
          </p:nvSpPr>
          <p:spPr>
            <a:xfrm>
              <a:off x="50334" y="1802475"/>
              <a:ext cx="2764467" cy="4916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 70"/>
            <p:cNvSpPr/>
            <p:nvPr/>
          </p:nvSpPr>
          <p:spPr>
            <a:xfrm>
              <a:off x="3105058" y="2431408"/>
              <a:ext cx="2006882" cy="7790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 71"/>
            <p:cNvSpPr/>
            <p:nvPr/>
          </p:nvSpPr>
          <p:spPr>
            <a:xfrm>
              <a:off x="1241268" y="3497526"/>
              <a:ext cx="2006882" cy="7790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7" name="pasted-image.pdf"/>
            <p:cNvPicPr/>
            <p:nvPr/>
          </p:nvPicPr>
          <p:blipFill>
            <a:blip r:embed="rId4">
              <a:extLst/>
            </a:blip>
            <a:srcRect l="11286" t="20364" r="61694" b="59686"/>
            <a:stretch>
              <a:fillRect/>
            </a:stretch>
          </p:blipFill>
          <p:spPr>
            <a:xfrm>
              <a:off x="436466" y="1793877"/>
              <a:ext cx="3046396" cy="2054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" name="TextBox 17"/>
          <p:cNvSpPr txBox="1"/>
          <p:nvPr/>
        </p:nvSpPr>
        <p:spPr>
          <a:xfrm>
            <a:off x="311017" y="1743255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</a:t>
            </a:r>
            <a:r>
              <a:rPr lang="en-US" sz="2800" dirty="0" err="1"/>
              <a:t>submodular</a:t>
            </a:r>
            <a:r>
              <a:rPr lang="en-US" sz="2800" dirty="0"/>
              <a:t> optimization framework for representative set </a:t>
            </a:r>
            <a:r>
              <a:rPr lang="en-US" sz="2800" dirty="0" smtClean="0"/>
              <a:t>selection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191000" y="4527601"/>
            <a:ext cx="3764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Choosing diverse panels </a:t>
            </a:r>
          </a:p>
          <a:p>
            <a:pPr algn="ctr"/>
            <a:r>
              <a:rPr lang="en-US" sz="2800" dirty="0"/>
              <a:t>of genomics </a:t>
            </a:r>
            <a:r>
              <a:rPr lang="en-US" sz="2800" dirty="0" smtClean="0"/>
              <a:t>assays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7907721" y="798071"/>
            <a:ext cx="4110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Removing redundancy in </a:t>
            </a:r>
          </a:p>
          <a:p>
            <a:pPr algn="ctr"/>
            <a:r>
              <a:rPr lang="en-US" sz="2800" dirty="0"/>
              <a:t>protein sequence data </a:t>
            </a:r>
            <a:r>
              <a:rPr lang="en-US" sz="2800" dirty="0" smtClean="0"/>
              <a:t>sets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656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 flipV="1">
            <a:off x="1851267" y="2096342"/>
            <a:ext cx="1662264" cy="996943"/>
          </a:xfrm>
          <a:prstGeom prst="line">
            <a:avLst/>
          </a:prstGeom>
          <a:ln w="38100">
            <a:solidFill/>
            <a:miter lim="400000"/>
          </a:ln>
        </p:spPr>
        <p:txBody>
          <a:bodyPr lIns="25400" tIns="25400" rIns="25400" bIns="25400" anchor="ctr"/>
          <a:lstStyle/>
          <a:p>
            <a:pPr lvl="0" algn="ctr" defTabSz="8255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3496170" y="2102149"/>
            <a:ext cx="2699165" cy="1"/>
          </a:xfrm>
          <a:prstGeom prst="line">
            <a:avLst/>
          </a:prstGeom>
          <a:ln w="38100">
            <a:solidFill/>
            <a:miter lim="400000"/>
          </a:ln>
        </p:spPr>
        <p:txBody>
          <a:bodyPr lIns="25400" tIns="25400" rIns="25400" bIns="25400" anchor="ctr"/>
          <a:lstStyle/>
          <a:p>
            <a:pPr lvl="0" algn="ctr" defTabSz="8255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2" name="Shape 62"/>
          <p:cNvSpPr/>
          <p:nvPr/>
        </p:nvSpPr>
        <p:spPr>
          <a:xfrm flipV="1">
            <a:off x="4536910" y="4933766"/>
            <a:ext cx="1630472" cy="1061473"/>
          </a:xfrm>
          <a:prstGeom prst="line">
            <a:avLst/>
          </a:prstGeom>
          <a:ln w="38100">
            <a:solidFill/>
            <a:miter lim="400000"/>
          </a:ln>
        </p:spPr>
        <p:txBody>
          <a:bodyPr lIns="25400" tIns="25400" rIns="25400" bIns="25400" anchor="ctr"/>
          <a:lstStyle/>
          <a:p>
            <a:pPr lvl="0" algn="ctr" defTabSz="8255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699846" y="81280"/>
            <a:ext cx="10792308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400"/>
            </a:lvl1pPr>
          </a:lstStyle>
          <a:p>
            <a:pPr lvl="0">
              <a:defRPr sz="1800"/>
            </a:pPr>
            <a:r>
              <a:rPr sz="4400"/>
              <a:t>Problem: What panel of genomics assays should we perform on a new cell type?</a:t>
            </a:r>
          </a:p>
        </p:txBody>
      </p:sp>
      <p:sp>
        <p:nvSpPr>
          <p:cNvPr id="64" name="Shape 64"/>
          <p:cNvSpPr/>
          <p:nvPr/>
        </p:nvSpPr>
        <p:spPr>
          <a:xfrm flipH="1" flipV="1">
            <a:off x="4553221" y="3126265"/>
            <a:ext cx="4689" cy="2835152"/>
          </a:xfrm>
          <a:prstGeom prst="line">
            <a:avLst/>
          </a:prstGeom>
          <a:ln w="38100">
            <a:solidFill/>
            <a:miter lim="400000"/>
          </a:ln>
        </p:spPr>
        <p:txBody>
          <a:bodyPr lIns="25400" tIns="25400" rIns="25400" bIns="25400" anchor="ctr"/>
          <a:lstStyle/>
          <a:p>
            <a:pPr lvl="0" algn="ctr" defTabSz="8255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2744232" y="2682284"/>
            <a:ext cx="152187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b="0"/>
            </a:pPr>
            <a:r>
              <a:rPr b="1"/>
              <a:t>Assay type</a:t>
            </a:r>
          </a:p>
        </p:txBody>
      </p:sp>
      <p:sp>
        <p:nvSpPr>
          <p:cNvPr id="66" name="Shape 66"/>
          <p:cNvSpPr/>
          <p:nvPr/>
        </p:nvSpPr>
        <p:spPr>
          <a:xfrm rot="16200000">
            <a:off x="805726" y="4255989"/>
            <a:ext cx="152187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b="0"/>
            </a:pPr>
            <a:r>
              <a:rPr b="1"/>
              <a:t>Cell type</a:t>
            </a:r>
          </a:p>
        </p:txBody>
      </p:sp>
      <p:pic>
        <p:nvPicPr>
          <p:cNvPr id="67" name="image2.png"/>
          <p:cNvPicPr/>
          <p:nvPr/>
        </p:nvPicPr>
        <p:blipFill>
          <a:blip r:embed="rId2">
            <a:extLst/>
          </a:blip>
          <a:srcRect l="1491" t="1414" r="13284" b="6983"/>
          <a:stretch>
            <a:fillRect/>
          </a:stretch>
        </p:blipFill>
        <p:spPr>
          <a:xfrm>
            <a:off x="1824418" y="3113750"/>
            <a:ext cx="2661033" cy="2860183"/>
          </a:xfrm>
          <a:prstGeom prst="rect">
            <a:avLst/>
          </a:prstGeom>
          <a:ln w="38100">
            <a:solidFill/>
            <a:miter lim="400000"/>
          </a:ln>
        </p:spPr>
      </p:pic>
      <p:sp>
        <p:nvSpPr>
          <p:cNvPr id="68" name="Shape 68"/>
          <p:cNvSpPr/>
          <p:nvPr/>
        </p:nvSpPr>
        <p:spPr>
          <a:xfrm flipV="1">
            <a:off x="4522987" y="2094577"/>
            <a:ext cx="1670607" cy="1037526"/>
          </a:xfrm>
          <a:prstGeom prst="line">
            <a:avLst/>
          </a:prstGeom>
          <a:ln w="38100">
            <a:solidFill/>
            <a:miter lim="400000"/>
          </a:ln>
        </p:spPr>
        <p:txBody>
          <a:bodyPr lIns="25400" tIns="25400" rIns="25400" bIns="25400" anchor="ctr"/>
          <a:lstStyle/>
          <a:p>
            <a:pPr lvl="0" algn="ctr" defTabSz="8255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 rot="19680000">
            <a:off x="4582926" y="2536015"/>
            <a:ext cx="226374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b="0"/>
            </a:pPr>
            <a:r>
              <a:rPr b="1"/>
              <a:t>Genomic position</a:t>
            </a:r>
          </a:p>
        </p:txBody>
      </p:sp>
      <p:sp>
        <p:nvSpPr>
          <p:cNvPr id="70" name="Shape 70"/>
          <p:cNvSpPr/>
          <p:nvPr/>
        </p:nvSpPr>
        <p:spPr>
          <a:xfrm>
            <a:off x="1879426" y="5807943"/>
            <a:ext cx="2622724" cy="1547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1" name="Shape 71"/>
          <p:cNvSpPr/>
          <p:nvPr/>
        </p:nvSpPr>
        <p:spPr>
          <a:xfrm>
            <a:off x="1805766" y="5785628"/>
            <a:ext cx="2820631" cy="250325"/>
          </a:xfrm>
          <a:prstGeom prst="rect">
            <a:avLst/>
          </a:prstGeom>
          <a:ln w="63500">
            <a:solidFill>
              <a:srgbClr val="FF2600"/>
            </a:solidFill>
            <a:miter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2" name="Shape 72"/>
          <p:cNvSpPr/>
          <p:nvPr/>
        </p:nvSpPr>
        <p:spPr>
          <a:xfrm>
            <a:off x="280432" y="5718177"/>
            <a:ext cx="177587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/>
            <a:r>
              <a:rPr b="1" dirty="0"/>
              <a:t>New cell type</a:t>
            </a:r>
          </a:p>
        </p:txBody>
      </p:sp>
      <p:pic>
        <p:nvPicPr>
          <p:cNvPr id="73" name="pasted-image-smal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-5400000" flipH="1">
            <a:off x="3193968" y="1265706"/>
            <a:ext cx="326430" cy="2598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pasted-image.pdf"/>
          <p:cNvPicPr/>
          <p:nvPr/>
        </p:nvPicPr>
        <p:blipFill>
          <a:blip r:embed="rId4">
            <a:extLst/>
          </a:blip>
          <a:srcRect l="26217" t="4136" r="24115" b="33189"/>
          <a:stretch>
            <a:fillRect/>
          </a:stretch>
        </p:blipFill>
        <p:spPr>
          <a:xfrm>
            <a:off x="6959036" y="1821542"/>
            <a:ext cx="1775854" cy="1761958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7991379" y="4134757"/>
            <a:ext cx="2276443" cy="923330"/>
          </a:xfrm>
          <a:prstGeom prst="rect">
            <a:avLst/>
          </a:prstGeom>
          <a:ln w="50800">
            <a:solidFill/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 algn="ctr">
              <a:defRPr sz="1800" b="0"/>
            </a:pPr>
            <a:r>
              <a:rPr lang="en-US" sz="3000" b="1" dirty="0" smtClean="0"/>
              <a:t>Selection procedure</a:t>
            </a:r>
            <a:endParaRPr sz="3000" b="1" dirty="0"/>
          </a:p>
        </p:txBody>
      </p:sp>
      <p:sp>
        <p:nvSpPr>
          <p:cNvPr id="77" name="Shape 77"/>
          <p:cNvSpPr/>
          <p:nvPr/>
        </p:nvSpPr>
        <p:spPr>
          <a:xfrm>
            <a:off x="6959036" y="3599719"/>
            <a:ext cx="198294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/>
            <a:r>
              <a:t>Assay similarities</a:t>
            </a:r>
          </a:p>
        </p:txBody>
      </p:sp>
      <p:sp>
        <p:nvSpPr>
          <p:cNvPr id="78" name="Shape 78"/>
          <p:cNvSpPr/>
          <p:nvPr/>
        </p:nvSpPr>
        <p:spPr>
          <a:xfrm>
            <a:off x="9443987" y="2420620"/>
            <a:ext cx="127680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/>
            <a:r>
              <a:rPr sz="2000" b="1" dirty="0"/>
              <a:t>Budget = 3</a:t>
            </a:r>
          </a:p>
        </p:txBody>
      </p:sp>
      <p:sp>
        <p:nvSpPr>
          <p:cNvPr id="82" name="Shape 82"/>
          <p:cNvSpPr/>
          <p:nvPr/>
        </p:nvSpPr>
        <p:spPr>
          <a:xfrm>
            <a:off x="9467977" y="5318130"/>
            <a:ext cx="1982947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200" b="1" dirty="0">
                <a:latin typeface="+mj-lt"/>
                <a:ea typeface="+mj-ea"/>
                <a:cs typeface="+mj-cs"/>
                <a:sym typeface="Helvetica"/>
              </a:rPr>
              <a:t>Panel:</a:t>
            </a:r>
          </a:p>
          <a:p>
            <a:pPr marL="342900" lvl="0" indent="-342900">
              <a:buFont typeface="Arial" charset="0"/>
              <a:buChar char="•"/>
            </a:pPr>
            <a:r>
              <a:rPr sz="2200" b="1" dirty="0">
                <a:latin typeface="+mj-lt"/>
                <a:ea typeface="+mj-ea"/>
                <a:cs typeface="+mj-cs"/>
                <a:sym typeface="Helvetica"/>
              </a:rPr>
              <a:t>H3K4me3</a:t>
            </a:r>
          </a:p>
          <a:p>
            <a:pPr marL="342900" lvl="0" indent="-342900">
              <a:buFont typeface="Arial" charset="0"/>
              <a:buChar char="•"/>
            </a:pPr>
            <a:r>
              <a:rPr sz="2200" b="1" dirty="0">
                <a:latin typeface="+mj-lt"/>
                <a:ea typeface="+mj-ea"/>
                <a:cs typeface="+mj-cs"/>
                <a:sym typeface="Helvetica"/>
              </a:rPr>
              <a:t>H3K79me2</a:t>
            </a:r>
          </a:p>
          <a:p>
            <a:pPr marL="342900" lvl="0" indent="-342900">
              <a:buFont typeface="Arial" charset="0"/>
              <a:buChar char="•"/>
            </a:pPr>
            <a:r>
              <a:rPr sz="2200" b="1" dirty="0">
                <a:latin typeface="+mj-lt"/>
                <a:ea typeface="+mj-ea"/>
                <a:cs typeface="+mj-cs"/>
                <a:sym typeface="Helvetica"/>
              </a:rPr>
              <a:t>H3K9me3</a:t>
            </a:r>
          </a:p>
        </p:txBody>
      </p:sp>
      <p:cxnSp>
        <p:nvCxnSpPr>
          <p:cNvPr id="3" name="Elbow Connector 2"/>
          <p:cNvCxnSpPr>
            <a:stCxn id="73" idx="1"/>
          </p:cNvCxnSpPr>
          <p:nvPr/>
        </p:nvCxnSpPr>
        <p:spPr>
          <a:xfrm rot="5400000" flipH="1" flipV="1">
            <a:off x="4846274" y="475297"/>
            <a:ext cx="437579" cy="3415760"/>
          </a:xfrm>
          <a:prstGeom prst="bentConnector4">
            <a:avLst>
              <a:gd name="adj1" fmla="val 52242"/>
              <a:gd name="adj2" fmla="val 104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hape 64"/>
          <p:cNvSpPr/>
          <p:nvPr/>
        </p:nvSpPr>
        <p:spPr>
          <a:xfrm flipH="1" flipV="1">
            <a:off x="6177770" y="2116424"/>
            <a:ext cx="4689" cy="2835152"/>
          </a:xfrm>
          <a:prstGeom prst="line">
            <a:avLst/>
          </a:prstGeom>
          <a:ln w="38100">
            <a:solidFill/>
            <a:miter lim="400000"/>
          </a:ln>
        </p:spPr>
        <p:txBody>
          <a:bodyPr lIns="25400" tIns="25400" rIns="25400" bIns="25400" anchor="ctr"/>
          <a:lstStyle/>
          <a:p>
            <a:pPr lvl="0" algn="ctr" defTabSz="8255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cxnSp>
        <p:nvCxnSpPr>
          <p:cNvPr id="32" name="Elbow Connector 31"/>
          <p:cNvCxnSpPr/>
          <p:nvPr/>
        </p:nvCxnSpPr>
        <p:spPr>
          <a:xfrm rot="16200000" flipH="1">
            <a:off x="8713742" y="5360644"/>
            <a:ext cx="841530" cy="385048"/>
          </a:xfrm>
          <a:prstGeom prst="bentConnector3">
            <a:avLst>
              <a:gd name="adj1" fmla="val 100934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16200000" flipH="1">
            <a:off x="7194502" y="4112868"/>
            <a:ext cx="841530" cy="385048"/>
          </a:xfrm>
          <a:prstGeom prst="bentConnector3">
            <a:avLst>
              <a:gd name="adj1" fmla="val 100934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rot="5400000">
            <a:off x="9081801" y="3076561"/>
            <a:ext cx="1053296" cy="562835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47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Estimate the similarity between pairs of assay types via correlation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82004" y="3125494"/>
            <a:ext cx="6168903" cy="2077690"/>
            <a:chOff x="2623451" y="3167805"/>
            <a:chExt cx="7197050" cy="2423970"/>
          </a:xfrm>
        </p:grpSpPr>
        <p:pic>
          <p:nvPicPr>
            <p:cNvPr id="5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23451" y="3167805"/>
              <a:ext cx="6540501" cy="1193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Shape 130"/>
            <p:cNvSpPr/>
            <p:nvPr/>
          </p:nvSpPr>
          <p:spPr>
            <a:xfrm>
              <a:off x="5438050" y="4730001"/>
              <a:ext cx="4382451" cy="8617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l">
                <a:defRPr sz="1800"/>
              </a:pPr>
              <a:r>
                <a:rPr sz="2400" dirty="0">
                  <a:latin typeface="Helvetica"/>
                  <a:ea typeface="Helvetica"/>
                  <a:cs typeface="Helvetica"/>
                  <a:sym typeface="Helvetica"/>
                </a:rPr>
                <a:t>Cell types where both</a:t>
              </a:r>
            </a:p>
            <a:p>
              <a:pPr lvl="0" algn="l">
                <a:defRPr sz="1800"/>
              </a:pPr>
              <a:r>
                <a:rPr sz="2400" dirty="0">
                  <a:latin typeface="Helvetica"/>
                  <a:ea typeface="Helvetica"/>
                  <a:cs typeface="Helvetica"/>
                  <a:sym typeface="Helvetica"/>
                </a:rPr>
                <a:t>have been performed</a:t>
              </a:r>
            </a:p>
          </p:txBody>
        </p:sp>
        <p:sp>
          <p:nvSpPr>
            <p:cNvPr id="7" name="Shape 131"/>
            <p:cNvSpPr/>
            <p:nvPr/>
          </p:nvSpPr>
          <p:spPr>
            <a:xfrm flipH="1" flipV="1">
              <a:off x="5302269" y="4171297"/>
              <a:ext cx="344762" cy="616719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8" name="Shape 132"/>
            <p:cNvSpPr/>
            <p:nvPr/>
          </p:nvSpPr>
          <p:spPr>
            <a:xfrm flipV="1">
              <a:off x="5774030" y="4372444"/>
              <a:ext cx="383514" cy="415572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>
                <a:defRPr sz="2400"/>
              </a:pPr>
              <a:endParaRPr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291" y="2029415"/>
            <a:ext cx="4974388" cy="390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facility location problem has a submodular objective</a:t>
            </a:r>
            <a:endParaRPr lang="en-US" dirty="0"/>
          </a:p>
        </p:txBody>
      </p:sp>
      <p:pic>
        <p:nvPicPr>
          <p:cNvPr id="4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5418" y="1690688"/>
            <a:ext cx="7201164" cy="47306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97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2-14 at 4.05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9" y="1762582"/>
            <a:ext cx="7315200" cy="13773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52364" y="4346739"/>
            <a:ext cx="3132148" cy="1610102"/>
            <a:chOff x="4252364" y="4346739"/>
            <a:chExt cx="3132148" cy="1610102"/>
          </a:xfrm>
        </p:grpSpPr>
        <p:sp>
          <p:nvSpPr>
            <p:cNvPr id="6" name="Oval 5"/>
            <p:cNvSpPr/>
            <p:nvPr/>
          </p:nvSpPr>
          <p:spPr>
            <a:xfrm>
              <a:off x="7224164" y="4656490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7" name="Oval 6"/>
            <p:cNvSpPr/>
            <p:nvPr/>
          </p:nvSpPr>
          <p:spPr>
            <a:xfrm>
              <a:off x="4705590" y="4575339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8" name="Oval 7"/>
            <p:cNvSpPr/>
            <p:nvPr/>
          </p:nvSpPr>
          <p:spPr>
            <a:xfrm>
              <a:off x="5498093" y="4346739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9" name="Oval 8"/>
            <p:cNvSpPr/>
            <p:nvPr/>
          </p:nvSpPr>
          <p:spPr>
            <a:xfrm>
              <a:off x="5105471" y="5089294"/>
              <a:ext cx="160348" cy="162302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0" name="Oval 9"/>
            <p:cNvSpPr/>
            <p:nvPr/>
          </p:nvSpPr>
          <p:spPr>
            <a:xfrm>
              <a:off x="5065549" y="5794539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2" name="Oval 11"/>
            <p:cNvSpPr/>
            <p:nvPr/>
          </p:nvSpPr>
          <p:spPr>
            <a:xfrm>
              <a:off x="5578267" y="4950761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3" name="Oval 12"/>
            <p:cNvSpPr/>
            <p:nvPr/>
          </p:nvSpPr>
          <p:spPr>
            <a:xfrm>
              <a:off x="6321444" y="4485272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4" name="Oval 13"/>
            <p:cNvSpPr/>
            <p:nvPr/>
          </p:nvSpPr>
          <p:spPr>
            <a:xfrm>
              <a:off x="6919364" y="5469651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5" name="Oval 14"/>
            <p:cNvSpPr/>
            <p:nvPr/>
          </p:nvSpPr>
          <p:spPr>
            <a:xfrm>
              <a:off x="6406290" y="4926993"/>
              <a:ext cx="160348" cy="162302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6" name="Oval 15"/>
            <p:cNvSpPr/>
            <p:nvPr/>
          </p:nvSpPr>
          <p:spPr>
            <a:xfrm>
              <a:off x="4252364" y="5307349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cxnSp>
          <p:nvCxnSpPr>
            <p:cNvPr id="4" name="Straight Connector 3"/>
            <p:cNvCxnSpPr>
              <a:stCxn id="8" idx="3"/>
              <a:endCxn id="9" idx="7"/>
            </p:cNvCxnSpPr>
            <p:nvPr/>
          </p:nvCxnSpPr>
          <p:spPr>
            <a:xfrm flipH="1">
              <a:off x="5242337" y="4485272"/>
              <a:ext cx="279238" cy="62779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7" idx="5"/>
              <a:endCxn id="9" idx="1"/>
            </p:cNvCxnSpPr>
            <p:nvPr/>
          </p:nvCxnSpPr>
          <p:spPr>
            <a:xfrm>
              <a:off x="4842457" y="4713872"/>
              <a:ext cx="286497" cy="39919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6" idx="6"/>
              <a:endCxn id="9" idx="3"/>
            </p:cNvCxnSpPr>
            <p:nvPr/>
          </p:nvCxnSpPr>
          <p:spPr>
            <a:xfrm flipV="1">
              <a:off x="4412712" y="5227828"/>
              <a:ext cx="716241" cy="160673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0" idx="0"/>
              <a:endCxn id="9" idx="4"/>
            </p:cNvCxnSpPr>
            <p:nvPr/>
          </p:nvCxnSpPr>
          <p:spPr>
            <a:xfrm flipV="1">
              <a:off x="5145723" y="5251596"/>
              <a:ext cx="39922" cy="542943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6372083" y="5700515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cxnSp>
          <p:nvCxnSpPr>
            <p:cNvPr id="31" name="Straight Connector 30"/>
            <p:cNvCxnSpPr>
              <a:stCxn id="12" idx="2"/>
              <a:endCxn id="9" idx="6"/>
            </p:cNvCxnSpPr>
            <p:nvPr/>
          </p:nvCxnSpPr>
          <p:spPr>
            <a:xfrm flipH="1">
              <a:off x="5265819" y="5031913"/>
              <a:ext cx="312448" cy="138533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3" idx="4"/>
              <a:endCxn id="15" idx="0"/>
            </p:cNvCxnSpPr>
            <p:nvPr/>
          </p:nvCxnSpPr>
          <p:spPr>
            <a:xfrm>
              <a:off x="6401618" y="4647575"/>
              <a:ext cx="84846" cy="279419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5" idx="4"/>
              <a:endCxn id="30" idx="0"/>
            </p:cNvCxnSpPr>
            <p:nvPr/>
          </p:nvCxnSpPr>
          <p:spPr>
            <a:xfrm flipH="1">
              <a:off x="6452257" y="5089295"/>
              <a:ext cx="34207" cy="61122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5" idx="5"/>
              <a:endCxn id="14" idx="0"/>
            </p:cNvCxnSpPr>
            <p:nvPr/>
          </p:nvCxnSpPr>
          <p:spPr>
            <a:xfrm>
              <a:off x="6543156" y="5065526"/>
              <a:ext cx="456382" cy="404125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6" idx="2"/>
              <a:endCxn id="15" idx="7"/>
            </p:cNvCxnSpPr>
            <p:nvPr/>
          </p:nvCxnSpPr>
          <p:spPr>
            <a:xfrm flipH="1">
              <a:off x="6543156" y="4737642"/>
              <a:ext cx="681008" cy="21312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3960259" y="3203075"/>
            <a:ext cx="5450731" cy="892806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2601" dirty="0">
                <a:latin typeface="Helvetica"/>
                <a:cs typeface="Helvetica"/>
              </a:rPr>
              <a:t>= sum of similarities to most-similar </a:t>
            </a:r>
            <a:r>
              <a:rPr lang="en-US" sz="2601" dirty="0" smtClean="0">
                <a:latin typeface="Helvetica"/>
                <a:cs typeface="Helvetica"/>
              </a:rPr>
              <a:t>representative</a:t>
            </a:r>
            <a:endParaRPr lang="en-US" sz="2601" dirty="0">
              <a:latin typeface="Helvetica"/>
              <a:cs typeface="Helvetic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Facility </a:t>
            </a:r>
            <a:r>
              <a:rPr lang="en-US" dirty="0"/>
              <a:t>location </a:t>
            </a:r>
            <a:r>
              <a:rPr lang="en-US" dirty="0" smtClean="0"/>
              <a:t>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4-12-14 at 4.05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3210958"/>
            <a:ext cx="7315200" cy="1377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The </a:t>
            </a:r>
            <a:r>
              <a:rPr lang="en-US" dirty="0"/>
              <a:t>quality of a panel of genomics assays </a:t>
            </a:r>
            <a:r>
              <a:rPr lang="en-US" dirty="0" smtClean="0"/>
              <a:t>is estimated via facility location.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82004" y="4335181"/>
            <a:ext cx="6168903" cy="2077687"/>
            <a:chOff x="2623451" y="3167805"/>
            <a:chExt cx="7197050" cy="2423964"/>
          </a:xfrm>
        </p:grpSpPr>
        <p:pic>
          <p:nvPicPr>
            <p:cNvPr id="5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23451" y="3167805"/>
              <a:ext cx="6540501" cy="1193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Shape 130"/>
            <p:cNvSpPr/>
            <p:nvPr/>
          </p:nvSpPr>
          <p:spPr>
            <a:xfrm>
              <a:off x="5438050" y="4729996"/>
              <a:ext cx="4382451" cy="861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l">
                <a:defRPr sz="1800"/>
              </a:pPr>
              <a:r>
                <a:rPr sz="2400" dirty="0">
                  <a:latin typeface="Helvetica"/>
                  <a:ea typeface="Helvetica"/>
                  <a:cs typeface="Helvetica"/>
                  <a:sym typeface="Helvetica"/>
                </a:rPr>
                <a:t>Cell types where both</a:t>
              </a:r>
            </a:p>
            <a:p>
              <a:pPr lvl="0" algn="l">
                <a:defRPr sz="1800"/>
              </a:pPr>
              <a:r>
                <a:rPr sz="2400" dirty="0">
                  <a:latin typeface="Helvetica"/>
                  <a:ea typeface="Helvetica"/>
                  <a:cs typeface="Helvetica"/>
                  <a:sym typeface="Helvetica"/>
                </a:rPr>
                <a:t>have been performed</a:t>
              </a:r>
            </a:p>
          </p:txBody>
        </p:sp>
        <p:sp>
          <p:nvSpPr>
            <p:cNvPr id="7" name="Shape 131"/>
            <p:cNvSpPr/>
            <p:nvPr/>
          </p:nvSpPr>
          <p:spPr>
            <a:xfrm flipH="1" flipV="1">
              <a:off x="5302269" y="4171293"/>
              <a:ext cx="344761" cy="616719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8" name="Shape 132"/>
            <p:cNvSpPr/>
            <p:nvPr/>
          </p:nvSpPr>
          <p:spPr>
            <a:xfrm flipV="1">
              <a:off x="5774030" y="4372439"/>
              <a:ext cx="383513" cy="415572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>
                <a:defRPr sz="2400"/>
              </a:pPr>
              <a:endParaRPr/>
            </a:p>
          </p:txBody>
        </p:sp>
      </p:grpSp>
      <p:sp>
        <p:nvSpPr>
          <p:cNvPr id="9" name="Shape 129"/>
          <p:cNvSpPr/>
          <p:nvPr/>
        </p:nvSpPr>
        <p:spPr>
          <a:xfrm>
            <a:off x="537688" y="2491953"/>
            <a:ext cx="507630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 dirty="0"/>
              <a:t>Similarity of two assay types:</a:t>
            </a:r>
          </a:p>
        </p:txBody>
      </p:sp>
      <p:sp>
        <p:nvSpPr>
          <p:cNvPr id="10" name="Shape 133"/>
          <p:cNvSpPr/>
          <p:nvPr/>
        </p:nvSpPr>
        <p:spPr>
          <a:xfrm>
            <a:off x="6307618" y="2453357"/>
            <a:ext cx="588438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Facility location objective function: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31041" y="5358441"/>
            <a:ext cx="2748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Set </a:t>
            </a:r>
            <a:r>
              <a:rPr lang="en-US" sz="2400" dirty="0" smtClean="0"/>
              <a:t>of all assay types</a:t>
            </a:r>
            <a:endParaRPr lang="en-US" sz="2400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H="1" flipV="1">
            <a:off x="9658350" y="4588259"/>
            <a:ext cx="47106" cy="7701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42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</a:t>
            </a:r>
            <a:r>
              <a:rPr lang="en-US" dirty="0" smtClean="0"/>
              <a:t> selection of assays (SSA) selects diverse panels</a:t>
            </a:r>
            <a:endParaRPr lang="en-US" dirty="0"/>
          </a:p>
        </p:txBody>
      </p:sp>
      <p:pic>
        <p:nvPicPr>
          <p:cNvPr id="4" name="histone_mods_browser_shot_callout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098" y="1690688"/>
            <a:ext cx="11548381" cy="46925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4659081" y="1487492"/>
            <a:ext cx="6767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1 MB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65" y="1922912"/>
            <a:ext cx="1797287" cy="452431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Genes</a:t>
            </a:r>
          </a:p>
          <a:p>
            <a:pPr algn="r"/>
            <a:r>
              <a:rPr lang="en-US" sz="2400" dirty="0" smtClean="0"/>
              <a:t>H3K27ac</a:t>
            </a:r>
          </a:p>
          <a:p>
            <a:pPr algn="r"/>
            <a:r>
              <a:rPr lang="en-US" sz="2400" dirty="0" smtClean="0"/>
              <a:t>H3K9ac</a:t>
            </a:r>
          </a:p>
          <a:p>
            <a:pPr algn="r"/>
            <a:r>
              <a:rPr lang="en-US" sz="2400" dirty="0" smtClean="0"/>
              <a:t>H3K4me1</a:t>
            </a:r>
          </a:p>
          <a:p>
            <a:pPr algn="r"/>
            <a:r>
              <a:rPr lang="en-US" sz="2400" dirty="0" smtClean="0"/>
              <a:t>H3K4me2</a:t>
            </a:r>
          </a:p>
          <a:p>
            <a:pPr algn="r"/>
            <a:r>
              <a:rPr lang="en-US" sz="2400" b="1" dirty="0" smtClean="0"/>
              <a:t>► H3K4me3</a:t>
            </a:r>
          </a:p>
          <a:p>
            <a:pPr algn="r"/>
            <a:r>
              <a:rPr lang="en-US" sz="2400" b="1" dirty="0" smtClean="0"/>
              <a:t>►H3K79me2</a:t>
            </a:r>
          </a:p>
          <a:p>
            <a:pPr algn="r"/>
            <a:r>
              <a:rPr lang="en-US" sz="2400" dirty="0" smtClean="0"/>
              <a:t>H2A.Z</a:t>
            </a:r>
          </a:p>
          <a:p>
            <a:pPr algn="r"/>
            <a:r>
              <a:rPr lang="en-US" sz="2400" b="1" dirty="0"/>
              <a:t>► </a:t>
            </a:r>
            <a:r>
              <a:rPr lang="en-US" sz="2400" b="1" dirty="0" smtClean="0"/>
              <a:t>H3K36me3</a:t>
            </a:r>
          </a:p>
          <a:p>
            <a:pPr algn="r"/>
            <a:r>
              <a:rPr lang="en-US" sz="2400" dirty="0" smtClean="0"/>
              <a:t>H4K20me1</a:t>
            </a:r>
          </a:p>
          <a:p>
            <a:pPr algn="r"/>
            <a:r>
              <a:rPr lang="en-US" sz="2400" b="1" dirty="0"/>
              <a:t>► </a:t>
            </a:r>
            <a:r>
              <a:rPr lang="en-US" sz="2400" b="1" dirty="0" smtClean="0"/>
              <a:t>H3K9me3</a:t>
            </a:r>
          </a:p>
          <a:p>
            <a:pPr algn="r"/>
            <a:r>
              <a:rPr lang="en-US" sz="2400" b="1" dirty="0"/>
              <a:t>► </a:t>
            </a:r>
            <a:r>
              <a:rPr lang="en-US" sz="2400" b="1" dirty="0" smtClean="0"/>
              <a:t>H3K27me3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239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9144000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415314" y="1422400"/>
            <a:ext cx="5341257" cy="2902857"/>
          </a:xfrm>
          <a:prstGeom prst="wedgeRoundRectCallout">
            <a:avLst>
              <a:gd name="adj1" fmla="val -68387"/>
              <a:gd name="adj2" fmla="val 330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ENCODE </a:t>
            </a:r>
            <a:r>
              <a:rPr lang="en-US" sz="4800" dirty="0"/>
              <a:t>didn’t study my favorite cell type</a:t>
            </a:r>
            <a:r>
              <a:rPr lang="en-US" sz="4800" dirty="0" smtClean="0"/>
              <a:t>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SSA recapitulates the panel manually selected by the Roadmap </a:t>
            </a:r>
            <a:r>
              <a:rPr lang="en-US" dirty="0" err="1"/>
              <a:t>Epigenomics</a:t>
            </a:r>
            <a:r>
              <a:rPr lang="en-US" dirty="0"/>
              <a:t> </a:t>
            </a:r>
            <a:r>
              <a:rPr lang="en-US" dirty="0" smtClean="0"/>
              <a:t>consortium</a:t>
            </a:r>
            <a:endParaRPr lang="en-US" dirty="0"/>
          </a:p>
        </p:txBody>
      </p:sp>
      <p:pic>
        <p:nvPicPr>
          <p:cNvPr id="4" name="Screen Shot 2016-01-17 at 7.40.06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9270" y="1873450"/>
            <a:ext cx="10551357" cy="475221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54"/>
          <p:cNvSpPr/>
          <p:nvPr/>
        </p:nvSpPr>
        <p:spPr>
          <a:xfrm>
            <a:off x="140700" y="7434157"/>
            <a:ext cx="6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endParaRPr sz="3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40700" y="2574021"/>
            <a:ext cx="3881695" cy="2651121"/>
            <a:chOff x="140700" y="2574021"/>
            <a:chExt cx="3881695" cy="2651121"/>
          </a:xfrm>
        </p:grpSpPr>
        <p:sp>
          <p:nvSpPr>
            <p:cNvPr id="7" name="Shape 156"/>
            <p:cNvSpPr/>
            <p:nvPr/>
          </p:nvSpPr>
          <p:spPr>
            <a:xfrm flipV="1">
              <a:off x="2235200" y="2574021"/>
              <a:ext cx="1787195" cy="1905001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8" name="Shape 157"/>
            <p:cNvSpPr/>
            <p:nvPr/>
          </p:nvSpPr>
          <p:spPr>
            <a:xfrm flipV="1">
              <a:off x="2235200" y="3336021"/>
              <a:ext cx="1787195" cy="1143000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9" name="Shape 158"/>
            <p:cNvSpPr/>
            <p:nvPr/>
          </p:nvSpPr>
          <p:spPr>
            <a:xfrm flipV="1">
              <a:off x="2235200" y="3717021"/>
              <a:ext cx="1787195" cy="761999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10" name="Shape 159"/>
            <p:cNvSpPr/>
            <p:nvPr/>
          </p:nvSpPr>
          <p:spPr>
            <a:xfrm flipV="1">
              <a:off x="2235200" y="4098022"/>
              <a:ext cx="1787195" cy="380998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11" name="Shape 160"/>
            <p:cNvSpPr/>
            <p:nvPr/>
          </p:nvSpPr>
          <p:spPr>
            <a:xfrm>
              <a:off x="2235200" y="4479019"/>
              <a:ext cx="1787195" cy="3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3" name="Alternate Process 2"/>
            <p:cNvSpPr/>
            <p:nvPr/>
          </p:nvSpPr>
          <p:spPr>
            <a:xfrm>
              <a:off x="140700" y="3704341"/>
              <a:ext cx="2094500" cy="1520801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Chosen by Roadmap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081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submodular</a:t>
            </a:r>
            <a:r>
              <a:rPr lang="en-US" dirty="0" smtClean="0"/>
              <a:t> function measures the quality of each panel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306910"/>
              </p:ext>
            </p:extLst>
          </p:nvPr>
        </p:nvGraphicFramePr>
        <p:xfrm>
          <a:off x="838200" y="1690688"/>
          <a:ext cx="10515600" cy="4632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</a:tblGrid>
              <a:tr h="3639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>
                          <a:effectLst/>
                        </a:rPr>
                        <a:t>rank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 smtClean="0">
                          <a:effectLst/>
                        </a:rPr>
                        <a:t>assay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conditional gain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modular value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function value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rank</a:t>
                      </a:r>
                      <a:endParaRPr lang="en-US" sz="1800" b="0" i="0" u="none" strike="noStrike">
                        <a:solidFill>
                          <a:srgbClr val="222222"/>
                        </a:solidFill>
                        <a:effectLst/>
                        <a:latin typeface="Arial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 smtClean="0">
                          <a:effectLst/>
                        </a:rPr>
                        <a:t>assay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conditional gain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modular value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function value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H3K4me3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 dirty="0">
                          <a:effectLst/>
                        </a:rPr>
                        <a:t>3.183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H3K27ac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2.615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2.615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2.615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H3K79me2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 dirty="0">
                          <a:effectLst/>
                        </a:rPr>
                        <a:t>0.971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2.403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4.154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H3K79me2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0.836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2.403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3.451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H3K9me3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 dirty="0">
                          <a:effectLst/>
                        </a:rPr>
                        <a:t>0.34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0.703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4.494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H3K4me3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0.788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4.239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H3K27me3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0.246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0.862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4.739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H3K9me3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0.34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0.703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4.579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H3K36me3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0.227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1.214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4.966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H3K27me3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0.246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0.862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4.824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H3K4me1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0.179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1.864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5.145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H3K36me3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0.227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1.214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5.051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H3K4me2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5.227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H3K4me1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0.153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1.864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5.203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H3K9ac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5.301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H3K4me2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5.286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19356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H2A.Z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2.472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5.352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H2A.Z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2.472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5.336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H4K20me1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0.006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1.412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5.357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H3K9ac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5.352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H3K27ac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2.615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5.357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H4K20me1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0.006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1.412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 dirty="0">
                          <a:effectLst/>
                        </a:rPr>
                        <a:t>5.357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096000" y="1690688"/>
            <a:ext cx="5257800" cy="4632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ular Callout 11"/>
          <p:cNvSpPr/>
          <p:nvPr/>
        </p:nvSpPr>
        <p:spPr>
          <a:xfrm>
            <a:off x="6657975" y="4772025"/>
            <a:ext cx="2286000" cy="928687"/>
          </a:xfrm>
          <a:prstGeom prst="wedgeRectCallout">
            <a:avLst>
              <a:gd name="adj1" fmla="val -163333"/>
              <a:gd name="adj2" fmla="val 932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H3K27Ac is redundant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176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if we start with H3K27Ac?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564846"/>
              </p:ext>
            </p:extLst>
          </p:nvPr>
        </p:nvGraphicFramePr>
        <p:xfrm>
          <a:off x="838200" y="1690688"/>
          <a:ext cx="10515600" cy="4632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</a:tblGrid>
              <a:tr h="3639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>
                          <a:effectLst/>
                        </a:rPr>
                        <a:t>rank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 smtClean="0">
                          <a:effectLst/>
                        </a:rPr>
                        <a:t>assay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conditional gain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modular value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function value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rank</a:t>
                      </a:r>
                      <a:endParaRPr lang="en-US" sz="1800" b="0" i="0" u="none" strike="noStrike">
                        <a:solidFill>
                          <a:srgbClr val="222222"/>
                        </a:solidFill>
                        <a:effectLst/>
                        <a:latin typeface="Arial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 smtClean="0">
                          <a:effectLst/>
                        </a:rPr>
                        <a:t>assay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conditional gain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modular value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function value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H3K4me3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 dirty="0">
                          <a:effectLst/>
                        </a:rPr>
                        <a:t>3.183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H3K27ac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2.615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2.615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2.615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H3K79me2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 dirty="0">
                          <a:effectLst/>
                        </a:rPr>
                        <a:t>0.971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2.403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4.154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H3K79me2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0.836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2.403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3.451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H3K9me3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 dirty="0">
                          <a:effectLst/>
                        </a:rPr>
                        <a:t>0.34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0.703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4.494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H3K4me3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0.788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4.239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H3K27me3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0.246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0.862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4.739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H3K9me3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0.34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0.703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4.579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H3K36me3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0.227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1.214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4.966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H3K27me3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0.246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0.862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4.824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H3K4me1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0.179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1.864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5.145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H3K36me3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0.227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1.214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5.051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H3K4me2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5.227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H3K4me1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0.153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1.864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5.203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H3K9ac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5.301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H3K4me2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5.286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19356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H2A.Z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2.472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5.352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H2A.Z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2.472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5.336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H4K20me1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0.006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1.412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5.357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H3K9ac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3.128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5.352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  <a:tr h="3793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H3K27ac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2.615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5.357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u="none" strike="noStrike">
                          <a:effectLst/>
                        </a:rPr>
                        <a:t>H4K20me1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0.006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>
                          <a:effectLst/>
                        </a:rPr>
                        <a:t>1.412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u="none" strike="noStrike" dirty="0">
                          <a:effectLst/>
                        </a:rPr>
                        <a:t>5.357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43" marR="7743" marT="7743" marB="0" anchor="b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5329237" y="3793603"/>
            <a:ext cx="6267450" cy="2991066"/>
            <a:chOff x="5329237" y="3793603"/>
            <a:chExt cx="6267450" cy="2991066"/>
          </a:xfrm>
        </p:grpSpPr>
        <p:sp>
          <p:nvSpPr>
            <p:cNvPr id="3" name="TextBox 2"/>
            <p:cNvSpPr txBox="1"/>
            <p:nvPr/>
          </p:nvSpPr>
          <p:spPr>
            <a:xfrm>
              <a:off x="5981709" y="6323004"/>
              <a:ext cx="4927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The resulting panels are lower quality.</a:t>
              </a:r>
              <a:endParaRPr lang="en-US" sz="24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5329237" y="3793604"/>
              <a:ext cx="1057275" cy="37834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0539412" y="3793603"/>
              <a:ext cx="1057275" cy="37834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5857874" y="4171948"/>
              <a:ext cx="1114426" cy="21510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9458325" y="4171948"/>
              <a:ext cx="1683542" cy="21510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873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TFs in diverse regulatory pathways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71725"/>
            <a:ext cx="1059701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0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How can we </a:t>
            </a:r>
            <a:r>
              <a:rPr lang="en-US" dirty="0" smtClean="0"/>
              <a:t>objectively evaluate </a:t>
            </a:r>
            <a:r>
              <a:rPr lang="en-US" dirty="0"/>
              <a:t>the quality of a panel of genomics assays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Solution: Evaluate the panel’s performance on the most common downstream applications of a </a:t>
            </a:r>
            <a:r>
              <a:rPr lang="en-US" dirty="0" smtClean="0"/>
              <a:t>panel.</a:t>
            </a:r>
            <a:endParaRPr lang="en-US" dirty="0"/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Impute the results of assays outside the panel.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functional elements (e.g. promoters, enhancers).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the </a:t>
            </a:r>
            <a:r>
              <a:rPr lang="en-US" dirty="0"/>
              <a:t>panel </a:t>
            </a:r>
            <a:r>
              <a:rPr lang="en-US" dirty="0" smtClean="0"/>
              <a:t>for </a:t>
            </a:r>
            <a:r>
              <a:rPr lang="en-US" dirty="0"/>
              <a:t>semi-automated genome annotation.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8" y="1351167"/>
            <a:ext cx="11375672" cy="55641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involves holding out some data and comparing to the representative set.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28" y="384624"/>
            <a:ext cx="7886700" cy="59817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7216" y="551542"/>
            <a:ext cx="3932237" cy="809171"/>
          </a:xfrm>
        </p:spPr>
        <p:txBody>
          <a:bodyPr/>
          <a:lstStyle/>
          <a:p>
            <a:r>
              <a:rPr lang="en-US" dirty="0" smtClean="0"/>
              <a:t>Imputing missing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85" y="580571"/>
            <a:ext cx="8343900" cy="584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element prediction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3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Semi-automated genome annotation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3" y="457200"/>
            <a:ext cx="7219043" cy="573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9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 facility location objective function is correlated with the evaluation </a:t>
            </a:r>
            <a:r>
              <a:rPr lang="en-US" dirty="0" smtClean="0"/>
              <a:t>metrics</a:t>
            </a:r>
            <a:endParaRPr lang="en-US" dirty="0"/>
          </a:p>
        </p:txBody>
      </p:sp>
      <p:pic>
        <p:nvPicPr>
          <p:cNvPr id="4" name="GM12878_scatter_plots_new-eps-converted-to.pdf"/>
          <p:cNvPicPr/>
          <p:nvPr/>
        </p:nvPicPr>
        <p:blipFill rotWithShape="1">
          <a:blip r:embed="rId3">
            <a:extLst/>
          </a:blip>
          <a:srcRect l="9679" r="4971"/>
          <a:stretch/>
        </p:blipFill>
        <p:spPr>
          <a:xfrm>
            <a:off x="217714" y="2101769"/>
            <a:ext cx="11756571" cy="386640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8645" y="6379256"/>
            <a:ext cx="165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Panels of size 5.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can’t do all possible genomics assays</a:t>
            </a:r>
            <a:endParaRPr lang="en-US" dirty="0"/>
          </a:p>
        </p:txBody>
      </p:sp>
      <p:sp>
        <p:nvSpPr>
          <p:cNvPr id="7" name="Shape 44"/>
          <p:cNvSpPr/>
          <p:nvPr/>
        </p:nvSpPr>
        <p:spPr>
          <a:xfrm rot="16200000">
            <a:off x="492451" y="3593744"/>
            <a:ext cx="2052925" cy="94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>
            <a:lvl1pPr defTabSz="4064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Cell types</a:t>
            </a:r>
          </a:p>
        </p:txBody>
      </p:sp>
      <p:pic>
        <p:nvPicPr>
          <p:cNvPr id="8" name="pasted-image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5366" y="1664793"/>
            <a:ext cx="4442877" cy="44428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6"/>
          <p:cNvSpPr/>
          <p:nvPr/>
        </p:nvSpPr>
        <p:spPr>
          <a:xfrm>
            <a:off x="3960247" y="5726598"/>
            <a:ext cx="3056790" cy="749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>
            <a:lvl1pPr defTabSz="4064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 dirty="0"/>
              <a:t>Assay types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1698659"/>
            <a:ext cx="2373345" cy="3208071"/>
            <a:chOff x="393753" y="1364465"/>
            <a:chExt cx="2373345" cy="3208071"/>
          </a:xfrm>
        </p:grpSpPr>
        <p:sp>
          <p:nvSpPr>
            <p:cNvPr id="15" name="Shape 54"/>
            <p:cNvSpPr/>
            <p:nvPr/>
          </p:nvSpPr>
          <p:spPr>
            <a:xfrm>
              <a:off x="393753" y="1364465"/>
              <a:ext cx="1676689" cy="32080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2248" tIns="72248" rIns="72248" bIns="72248"/>
            <a:lstStyle/>
            <a:p>
              <a:pPr lvl="0" algn="r" defTabSz="406400">
                <a:defRPr sz="1800"/>
              </a:pPr>
              <a:r>
                <a:rPr sz="2400" dirty="0">
                  <a:latin typeface="Helvetica"/>
                  <a:ea typeface="Helvetica"/>
                  <a:cs typeface="Helvetica"/>
                  <a:sym typeface="Helvetica"/>
                </a:rPr>
                <a:t>Heart</a:t>
              </a:r>
            </a:p>
            <a:p>
              <a:pPr lvl="0" algn="r" defTabSz="406400">
                <a:defRPr sz="1800"/>
              </a:pPr>
              <a:r>
                <a:rPr sz="2400" dirty="0">
                  <a:latin typeface="Helvetica"/>
                  <a:ea typeface="Helvetica"/>
                  <a:cs typeface="Helvetica"/>
                  <a:sym typeface="Helvetica"/>
                </a:rPr>
                <a:t>Liver</a:t>
              </a:r>
            </a:p>
            <a:p>
              <a:pPr lvl="0" algn="r" defTabSz="406400">
                <a:defRPr sz="1800"/>
              </a:pPr>
              <a:r>
                <a:rPr sz="2400" dirty="0">
                  <a:latin typeface="Helvetica"/>
                  <a:ea typeface="Helvetica"/>
                  <a:cs typeface="Helvetica"/>
                  <a:sym typeface="Helvetica"/>
                </a:rPr>
                <a:t>Leukemia</a:t>
              </a:r>
            </a:p>
            <a:p>
              <a:pPr lvl="0" algn="r" defTabSz="406400">
                <a:defRPr sz="1800"/>
              </a:pPr>
              <a:r>
                <a:rPr sz="2400" dirty="0">
                  <a:latin typeface="Helvetica"/>
                  <a:ea typeface="Helvetica"/>
                  <a:cs typeface="Helvetica"/>
                  <a:sym typeface="Helvetica"/>
                </a:rPr>
                <a:t>…</a:t>
              </a:r>
            </a:p>
          </p:txBody>
        </p:sp>
        <p:sp>
          <p:nvSpPr>
            <p:cNvPr id="16" name="Shape 55"/>
            <p:cNvSpPr/>
            <p:nvPr/>
          </p:nvSpPr>
          <p:spPr>
            <a:xfrm>
              <a:off x="2006559" y="1406451"/>
              <a:ext cx="760539" cy="1"/>
            </a:xfrm>
            <a:prstGeom prst="line">
              <a:avLst/>
            </a:prstGeom>
            <a:ln w="12700">
              <a:solidFill/>
              <a:miter lim="400000"/>
            </a:ln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17" name="Shape 56"/>
            <p:cNvSpPr/>
            <p:nvPr/>
          </p:nvSpPr>
          <p:spPr>
            <a:xfrm flipV="1">
              <a:off x="2092751" y="1570998"/>
              <a:ext cx="663748" cy="1005572"/>
            </a:xfrm>
            <a:prstGeom prst="line">
              <a:avLst/>
            </a:prstGeom>
            <a:ln w="12700">
              <a:solidFill/>
              <a:miter lim="400000"/>
            </a:ln>
          </p:spPr>
          <p:txBody>
            <a:bodyPr lIns="0" tIns="0" rIns="0" bIns="0" anchor="ctr"/>
            <a:lstStyle/>
            <a:p>
              <a:pPr lvl="0">
                <a:defRPr sz="2400"/>
              </a:pPr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 rot="16200000">
            <a:off x="2591044" y="5830063"/>
            <a:ext cx="121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406400">
              <a:defRPr sz="1800"/>
            </a:pPr>
            <a:r>
              <a:rPr lang="en-US" dirty="0">
                <a:latin typeface="Helvetica"/>
                <a:ea typeface="Helvetica"/>
                <a:cs typeface="Helvetica"/>
                <a:sym typeface="Helvetica"/>
              </a:rPr>
              <a:t>DNase1</a:t>
            </a:r>
          </a:p>
          <a:p>
            <a:pPr lvl="0" algn="r" defTabSz="406400">
              <a:defRPr sz="1800"/>
            </a:pPr>
            <a:r>
              <a:rPr lang="en-US" dirty="0">
                <a:latin typeface="Helvetica"/>
                <a:ea typeface="Helvetica"/>
                <a:cs typeface="Helvetica"/>
                <a:sym typeface="Helvetica"/>
              </a:rPr>
              <a:t>H3K4me3</a:t>
            </a:r>
          </a:p>
          <a:p>
            <a:pPr lvl="0" algn="r" defTabSz="406400">
              <a:defRPr sz="1800"/>
            </a:pPr>
            <a:r>
              <a:rPr lang="en-US" dirty="0" smtClean="0">
                <a:latin typeface="Helvetica"/>
                <a:ea typeface="Helvetica"/>
                <a:cs typeface="Helvetica"/>
                <a:sym typeface="Helvetica"/>
              </a:rPr>
              <a:t>CTCF</a:t>
            </a:r>
            <a:endParaRPr lang="en-US" dirty="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7038" y="2663687"/>
            <a:ext cx="48304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As of March, 2016, The ENCODE and Roadmap </a:t>
            </a:r>
            <a:r>
              <a:rPr lang="en-US" sz="3600" dirty="0" err="1" smtClean="0"/>
              <a:t>Epigenomics</a:t>
            </a:r>
            <a:r>
              <a:rPr lang="en-US" sz="3600" dirty="0" smtClean="0"/>
              <a:t> Consortia have generated 3373 human data sets.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defTabSz="859536">
              <a:defRPr sz="4136"/>
            </a:lvl1pPr>
          </a:lstStyle>
          <a:p>
            <a:pPr lvl="0">
              <a:defRPr sz="1800"/>
            </a:pPr>
            <a:r>
              <a:rPr sz="4136"/>
              <a:t>SSA selects panels that are high quality according to all three evaluation metrics</a:t>
            </a:r>
          </a:p>
        </p:txBody>
      </p:sp>
      <p:sp>
        <p:nvSpPr>
          <p:cNvPr id="347" name="Shape 347"/>
          <p:cNvSpPr/>
          <p:nvPr/>
        </p:nvSpPr>
        <p:spPr>
          <a:xfrm>
            <a:off x="240631" y="6472513"/>
            <a:ext cx="198846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Cell type GM12878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2913" y="1989287"/>
            <a:ext cx="3752358" cy="1660056"/>
            <a:chOff x="1385888" y="2427951"/>
            <a:chExt cx="3752358" cy="166005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68" t="14208" r="14953" b="66612"/>
            <a:stretch/>
          </p:blipFill>
          <p:spPr>
            <a:xfrm rot="16200000">
              <a:off x="2432039" y="1381800"/>
              <a:ext cx="1660055" cy="375235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414838" y="3557588"/>
              <a:ext cx="614362" cy="5304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86404" y="1801794"/>
            <a:ext cx="7094791" cy="5041560"/>
            <a:chOff x="3586404" y="1801794"/>
            <a:chExt cx="7094791" cy="5041560"/>
          </a:xfrm>
        </p:grpSpPr>
        <p:grpSp>
          <p:nvGrpSpPr>
            <p:cNvPr id="5" name="Group 4"/>
            <p:cNvGrpSpPr/>
            <p:nvPr/>
          </p:nvGrpSpPr>
          <p:grpSpPr>
            <a:xfrm>
              <a:off x="3586404" y="1801794"/>
              <a:ext cx="7094791" cy="5041560"/>
              <a:chOff x="2229092" y="1801794"/>
              <a:chExt cx="7094791" cy="5041560"/>
            </a:xfrm>
          </p:grpSpPr>
          <p:sp>
            <p:nvSpPr>
              <p:cNvPr id="345" name="Shape 345"/>
              <p:cNvSpPr/>
              <p:nvPr/>
            </p:nvSpPr>
            <p:spPr>
              <a:xfrm>
                <a:off x="5547772" y="6472513"/>
                <a:ext cx="1005593" cy="370841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lvl="0"/>
                <a:r>
                  <a:t>Panel size</a:t>
                </a: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81" t="9730" r="12603" b="8813"/>
              <a:stretch/>
            </p:blipFill>
            <p:spPr>
              <a:xfrm rot="16200000">
                <a:off x="3912037" y="1216258"/>
                <a:ext cx="4077417" cy="6500809"/>
              </a:xfrm>
              <a:prstGeom prst="rect">
                <a:avLst/>
              </a:prstGeom>
            </p:spPr>
          </p:pic>
          <p:sp>
            <p:nvSpPr>
              <p:cNvPr id="24" name="Shape 342"/>
              <p:cNvSpPr/>
              <p:nvPr/>
            </p:nvSpPr>
            <p:spPr>
              <a:xfrm>
                <a:off x="2925807" y="1803130"/>
                <a:ext cx="1753454" cy="650241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lvl="0"/>
                <a:r>
                  <a:rPr dirty="0"/>
                  <a:t>Assay imputation</a:t>
                </a:r>
              </a:p>
            </p:txBody>
          </p:sp>
          <p:sp>
            <p:nvSpPr>
              <p:cNvPr id="25" name="Shape 343"/>
              <p:cNvSpPr/>
              <p:nvPr/>
            </p:nvSpPr>
            <p:spPr>
              <a:xfrm>
                <a:off x="4908603" y="1801794"/>
                <a:ext cx="2168620" cy="650241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/>
              </a:lstStyle>
              <a:p>
                <a:pPr lvl="0"/>
                <a:r>
                  <a:t>Functional element prediction</a:t>
                </a:r>
              </a:p>
            </p:txBody>
          </p:sp>
          <p:sp>
            <p:nvSpPr>
              <p:cNvPr id="26" name="Shape 344"/>
              <p:cNvSpPr/>
              <p:nvPr/>
            </p:nvSpPr>
            <p:spPr>
              <a:xfrm>
                <a:off x="7446960" y="1801794"/>
                <a:ext cx="1876923" cy="650241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/>
              </a:lstStyle>
              <a:p>
                <a:pPr lvl="0"/>
                <a:r>
                  <a:t>Annotation-based evaluation</a:t>
                </a:r>
              </a:p>
            </p:txBody>
          </p:sp>
          <p:sp>
            <p:nvSpPr>
              <p:cNvPr id="27" name="Shape 346"/>
              <p:cNvSpPr/>
              <p:nvPr/>
            </p:nvSpPr>
            <p:spPr>
              <a:xfrm rot="16200000">
                <a:off x="1203983" y="4351771"/>
                <a:ext cx="2421060" cy="370841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lvl="0"/>
                <a:r>
                  <a:t>Normalized performance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4434376" y="2547775"/>
              <a:ext cx="1052024" cy="5304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22195" y="2599315"/>
              <a:ext cx="614362" cy="4360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676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SSA performs well </a:t>
            </a:r>
            <a:r>
              <a:rPr lang="en-US" dirty="0" smtClean="0"/>
              <a:t>on various cell types</a:t>
            </a:r>
            <a:endParaRPr lang="en-US" dirty="0"/>
          </a:p>
        </p:txBody>
      </p:sp>
      <p:pic>
        <p:nvPicPr>
          <p:cNvPr id="4" name="both_types_bar_plots_all_cells_modified.pdf"/>
          <p:cNvPicPr>
            <a:picLocks noChangeAspect="1"/>
          </p:cNvPicPr>
          <p:nvPr/>
        </p:nvPicPr>
        <p:blipFill>
          <a:blip r:embed="rId3">
            <a:extLst/>
          </a:blip>
          <a:srcRect l="7030" t="12510" r="7030" b="49825"/>
          <a:stretch>
            <a:fillRect/>
          </a:stretch>
        </p:blipFill>
        <p:spPr>
          <a:xfrm>
            <a:off x="435429" y="2051052"/>
            <a:ext cx="11524343" cy="390278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435429" y="3131194"/>
            <a:ext cx="402771" cy="993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6114142"/>
            <a:ext cx="5361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Vertical axis is percentile over 40 random choices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86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variant: Which existing assays should you use for a computationally expensive analysis?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3799"/>
          <a:stretch/>
        </p:blipFill>
        <p:spPr>
          <a:xfrm>
            <a:off x="641565" y="1562784"/>
            <a:ext cx="8502436" cy="5231421"/>
          </a:xfrm>
          <a:prstGeom prst="rect">
            <a:avLst/>
          </a:prstGeom>
        </p:spPr>
      </p:pic>
      <p:sp>
        <p:nvSpPr>
          <p:cNvPr id="8" name="Alternate Process 7"/>
          <p:cNvSpPr/>
          <p:nvPr/>
        </p:nvSpPr>
        <p:spPr>
          <a:xfrm>
            <a:off x="8867555" y="1613066"/>
            <a:ext cx="3104706" cy="441251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Other variants: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“Given these assays, which experiment should I do next?” 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“Which cell types should I use?”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“What panel should I use for multiple cell types?”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846945" y="5681272"/>
            <a:ext cx="256082" cy="254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46945" y="6043532"/>
            <a:ext cx="256082" cy="2548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65901" y="5624022"/>
            <a:ext cx="1365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Existing data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59822" y="5961086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Missing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10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Using information about the target cell type (SSA-past) usually increases performance</a:t>
            </a:r>
            <a:endParaRPr lang="en-US" dirty="0"/>
          </a:p>
        </p:txBody>
      </p:sp>
      <p:pic>
        <p:nvPicPr>
          <p:cNvPr id="4" name="both_types_bar_plots_all_cells_modified.pdf"/>
          <p:cNvPicPr>
            <a:picLocks noChangeAspect="1"/>
          </p:cNvPicPr>
          <p:nvPr/>
        </p:nvPicPr>
        <p:blipFill>
          <a:blip r:embed="rId3">
            <a:extLst/>
          </a:blip>
          <a:srcRect l="7030" t="14856" r="7030" b="14856"/>
          <a:stretch>
            <a:fillRect/>
          </a:stretch>
        </p:blipFill>
        <p:spPr>
          <a:xfrm>
            <a:off x="2543344" y="1946150"/>
            <a:ext cx="7105311" cy="44904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771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stone_mods_browser_shot_callouts.pdf"/>
          <p:cNvPicPr>
            <a:picLocks noChangeAspect="1"/>
          </p:cNvPicPr>
          <p:nvPr/>
        </p:nvPicPr>
        <p:blipFill>
          <a:blip r:embed="rId2">
            <a:extLst/>
          </a:blip>
          <a:srcRect l="68736" t="38824" r="2863" b="15280"/>
          <a:stretch>
            <a:fillRect/>
          </a:stretch>
        </p:blipFill>
        <p:spPr>
          <a:xfrm>
            <a:off x="4244446" y="1839471"/>
            <a:ext cx="3657600" cy="2401799"/>
          </a:xfrm>
          <a:prstGeom prst="rect">
            <a:avLst/>
          </a:prstGeom>
          <a:ln w="38100">
            <a:solidFill/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142" y="3898713"/>
            <a:ext cx="3657600" cy="18877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1" name="Group 73"/>
          <p:cNvGrpSpPr>
            <a:grpSpLocks noChangeAspect="1"/>
          </p:cNvGrpSpPr>
          <p:nvPr/>
        </p:nvGrpSpPr>
        <p:grpSpPr>
          <a:xfrm>
            <a:off x="8169134" y="2212763"/>
            <a:ext cx="3657601" cy="3573745"/>
            <a:chOff x="0" y="0"/>
            <a:chExt cx="5201162" cy="5081919"/>
          </a:xfrm>
        </p:grpSpPr>
        <p:pic>
          <p:nvPicPr>
            <p:cNvPr id="12" name="pasted-image.pdf"/>
            <p:cNvPicPr/>
            <p:nvPr/>
          </p:nvPicPr>
          <p:blipFill>
            <a:blip r:embed="rId4">
              <a:extLst/>
            </a:blip>
            <a:srcRect t="50645" r="53869"/>
            <a:stretch>
              <a:fillRect/>
            </a:stretch>
          </p:blipFill>
          <p:spPr>
            <a:xfrm>
              <a:off x="0" y="0"/>
              <a:ext cx="5201162" cy="5081919"/>
            </a:xfrm>
            <a:prstGeom prst="rect">
              <a:avLst/>
            </a:prstGeom>
            <a:ln w="38100" cap="flat">
              <a:noFill/>
              <a:prstDash val="solid"/>
              <a:miter lim="400000"/>
            </a:ln>
            <a:effectLst/>
          </p:spPr>
        </p:pic>
        <p:sp>
          <p:nvSpPr>
            <p:cNvPr id="13" name="Shape 68"/>
            <p:cNvSpPr/>
            <p:nvPr/>
          </p:nvSpPr>
          <p:spPr>
            <a:xfrm>
              <a:off x="1641841" y="609803"/>
              <a:ext cx="2764466" cy="2489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 69"/>
            <p:cNvSpPr/>
            <p:nvPr/>
          </p:nvSpPr>
          <p:spPr>
            <a:xfrm>
              <a:off x="50334" y="1802475"/>
              <a:ext cx="2764467" cy="4916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 70"/>
            <p:cNvSpPr/>
            <p:nvPr/>
          </p:nvSpPr>
          <p:spPr>
            <a:xfrm>
              <a:off x="3105058" y="2431408"/>
              <a:ext cx="2006882" cy="7790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 71"/>
            <p:cNvSpPr/>
            <p:nvPr/>
          </p:nvSpPr>
          <p:spPr>
            <a:xfrm>
              <a:off x="1241268" y="3497526"/>
              <a:ext cx="2006882" cy="7790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7" name="pasted-image.pdf"/>
            <p:cNvPicPr/>
            <p:nvPr/>
          </p:nvPicPr>
          <p:blipFill>
            <a:blip r:embed="rId4">
              <a:extLst/>
            </a:blip>
            <a:srcRect l="11286" t="20364" r="61694" b="59686"/>
            <a:stretch>
              <a:fillRect/>
            </a:stretch>
          </p:blipFill>
          <p:spPr>
            <a:xfrm>
              <a:off x="436466" y="1793877"/>
              <a:ext cx="3046396" cy="2054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" name="TextBox 17"/>
          <p:cNvSpPr txBox="1"/>
          <p:nvPr/>
        </p:nvSpPr>
        <p:spPr>
          <a:xfrm>
            <a:off x="311017" y="1743255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</a:t>
            </a:r>
            <a:r>
              <a:rPr lang="en-US" sz="2800" dirty="0" err="1"/>
              <a:t>submodular</a:t>
            </a:r>
            <a:r>
              <a:rPr lang="en-US" sz="2800" dirty="0"/>
              <a:t> optimization framework for representative set </a:t>
            </a:r>
            <a:r>
              <a:rPr lang="en-US" sz="2800" dirty="0" smtClean="0"/>
              <a:t>selection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191000" y="4527601"/>
            <a:ext cx="3764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Choosing diverse panels </a:t>
            </a:r>
          </a:p>
          <a:p>
            <a:pPr algn="ctr"/>
            <a:r>
              <a:rPr lang="en-US" sz="2800" dirty="0"/>
              <a:t>of genomics </a:t>
            </a:r>
            <a:r>
              <a:rPr lang="en-US" sz="2800" dirty="0" smtClean="0"/>
              <a:t>assays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7907721" y="798071"/>
            <a:ext cx="4110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Removing redundancy in </a:t>
            </a:r>
          </a:p>
          <a:p>
            <a:pPr algn="ctr"/>
            <a:r>
              <a:rPr lang="en-US" sz="2800" dirty="0"/>
              <a:t>protein sequence data </a:t>
            </a:r>
            <a:r>
              <a:rPr lang="en-US" sz="2800" dirty="0" smtClean="0"/>
              <a:t>sets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169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people want to find representative sets of protein sequences</a:t>
            </a:r>
            <a:endParaRPr lang="en-US" dirty="0"/>
          </a:p>
        </p:txBody>
      </p:sp>
      <p:pic>
        <p:nvPicPr>
          <p:cNvPr id="4" name="Screen Shot 2015-03-10 at 12.38.3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4584" y="1906359"/>
            <a:ext cx="4848044" cy="2161752"/>
          </a:xfrm>
          <a:prstGeom prst="rect">
            <a:avLst/>
          </a:prstGeom>
          <a:ln w="50800">
            <a:solidFill/>
            <a:miter lim="400000"/>
          </a:ln>
        </p:spPr>
      </p:pic>
      <p:pic>
        <p:nvPicPr>
          <p:cNvPr id="5" name="Screen Shot 2015-03-10 at 12.40.59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3180" y="4898225"/>
            <a:ext cx="3470458" cy="1070279"/>
          </a:xfrm>
          <a:prstGeom prst="rect">
            <a:avLst/>
          </a:prstGeom>
          <a:ln w="50800">
            <a:solidFill/>
            <a:miter lim="400000"/>
          </a:ln>
        </p:spPr>
      </p:pic>
      <p:pic>
        <p:nvPicPr>
          <p:cNvPr id="6" name="Screen Shot 2015-03-10 at 12.40.44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52368" y="3865644"/>
            <a:ext cx="3740677" cy="683496"/>
          </a:xfrm>
          <a:prstGeom prst="rect">
            <a:avLst/>
          </a:prstGeom>
          <a:ln w="50800">
            <a:solidFill/>
            <a:miter lim="400000"/>
          </a:ln>
        </p:spPr>
      </p:pic>
      <p:pic>
        <p:nvPicPr>
          <p:cNvPr id="7" name="Screen Shot 2015-03-10 at 12.40.31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7560" y="3792475"/>
            <a:ext cx="3587024" cy="858344"/>
          </a:xfrm>
          <a:prstGeom prst="rect">
            <a:avLst/>
          </a:prstGeom>
          <a:ln w="50800">
            <a:solidFill/>
            <a:miter lim="400000"/>
          </a:ln>
        </p:spPr>
      </p:pic>
      <p:pic>
        <p:nvPicPr>
          <p:cNvPr id="8" name="Screen Shot 2015-03-10 at 12.40.06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1036" y="2488364"/>
            <a:ext cx="3873137" cy="1160353"/>
          </a:xfrm>
          <a:prstGeom prst="rect">
            <a:avLst/>
          </a:prstGeom>
          <a:ln w="50800">
            <a:solidFill/>
            <a:miter lim="400000"/>
          </a:ln>
        </p:spPr>
      </p:pic>
      <p:pic>
        <p:nvPicPr>
          <p:cNvPr id="9" name="Screen Shot 2015-03-10 at 12.39.30 PM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0277" y="5067772"/>
            <a:ext cx="3661202" cy="884836"/>
          </a:xfrm>
          <a:prstGeom prst="rect">
            <a:avLst/>
          </a:prstGeom>
          <a:ln w="50800">
            <a:solidFill/>
            <a:miter lim="400000"/>
          </a:ln>
        </p:spPr>
      </p:pic>
      <p:pic>
        <p:nvPicPr>
          <p:cNvPr id="10" name="Screen Shot 2015-03-10 at 12.39.02 PM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60980" y="4898225"/>
            <a:ext cx="4816254" cy="2108767"/>
          </a:xfrm>
          <a:prstGeom prst="rect">
            <a:avLst/>
          </a:prstGeom>
          <a:ln w="50800">
            <a:solidFill/>
            <a:miter lim="400000"/>
          </a:ln>
        </p:spPr>
      </p:pic>
      <p:pic>
        <p:nvPicPr>
          <p:cNvPr id="11" name="Screen Shot 2015-03-10 at 12.38.15 PM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0932" y="1794580"/>
            <a:ext cx="3502249" cy="609318"/>
          </a:xfrm>
          <a:prstGeom prst="rect">
            <a:avLst/>
          </a:prstGeom>
          <a:ln w="50800">
            <a:solidFill/>
            <a:miter lim="400000"/>
          </a:ln>
        </p:spPr>
      </p:pic>
      <p:pic>
        <p:nvPicPr>
          <p:cNvPr id="12" name="Screen Shot 2015-03-10 at 12.40.24 PM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796729" y="1027906"/>
            <a:ext cx="4826851" cy="1949815"/>
          </a:xfrm>
          <a:prstGeom prst="rect">
            <a:avLst/>
          </a:prstGeom>
          <a:ln w="50800">
            <a:solidFill/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1028700" y="6215910"/>
            <a:ext cx="4993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&gt;4,000 citations (Google Scholar)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20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slightly smaller team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860899" y="1829060"/>
            <a:ext cx="1828800" cy="2201558"/>
            <a:chOff x="3794075" y="3389679"/>
            <a:chExt cx="1828800" cy="2201558"/>
          </a:xfrm>
        </p:grpSpPr>
        <p:pic>
          <p:nvPicPr>
            <p:cNvPr id="5" name="jb_tb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022" t="10963" r="4310" b="22777"/>
            <a:stretch>
              <a:fillRect/>
            </a:stretch>
          </p:blipFill>
          <p:spPr>
            <a:xfrm>
              <a:off x="3794075" y="3389679"/>
              <a:ext cx="1828800" cy="18288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Shape 922"/>
            <p:cNvSpPr/>
            <p:nvPr/>
          </p:nvSpPr>
          <p:spPr>
            <a:xfrm>
              <a:off x="4169866" y="5237294"/>
              <a:ext cx="1077218" cy="353943"/>
            </a:xfrm>
            <a:prstGeom prst="rect">
              <a:avLst/>
            </a:prstGeom>
            <a:ln>
              <a:round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>
              <a:spAutoFit/>
            </a:bodyPr>
            <a:lstStyle>
              <a:lvl1pPr algn="l" defTabSz="914400">
                <a:buClr>
                  <a:srgbClr val="000000"/>
                </a:buClr>
                <a:defRPr sz="18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 dirty="0" smtClean="0">
                  <a:uFill>
                    <a:solidFill/>
                  </a:uFill>
                </a:rPr>
                <a:t>Jeff</a:t>
              </a:r>
              <a:r>
                <a:rPr lang="en-US" dirty="0" smtClean="0">
                  <a:uFill>
                    <a:solidFill/>
                  </a:uFill>
                </a:rPr>
                <a:t> </a:t>
              </a:r>
              <a:r>
                <a:rPr dirty="0" smtClean="0">
                  <a:uFill>
                    <a:solidFill/>
                  </a:uFill>
                </a:rPr>
                <a:t>Bilmes</a:t>
              </a:r>
              <a:endParaRPr dirty="0">
                <a:uFill>
                  <a:solidFill/>
                </a:u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21305" y="1829060"/>
            <a:ext cx="1828800" cy="2342138"/>
            <a:chOff x="195635" y="780405"/>
            <a:chExt cx="1828800" cy="23421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35" y="780405"/>
              <a:ext cx="1828800" cy="1837990"/>
            </a:xfrm>
            <a:prstGeom prst="rect">
              <a:avLst/>
            </a:prstGeom>
          </p:spPr>
        </p:pic>
        <p:sp>
          <p:nvSpPr>
            <p:cNvPr id="9" name="Shape 921"/>
            <p:cNvSpPr/>
            <p:nvPr/>
          </p:nvSpPr>
          <p:spPr>
            <a:xfrm>
              <a:off x="411912" y="2768600"/>
              <a:ext cx="1422531" cy="353943"/>
            </a:xfrm>
            <a:prstGeom prst="rect">
              <a:avLst/>
            </a:prstGeom>
            <a:ln>
              <a:round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>
              <a:spAutoFit/>
            </a:bodyPr>
            <a:lstStyle>
              <a:lvl1pPr algn="l" defTabSz="914400">
                <a:buClr>
                  <a:srgbClr val="000000"/>
                </a:buClr>
                <a:defRPr sz="18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 lang="en-US" dirty="0" smtClean="0">
                  <a:uFill>
                    <a:solidFill/>
                  </a:uFill>
                </a:rPr>
                <a:t>Max </a:t>
              </a:r>
              <a:r>
                <a:rPr lang="en-US" dirty="0" err="1" smtClean="0">
                  <a:uFill>
                    <a:solidFill/>
                  </a:uFill>
                </a:rPr>
                <a:t>Libbrecht</a:t>
              </a:r>
              <a:endParaRPr dirty="0">
                <a:uFill>
                  <a:solidFill/>
                </a:u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5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solutions use a heuristic algorithm</a:t>
            </a:r>
            <a:endParaRPr lang="en-US" dirty="0"/>
          </a:p>
        </p:txBody>
      </p:sp>
      <p:sp>
        <p:nvSpPr>
          <p:cNvPr id="4" name="Shape 85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16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635000" lvl="0" indent="-635000" algn="l">
              <a:lnSpc>
                <a:spcPct val="120000"/>
              </a:lnSpc>
              <a:buSzPct val="100000"/>
              <a:buAutoNum type="arabicPeriod"/>
              <a:defRPr sz="1800"/>
            </a:pPr>
            <a:r>
              <a:rPr sz="3600" dirty="0" smtClean="0">
                <a:latin typeface="Helvetica"/>
                <a:ea typeface="Helvetica"/>
                <a:cs typeface="Helvetica"/>
                <a:sym typeface="Helvetica"/>
              </a:rPr>
              <a:t>Sort </a:t>
            </a:r>
            <a:r>
              <a:rPr sz="3600" dirty="0">
                <a:latin typeface="Helvetica"/>
                <a:ea typeface="Helvetica"/>
                <a:cs typeface="Helvetica"/>
                <a:sym typeface="Helvetica"/>
              </a:rPr>
              <a:t>sequences in decreasing order of length.</a:t>
            </a:r>
          </a:p>
          <a:p>
            <a:pPr marL="635000" lvl="0" indent="-635000" algn="l">
              <a:lnSpc>
                <a:spcPct val="120000"/>
              </a:lnSpc>
              <a:buSzPct val="100000"/>
              <a:buAutoNum type="arabicPeriod"/>
              <a:defRPr sz="1800"/>
            </a:pPr>
            <a:r>
              <a:rPr sz="3600" dirty="0">
                <a:latin typeface="Helvetica"/>
                <a:ea typeface="Helvetica"/>
                <a:cs typeface="Helvetica"/>
                <a:sym typeface="Helvetica"/>
              </a:rPr>
              <a:t>Initialize representative set </a:t>
            </a:r>
            <a:r>
              <a:rPr sz="3600" i="1" dirty="0">
                <a:latin typeface="Helvetica"/>
                <a:ea typeface="Helvetica"/>
                <a:cs typeface="Helvetica"/>
                <a:sym typeface="Helvetica"/>
              </a:rPr>
              <a:t>A</a:t>
            </a:r>
            <a:r>
              <a:rPr sz="3600" dirty="0">
                <a:latin typeface="Helvetica"/>
                <a:ea typeface="Helvetica"/>
                <a:cs typeface="Helvetica"/>
                <a:sym typeface="Helvetica"/>
              </a:rPr>
              <a:t> as empty</a:t>
            </a:r>
          </a:p>
          <a:p>
            <a:pPr marL="635000" lvl="0" indent="-635000" algn="l">
              <a:lnSpc>
                <a:spcPct val="120000"/>
              </a:lnSpc>
              <a:buSzPct val="100000"/>
              <a:buAutoNum type="arabicPeriod"/>
              <a:defRPr sz="1800"/>
            </a:pPr>
            <a:r>
              <a:rPr sz="3600" dirty="0">
                <a:latin typeface="Helvetica"/>
                <a:ea typeface="Helvetica"/>
                <a:cs typeface="Helvetica"/>
                <a:sym typeface="Helvetica"/>
              </a:rPr>
              <a:t>For each sequence </a:t>
            </a:r>
            <a:r>
              <a:rPr sz="3600" i="1" dirty="0">
                <a:latin typeface="Helvetica"/>
                <a:ea typeface="Helvetica"/>
                <a:cs typeface="Helvetica"/>
                <a:sym typeface="Helvetica"/>
              </a:rPr>
              <a:t>s</a:t>
            </a:r>
            <a:r>
              <a:rPr sz="3600" dirty="0">
                <a:latin typeface="Helvetica"/>
                <a:ea typeface="Helvetica"/>
                <a:cs typeface="Helvetica"/>
                <a:sym typeface="Helvetica"/>
              </a:rPr>
              <a:t>:</a:t>
            </a:r>
          </a:p>
          <a:p>
            <a:pPr marL="1270000" lvl="1" indent="-635000">
              <a:lnSpc>
                <a:spcPct val="120000"/>
              </a:lnSpc>
              <a:buSzPct val="100000"/>
              <a:defRPr sz="1800"/>
            </a:pPr>
            <a:r>
              <a:rPr sz="3600" dirty="0">
                <a:latin typeface="Helvetica"/>
                <a:ea typeface="Helvetica"/>
                <a:cs typeface="Helvetica"/>
                <a:sym typeface="Helvetica"/>
              </a:rPr>
              <a:t>If the most similar sequence to </a:t>
            </a:r>
            <a:r>
              <a:rPr sz="3600" i="1" dirty="0">
                <a:latin typeface="Helvetica"/>
                <a:ea typeface="Helvetica"/>
                <a:cs typeface="Helvetica"/>
                <a:sym typeface="Helvetica"/>
              </a:rPr>
              <a:t>s</a:t>
            </a:r>
            <a:r>
              <a:rPr sz="3600" dirty="0">
                <a:latin typeface="Helvetica"/>
                <a:ea typeface="Helvetica"/>
                <a:cs typeface="Helvetica"/>
                <a:sym typeface="Helvetica"/>
              </a:rPr>
              <a:t> in </a:t>
            </a:r>
            <a:r>
              <a:rPr sz="3600" i="1" dirty="0">
                <a:latin typeface="Helvetica"/>
                <a:ea typeface="Helvetica"/>
                <a:cs typeface="Helvetica"/>
                <a:sym typeface="Helvetica"/>
              </a:rPr>
              <a:t>A</a:t>
            </a:r>
            <a:r>
              <a:rPr sz="3600" dirty="0">
                <a:latin typeface="Helvetica"/>
                <a:ea typeface="Helvetica"/>
                <a:cs typeface="Helvetica"/>
                <a:sym typeface="Helvetica"/>
              </a:rPr>
              <a:t> has similarity </a:t>
            </a:r>
            <a:r>
              <a:rPr lang="en-US" sz="3600" dirty="0" smtClean="0">
                <a:latin typeface="Helvetica"/>
                <a:ea typeface="Helvetica"/>
                <a:cs typeface="Helvetica"/>
                <a:sym typeface="Helvetica"/>
              </a:rPr>
              <a:t>&lt;</a:t>
            </a:r>
            <a:r>
              <a:rPr sz="3600" i="1" dirty="0" smtClean="0">
                <a:latin typeface="Helvetica"/>
                <a:ea typeface="Helvetica"/>
                <a:cs typeface="Helvetica"/>
                <a:sym typeface="Helvetica"/>
              </a:rPr>
              <a:t>T</a:t>
            </a:r>
            <a:r>
              <a:rPr sz="3600" dirty="0" smtClean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lang="en-US" sz="3600" dirty="0" smtClean="0">
                <a:latin typeface="Helvetica"/>
                <a:ea typeface="Helvetica"/>
                <a:cs typeface="Helvetica"/>
                <a:sym typeface="Helvetica"/>
              </a:rPr>
              <a:t>e.g</a:t>
            </a:r>
            <a:r>
              <a:rPr sz="3600" dirty="0" smtClean="0">
                <a:latin typeface="Helvetica"/>
                <a:ea typeface="Helvetica"/>
                <a:cs typeface="Helvetica"/>
                <a:sym typeface="Helvetica"/>
              </a:rPr>
              <a:t>. </a:t>
            </a:r>
            <a:r>
              <a:rPr sz="3600" dirty="0">
                <a:latin typeface="Helvetica"/>
                <a:ea typeface="Helvetica"/>
                <a:cs typeface="Helvetica"/>
                <a:sym typeface="Helvetica"/>
              </a:rPr>
              <a:t>40% identity), add </a:t>
            </a:r>
            <a:r>
              <a:rPr sz="3600" i="1" dirty="0">
                <a:latin typeface="Helvetica"/>
                <a:ea typeface="Helvetica"/>
                <a:cs typeface="Helvetica"/>
                <a:sym typeface="Helvetica"/>
              </a:rPr>
              <a:t>s</a:t>
            </a:r>
            <a:r>
              <a:rPr sz="3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3600" dirty="0" smtClean="0">
                <a:latin typeface="Helvetica"/>
                <a:ea typeface="Helvetica"/>
                <a:cs typeface="Helvetica"/>
                <a:sym typeface="Helvetica"/>
              </a:rPr>
              <a:t>to </a:t>
            </a:r>
            <a:r>
              <a:rPr sz="3600" i="1" dirty="0" smtClean="0">
                <a:latin typeface="Helvetica"/>
                <a:ea typeface="Helvetica"/>
                <a:cs typeface="Helvetica"/>
                <a:sym typeface="Helvetica"/>
              </a:rPr>
              <a:t>A</a:t>
            </a:r>
            <a:r>
              <a:rPr sz="3600" dirty="0" smtClean="0"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 lang="en-US" sz="3600" dirty="0" smtClean="0">
              <a:latin typeface="Helvetica"/>
              <a:ea typeface="Helvetica"/>
              <a:cs typeface="Helvetica"/>
              <a:sym typeface="Helvetica"/>
            </a:endParaRPr>
          </a:p>
          <a:p>
            <a:pPr marL="177800" indent="0">
              <a:lnSpc>
                <a:spcPct val="120000"/>
              </a:lnSpc>
              <a:buSzPct val="100000"/>
              <a:buNone/>
              <a:defRPr sz="1800"/>
            </a:pPr>
            <a:r>
              <a:rPr lang="en-US" sz="2400" dirty="0" smtClean="0">
                <a:latin typeface="Helvetica"/>
                <a:ea typeface="Helvetica"/>
                <a:cs typeface="Helvetica"/>
                <a:sym typeface="Helvetica"/>
              </a:rPr>
              <a:t>CD-HIT (Li </a:t>
            </a:r>
            <a:r>
              <a:rPr lang="en-US" sz="2400" i="1" dirty="0" smtClean="0">
                <a:latin typeface="Helvetica"/>
                <a:ea typeface="Helvetica"/>
                <a:cs typeface="Helvetica"/>
                <a:sym typeface="Helvetica"/>
              </a:rPr>
              <a:t>Bioinformatics </a:t>
            </a:r>
            <a:r>
              <a:rPr lang="en-US" sz="2400" dirty="0" smtClean="0">
                <a:latin typeface="Helvetica"/>
                <a:ea typeface="Helvetica"/>
                <a:cs typeface="Helvetica"/>
                <a:sym typeface="Helvetica"/>
              </a:rPr>
              <a:t>2006</a:t>
            </a:r>
            <a:r>
              <a:rPr lang="en-US" sz="2400" i="1" dirty="0" smtClean="0">
                <a:latin typeface="Helvetica"/>
                <a:ea typeface="Helvetica"/>
                <a:cs typeface="Helvetica"/>
                <a:sym typeface="Helvetica"/>
              </a:rPr>
              <a:t>) </a:t>
            </a:r>
            <a:r>
              <a:rPr lang="en-US" sz="2400" dirty="0" smtClean="0">
                <a:latin typeface="Helvetica"/>
                <a:ea typeface="Helvetica"/>
                <a:cs typeface="Helvetica"/>
                <a:sym typeface="Helvetica"/>
              </a:rPr>
              <a:t>and Pisces (Wang </a:t>
            </a:r>
            <a:r>
              <a:rPr lang="en-US" sz="2400" i="1" dirty="0" smtClean="0">
                <a:latin typeface="Helvetica"/>
                <a:ea typeface="Helvetica"/>
                <a:cs typeface="Helvetica"/>
                <a:sym typeface="Helvetica"/>
              </a:rPr>
              <a:t>Bioinformatics</a:t>
            </a:r>
            <a:r>
              <a:rPr lang="en-US" sz="2400" dirty="0" smtClean="0">
                <a:latin typeface="Helvetica"/>
                <a:ea typeface="Helvetica"/>
                <a:cs typeface="Helvetica"/>
                <a:sym typeface="Helvetica"/>
              </a:rPr>
              <a:t> 2003).</a:t>
            </a:r>
            <a:endParaRPr lang="en-US" sz="2400" dirty="0"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2662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We need a </a:t>
            </a:r>
            <a:r>
              <a:rPr lang="en-US" dirty="0" err="1" smtClean="0"/>
              <a:t>submodular</a:t>
            </a:r>
            <a:r>
              <a:rPr lang="en-US" dirty="0" smtClean="0"/>
              <a:t> estimate of </a:t>
            </a:r>
            <a:r>
              <a:rPr lang="en-US" dirty="0"/>
              <a:t>the quality of a subset </a:t>
            </a:r>
            <a:r>
              <a:rPr lang="en-US" dirty="0" smtClean="0"/>
              <a:t>of protein sequences</a:t>
            </a:r>
            <a:endParaRPr lang="en-US" dirty="0"/>
          </a:p>
        </p:txBody>
      </p:sp>
      <p:pic>
        <p:nvPicPr>
          <p:cNvPr id="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3964" y="4530324"/>
            <a:ext cx="8928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83"/>
          <p:cNvSpPr/>
          <p:nvPr/>
        </p:nvSpPr>
        <p:spPr>
          <a:xfrm>
            <a:off x="893958" y="5437409"/>
            <a:ext cx="1087596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600" dirty="0"/>
              <a:t>We tested 29 other objective functions on a development set (21% of the </a:t>
            </a:r>
            <a:r>
              <a:rPr sz="3600" dirty="0" smtClean="0"/>
              <a:t>data).</a:t>
            </a:r>
            <a:endParaRPr sz="3600" dirty="0"/>
          </a:p>
        </p:txBody>
      </p:sp>
      <p:sp>
        <p:nvSpPr>
          <p:cNvPr id="11" name="Shape 184"/>
          <p:cNvSpPr/>
          <p:nvPr/>
        </p:nvSpPr>
        <p:spPr>
          <a:xfrm>
            <a:off x="893958" y="2006710"/>
            <a:ext cx="108759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600" dirty="0"/>
              <a:t>Sum-redundancy objective function:</a:t>
            </a:r>
          </a:p>
        </p:txBody>
      </p:sp>
      <p:pic>
        <p:nvPicPr>
          <p:cNvPr id="1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2482" y="3105203"/>
            <a:ext cx="5016501" cy="107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ular Callout 1"/>
          <p:cNvSpPr/>
          <p:nvPr/>
        </p:nvSpPr>
        <p:spPr>
          <a:xfrm>
            <a:off x="7824865" y="2654411"/>
            <a:ext cx="3274102" cy="1199109"/>
          </a:xfrm>
          <a:prstGeom prst="wedgeRectCallout">
            <a:avLst>
              <a:gd name="adj1" fmla="val -89522"/>
              <a:gd name="adj2" fmla="val 132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Approaches zero when no sequences are similar to each other.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10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Optimizing sum-redundancy effectively removes redundancy in the representative </a:t>
            </a:r>
            <a:r>
              <a:rPr lang="en-US" dirty="0" smtClean="0"/>
              <a:t>set</a:t>
            </a:r>
            <a:endParaRPr lang="en-US" dirty="0"/>
          </a:p>
        </p:txBody>
      </p:sp>
      <p:pic>
        <p:nvPicPr>
          <p:cNvPr id="4" name="redundanc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5639" y="1801487"/>
            <a:ext cx="11640721" cy="436527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4472610" y="169068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CD-HIT 40%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13205" y="166337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CD-HIT 90%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7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 rotWithShape="1">
          <a:blip r:embed="rId2"/>
          <a:srcRect l="4351" t="27906" r="5061" b="22087"/>
          <a:stretch/>
        </p:blipFill>
        <p:spPr>
          <a:xfrm>
            <a:off x="7086600" y="5257800"/>
            <a:ext cx="4546600" cy="1498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assays should we perform on a new cell type?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7036" y="1825625"/>
            <a:ext cx="4336763" cy="4351338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A high-quality </a:t>
            </a:r>
            <a:r>
              <a:rPr lang="en-US" dirty="0" smtClean="0"/>
              <a:t>panel should</a:t>
            </a:r>
          </a:p>
          <a:p>
            <a:pPr lvl="0"/>
            <a:r>
              <a:rPr lang="en-US" dirty="0" smtClean="0"/>
              <a:t>measure </a:t>
            </a:r>
            <a:r>
              <a:rPr lang="en-US" dirty="0"/>
              <a:t>all types of </a:t>
            </a:r>
            <a:r>
              <a:rPr lang="en-US" dirty="0" smtClean="0"/>
              <a:t>activity</a:t>
            </a:r>
          </a:p>
          <a:p>
            <a:pPr lvl="0"/>
            <a:r>
              <a:rPr lang="en-US" dirty="0" smtClean="0"/>
              <a:t>at </a:t>
            </a:r>
            <a:r>
              <a:rPr lang="en-US" dirty="0"/>
              <a:t>minimal total cost.</a:t>
            </a:r>
          </a:p>
          <a:p>
            <a:endParaRPr lang="en-US" dirty="0"/>
          </a:p>
        </p:txBody>
      </p:sp>
      <p:sp>
        <p:nvSpPr>
          <p:cNvPr id="7" name="Shape 44"/>
          <p:cNvSpPr/>
          <p:nvPr/>
        </p:nvSpPr>
        <p:spPr>
          <a:xfrm rot="16200000">
            <a:off x="492451" y="3593744"/>
            <a:ext cx="2052925" cy="94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>
            <a:lvl1pPr defTabSz="4064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Cell types</a:t>
            </a:r>
          </a:p>
        </p:txBody>
      </p:sp>
      <p:pic>
        <p:nvPicPr>
          <p:cNvPr id="8" name="pasted-image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5366" y="1664793"/>
            <a:ext cx="4442877" cy="44428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6"/>
          <p:cNvSpPr/>
          <p:nvPr/>
        </p:nvSpPr>
        <p:spPr>
          <a:xfrm>
            <a:off x="3960247" y="5726598"/>
            <a:ext cx="3056790" cy="749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>
            <a:lvl1pPr defTabSz="4064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 dirty="0"/>
              <a:t>Assay types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699357" y="5442043"/>
            <a:ext cx="7120035" cy="749188"/>
            <a:chOff x="-699357" y="5442043"/>
            <a:chExt cx="7120035" cy="749188"/>
          </a:xfrm>
        </p:grpSpPr>
        <p:sp>
          <p:nvSpPr>
            <p:cNvPr id="12" name="Shape 65"/>
            <p:cNvSpPr/>
            <p:nvPr/>
          </p:nvSpPr>
          <p:spPr>
            <a:xfrm>
              <a:off x="-699357" y="5442043"/>
              <a:ext cx="3056790" cy="7491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2248" tIns="72248" rIns="72248" bIns="72248" anchor="ctr"/>
            <a:lstStyle>
              <a:lvl1pPr algn="r" defTabSz="406400">
                <a:defRPr sz="24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/>
              </a:pPr>
              <a:r>
                <a:rPr sz="2400"/>
                <a:t>New cell type</a:t>
              </a:r>
            </a:p>
          </p:txBody>
        </p:sp>
        <p:sp>
          <p:nvSpPr>
            <p:cNvPr id="13" name="Shape 67"/>
            <p:cNvSpPr/>
            <p:nvPr/>
          </p:nvSpPr>
          <p:spPr>
            <a:xfrm>
              <a:off x="2462157" y="5747639"/>
              <a:ext cx="3958521" cy="176083"/>
            </a:xfrm>
            <a:prstGeom prst="rect">
              <a:avLst/>
            </a:prstGeom>
            <a:ln w="63500">
              <a:solidFill>
                <a:srgbClr val="C82506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628" y="4421514"/>
            <a:ext cx="1935564" cy="1269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035" y="4465247"/>
            <a:ext cx="2235275" cy="12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8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Optimizing sum-redundancy chooses very few sequences with detectable similarity at the cost of choosing a small number of closely-related </a:t>
            </a:r>
            <a:r>
              <a:rPr lang="en-US" dirty="0" smtClean="0"/>
              <a:t>pairs</a:t>
            </a:r>
            <a:endParaRPr lang="en-US" dirty="0"/>
          </a:p>
        </p:txBody>
      </p:sp>
      <p:pic>
        <p:nvPicPr>
          <p:cNvPr id="3" name="pairwise_distanc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616" y="2291165"/>
            <a:ext cx="11773384" cy="392446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4292728" y="210649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02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Selection using submodular optimization chooses </a:t>
            </a:r>
            <a:r>
              <a:rPr lang="en-US" dirty="0" smtClean="0"/>
              <a:t>proteins with </a:t>
            </a:r>
            <a:r>
              <a:rPr lang="en-US" dirty="0"/>
              <a:t>diverse </a:t>
            </a:r>
            <a:r>
              <a:rPr lang="en-US" dirty="0" smtClean="0"/>
              <a:t>structures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half" idx="2"/>
          </p:nvPr>
        </p:nvSpPr>
        <p:spPr>
          <a:xfrm>
            <a:off x="839788" y="2402171"/>
            <a:ext cx="3221037" cy="3811588"/>
          </a:xfrm>
        </p:spPr>
        <p:txBody>
          <a:bodyPr/>
          <a:lstStyle/>
          <a:p>
            <a:r>
              <a:rPr lang="en-US" dirty="0" err="1"/>
              <a:t>SCOPe</a:t>
            </a:r>
            <a:r>
              <a:rPr lang="en-US" dirty="0"/>
              <a:t>: “Structural Classification of Proteins—extended”</a:t>
            </a:r>
          </a:p>
          <a:p>
            <a:r>
              <a:rPr lang="en-US" dirty="0" err="1"/>
              <a:t>SCOPe</a:t>
            </a:r>
            <a:r>
              <a:rPr lang="en-US" dirty="0"/>
              <a:t> assigns protein domain sequences to protein structure </a:t>
            </a:r>
            <a:r>
              <a:rPr lang="en-US" dirty="0" smtClean="0"/>
              <a:t>families.</a:t>
            </a:r>
            <a:endParaRPr lang="en-US" dirty="0"/>
          </a:p>
          <a:p>
            <a:r>
              <a:rPr lang="en-US" dirty="0"/>
              <a:t>Quality of a </a:t>
            </a:r>
            <a:r>
              <a:rPr lang="en-US" dirty="0" smtClean="0"/>
              <a:t>subset = </a:t>
            </a:r>
            <a:r>
              <a:rPr lang="en-US" dirty="0"/>
              <a:t>Number of </a:t>
            </a:r>
            <a:r>
              <a:rPr lang="en-US" dirty="0" smtClean="0"/>
              <a:t>families </a:t>
            </a:r>
            <a:r>
              <a:rPr lang="en-US" dirty="0"/>
              <a:t>it covers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060825" y="86368"/>
            <a:ext cx="8131175" cy="6809732"/>
            <a:chOff x="4060825" y="86368"/>
            <a:chExt cx="8131175" cy="6809732"/>
          </a:xfrm>
        </p:grpSpPr>
        <p:grpSp>
          <p:nvGrpSpPr>
            <p:cNvPr id="16" name="Group 15"/>
            <p:cNvGrpSpPr/>
            <p:nvPr/>
          </p:nvGrpSpPr>
          <p:grpSpPr>
            <a:xfrm>
              <a:off x="4060825" y="86368"/>
              <a:ext cx="8131175" cy="6809732"/>
              <a:chOff x="4060825" y="86368"/>
              <a:chExt cx="8131175" cy="6809732"/>
            </a:xfrm>
          </p:grpSpPr>
          <p:pic>
            <p:nvPicPr>
              <p:cNvPr id="5" name="tsn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732257" y="86368"/>
                <a:ext cx="7459743" cy="68097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4772025" y="837169"/>
                <a:ext cx="40200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Toxin’s membrane </a:t>
                </a:r>
                <a:r>
                  <a:rPr lang="en-US" smtClean="0"/>
                  <a:t>translocation domains</a:t>
                </a:r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711168" y="87868"/>
                <a:ext cx="392088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Bacterial photosystem II reaction center</a:t>
                </a:r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0280197" y="1688068"/>
                <a:ext cx="157389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Leukocidin</a:t>
                </a:r>
                <a:r>
                  <a:rPr lang="en-US" dirty="0" smtClean="0"/>
                  <a:t>-like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0396449" y="4121932"/>
                <a:ext cx="155908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Aquaporin-like</a:t>
                </a:r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250502" y="4668376"/>
                <a:ext cx="394149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Family A G protein-coupled receptor-like</a:t>
                </a:r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294539" y="6063225"/>
                <a:ext cx="201850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Clc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choride</a:t>
                </a:r>
                <a:r>
                  <a:rPr lang="en-US" dirty="0" smtClean="0"/>
                  <a:t> channel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060825" y="4717533"/>
                <a:ext cx="3017173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Transmembrane beta-barrels; </a:t>
                </a:r>
              </a:p>
              <a:p>
                <a:pPr algn="ctr"/>
                <a:r>
                  <a:rPr lang="en-US" i="1" dirty="0" err="1" smtClean="0"/>
                  <a:t>Porin</a:t>
                </a:r>
                <a:endParaRPr lang="en-US" i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060825" y="3306568"/>
                <a:ext cx="279473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Single transmembrane helix</a:t>
                </a:r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5834743" y="3941759"/>
                <a:ext cx="1727200" cy="1833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426953" y="5124792"/>
                <a:ext cx="203517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mtClean="0"/>
                  <a:t>Voltage-gated potassium channels</a:t>
                </a:r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0396449" y="2489501"/>
              <a:ext cx="1795551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Transmembrane beta barrels;</a:t>
              </a:r>
            </a:p>
            <a:p>
              <a:r>
                <a:rPr lang="en-US" i="1" dirty="0" smtClean="0"/>
                <a:t>Ligand-gated protein channel</a:t>
              </a:r>
              <a:endParaRPr lang="en-US" i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285" y="6405497"/>
            <a:ext cx="478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 via t-SNE (Van der </a:t>
            </a:r>
            <a:r>
              <a:rPr lang="en-US" dirty="0" err="1" smtClean="0"/>
              <a:t>Maaten</a:t>
            </a:r>
            <a:r>
              <a:rPr lang="en-US" dirty="0" smtClean="0"/>
              <a:t> JMLR 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2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Optimizing sum-redundancy results in representative sets with high </a:t>
            </a:r>
            <a:r>
              <a:rPr lang="en-US" dirty="0" smtClean="0"/>
              <a:t>structural diversity</a:t>
            </a:r>
            <a:endParaRPr lang="en-US" dirty="0"/>
          </a:p>
        </p:txBody>
      </p:sp>
      <p:pic>
        <p:nvPicPr>
          <p:cNvPr id="3" name="scop_nominal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3180" y="1915887"/>
            <a:ext cx="11045640" cy="4142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scop_nominal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75295" t="24879" r="3702" b="35875"/>
          <a:stretch/>
        </p:blipFill>
        <p:spPr>
          <a:xfrm>
            <a:off x="8754535" y="2353733"/>
            <a:ext cx="3383140" cy="23706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466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Optimizing sum-redundancy results in representative sets with high </a:t>
            </a:r>
            <a:r>
              <a:rPr lang="en-US" dirty="0" smtClean="0"/>
              <a:t>structural diversity</a:t>
            </a:r>
            <a:endParaRPr lang="en-US" dirty="0"/>
          </a:p>
        </p:txBody>
      </p:sp>
      <p:pic>
        <p:nvPicPr>
          <p:cNvPr id="4" name="mrandom_sumredundanc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292" y="1900634"/>
            <a:ext cx="11329416" cy="414362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ounded Rectangular Callout 4"/>
          <p:cNvSpPr/>
          <p:nvPr/>
        </p:nvSpPr>
        <p:spPr>
          <a:xfrm>
            <a:off x="5762171" y="3236685"/>
            <a:ext cx="2728686" cy="1712685"/>
          </a:xfrm>
          <a:prstGeom prst="wedgeRoundRectCallout">
            <a:avLst>
              <a:gd name="adj1" fmla="val -71178"/>
              <a:gd name="adj2" fmla="val -766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 smtClean="0"/>
              <a:t>Compared </a:t>
            </a:r>
            <a:r>
              <a:rPr lang="en-US" smtClean="0"/>
              <a:t>to CD-HIT </a:t>
            </a:r>
            <a:r>
              <a:rPr lang="en-US" dirty="0"/>
              <a:t>with 40% threshold, we leave 27% fewer </a:t>
            </a:r>
            <a:r>
              <a:rPr lang="en-US" dirty="0" smtClean="0"/>
              <a:t>families </a:t>
            </a:r>
            <a:r>
              <a:rPr lang="en-US" dirty="0"/>
              <a:t>uncovered.</a:t>
            </a:r>
          </a:p>
        </p:txBody>
      </p:sp>
      <p:pic>
        <p:nvPicPr>
          <p:cNvPr id="6" name="mrandom_sumredundancy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77736" t="31017" r="3304" b="39209"/>
          <a:stretch/>
        </p:blipFill>
        <p:spPr>
          <a:xfrm>
            <a:off x="9285724" y="2859314"/>
            <a:ext cx="2906276" cy="16691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022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Using a different objective and similarity measure results in better performance for small </a:t>
            </a:r>
            <a:r>
              <a:rPr lang="en-US" dirty="0" smtClean="0"/>
              <a:t>subsets</a:t>
            </a:r>
            <a:endParaRPr lang="en-US" dirty="0"/>
          </a:p>
        </p:txBody>
      </p:sp>
      <p:pic>
        <p:nvPicPr>
          <p:cNvPr id="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1032" y="2705413"/>
            <a:ext cx="5008891" cy="283914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22"/>
          <p:cNvSpPr/>
          <p:nvPr/>
        </p:nvSpPr>
        <p:spPr>
          <a:xfrm>
            <a:off x="1966539" y="3249895"/>
            <a:ext cx="108759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Facility-location objective function:</a:t>
            </a:r>
          </a:p>
        </p:txBody>
      </p:sp>
      <p:sp>
        <p:nvSpPr>
          <p:cNvPr id="6" name="Shape 223"/>
          <p:cNvSpPr/>
          <p:nvPr/>
        </p:nvSpPr>
        <p:spPr>
          <a:xfrm>
            <a:off x="1966539" y="2019456"/>
            <a:ext cx="108759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Rankprop similarity function: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5624" y="1960094"/>
            <a:ext cx="11883537" cy="4021335"/>
            <a:chOff x="235624" y="1960094"/>
            <a:chExt cx="11883537" cy="4021335"/>
          </a:xfrm>
        </p:grpSpPr>
        <p:pic>
          <p:nvPicPr>
            <p:cNvPr id="7" name="mrandom_rankprop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5624" y="1960094"/>
              <a:ext cx="10995041" cy="40213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mrandom_rankprop.pdf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73167" t="25429" r="3731" b="35590"/>
            <a:stretch/>
          </p:blipFill>
          <p:spPr>
            <a:xfrm>
              <a:off x="8215086" y="2336801"/>
              <a:ext cx="3904075" cy="2409372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71400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Using a different objective and similarity measure results in better performance for small </a:t>
            </a:r>
            <a:r>
              <a:rPr lang="en-US" dirty="0" smtClean="0"/>
              <a:t>subsets</a:t>
            </a:r>
            <a:endParaRPr lang="en-US" dirty="0"/>
          </a:p>
        </p:txBody>
      </p:sp>
      <p:pic>
        <p:nvPicPr>
          <p:cNvPr id="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1032" y="2705413"/>
            <a:ext cx="5008891" cy="283914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22"/>
          <p:cNvSpPr/>
          <p:nvPr/>
        </p:nvSpPr>
        <p:spPr>
          <a:xfrm>
            <a:off x="1966539" y="3249895"/>
            <a:ext cx="108759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 dirty="0"/>
              <a:t>Facility-location objective function:</a:t>
            </a:r>
          </a:p>
        </p:txBody>
      </p:sp>
      <p:sp>
        <p:nvSpPr>
          <p:cNvPr id="6" name="Shape 223"/>
          <p:cNvSpPr/>
          <p:nvPr/>
        </p:nvSpPr>
        <p:spPr>
          <a:xfrm>
            <a:off x="1966539" y="2019456"/>
            <a:ext cx="108759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Rankprop similarity function: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9607" y="6280879"/>
            <a:ext cx="212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(Weston </a:t>
            </a:r>
            <a:r>
              <a:rPr lang="en-US" i="1" dirty="0" smtClean="0"/>
              <a:t>PNAS</a:t>
            </a:r>
            <a:r>
              <a:rPr lang="en-US" dirty="0" smtClean="0"/>
              <a:t> 2004)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070385" y="3859549"/>
            <a:ext cx="3132148" cy="1610102"/>
            <a:chOff x="4252364" y="4346739"/>
            <a:chExt cx="3132148" cy="1610102"/>
          </a:xfrm>
        </p:grpSpPr>
        <p:sp>
          <p:nvSpPr>
            <p:cNvPr id="8" name="Oval 7"/>
            <p:cNvSpPr/>
            <p:nvPr/>
          </p:nvSpPr>
          <p:spPr>
            <a:xfrm>
              <a:off x="7224164" y="4656490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9" name="Oval 8"/>
            <p:cNvSpPr/>
            <p:nvPr/>
          </p:nvSpPr>
          <p:spPr>
            <a:xfrm>
              <a:off x="4705590" y="4575339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0" name="Oval 9"/>
            <p:cNvSpPr/>
            <p:nvPr/>
          </p:nvSpPr>
          <p:spPr>
            <a:xfrm>
              <a:off x="5498093" y="4346739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1" name="Oval 10"/>
            <p:cNvSpPr/>
            <p:nvPr/>
          </p:nvSpPr>
          <p:spPr>
            <a:xfrm>
              <a:off x="5105471" y="5089294"/>
              <a:ext cx="160348" cy="162302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2" name="Oval 11"/>
            <p:cNvSpPr/>
            <p:nvPr/>
          </p:nvSpPr>
          <p:spPr>
            <a:xfrm>
              <a:off x="5065549" y="5794539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3" name="Oval 12"/>
            <p:cNvSpPr/>
            <p:nvPr/>
          </p:nvSpPr>
          <p:spPr>
            <a:xfrm>
              <a:off x="5578267" y="4950761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4" name="Oval 13"/>
            <p:cNvSpPr/>
            <p:nvPr/>
          </p:nvSpPr>
          <p:spPr>
            <a:xfrm>
              <a:off x="6321444" y="4485272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5" name="Oval 14"/>
            <p:cNvSpPr/>
            <p:nvPr/>
          </p:nvSpPr>
          <p:spPr>
            <a:xfrm>
              <a:off x="6919364" y="5469651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6" name="Oval 15"/>
            <p:cNvSpPr/>
            <p:nvPr/>
          </p:nvSpPr>
          <p:spPr>
            <a:xfrm>
              <a:off x="6406290" y="4926993"/>
              <a:ext cx="160348" cy="162302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sp>
          <p:nvSpPr>
            <p:cNvPr id="17" name="Oval 16"/>
            <p:cNvSpPr/>
            <p:nvPr/>
          </p:nvSpPr>
          <p:spPr>
            <a:xfrm>
              <a:off x="4252364" y="5307349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cxnSp>
          <p:nvCxnSpPr>
            <p:cNvPr id="18" name="Straight Connector 17"/>
            <p:cNvCxnSpPr>
              <a:stCxn id="10" idx="3"/>
              <a:endCxn id="11" idx="7"/>
            </p:cNvCxnSpPr>
            <p:nvPr/>
          </p:nvCxnSpPr>
          <p:spPr>
            <a:xfrm flipH="1">
              <a:off x="5242337" y="4485272"/>
              <a:ext cx="279238" cy="62779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9" idx="5"/>
              <a:endCxn id="11" idx="1"/>
            </p:cNvCxnSpPr>
            <p:nvPr/>
          </p:nvCxnSpPr>
          <p:spPr>
            <a:xfrm>
              <a:off x="4842457" y="4713872"/>
              <a:ext cx="286497" cy="39919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6"/>
              <a:endCxn id="11" idx="3"/>
            </p:cNvCxnSpPr>
            <p:nvPr/>
          </p:nvCxnSpPr>
          <p:spPr>
            <a:xfrm flipV="1">
              <a:off x="4412712" y="5227828"/>
              <a:ext cx="716241" cy="160673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2" idx="0"/>
              <a:endCxn id="11" idx="4"/>
            </p:cNvCxnSpPr>
            <p:nvPr/>
          </p:nvCxnSpPr>
          <p:spPr>
            <a:xfrm flipV="1">
              <a:off x="5145723" y="5251596"/>
              <a:ext cx="39922" cy="542943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6372083" y="5700515"/>
              <a:ext cx="160348" cy="1623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1266"/>
            </a:p>
          </p:txBody>
        </p:sp>
        <p:cxnSp>
          <p:nvCxnSpPr>
            <p:cNvPr id="23" name="Straight Connector 22"/>
            <p:cNvCxnSpPr>
              <a:stCxn id="13" idx="2"/>
              <a:endCxn id="11" idx="6"/>
            </p:cNvCxnSpPr>
            <p:nvPr/>
          </p:nvCxnSpPr>
          <p:spPr>
            <a:xfrm flipH="1">
              <a:off x="5265819" y="5031913"/>
              <a:ext cx="312448" cy="138533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4" idx="4"/>
              <a:endCxn id="16" idx="0"/>
            </p:cNvCxnSpPr>
            <p:nvPr/>
          </p:nvCxnSpPr>
          <p:spPr>
            <a:xfrm>
              <a:off x="6401618" y="4647575"/>
              <a:ext cx="84846" cy="279419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6" idx="4"/>
              <a:endCxn id="22" idx="0"/>
            </p:cNvCxnSpPr>
            <p:nvPr/>
          </p:nvCxnSpPr>
          <p:spPr>
            <a:xfrm flipH="1">
              <a:off x="6452257" y="5089295"/>
              <a:ext cx="34207" cy="61122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5"/>
              <a:endCxn id="15" idx="0"/>
            </p:cNvCxnSpPr>
            <p:nvPr/>
          </p:nvCxnSpPr>
          <p:spPr>
            <a:xfrm>
              <a:off x="6543156" y="5065526"/>
              <a:ext cx="456382" cy="404125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8" idx="2"/>
              <a:endCxn id="16" idx="7"/>
            </p:cNvCxnSpPr>
            <p:nvPr/>
          </p:nvCxnSpPr>
          <p:spPr>
            <a:xfrm flipH="1">
              <a:off x="6543156" y="4737642"/>
              <a:ext cx="681008" cy="21312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28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 mixture of objective functions performs better than any single </a:t>
            </a:r>
            <a:r>
              <a:rPr lang="en-US" dirty="0" smtClean="0"/>
              <a:t>function</a:t>
            </a:r>
            <a:endParaRPr lang="en-US" dirty="0"/>
          </a:p>
        </p:txBody>
      </p:sp>
      <p:pic>
        <p:nvPicPr>
          <p:cNvPr id="3" name="mrandom_ful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8561" y="2118999"/>
            <a:ext cx="11414877" cy="417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mrandom_full.pdf"/>
          <p:cNvPicPr>
            <a:picLocks noChangeAspect="1"/>
          </p:cNvPicPr>
          <p:nvPr/>
        </p:nvPicPr>
        <p:blipFill rotWithShape="1">
          <a:blip r:embed="rId2">
            <a:extLst/>
          </a:blip>
          <a:srcRect l="64050" t="15820" r="3144" b="25425"/>
          <a:stretch/>
        </p:blipFill>
        <p:spPr>
          <a:xfrm>
            <a:off x="7693946" y="2452914"/>
            <a:ext cx="4498054" cy="2946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215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data sets do you want to summarize?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0" y="1911350"/>
            <a:ext cx="46228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stone_mods_browser_shot_callouts.pdf"/>
          <p:cNvPicPr>
            <a:picLocks noChangeAspect="1"/>
          </p:cNvPicPr>
          <p:nvPr/>
        </p:nvPicPr>
        <p:blipFill>
          <a:blip r:embed="rId2">
            <a:extLst/>
          </a:blip>
          <a:srcRect l="68736" t="38824" r="2863" b="15280"/>
          <a:stretch>
            <a:fillRect/>
          </a:stretch>
        </p:blipFill>
        <p:spPr>
          <a:xfrm>
            <a:off x="4244446" y="1839471"/>
            <a:ext cx="3657600" cy="2401799"/>
          </a:xfrm>
          <a:prstGeom prst="rect">
            <a:avLst/>
          </a:prstGeom>
          <a:ln w="38100">
            <a:solidFill/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142" y="3898713"/>
            <a:ext cx="3657600" cy="18877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1" name="Group 73"/>
          <p:cNvGrpSpPr>
            <a:grpSpLocks noChangeAspect="1"/>
          </p:cNvGrpSpPr>
          <p:nvPr/>
        </p:nvGrpSpPr>
        <p:grpSpPr>
          <a:xfrm>
            <a:off x="8169134" y="2212763"/>
            <a:ext cx="3657601" cy="3573745"/>
            <a:chOff x="0" y="0"/>
            <a:chExt cx="5201162" cy="5081919"/>
          </a:xfrm>
        </p:grpSpPr>
        <p:pic>
          <p:nvPicPr>
            <p:cNvPr id="12" name="pasted-image.pdf"/>
            <p:cNvPicPr/>
            <p:nvPr/>
          </p:nvPicPr>
          <p:blipFill>
            <a:blip r:embed="rId4">
              <a:extLst/>
            </a:blip>
            <a:srcRect t="50645" r="53869"/>
            <a:stretch>
              <a:fillRect/>
            </a:stretch>
          </p:blipFill>
          <p:spPr>
            <a:xfrm>
              <a:off x="0" y="0"/>
              <a:ext cx="5201162" cy="5081919"/>
            </a:xfrm>
            <a:prstGeom prst="rect">
              <a:avLst/>
            </a:prstGeom>
            <a:ln w="38100" cap="flat">
              <a:noFill/>
              <a:prstDash val="solid"/>
              <a:miter lim="400000"/>
            </a:ln>
            <a:effectLst/>
          </p:spPr>
        </p:pic>
        <p:sp>
          <p:nvSpPr>
            <p:cNvPr id="13" name="Shape 68"/>
            <p:cNvSpPr/>
            <p:nvPr/>
          </p:nvSpPr>
          <p:spPr>
            <a:xfrm>
              <a:off x="1641841" y="609803"/>
              <a:ext cx="2764466" cy="2489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 69"/>
            <p:cNvSpPr/>
            <p:nvPr/>
          </p:nvSpPr>
          <p:spPr>
            <a:xfrm>
              <a:off x="50334" y="1802475"/>
              <a:ext cx="2764467" cy="4916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 70"/>
            <p:cNvSpPr/>
            <p:nvPr/>
          </p:nvSpPr>
          <p:spPr>
            <a:xfrm>
              <a:off x="3105058" y="2431408"/>
              <a:ext cx="2006882" cy="7790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 71"/>
            <p:cNvSpPr/>
            <p:nvPr/>
          </p:nvSpPr>
          <p:spPr>
            <a:xfrm>
              <a:off x="1241268" y="3497526"/>
              <a:ext cx="2006882" cy="7790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7" name="pasted-image.pdf"/>
            <p:cNvPicPr/>
            <p:nvPr/>
          </p:nvPicPr>
          <p:blipFill>
            <a:blip r:embed="rId4">
              <a:extLst/>
            </a:blip>
            <a:srcRect l="11286" t="20364" r="61694" b="59686"/>
            <a:stretch>
              <a:fillRect/>
            </a:stretch>
          </p:blipFill>
          <p:spPr>
            <a:xfrm>
              <a:off x="436466" y="1793877"/>
              <a:ext cx="3046396" cy="2054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8783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interested in choosing representative subsets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84800" cy="4351338"/>
          </a:xfrm>
        </p:spPr>
        <p:txBody>
          <a:bodyPr/>
          <a:lstStyle/>
          <a:p>
            <a:r>
              <a:rPr lang="en-US" dirty="0" smtClean="0"/>
              <a:t>Choosing which genomics assays to perform on a new cell type.</a:t>
            </a:r>
          </a:p>
          <a:p>
            <a:r>
              <a:rPr lang="en-US" dirty="0" smtClean="0"/>
              <a:t>Selecting a representative set of existing genomics data sets.</a:t>
            </a:r>
          </a:p>
          <a:p>
            <a:r>
              <a:rPr lang="en-US" dirty="0" smtClean="0"/>
              <a:t>Selecting a representative set of protein sequences.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280400" y="25654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712200" y="25654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8369300" y="37338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8166100" y="31496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991600" y="36957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9283700" y="2978944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9277350" y="32766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9499600" y="37846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9652000" y="39370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271000" y="43053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0109200" y="38608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9550400" y="45339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8534400" y="41656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9347200" y="25273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9855200" y="26162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0007600" y="27686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9906000" y="33655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9525000" y="33782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8978900" y="35052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9804400" y="4051300"/>
            <a:ext cx="1270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7231856" y="2111375"/>
            <a:ext cx="3900487" cy="29146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9009857" y="3871912"/>
            <a:ext cx="273843" cy="271463"/>
            <a:chOff x="7965678" y="4216400"/>
            <a:chExt cx="273843" cy="271463"/>
          </a:xfrm>
        </p:grpSpPr>
        <p:sp>
          <p:nvSpPr>
            <p:cNvPr id="19" name="Oval 18"/>
            <p:cNvSpPr/>
            <p:nvPr/>
          </p:nvSpPr>
          <p:spPr>
            <a:xfrm>
              <a:off x="8039100" y="4292600"/>
              <a:ext cx="127000" cy="127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7965678" y="4216400"/>
              <a:ext cx="273843" cy="2714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118078" y="4368800"/>
            <a:ext cx="273843" cy="271463"/>
            <a:chOff x="7965678" y="4216400"/>
            <a:chExt cx="273843" cy="271463"/>
          </a:xfrm>
        </p:grpSpPr>
        <p:sp>
          <p:nvSpPr>
            <p:cNvPr id="34" name="Oval 33"/>
            <p:cNvSpPr/>
            <p:nvPr/>
          </p:nvSpPr>
          <p:spPr>
            <a:xfrm>
              <a:off x="8039100" y="4292600"/>
              <a:ext cx="127000" cy="127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7965678" y="4216400"/>
              <a:ext cx="273843" cy="2714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438357" y="2821780"/>
            <a:ext cx="273843" cy="271463"/>
            <a:chOff x="7965678" y="4216400"/>
            <a:chExt cx="273843" cy="271463"/>
          </a:xfrm>
        </p:grpSpPr>
        <p:sp>
          <p:nvSpPr>
            <p:cNvPr id="37" name="Oval 36"/>
            <p:cNvSpPr/>
            <p:nvPr/>
          </p:nvSpPr>
          <p:spPr>
            <a:xfrm>
              <a:off x="8039100" y="4292600"/>
              <a:ext cx="127000" cy="127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7965678" y="4216400"/>
              <a:ext cx="273843" cy="2714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035778" y="3026567"/>
            <a:ext cx="273843" cy="271463"/>
            <a:chOff x="7965678" y="4216400"/>
            <a:chExt cx="273843" cy="271463"/>
          </a:xfrm>
        </p:grpSpPr>
        <p:sp>
          <p:nvSpPr>
            <p:cNvPr id="40" name="Oval 39"/>
            <p:cNvSpPr/>
            <p:nvPr/>
          </p:nvSpPr>
          <p:spPr>
            <a:xfrm>
              <a:off x="8039100" y="4292600"/>
              <a:ext cx="127000" cy="127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7965678" y="4216400"/>
              <a:ext cx="273843" cy="2714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082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stone_mods_browser_shot_callouts.pdf"/>
          <p:cNvPicPr>
            <a:picLocks noChangeAspect="1"/>
          </p:cNvPicPr>
          <p:nvPr/>
        </p:nvPicPr>
        <p:blipFill>
          <a:blip r:embed="rId2">
            <a:extLst/>
          </a:blip>
          <a:srcRect l="68736" t="38824" r="2863" b="15280"/>
          <a:stretch>
            <a:fillRect/>
          </a:stretch>
        </p:blipFill>
        <p:spPr>
          <a:xfrm>
            <a:off x="4244446" y="1839471"/>
            <a:ext cx="3657600" cy="2401799"/>
          </a:xfrm>
          <a:prstGeom prst="rect">
            <a:avLst/>
          </a:prstGeom>
          <a:ln w="38100">
            <a:solidFill/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142" y="3898713"/>
            <a:ext cx="3657600" cy="18877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1" name="Group 73"/>
          <p:cNvGrpSpPr>
            <a:grpSpLocks noChangeAspect="1"/>
          </p:cNvGrpSpPr>
          <p:nvPr/>
        </p:nvGrpSpPr>
        <p:grpSpPr>
          <a:xfrm>
            <a:off x="8169134" y="2212763"/>
            <a:ext cx="3657601" cy="3573745"/>
            <a:chOff x="0" y="0"/>
            <a:chExt cx="5201162" cy="5081919"/>
          </a:xfrm>
        </p:grpSpPr>
        <p:pic>
          <p:nvPicPr>
            <p:cNvPr id="12" name="pasted-image.pdf"/>
            <p:cNvPicPr/>
            <p:nvPr/>
          </p:nvPicPr>
          <p:blipFill>
            <a:blip r:embed="rId4">
              <a:extLst/>
            </a:blip>
            <a:srcRect t="50645" r="53869"/>
            <a:stretch>
              <a:fillRect/>
            </a:stretch>
          </p:blipFill>
          <p:spPr>
            <a:xfrm>
              <a:off x="0" y="0"/>
              <a:ext cx="5201162" cy="5081919"/>
            </a:xfrm>
            <a:prstGeom prst="rect">
              <a:avLst/>
            </a:prstGeom>
            <a:ln w="38100" cap="flat">
              <a:noFill/>
              <a:prstDash val="solid"/>
              <a:miter lim="400000"/>
            </a:ln>
            <a:effectLst/>
          </p:spPr>
        </p:pic>
        <p:sp>
          <p:nvSpPr>
            <p:cNvPr id="13" name="Shape 68"/>
            <p:cNvSpPr/>
            <p:nvPr/>
          </p:nvSpPr>
          <p:spPr>
            <a:xfrm>
              <a:off x="1641841" y="609803"/>
              <a:ext cx="2764466" cy="2489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 69"/>
            <p:cNvSpPr/>
            <p:nvPr/>
          </p:nvSpPr>
          <p:spPr>
            <a:xfrm>
              <a:off x="50334" y="1802475"/>
              <a:ext cx="2764467" cy="4916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 70"/>
            <p:cNvSpPr/>
            <p:nvPr/>
          </p:nvSpPr>
          <p:spPr>
            <a:xfrm>
              <a:off x="3105058" y="2431408"/>
              <a:ext cx="2006882" cy="7790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 71"/>
            <p:cNvSpPr/>
            <p:nvPr/>
          </p:nvSpPr>
          <p:spPr>
            <a:xfrm>
              <a:off x="1241268" y="3497526"/>
              <a:ext cx="2006882" cy="7790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7" name="pasted-image.pdf"/>
            <p:cNvPicPr/>
            <p:nvPr/>
          </p:nvPicPr>
          <p:blipFill>
            <a:blip r:embed="rId4">
              <a:extLst/>
            </a:blip>
            <a:srcRect l="11286" t="20364" r="61694" b="59686"/>
            <a:stretch>
              <a:fillRect/>
            </a:stretch>
          </p:blipFill>
          <p:spPr>
            <a:xfrm>
              <a:off x="436466" y="1793877"/>
              <a:ext cx="3046396" cy="2054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" name="TextBox 17"/>
          <p:cNvSpPr txBox="1"/>
          <p:nvPr/>
        </p:nvSpPr>
        <p:spPr>
          <a:xfrm>
            <a:off x="311017" y="1743255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An optimization </a:t>
            </a:r>
            <a:r>
              <a:rPr lang="en-US" sz="2800" dirty="0"/>
              <a:t>framework for representative set </a:t>
            </a:r>
            <a:r>
              <a:rPr lang="en-US" sz="2800" dirty="0" smtClean="0"/>
              <a:t>selection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191000" y="4527601"/>
            <a:ext cx="3764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Choosing diverse panels </a:t>
            </a:r>
          </a:p>
          <a:p>
            <a:pPr algn="ctr"/>
            <a:r>
              <a:rPr lang="en-US" sz="2800" dirty="0"/>
              <a:t>of genomics </a:t>
            </a:r>
            <a:r>
              <a:rPr lang="en-US" sz="2800" dirty="0" smtClean="0"/>
              <a:t>assays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7907721" y="798071"/>
            <a:ext cx="4110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Removing redundancy in </a:t>
            </a:r>
          </a:p>
          <a:p>
            <a:pPr algn="ctr"/>
            <a:r>
              <a:rPr lang="en-US" sz="2800" dirty="0"/>
              <a:t>protein sequence data </a:t>
            </a:r>
            <a:r>
              <a:rPr lang="en-US" sz="2800" dirty="0" smtClean="0"/>
              <a:t>sets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76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860899" y="1829060"/>
            <a:ext cx="1828800" cy="2201558"/>
            <a:chOff x="3794075" y="3389679"/>
            <a:chExt cx="1828800" cy="2201558"/>
          </a:xfrm>
        </p:grpSpPr>
        <p:pic>
          <p:nvPicPr>
            <p:cNvPr id="5" name="jb_tb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022" t="10963" r="4310" b="22777"/>
            <a:stretch>
              <a:fillRect/>
            </a:stretch>
          </p:blipFill>
          <p:spPr>
            <a:xfrm>
              <a:off x="3794075" y="3389679"/>
              <a:ext cx="1828800" cy="18288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Shape 922"/>
            <p:cNvSpPr/>
            <p:nvPr/>
          </p:nvSpPr>
          <p:spPr>
            <a:xfrm>
              <a:off x="4169866" y="5237294"/>
              <a:ext cx="1077218" cy="353943"/>
            </a:xfrm>
            <a:prstGeom prst="rect">
              <a:avLst/>
            </a:prstGeom>
            <a:ln>
              <a:round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>
              <a:spAutoFit/>
            </a:bodyPr>
            <a:lstStyle>
              <a:lvl1pPr algn="l" defTabSz="914400">
                <a:buClr>
                  <a:srgbClr val="000000"/>
                </a:buClr>
                <a:defRPr sz="18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 dirty="0" smtClean="0">
                  <a:uFill>
                    <a:solidFill/>
                  </a:uFill>
                </a:rPr>
                <a:t>Jeff</a:t>
              </a:r>
              <a:r>
                <a:rPr lang="en-US" dirty="0" smtClean="0">
                  <a:uFill>
                    <a:solidFill/>
                  </a:uFill>
                </a:rPr>
                <a:t> </a:t>
              </a:r>
              <a:r>
                <a:rPr dirty="0" smtClean="0">
                  <a:uFill>
                    <a:solidFill/>
                  </a:uFill>
                </a:rPr>
                <a:t>Bilmes</a:t>
              </a:r>
              <a:endParaRPr dirty="0">
                <a:uFill>
                  <a:solidFill/>
                </a:u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35705" y="1829060"/>
            <a:ext cx="1828800" cy="2342138"/>
            <a:chOff x="195635" y="780405"/>
            <a:chExt cx="1828800" cy="23421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35" y="780405"/>
              <a:ext cx="1828800" cy="1837990"/>
            </a:xfrm>
            <a:prstGeom prst="rect">
              <a:avLst/>
            </a:prstGeom>
          </p:spPr>
        </p:pic>
        <p:sp>
          <p:nvSpPr>
            <p:cNvPr id="9" name="Shape 921"/>
            <p:cNvSpPr/>
            <p:nvPr/>
          </p:nvSpPr>
          <p:spPr>
            <a:xfrm>
              <a:off x="411912" y="2768600"/>
              <a:ext cx="1422531" cy="353943"/>
            </a:xfrm>
            <a:prstGeom prst="rect">
              <a:avLst/>
            </a:prstGeom>
            <a:ln>
              <a:round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>
              <a:spAutoFit/>
            </a:bodyPr>
            <a:lstStyle>
              <a:lvl1pPr algn="l" defTabSz="914400">
                <a:buClr>
                  <a:srgbClr val="000000"/>
                </a:buClr>
                <a:defRPr sz="18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 lang="en-US" dirty="0" smtClean="0">
                  <a:uFill>
                    <a:solidFill/>
                  </a:uFill>
                </a:rPr>
                <a:t>Max </a:t>
              </a:r>
              <a:r>
                <a:rPr lang="en-US" dirty="0" err="1" smtClean="0">
                  <a:uFill>
                    <a:solidFill/>
                  </a:uFill>
                </a:rPr>
                <a:t>Libbrecht</a:t>
              </a:r>
              <a:endParaRPr dirty="0">
                <a:uFill>
                  <a:solidFill/>
                </a:u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10512" y="1829060"/>
            <a:ext cx="1828800" cy="2323363"/>
            <a:chOff x="6382512" y="1353312"/>
            <a:chExt cx="1828800" cy="23233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6" t="33977" r="19055" b="29379"/>
            <a:stretch/>
          </p:blipFill>
          <p:spPr>
            <a:xfrm>
              <a:off x="6382512" y="1353312"/>
              <a:ext cx="1828800" cy="1828800"/>
            </a:xfrm>
            <a:prstGeom prst="rect">
              <a:avLst/>
            </a:prstGeom>
          </p:spPr>
        </p:pic>
        <p:sp>
          <p:nvSpPr>
            <p:cNvPr id="11" name="Shape 921"/>
            <p:cNvSpPr/>
            <p:nvPr/>
          </p:nvSpPr>
          <p:spPr>
            <a:xfrm>
              <a:off x="6585646" y="3322732"/>
              <a:ext cx="1422531" cy="353943"/>
            </a:xfrm>
            <a:prstGeom prst="rect">
              <a:avLst/>
            </a:prstGeom>
            <a:ln>
              <a:round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>
              <a:spAutoFit/>
            </a:bodyPr>
            <a:lstStyle>
              <a:lvl1pPr algn="l" defTabSz="914400">
                <a:buClr>
                  <a:srgbClr val="000000"/>
                </a:buClr>
                <a:defRPr sz="18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lvl="0" algn="ctr">
                <a:defRPr>
                  <a:uFillTx/>
                </a:defRPr>
              </a:pPr>
              <a:r>
                <a:rPr lang="en-US" dirty="0" smtClean="0">
                  <a:uFill>
                    <a:solidFill/>
                  </a:uFill>
                </a:rPr>
                <a:t>Kai Wei</a:t>
              </a:r>
              <a:endParaRPr dirty="0">
                <a:uFill>
                  <a:solidFill/>
                </a:u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295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Submodular</a:t>
            </a:r>
            <a:r>
              <a:rPr lang="en-US" dirty="0" smtClean="0"/>
              <a:t> optimization provides a formal framework for selecting representative subsets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4090" y="2347976"/>
            <a:ext cx="1064971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Continuous optimization </a:t>
            </a:r>
            <a:r>
              <a:rPr lang="en-US" sz="3200" dirty="0" smtClean="0"/>
              <a:t>: Convexity :: Discrete optimization : ?</a:t>
            </a:r>
          </a:p>
          <a:p>
            <a:endParaRPr lang="en-US" sz="3200" dirty="0" smtClean="0"/>
          </a:p>
          <a:p>
            <a:pPr marL="457200" indent="-457200">
              <a:buFont typeface="+mj-lt"/>
              <a:buAutoNum type="alphaUcPeriod"/>
            </a:pPr>
            <a:r>
              <a:rPr lang="en-US" sz="3200" dirty="0" err="1" smtClean="0"/>
              <a:t>Semidefiniteness</a:t>
            </a:r>
            <a:endParaRPr lang="en-US" sz="3200" dirty="0" smtClean="0"/>
          </a:p>
          <a:p>
            <a:pPr marL="457200" indent="-457200">
              <a:buFont typeface="+mj-lt"/>
              <a:buAutoNum type="alphaUcPeriod"/>
            </a:pPr>
            <a:r>
              <a:rPr lang="en-US" sz="3200" dirty="0" err="1" smtClean="0"/>
              <a:t>Submodularity</a:t>
            </a:r>
            <a:endParaRPr lang="en-US" sz="3200" dirty="0" smtClean="0"/>
          </a:p>
          <a:p>
            <a:pPr marL="457200" indent="-457200">
              <a:buFont typeface="+mj-lt"/>
              <a:buAutoNum type="alphaUcPeriod"/>
            </a:pPr>
            <a:r>
              <a:rPr lang="en-US" sz="3200" dirty="0" smtClean="0"/>
              <a:t>Differentiability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3200" dirty="0" smtClean="0"/>
              <a:t>Perspicacity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799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i="1" dirty="0" smtClean="0"/>
              <a:t>set function</a:t>
            </a:r>
            <a:r>
              <a:rPr lang="en-US" dirty="0" smtClean="0"/>
              <a:t> assigns a real number </a:t>
            </a:r>
            <a:r>
              <a:rPr lang="en-US" smtClean="0"/>
              <a:t>to every subset of a given set</a:t>
            </a:r>
            <a:endParaRPr lang="en-US"/>
          </a:p>
        </p:txBody>
      </p:sp>
      <p:pic>
        <p:nvPicPr>
          <p:cNvPr id="4" name="pasted-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15217" t="24897" r="23373" b="12632"/>
          <a:stretch/>
        </p:blipFill>
        <p:spPr>
          <a:xfrm>
            <a:off x="3081865" y="2021964"/>
            <a:ext cx="5672667" cy="432803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ounded Rectangular Callout 4"/>
          <p:cNvSpPr/>
          <p:nvPr/>
        </p:nvSpPr>
        <p:spPr>
          <a:xfrm>
            <a:off x="1261533" y="2021964"/>
            <a:ext cx="1176866" cy="904857"/>
          </a:xfrm>
          <a:prstGeom prst="wedgeRoundRectCallout">
            <a:avLst>
              <a:gd name="adj1" fmla="val 109419"/>
              <a:gd name="adj2" fmla="val 460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Ground set</a:t>
            </a:r>
            <a:endParaRPr lang="en-US" sz="2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159933" y="4185981"/>
            <a:ext cx="1176866" cy="904857"/>
          </a:xfrm>
          <a:prstGeom prst="wedgeRoundRectCallout">
            <a:avLst>
              <a:gd name="adj1" fmla="val 109419"/>
              <a:gd name="adj2" fmla="val 460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Set function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8911165" y="3733552"/>
            <a:ext cx="1316568" cy="1075515"/>
          </a:xfrm>
          <a:prstGeom prst="wedgeRoundRectCallout">
            <a:avLst>
              <a:gd name="adj1" fmla="val -58861"/>
              <a:gd name="adj2" fmla="val 973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Quality of the subset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818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2072</Words>
  <Application>Microsoft Macintosh PowerPoint</Application>
  <PresentationFormat>Widescreen</PresentationFormat>
  <Paragraphs>494</Paragraphs>
  <Slides>48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Calibri</vt:lpstr>
      <vt:lpstr>Calibri Light</vt:lpstr>
      <vt:lpstr>Cambria Math</vt:lpstr>
      <vt:lpstr>Helvetica</vt:lpstr>
      <vt:lpstr>Helvetica Light</vt:lpstr>
      <vt:lpstr>Arial</vt:lpstr>
      <vt:lpstr>Office Theme</vt:lpstr>
      <vt:lpstr>Selecting genomics assays</vt:lpstr>
      <vt:lpstr>PowerPoint Presentation</vt:lpstr>
      <vt:lpstr>We can’t do all possible genomics assays</vt:lpstr>
      <vt:lpstr>Which assays should we perform on a new cell type?</vt:lpstr>
      <vt:lpstr>We are interested in choosing representative subsets</vt:lpstr>
      <vt:lpstr>PowerPoint Presentation</vt:lpstr>
      <vt:lpstr>The team</vt:lpstr>
      <vt:lpstr>Submodular optimization provides a formal framework for selecting representative subsets</vt:lpstr>
      <vt:lpstr>A set function assigns a real number to every subset of a given set</vt:lpstr>
      <vt:lpstr>How long will it take to find the highest quality subset?</vt:lpstr>
      <vt:lpstr>Submodular set functions satisfy the property of diminishing returns</vt:lpstr>
      <vt:lpstr>A greedy algorithm maximizes a submodular function within a constant factor of optimal</vt:lpstr>
      <vt:lpstr>PowerPoint Presentation</vt:lpstr>
      <vt:lpstr>PowerPoint Presentation</vt:lpstr>
      <vt:lpstr>Estimate the similarity between pairs of assay types via correlation</vt:lpstr>
      <vt:lpstr>The facility location problem has a submodular objective</vt:lpstr>
      <vt:lpstr>Facility location function</vt:lpstr>
      <vt:lpstr>The quality of a panel of genomics assays is estimated via facility location.</vt:lpstr>
      <vt:lpstr>Submodular selection of assays (SSA) selects diverse panels</vt:lpstr>
      <vt:lpstr>SSA recapitulates the panel manually selected by the Roadmap Epigenomics consortium</vt:lpstr>
      <vt:lpstr>The submodular function measures the quality of each panel</vt:lpstr>
      <vt:lpstr>What happens if we start with H3K27Ac?</vt:lpstr>
      <vt:lpstr>Selecting TFs in diverse regulatory pathways</vt:lpstr>
      <vt:lpstr>How can we objectively evaluate the quality of a panel of genomics assays?</vt:lpstr>
      <vt:lpstr>Evaluation involves holding out some data and comparing to the representative set.</vt:lpstr>
      <vt:lpstr>Imputing missing data</vt:lpstr>
      <vt:lpstr>Functional element prediction</vt:lpstr>
      <vt:lpstr>Semi-automated genome annotation</vt:lpstr>
      <vt:lpstr>The facility location objective function is correlated with the evaluation metrics</vt:lpstr>
      <vt:lpstr>SSA selects panels that are high quality according to all three evaluation metrics</vt:lpstr>
      <vt:lpstr>SSA performs well on various cell types</vt:lpstr>
      <vt:lpstr>Problem variant: Which existing assays should you use for a computationally expensive analysis?</vt:lpstr>
      <vt:lpstr>Using information about the target cell type (SSA-past) usually increases performance</vt:lpstr>
      <vt:lpstr>PowerPoint Presentation</vt:lpstr>
      <vt:lpstr>Many people want to find representative sets of protein sequences</vt:lpstr>
      <vt:lpstr>A slightly smaller team</vt:lpstr>
      <vt:lpstr>Existing solutions use a heuristic algorithm</vt:lpstr>
      <vt:lpstr>We need a submodular estimate of the quality of a subset of protein sequences</vt:lpstr>
      <vt:lpstr>Optimizing sum-redundancy effectively removes redundancy in the representative set</vt:lpstr>
      <vt:lpstr>Optimizing sum-redundancy chooses very few sequences with detectable similarity at the cost of choosing a small number of closely-related pairs</vt:lpstr>
      <vt:lpstr>Selection using submodular optimization chooses proteins with diverse structures</vt:lpstr>
      <vt:lpstr>Optimizing sum-redundancy results in representative sets with high structural diversity</vt:lpstr>
      <vt:lpstr>Optimizing sum-redundancy results in representative sets with high structural diversity</vt:lpstr>
      <vt:lpstr>Using a different objective and similarity measure results in better performance for small subsets</vt:lpstr>
      <vt:lpstr>Using a different objective and similarity measure results in better performance for small subsets</vt:lpstr>
      <vt:lpstr>A mixture of objective functions performs better than any single function</vt:lpstr>
      <vt:lpstr>What data sets do you want to summarize?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applications of submodular optimization: choosing genomics assays and selecting representative protein sequences</dc:title>
  <dc:creator>Microsoft Office User</dc:creator>
  <cp:lastModifiedBy>Microsoft Office User</cp:lastModifiedBy>
  <cp:revision>95</cp:revision>
  <dcterms:created xsi:type="dcterms:W3CDTF">2016-01-19T15:14:12Z</dcterms:created>
  <dcterms:modified xsi:type="dcterms:W3CDTF">2016-03-09T15:41:39Z</dcterms:modified>
</cp:coreProperties>
</file>