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305" r:id="rId3"/>
    <p:sldId id="306" r:id="rId4"/>
    <p:sldId id="294" r:id="rId5"/>
    <p:sldId id="295" r:id="rId6"/>
    <p:sldId id="307" r:id="rId7"/>
    <p:sldId id="308" r:id="rId8"/>
    <p:sldId id="309" r:id="rId9"/>
    <p:sldId id="303" r:id="rId10"/>
    <p:sldId id="301" r:id="rId11"/>
    <p:sldId id="288" r:id="rId12"/>
    <p:sldId id="287" r:id="rId13"/>
    <p:sldId id="259" r:id="rId14"/>
    <p:sldId id="261" r:id="rId15"/>
    <p:sldId id="304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a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00"/>
    <a:srgbClr val="9751CB"/>
    <a:srgbClr val="9FFFBF"/>
    <a:srgbClr val="FF9393"/>
    <a:srgbClr val="AC0000"/>
    <a:srgbClr val="FF2F2F"/>
    <a:srgbClr val="FF6565"/>
    <a:srgbClr val="FFDDDD"/>
    <a:srgbClr val="3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72184" autoAdjust="0"/>
  </p:normalViewPr>
  <p:slideViewPr>
    <p:cSldViewPr>
      <p:cViewPr varScale="1">
        <p:scale>
          <a:sx n="83" d="100"/>
          <a:sy n="83" d="100"/>
        </p:scale>
        <p:origin x="-24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A59B06C-7016-46EB-9048-30F331F9CCD1}" type="datetimeFigureOut">
              <a:rPr lang="he-IL" smtClean="0"/>
              <a:pPr/>
              <a:t>ל'/שבט/תשע"ו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C7A8C62-B830-4FE3-8E50-5399E355284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8C62-B830-4FE3-8E50-5399E355284B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8C62-B830-4FE3-8E50-5399E355284B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8C62-B830-4FE3-8E50-5399E355284B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8C62-B830-4FE3-8E50-5399E355284B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8C62-B830-4FE3-8E50-5399E355284B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8C62-B830-4FE3-8E50-5399E355284B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8C62-B830-4FE3-8E50-5399E355284B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Multiple knockouts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8C62-B830-4FE3-8E50-5399E355284B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EC2-F061-4E05-870C-1E35EA2B6200}" type="datetimeFigureOut">
              <a:rPr lang="he-IL" smtClean="0"/>
              <a:pPr/>
              <a:t>ל'/שבט/תשע"ו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BC82-C68D-4F64-9DE4-CF5BB95415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EC2-F061-4E05-870C-1E35EA2B6200}" type="datetimeFigureOut">
              <a:rPr lang="he-IL" smtClean="0"/>
              <a:pPr/>
              <a:t>ל'/שבט/תשע"ו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BC82-C68D-4F64-9DE4-CF5BB95415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EC2-F061-4E05-870C-1E35EA2B6200}" type="datetimeFigureOut">
              <a:rPr lang="he-IL" smtClean="0"/>
              <a:pPr/>
              <a:t>ל'/שבט/תשע"ו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BC82-C68D-4F64-9DE4-CF5BB95415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EC2-F061-4E05-870C-1E35EA2B6200}" type="datetimeFigureOut">
              <a:rPr lang="he-IL" smtClean="0"/>
              <a:pPr/>
              <a:t>ל'/שבט/תשע"ו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BC82-C68D-4F64-9DE4-CF5BB95415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EC2-F061-4E05-870C-1E35EA2B6200}" type="datetimeFigureOut">
              <a:rPr lang="he-IL" smtClean="0"/>
              <a:pPr/>
              <a:t>ל'/שבט/תשע"ו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BC82-C68D-4F64-9DE4-CF5BB95415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EC2-F061-4E05-870C-1E35EA2B6200}" type="datetimeFigureOut">
              <a:rPr lang="he-IL" smtClean="0"/>
              <a:pPr/>
              <a:t>ל'/שבט/תשע"ו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BC82-C68D-4F64-9DE4-CF5BB95415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EC2-F061-4E05-870C-1E35EA2B6200}" type="datetimeFigureOut">
              <a:rPr lang="he-IL" smtClean="0"/>
              <a:pPr/>
              <a:t>ל'/שבט/תשע"ו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BC82-C68D-4F64-9DE4-CF5BB95415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EC2-F061-4E05-870C-1E35EA2B6200}" type="datetimeFigureOut">
              <a:rPr lang="he-IL" smtClean="0"/>
              <a:pPr/>
              <a:t>ל'/שבט/תשע"ו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BC82-C68D-4F64-9DE4-CF5BB95415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EC2-F061-4E05-870C-1E35EA2B6200}" type="datetimeFigureOut">
              <a:rPr lang="he-IL" smtClean="0"/>
              <a:pPr/>
              <a:t>ל'/שבט/תשע"ו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BC82-C68D-4F64-9DE4-CF5BB95415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EC2-F061-4E05-870C-1E35EA2B6200}" type="datetimeFigureOut">
              <a:rPr lang="he-IL" smtClean="0"/>
              <a:pPr/>
              <a:t>ל'/שבט/תשע"ו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BC82-C68D-4F64-9DE4-CF5BB95415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EC2-F061-4E05-870C-1E35EA2B6200}" type="datetimeFigureOut">
              <a:rPr lang="he-IL" smtClean="0"/>
              <a:pPr/>
              <a:t>ל'/שבט/תשע"ו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BC82-C68D-4F64-9DE4-CF5BB95415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D9EC2-F061-4E05-870C-1E35EA2B6200}" type="datetimeFigureOut">
              <a:rPr lang="he-IL" smtClean="0"/>
              <a:pPr/>
              <a:t>ל'/שבט/תשע"ו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BC82-C68D-4F64-9DE4-CF5BB954152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INFERENCE OF PERSONALIZED DRUG TARGETS VIA NETWORK PROPAGATION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Ortal</a:t>
            </a:r>
            <a:r>
              <a:rPr lang="en-US" dirty="0" smtClean="0"/>
              <a:t> </a:t>
            </a:r>
            <a:r>
              <a:rPr lang="en-US" dirty="0" err="1" smtClean="0"/>
              <a:t>Shnaps</a:t>
            </a:r>
            <a:r>
              <a:rPr lang="en-US" dirty="0" smtClean="0"/>
              <a:t>, </a:t>
            </a:r>
            <a:r>
              <a:rPr lang="en-US" dirty="0" err="1" smtClean="0"/>
              <a:t>Eyal</a:t>
            </a:r>
            <a:r>
              <a:rPr lang="en-US" dirty="0" smtClean="0"/>
              <a:t> Perry, Dana Silverbush and </a:t>
            </a:r>
            <a:r>
              <a:rPr lang="en-US" dirty="0" err="1" smtClean="0"/>
              <a:t>Roded</a:t>
            </a:r>
            <a:r>
              <a:rPr lang="en-US" dirty="0" smtClean="0"/>
              <a:t> </a:t>
            </a:r>
            <a:r>
              <a:rPr lang="en-US" dirty="0" err="1" smtClean="0"/>
              <a:t>Sharan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PSB 2016</a:t>
            </a:r>
            <a:endParaRPr lang="he-IL" dirty="0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547" y="188640"/>
            <a:ext cx="6544805" cy="60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6876256" y="5085184"/>
            <a:ext cx="2088232" cy="1656184"/>
            <a:chOff x="4847754" y="2492896"/>
            <a:chExt cx="3684686" cy="3456384"/>
          </a:xfrm>
        </p:grpSpPr>
        <p:grpSp>
          <p:nvGrpSpPr>
            <p:cNvPr id="5" name="Group 4"/>
            <p:cNvGrpSpPr/>
            <p:nvPr/>
          </p:nvGrpSpPr>
          <p:grpSpPr>
            <a:xfrm>
              <a:off x="4847754" y="2492896"/>
              <a:ext cx="3684686" cy="3456384"/>
              <a:chOff x="4716016" y="2924944"/>
              <a:chExt cx="3684686" cy="3456384"/>
            </a:xfrm>
          </p:grpSpPr>
          <p:pic>
            <p:nvPicPr>
              <p:cNvPr id="6" name="Picture 5" descr="PP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16016" y="2924944"/>
                <a:ext cx="3684686" cy="3456384"/>
              </a:xfrm>
              <a:prstGeom prst="rect">
                <a:avLst/>
              </a:prstGeom>
            </p:spPr>
          </p:pic>
          <p:sp>
            <p:nvSpPr>
              <p:cNvPr id="7" name="Oval 6"/>
              <p:cNvSpPr/>
              <p:nvPr/>
            </p:nvSpPr>
            <p:spPr>
              <a:xfrm>
                <a:off x="5674980" y="3789040"/>
                <a:ext cx="265172" cy="25374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66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364088" y="5047466"/>
                <a:ext cx="265172" cy="25374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66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364088" y="4039354"/>
                <a:ext cx="265172" cy="25374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66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524328" y="3861048"/>
                <a:ext cx="265172" cy="253742"/>
              </a:xfrm>
              <a:prstGeom prst="ellipse">
                <a:avLst/>
              </a:prstGeom>
              <a:solidFill>
                <a:srgbClr val="FFDDD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588224" y="5589240"/>
                <a:ext cx="265172" cy="253742"/>
              </a:xfrm>
              <a:prstGeom prst="ellipse">
                <a:avLst/>
              </a:prstGeom>
              <a:solidFill>
                <a:srgbClr val="FFDDD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236296" y="5085184"/>
                <a:ext cx="265172" cy="253742"/>
              </a:xfrm>
              <a:prstGeom prst="ellipse">
                <a:avLst/>
              </a:prstGeom>
              <a:solidFill>
                <a:srgbClr val="FF2F2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732240" y="4077072"/>
                <a:ext cx="265172" cy="253742"/>
              </a:xfrm>
              <a:prstGeom prst="ellipse">
                <a:avLst/>
              </a:prstGeom>
              <a:solidFill>
                <a:srgbClr val="FFDDD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092280" y="3140968"/>
                <a:ext cx="265172" cy="253742"/>
              </a:xfrm>
              <a:prstGeom prst="ellipse">
                <a:avLst/>
              </a:prstGeom>
              <a:solidFill>
                <a:srgbClr val="FF2F2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812360" y="5445224"/>
                <a:ext cx="265172" cy="253742"/>
              </a:xfrm>
              <a:prstGeom prst="ellipse">
                <a:avLst/>
              </a:prstGeom>
              <a:solidFill>
                <a:srgbClr val="7A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6" name="&quot;No&quot; Symbol 15"/>
            <p:cNvSpPr/>
            <p:nvPr/>
          </p:nvSpPr>
          <p:spPr>
            <a:xfrm>
              <a:off x="6372200" y="3789040"/>
              <a:ext cx="216024" cy="216024"/>
            </a:xfrm>
            <a:prstGeom prst="noSmoking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7" name="&quot;No&quot; Symbol 16"/>
            <p:cNvSpPr/>
            <p:nvPr/>
          </p:nvSpPr>
          <p:spPr>
            <a:xfrm>
              <a:off x="6084168" y="4509120"/>
              <a:ext cx="216024" cy="216024"/>
            </a:xfrm>
            <a:prstGeom prst="noSmoking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2262426"/>
            <a:ext cx="21353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Back2Health score = </a:t>
            </a:r>
            <a:endParaRPr lang="he-I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3305" y="2838490"/>
          <a:ext cx="1712391" cy="2534726"/>
        </p:xfrm>
        <a:graphic>
          <a:graphicData uri="http://schemas.openxmlformats.org/presentationml/2006/ole">
            <p:oleObj spid="_x0000_s52226" name="Equation" r:id="rId3" imgW="291960" imgH="431640" progId="Equation.DSMT4">
              <p:embed/>
            </p:oleObj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Back2Health(drug) = count reversing events</a:t>
            </a:r>
            <a:endParaRPr lang="he-IL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72208" y="2694474"/>
            <a:ext cx="6660232" cy="2490419"/>
            <a:chOff x="1619672" y="2694474"/>
            <a:chExt cx="6660232" cy="2490419"/>
          </a:xfrm>
        </p:grpSpPr>
        <p:pic>
          <p:nvPicPr>
            <p:cNvPr id="9" name="Picture 8" descr="prepos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2694474"/>
              <a:ext cx="6660232" cy="249041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76964" y="2766482"/>
              <a:ext cx="89909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dirty="0" smtClean="0"/>
                <a:t>Post KO</a:t>
              </a:r>
              <a:endParaRPr lang="he-IL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2040" y="3198530"/>
              <a:ext cx="81028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dirty="0" smtClean="0"/>
                <a:t>Pre KO</a:t>
              </a:r>
              <a:endParaRPr lang="he-IL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961646" y="4278650"/>
              <a:ext cx="5760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5958" y="2852936"/>
            <a:ext cx="17697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Differentially expressed genes</a:t>
            </a:r>
            <a:endParaRPr lang="he-I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3528" y="5589240"/>
            <a:ext cx="82809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87824" y="5805264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|Differentially expressed genes|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Evaluate With Known Drug Targets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Hippie PPI network </a:t>
            </a:r>
          </a:p>
          <a:p>
            <a:pPr lvl="1" algn="l" rtl="0">
              <a:buNone/>
            </a:pPr>
            <a:r>
              <a:rPr lang="en-US" dirty="0" smtClean="0"/>
              <a:t>186,217 </a:t>
            </a:r>
            <a:r>
              <a:rPr lang="en-US" dirty="0"/>
              <a:t>interactions among 15,029 proteins. </a:t>
            </a:r>
            <a:endParaRPr lang="en-US" dirty="0" smtClean="0"/>
          </a:p>
          <a:p>
            <a:pPr algn="l" rtl="0"/>
            <a:r>
              <a:rPr lang="en-US" dirty="0" smtClean="0"/>
              <a:t>174 AML samples</a:t>
            </a:r>
          </a:p>
          <a:p>
            <a:pPr lvl="1" algn="l" rtl="0">
              <a:buNone/>
            </a:pPr>
            <a:r>
              <a:rPr lang="en-US" dirty="0" smtClean="0"/>
              <a:t>on average 7.6 mutated and 340 differentially expressed genes per patient.</a:t>
            </a:r>
          </a:p>
          <a:p>
            <a:pPr algn="l" rtl="0"/>
            <a:r>
              <a:rPr lang="en-US" dirty="0" smtClean="0"/>
              <a:t>Patient specific ranked drug targets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Aggregate results for validation</a:t>
            </a:r>
          </a:p>
          <a:p>
            <a:pPr lvl="1" algn="l" rtl="0">
              <a:buNone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4" name="Picture 3" descr="l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605" y="4549390"/>
            <a:ext cx="680779" cy="751905"/>
          </a:xfrm>
          <a:prstGeom prst="rect">
            <a:avLst/>
          </a:prstGeom>
        </p:spPr>
      </p:pic>
      <p:pic>
        <p:nvPicPr>
          <p:cNvPr id="6" name="Picture 5" descr="l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6948" y="4549390"/>
            <a:ext cx="680779" cy="751905"/>
          </a:xfrm>
          <a:prstGeom prst="rect">
            <a:avLst/>
          </a:prstGeom>
        </p:spPr>
      </p:pic>
      <p:pic>
        <p:nvPicPr>
          <p:cNvPr id="7" name="Picture 6" descr="l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549390"/>
            <a:ext cx="680779" cy="751905"/>
          </a:xfrm>
          <a:prstGeom prst="rect">
            <a:avLst/>
          </a:prstGeom>
        </p:spPr>
      </p:pic>
      <p:pic>
        <p:nvPicPr>
          <p:cNvPr id="8" name="Picture 7" descr="l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549390"/>
            <a:ext cx="680779" cy="751905"/>
          </a:xfrm>
          <a:prstGeom prst="rect">
            <a:avLst/>
          </a:prstGeom>
        </p:spPr>
      </p:pic>
      <p:pic>
        <p:nvPicPr>
          <p:cNvPr id="9" name="Picture 8" descr="per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732" y="4509120"/>
            <a:ext cx="397413" cy="792175"/>
          </a:xfrm>
          <a:prstGeom prst="rect">
            <a:avLst/>
          </a:prstGeom>
        </p:spPr>
      </p:pic>
      <p:pic>
        <p:nvPicPr>
          <p:cNvPr id="10" name="Picture 9" descr="per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509120"/>
            <a:ext cx="397413" cy="792175"/>
          </a:xfrm>
          <a:prstGeom prst="rect">
            <a:avLst/>
          </a:prstGeom>
        </p:spPr>
      </p:pic>
      <p:pic>
        <p:nvPicPr>
          <p:cNvPr id="11" name="Picture 10" descr="per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509120"/>
            <a:ext cx="397413" cy="792175"/>
          </a:xfrm>
          <a:prstGeom prst="rect">
            <a:avLst/>
          </a:prstGeom>
        </p:spPr>
      </p:pic>
      <p:pic>
        <p:nvPicPr>
          <p:cNvPr id="12" name="Picture 11" descr="per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509120"/>
            <a:ext cx="397413" cy="79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scoring targets (1%) </a:t>
            </a:r>
            <a:r>
              <a:rPr lang="en-US" dirty="0"/>
              <a:t>were highly enriched with known drug </a:t>
            </a:r>
            <a:r>
              <a:rPr lang="en-US" dirty="0" smtClean="0"/>
              <a:t>targets</a:t>
            </a:r>
            <a:endParaRPr lang="he-IL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pSp>
        <p:nvGrpSpPr>
          <p:cNvPr id="17" name="Group 16"/>
          <p:cNvGrpSpPr/>
          <p:nvPr/>
        </p:nvGrpSpPr>
        <p:grpSpPr>
          <a:xfrm>
            <a:off x="1187624" y="2069587"/>
            <a:ext cx="6777308" cy="4023709"/>
            <a:chOff x="1475656" y="1844824"/>
            <a:chExt cx="6777308" cy="4023709"/>
          </a:xfrm>
        </p:grpSpPr>
        <p:pic>
          <p:nvPicPr>
            <p:cNvPr id="14" name="Picture 13" descr="InferDrug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656" y="1844824"/>
              <a:ext cx="6777308" cy="4023709"/>
            </a:xfrm>
            <a:prstGeom prst="rect">
              <a:avLst/>
            </a:prstGeom>
          </p:spPr>
        </p:pic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5041766" y="1941974"/>
            <a:ext cx="571500" cy="228600"/>
          </p:xfrm>
          <a:graphic>
            <a:graphicData uri="http://schemas.openxmlformats.org/presentationml/2006/ole">
              <p:oleObj spid="_x0000_s13322" name="Equation" r:id="rId4" imgW="571320" imgH="228600" progId="Equation.DSMT4">
                <p:embed/>
              </p:oleObj>
            </a:graphicData>
          </a:graphic>
        </p:graphicFrame>
        <p:graphicFrame>
          <p:nvGraphicFramePr>
            <p:cNvPr id="13323" name="Object 11"/>
            <p:cNvGraphicFramePr>
              <a:graphicFrameLocks noChangeAspect="1"/>
            </p:cNvGraphicFramePr>
            <p:nvPr/>
          </p:nvGraphicFramePr>
          <p:xfrm>
            <a:off x="5041766" y="2264296"/>
            <a:ext cx="533400" cy="228600"/>
          </p:xfrm>
          <a:graphic>
            <a:graphicData uri="http://schemas.openxmlformats.org/presentationml/2006/ole">
              <p:oleObj spid="_x0000_s13323" name="Equation" r:id="rId5" imgW="533160" imgH="228600" progId="Equation.DSMT4">
                <p:embed/>
              </p:oleObj>
            </a:graphicData>
          </a:graphic>
        </p:graphicFrame>
      </p:grpSp>
      <p:sp>
        <p:nvSpPr>
          <p:cNvPr id="18" name="TextBox 17"/>
          <p:cNvSpPr txBox="1"/>
          <p:nvPr/>
        </p:nvSpPr>
        <p:spPr>
          <a:xfrm>
            <a:off x="0" y="6211669"/>
            <a:ext cx="4649093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Cosmic obtained 72 causal genes</a:t>
            </a:r>
          </a:p>
          <a:p>
            <a:pPr algn="l" rtl="0"/>
            <a:r>
              <a:rPr lang="en-US" dirty="0" err="1" smtClean="0"/>
              <a:t>DrugBank</a:t>
            </a:r>
            <a:r>
              <a:rPr lang="en-US" dirty="0" smtClean="0"/>
              <a:t> </a:t>
            </a:r>
            <a:r>
              <a:rPr lang="en-US" dirty="0"/>
              <a:t>version 4.3 </a:t>
            </a:r>
            <a:r>
              <a:rPr lang="en-US" dirty="0" smtClean="0"/>
              <a:t>obtaining </a:t>
            </a:r>
            <a:r>
              <a:rPr lang="en-US" dirty="0"/>
              <a:t>22 drug </a:t>
            </a:r>
            <a:r>
              <a:rPr lang="en-US" dirty="0" smtClean="0"/>
              <a:t>targets.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cens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772816"/>
            <a:ext cx="5903472" cy="4328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Patient-Specific Approach vs. Consensus Patient</a:t>
            </a:r>
            <a:endParaRPr lang="he-IL" dirty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508104" y="1916832"/>
          <a:ext cx="558800" cy="203200"/>
        </p:xfrm>
        <a:graphic>
          <a:graphicData uri="http://schemas.openxmlformats.org/presentationml/2006/ole">
            <p:oleObj spid="_x0000_s4100" name="Equation" r:id="rId5" imgW="558720" imgH="203040" progId="Equation.DSMT4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508104" y="2276872"/>
          <a:ext cx="558800" cy="203200"/>
        </p:xfrm>
        <a:graphic>
          <a:graphicData uri="http://schemas.openxmlformats.org/presentationml/2006/ole">
            <p:oleObj spid="_x0000_s4102" name="Equation" r:id="rId6" imgW="558720" imgH="203040" progId="Equation.DSMT4">
              <p:embed/>
            </p:oleObj>
          </a:graphicData>
        </a:graphic>
      </p:graphicFrame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02372" y="6309320"/>
            <a:ext cx="5449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 pitchFamily="34" charset="0"/>
                <a:cs typeface="Times New Roman" pitchFamily="18" charset="0"/>
              </a:rPr>
              <a:t>ï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ve approach focusing on common mutations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5615378" y="6381328"/>
          <a:ext cx="756822" cy="275208"/>
        </p:xfrm>
        <a:graphic>
          <a:graphicData uri="http://schemas.openxmlformats.org/presentationml/2006/ole">
            <p:oleObj spid="_x0000_s4106" name="Equation" r:id="rId7" imgW="558720" imgH="203040" progId="Equation.DSMT4">
              <p:embed/>
            </p:oleObj>
          </a:graphicData>
        </a:graphic>
      </p:graphicFrame>
      <p:sp>
        <p:nvSpPr>
          <p:cNvPr id="14" name="Right Arrow 13"/>
          <p:cNvSpPr/>
          <p:nvPr/>
        </p:nvSpPr>
        <p:spPr>
          <a:xfrm>
            <a:off x="5292080" y="645333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mtClean="0"/>
              <a:t>Predicting </a:t>
            </a:r>
            <a:r>
              <a:rPr lang="en-US" dirty="0" smtClean="0"/>
              <a:t>Sensitivity for FLT3-ITD Patients Replicates In-Vitro Results</a:t>
            </a:r>
            <a:endParaRPr lang="he-IL" dirty="0"/>
          </a:p>
        </p:txBody>
      </p:sp>
      <p:grpSp>
        <p:nvGrpSpPr>
          <p:cNvPr id="8" name="Group 7"/>
          <p:cNvGrpSpPr/>
          <p:nvPr/>
        </p:nvGrpSpPr>
        <p:grpSpPr>
          <a:xfrm>
            <a:off x="4427984" y="2461538"/>
            <a:ext cx="3995936" cy="3775774"/>
            <a:chOff x="225318" y="2533546"/>
            <a:chExt cx="3995936" cy="3775774"/>
          </a:xfrm>
        </p:grpSpPr>
        <p:sp>
          <p:nvSpPr>
            <p:cNvPr id="5" name="TextBox 4"/>
            <p:cNvSpPr txBox="1"/>
            <p:nvPr/>
          </p:nvSpPr>
          <p:spPr>
            <a:xfrm>
              <a:off x="1772982" y="5939988"/>
              <a:ext cx="24482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 smtClean="0"/>
                <a:t>Drug </a:t>
              </a:r>
              <a:r>
                <a:rPr lang="en-US" dirty="0"/>
                <a:t>T</a:t>
              </a:r>
              <a:r>
                <a:rPr lang="en-US" dirty="0" smtClean="0"/>
                <a:t>arget </a:t>
              </a:r>
              <a:r>
                <a:rPr lang="en-US" dirty="0"/>
                <a:t>C</a:t>
              </a:r>
              <a:r>
                <a:rPr lang="en-US" dirty="0" smtClean="0"/>
                <a:t>andidate</a:t>
              </a:r>
              <a:endParaRPr lang="he-IL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814152" y="3573016"/>
              <a:ext cx="24482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 smtClean="0"/>
                <a:t>Back2Health Score</a:t>
              </a:r>
              <a:endParaRPr lang="he-IL" dirty="0"/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1176" y="1916832"/>
            <a:ext cx="3970784" cy="4525963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2400" dirty="0" smtClean="0"/>
              <a:t>In-Vitro Conclusions:</a:t>
            </a:r>
            <a:endParaRPr lang="en-US" sz="2400" dirty="0"/>
          </a:p>
          <a:p>
            <a:pPr algn="l" rtl="0"/>
            <a:r>
              <a:rPr lang="en-US" sz="2400" dirty="0" smtClean="0"/>
              <a:t>Poorly responsive to PI3K inhibitor</a:t>
            </a:r>
          </a:p>
          <a:p>
            <a:pPr algn="l" rtl="0"/>
            <a:r>
              <a:rPr lang="en-US" sz="2400" dirty="0" smtClean="0"/>
              <a:t>Decreased </a:t>
            </a:r>
            <a:r>
              <a:rPr lang="en-US" sz="2400" dirty="0"/>
              <a:t>abnormal proliferation, </a:t>
            </a:r>
            <a:r>
              <a:rPr lang="en-US" sz="2400" dirty="0" smtClean="0"/>
              <a:t>yet </a:t>
            </a:r>
            <a:r>
              <a:rPr lang="en-US" sz="2400" dirty="0"/>
              <a:t>showing unchanged abnormal levels of </a:t>
            </a:r>
            <a:r>
              <a:rPr lang="en-US" sz="2400" dirty="0" smtClean="0"/>
              <a:t>apoptosis for MEK inhibitor</a:t>
            </a:r>
          </a:p>
          <a:p>
            <a:pPr algn="l" rtl="0"/>
            <a:r>
              <a:rPr lang="en-US" sz="2400" dirty="0" smtClean="0"/>
              <a:t>Responded </a:t>
            </a:r>
            <a:r>
              <a:rPr lang="en-US" sz="2400" dirty="0"/>
              <a:t>with high </a:t>
            </a:r>
            <a:r>
              <a:rPr lang="en-US" sz="2400" dirty="0" smtClean="0"/>
              <a:t>sensitivity to PIMs inhibitor, led to development of AZD1208</a:t>
            </a:r>
            <a:endParaRPr lang="he-IL" sz="2400" dirty="0"/>
          </a:p>
        </p:txBody>
      </p:sp>
      <p:pic>
        <p:nvPicPr>
          <p:cNvPr id="10" name="Picture 9" descr="figure4.png"/>
          <p:cNvPicPr>
            <a:picLocks noChangeAspect="1"/>
          </p:cNvPicPr>
          <p:nvPr/>
        </p:nvPicPr>
        <p:blipFill>
          <a:blip r:embed="rId3" cstate="print"/>
          <a:srcRect l="24315" t="10606" r="17868" b="15152"/>
          <a:stretch>
            <a:fillRect/>
          </a:stretch>
        </p:blipFill>
        <p:spPr>
          <a:xfrm>
            <a:off x="4743937" y="1916832"/>
            <a:ext cx="4364567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he-IL" dirty="0"/>
          </a:p>
        </p:txBody>
      </p:sp>
      <p:pic>
        <p:nvPicPr>
          <p:cNvPr id="4" name="Picture 3" descr="DSC_0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39550"/>
            <a:ext cx="5040560" cy="3279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5013176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err="1" smtClean="0"/>
              <a:t>Ortal</a:t>
            </a:r>
            <a:r>
              <a:rPr lang="en-US" dirty="0" smtClean="0"/>
              <a:t> </a:t>
            </a:r>
            <a:r>
              <a:rPr lang="en-US" dirty="0" err="1" smtClean="0"/>
              <a:t>Shnaps</a:t>
            </a:r>
            <a:r>
              <a:rPr lang="en-US" dirty="0" smtClean="0"/>
              <a:t> &amp; </a:t>
            </a:r>
            <a:r>
              <a:rPr lang="en-US" dirty="0" err="1" smtClean="0"/>
              <a:t>Eyal</a:t>
            </a:r>
            <a:r>
              <a:rPr lang="en-US" dirty="0" smtClean="0"/>
              <a:t> Perry PSB 2016</a:t>
            </a:r>
            <a:endParaRPr lang="he-IL" dirty="0"/>
          </a:p>
        </p:txBody>
      </p:sp>
      <p:pic>
        <p:nvPicPr>
          <p:cNvPr id="82946" name="Picture 2" descr="C:\Users\dana\Dropbox\propogation\talk\topbanner_homepage_June2015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949280"/>
            <a:ext cx="7591425" cy="63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Promising Drug  Targets Reverse Expression Signature</a:t>
            </a:r>
            <a:endParaRPr lang="he-IL" dirty="0"/>
          </a:p>
        </p:txBody>
      </p:sp>
      <p:pic>
        <p:nvPicPr>
          <p:cNvPr id="5" name="Picture 4" descr="cmap.jpg"/>
          <p:cNvPicPr>
            <a:picLocks noChangeAspect="1"/>
          </p:cNvPicPr>
          <p:nvPr/>
        </p:nvPicPr>
        <p:blipFill>
          <a:blip r:embed="rId2" cstate="print"/>
          <a:srcRect l="24800" r="24013"/>
          <a:stretch>
            <a:fillRect/>
          </a:stretch>
        </p:blipFill>
        <p:spPr>
          <a:xfrm>
            <a:off x="2123728" y="1844824"/>
            <a:ext cx="4680520" cy="3957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2280" y="3573016"/>
            <a:ext cx="14510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Connectivity Score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Lamb et. al. “The Connectivity Map: using gene-expression signatures to connect small molecules, genes, and disease,” </a:t>
            </a:r>
            <a:r>
              <a:rPr lang="en-US" i="1" dirty="0" smtClean="0"/>
              <a:t>Science</a:t>
            </a:r>
            <a:r>
              <a:rPr lang="en-US" dirty="0" smtClean="0"/>
              <a:t>, 2006.</a:t>
            </a:r>
            <a:endParaRPr lang="en-US" dirty="0"/>
          </a:p>
        </p:txBody>
      </p:sp>
      <p:pic>
        <p:nvPicPr>
          <p:cNvPr id="8" name="Picture 7" descr="cmap.jpg"/>
          <p:cNvPicPr>
            <a:picLocks noChangeAspect="1"/>
          </p:cNvPicPr>
          <p:nvPr/>
        </p:nvPicPr>
        <p:blipFill>
          <a:blip r:embed="rId2" cstate="print"/>
          <a:srcRect l="19288" t="29111" r="75200" b="23582"/>
          <a:stretch>
            <a:fillRect/>
          </a:stretch>
        </p:blipFill>
        <p:spPr>
          <a:xfrm>
            <a:off x="1259632" y="2996952"/>
            <a:ext cx="504056" cy="1872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3356992"/>
            <a:ext cx="12961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Gene Expression query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For Drug Targets Using In-</a:t>
            </a:r>
            <a:r>
              <a:rPr lang="en-US" dirty="0" err="1" smtClean="0"/>
              <a:t>Silico</a:t>
            </a:r>
            <a:r>
              <a:rPr lang="en-US" dirty="0" smtClean="0"/>
              <a:t> Knockouts in a PPI Network</a:t>
            </a:r>
            <a:endParaRPr lang="he-IL" dirty="0"/>
          </a:p>
        </p:txBody>
      </p:sp>
      <p:grpSp>
        <p:nvGrpSpPr>
          <p:cNvPr id="56" name="Group 55"/>
          <p:cNvGrpSpPr/>
          <p:nvPr/>
        </p:nvGrpSpPr>
        <p:grpSpPr>
          <a:xfrm>
            <a:off x="599282" y="2420888"/>
            <a:ext cx="3684686" cy="3456384"/>
            <a:chOff x="323528" y="2852936"/>
            <a:chExt cx="3684686" cy="3456384"/>
          </a:xfrm>
        </p:grpSpPr>
        <p:pic>
          <p:nvPicPr>
            <p:cNvPr id="6" name="Picture 5" descr="PP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2852936"/>
              <a:ext cx="3684686" cy="3456384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282492" y="3717032"/>
              <a:ext cx="265172" cy="25374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66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Oval 7"/>
            <p:cNvSpPr/>
            <p:nvPr/>
          </p:nvSpPr>
          <p:spPr>
            <a:xfrm>
              <a:off x="971600" y="4975458"/>
              <a:ext cx="265172" cy="25374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66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Oval 8"/>
            <p:cNvSpPr/>
            <p:nvPr/>
          </p:nvSpPr>
          <p:spPr>
            <a:xfrm>
              <a:off x="971600" y="3967346"/>
              <a:ext cx="265172" cy="25374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66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Oval 9"/>
            <p:cNvSpPr/>
            <p:nvPr/>
          </p:nvSpPr>
          <p:spPr>
            <a:xfrm>
              <a:off x="3131840" y="3789040"/>
              <a:ext cx="265172" cy="253742"/>
            </a:xfrm>
            <a:prstGeom prst="ellipse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Oval 10"/>
            <p:cNvSpPr/>
            <p:nvPr/>
          </p:nvSpPr>
          <p:spPr>
            <a:xfrm>
              <a:off x="2195736" y="5517232"/>
              <a:ext cx="265172" cy="253742"/>
            </a:xfrm>
            <a:prstGeom prst="ellipse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Oval 11"/>
            <p:cNvSpPr/>
            <p:nvPr/>
          </p:nvSpPr>
          <p:spPr>
            <a:xfrm>
              <a:off x="2843808" y="5013176"/>
              <a:ext cx="265172" cy="253742"/>
            </a:xfrm>
            <a:prstGeom prst="ellipse">
              <a:avLst/>
            </a:prstGeom>
            <a:solidFill>
              <a:srgbClr val="7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Oval 12"/>
            <p:cNvSpPr/>
            <p:nvPr/>
          </p:nvSpPr>
          <p:spPr>
            <a:xfrm>
              <a:off x="2339752" y="4005064"/>
              <a:ext cx="265172" cy="253742"/>
            </a:xfrm>
            <a:prstGeom prst="ellipse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Oval 13"/>
            <p:cNvSpPr/>
            <p:nvPr/>
          </p:nvSpPr>
          <p:spPr>
            <a:xfrm>
              <a:off x="2699792" y="3068960"/>
              <a:ext cx="265172" cy="253742"/>
            </a:xfrm>
            <a:prstGeom prst="ellipse">
              <a:avLst/>
            </a:prstGeom>
            <a:solidFill>
              <a:srgbClr val="7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Oval 14"/>
            <p:cNvSpPr/>
            <p:nvPr/>
          </p:nvSpPr>
          <p:spPr>
            <a:xfrm>
              <a:off x="3419872" y="5373216"/>
              <a:ext cx="265172" cy="253742"/>
            </a:xfrm>
            <a:prstGeom prst="ellipse">
              <a:avLst/>
            </a:prstGeom>
            <a:solidFill>
              <a:srgbClr val="7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47754" y="2492896"/>
            <a:ext cx="3684686" cy="3456384"/>
            <a:chOff x="4716016" y="2924944"/>
            <a:chExt cx="3684686" cy="3456384"/>
          </a:xfrm>
        </p:grpSpPr>
        <p:pic>
          <p:nvPicPr>
            <p:cNvPr id="37" name="Picture 36" descr="PP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6016" y="2924944"/>
              <a:ext cx="3684686" cy="3456384"/>
            </a:xfrm>
            <a:prstGeom prst="rect">
              <a:avLst/>
            </a:prstGeom>
          </p:spPr>
        </p:pic>
        <p:sp>
          <p:nvSpPr>
            <p:cNvPr id="38" name="Oval 37"/>
            <p:cNvSpPr/>
            <p:nvPr/>
          </p:nvSpPr>
          <p:spPr>
            <a:xfrm>
              <a:off x="5674980" y="3789040"/>
              <a:ext cx="265172" cy="25374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66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Oval 38"/>
            <p:cNvSpPr/>
            <p:nvPr/>
          </p:nvSpPr>
          <p:spPr>
            <a:xfrm>
              <a:off x="5364088" y="5047466"/>
              <a:ext cx="265172" cy="25374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66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Oval 39"/>
            <p:cNvSpPr/>
            <p:nvPr/>
          </p:nvSpPr>
          <p:spPr>
            <a:xfrm>
              <a:off x="5364088" y="4039354"/>
              <a:ext cx="265172" cy="25374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66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1" name="Oval 40"/>
            <p:cNvSpPr/>
            <p:nvPr/>
          </p:nvSpPr>
          <p:spPr>
            <a:xfrm>
              <a:off x="7524328" y="3861048"/>
              <a:ext cx="265172" cy="253742"/>
            </a:xfrm>
            <a:prstGeom prst="ellipse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Oval 41"/>
            <p:cNvSpPr/>
            <p:nvPr/>
          </p:nvSpPr>
          <p:spPr>
            <a:xfrm>
              <a:off x="6588224" y="5589240"/>
              <a:ext cx="265172" cy="253742"/>
            </a:xfrm>
            <a:prstGeom prst="ellipse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Oval 42"/>
            <p:cNvSpPr/>
            <p:nvPr/>
          </p:nvSpPr>
          <p:spPr>
            <a:xfrm>
              <a:off x="7236296" y="5085184"/>
              <a:ext cx="265172" cy="253742"/>
            </a:xfrm>
            <a:prstGeom prst="ellipse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Oval 43"/>
            <p:cNvSpPr/>
            <p:nvPr/>
          </p:nvSpPr>
          <p:spPr>
            <a:xfrm>
              <a:off x="6732240" y="4077072"/>
              <a:ext cx="265172" cy="253742"/>
            </a:xfrm>
            <a:prstGeom prst="ellipse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Oval 44"/>
            <p:cNvSpPr/>
            <p:nvPr/>
          </p:nvSpPr>
          <p:spPr>
            <a:xfrm>
              <a:off x="7092280" y="3140968"/>
              <a:ext cx="265172" cy="253742"/>
            </a:xfrm>
            <a:prstGeom prst="ellipse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Oval 45"/>
            <p:cNvSpPr/>
            <p:nvPr/>
          </p:nvSpPr>
          <p:spPr>
            <a:xfrm>
              <a:off x="7812360" y="5445224"/>
              <a:ext cx="265172" cy="253742"/>
            </a:xfrm>
            <a:prstGeom prst="ellipse">
              <a:avLst/>
            </a:prstGeom>
            <a:solidFill>
              <a:srgbClr val="7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823418" y="1907540"/>
            <a:ext cx="143238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Disease State</a:t>
            </a:r>
            <a:endParaRPr lang="he-IL" dirty="0"/>
          </a:p>
        </p:txBody>
      </p:sp>
      <p:sp>
        <p:nvSpPr>
          <p:cNvPr id="48" name="TextBox 47"/>
          <p:cNvSpPr txBox="1"/>
          <p:nvPr/>
        </p:nvSpPr>
        <p:spPr>
          <a:xfrm>
            <a:off x="5639842" y="1907540"/>
            <a:ext cx="210724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Disease State + Drug</a:t>
            </a:r>
            <a:endParaRPr lang="he-IL" dirty="0"/>
          </a:p>
        </p:txBody>
      </p:sp>
      <p:grpSp>
        <p:nvGrpSpPr>
          <p:cNvPr id="55" name="Group 54"/>
          <p:cNvGrpSpPr/>
          <p:nvPr/>
        </p:nvGrpSpPr>
        <p:grpSpPr>
          <a:xfrm rot="10800000">
            <a:off x="2123728" y="6381328"/>
            <a:ext cx="1728192" cy="288032"/>
            <a:chOff x="4506532" y="2927268"/>
            <a:chExt cx="1728192" cy="288032"/>
          </a:xfrm>
        </p:grpSpPr>
        <p:sp>
          <p:nvSpPr>
            <p:cNvPr id="49" name="Rectangle 48"/>
            <p:cNvSpPr/>
            <p:nvPr/>
          </p:nvSpPr>
          <p:spPr>
            <a:xfrm>
              <a:off x="4794564" y="2927268"/>
              <a:ext cx="288032" cy="288032"/>
            </a:xfrm>
            <a:prstGeom prst="rect">
              <a:avLst/>
            </a:prstGeom>
            <a:solidFill>
              <a:srgbClr val="7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82596" y="2927268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70628" y="2927268"/>
              <a:ext cx="288032" cy="288032"/>
            </a:xfrm>
            <a:prstGeom prst="rect">
              <a:avLst/>
            </a:prstGeom>
            <a:solidFill>
              <a:srgbClr val="FF65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58660" y="2927268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46692" y="2927268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06532" y="2927268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851920" y="6309320"/>
            <a:ext cx="22326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signal from mutations</a:t>
            </a:r>
            <a:endParaRPr lang="he-IL" dirty="0"/>
          </a:p>
        </p:txBody>
      </p:sp>
      <p:sp>
        <p:nvSpPr>
          <p:cNvPr id="59" name="Oval 58"/>
          <p:cNvSpPr/>
          <p:nvPr/>
        </p:nvSpPr>
        <p:spPr>
          <a:xfrm>
            <a:off x="323528" y="6381328"/>
            <a:ext cx="265172" cy="253742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TextBox 59"/>
          <p:cNvSpPr txBox="1"/>
          <p:nvPr/>
        </p:nvSpPr>
        <p:spPr>
          <a:xfrm>
            <a:off x="611560" y="6309320"/>
            <a:ext cx="105977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Mutation</a:t>
            </a:r>
            <a:endParaRPr lang="he-IL" dirty="0"/>
          </a:p>
        </p:txBody>
      </p:sp>
      <p:sp>
        <p:nvSpPr>
          <p:cNvPr id="61" name="&quot;No&quot; Symbol 60"/>
          <p:cNvSpPr/>
          <p:nvPr/>
        </p:nvSpPr>
        <p:spPr>
          <a:xfrm>
            <a:off x="6372200" y="3789040"/>
            <a:ext cx="216024" cy="216024"/>
          </a:xfrm>
          <a:prstGeom prst="noSmoking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2" name="&quot;No&quot; Symbol 61"/>
          <p:cNvSpPr/>
          <p:nvPr/>
        </p:nvSpPr>
        <p:spPr>
          <a:xfrm>
            <a:off x="6084168" y="4509120"/>
            <a:ext cx="216024" cy="216024"/>
          </a:xfrm>
          <a:prstGeom prst="noSmoking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3" name="&quot;No&quot; Symbol 62"/>
          <p:cNvSpPr/>
          <p:nvPr/>
        </p:nvSpPr>
        <p:spPr>
          <a:xfrm>
            <a:off x="6300192" y="6392758"/>
            <a:ext cx="216024" cy="216024"/>
          </a:xfrm>
          <a:prstGeom prst="noSmoking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09179" y="6309320"/>
            <a:ext cx="108234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inhibition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Knockout of Good Drug Target Will Reverse the Disease-Related Effects </a:t>
            </a: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2699792" y="3655294"/>
            <a:ext cx="4392488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5133206" y="2222196"/>
            <a:ext cx="354325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" name="Group 79"/>
          <p:cNvGrpSpPr/>
          <p:nvPr/>
        </p:nvGrpSpPr>
        <p:grpSpPr>
          <a:xfrm>
            <a:off x="5726488" y="2276872"/>
            <a:ext cx="2819994" cy="256582"/>
            <a:chOff x="3066372" y="3791364"/>
            <a:chExt cx="2880320" cy="288032"/>
          </a:xfrm>
        </p:grpSpPr>
        <p:sp>
          <p:nvSpPr>
            <p:cNvPr id="85" name="Rectangle 84"/>
            <p:cNvSpPr/>
            <p:nvPr/>
          </p:nvSpPr>
          <p:spPr>
            <a:xfrm>
              <a:off x="3066372" y="3791364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54404" y="3791364"/>
              <a:ext cx="288032" cy="288032"/>
            </a:xfrm>
            <a:prstGeom prst="rect">
              <a:avLst/>
            </a:prstGeom>
            <a:solidFill>
              <a:srgbClr val="7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642436" y="3791364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930468" y="3791364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218500" y="3791364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94564" y="3791364"/>
              <a:ext cx="288032" cy="288032"/>
            </a:xfrm>
            <a:prstGeom prst="rect">
              <a:avLst/>
            </a:prstGeom>
            <a:solidFill>
              <a:srgbClr val="7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082596" y="3791364"/>
              <a:ext cx="288032" cy="288032"/>
            </a:xfrm>
            <a:prstGeom prst="rect">
              <a:avLst/>
            </a:prstGeom>
            <a:solidFill>
              <a:srgbClr val="FF65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370628" y="3791364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58660" y="3791364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506532" y="3791364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8" name="Picture 7" descr="ste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65235"/>
            <a:ext cx="5442812" cy="38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221" y="2078180"/>
            <a:ext cx="16124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Patient’s mutation data</a:t>
            </a:r>
            <a:endParaRPr lang="he-IL" sz="1600" dirty="0"/>
          </a:p>
        </p:txBody>
      </p:sp>
      <p:sp>
        <p:nvSpPr>
          <p:cNvPr id="168" name="TextBox 167"/>
          <p:cNvSpPr txBox="1"/>
          <p:nvPr/>
        </p:nvSpPr>
        <p:spPr>
          <a:xfrm>
            <a:off x="5580112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smtClean="0"/>
              <a:t>g1</a:t>
            </a:r>
            <a:endParaRPr lang="he-IL" sz="1200" dirty="0"/>
          </a:p>
        </p:txBody>
      </p:sp>
      <p:sp>
        <p:nvSpPr>
          <p:cNvPr id="169" name="TextBox 168"/>
          <p:cNvSpPr txBox="1"/>
          <p:nvPr/>
        </p:nvSpPr>
        <p:spPr>
          <a:xfrm>
            <a:off x="5868144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g2</a:t>
            </a:r>
            <a:endParaRPr lang="he-IL" sz="1200" dirty="0"/>
          </a:p>
        </p:txBody>
      </p:sp>
      <p:sp>
        <p:nvSpPr>
          <p:cNvPr id="170" name="TextBox 169"/>
          <p:cNvSpPr txBox="1"/>
          <p:nvPr/>
        </p:nvSpPr>
        <p:spPr>
          <a:xfrm>
            <a:off x="6156176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g3</a:t>
            </a:r>
            <a:endParaRPr lang="he-IL" sz="1200" dirty="0"/>
          </a:p>
        </p:txBody>
      </p:sp>
      <p:sp>
        <p:nvSpPr>
          <p:cNvPr id="171" name="TextBox 170"/>
          <p:cNvSpPr txBox="1"/>
          <p:nvPr/>
        </p:nvSpPr>
        <p:spPr>
          <a:xfrm>
            <a:off x="6444208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smtClean="0"/>
              <a:t>g4</a:t>
            </a:r>
            <a:endParaRPr lang="he-IL" sz="1200" dirty="0"/>
          </a:p>
        </p:txBody>
      </p:sp>
      <p:sp>
        <p:nvSpPr>
          <p:cNvPr id="172" name="TextBox 171"/>
          <p:cNvSpPr txBox="1"/>
          <p:nvPr/>
        </p:nvSpPr>
        <p:spPr>
          <a:xfrm>
            <a:off x="6732240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g5</a:t>
            </a:r>
            <a:endParaRPr lang="he-IL" sz="1200" dirty="0"/>
          </a:p>
        </p:txBody>
      </p:sp>
      <p:sp>
        <p:nvSpPr>
          <p:cNvPr id="173" name="TextBox 172"/>
          <p:cNvSpPr txBox="1"/>
          <p:nvPr/>
        </p:nvSpPr>
        <p:spPr>
          <a:xfrm>
            <a:off x="7042048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g6</a:t>
            </a:r>
            <a:endParaRPr lang="he-IL" sz="1200" dirty="0"/>
          </a:p>
        </p:txBody>
      </p:sp>
      <p:sp>
        <p:nvSpPr>
          <p:cNvPr id="174" name="TextBox 173"/>
          <p:cNvSpPr txBox="1"/>
          <p:nvPr/>
        </p:nvSpPr>
        <p:spPr>
          <a:xfrm>
            <a:off x="7331750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g7</a:t>
            </a:r>
            <a:endParaRPr lang="he-IL" sz="1200" dirty="0"/>
          </a:p>
        </p:txBody>
      </p:sp>
      <p:sp>
        <p:nvSpPr>
          <p:cNvPr id="175" name="TextBox 174"/>
          <p:cNvSpPr txBox="1"/>
          <p:nvPr/>
        </p:nvSpPr>
        <p:spPr>
          <a:xfrm>
            <a:off x="7596336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g8</a:t>
            </a:r>
            <a:endParaRPr lang="he-IL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7884368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g9</a:t>
            </a:r>
            <a:endParaRPr lang="he-IL" sz="1200" dirty="0"/>
          </a:p>
        </p:txBody>
      </p:sp>
      <p:sp>
        <p:nvSpPr>
          <p:cNvPr id="177" name="TextBox 176"/>
          <p:cNvSpPr txBox="1"/>
          <p:nvPr/>
        </p:nvSpPr>
        <p:spPr>
          <a:xfrm>
            <a:off x="8108784" y="1970152"/>
            <a:ext cx="500197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g10</a:t>
            </a:r>
            <a:endParaRPr lang="he-IL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3419872" y="1844824"/>
            <a:ext cx="94089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propagation</a:t>
            </a:r>
            <a:endParaRPr lang="he-IL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084168" y="1628800"/>
            <a:ext cx="205056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200" dirty="0" smtClean="0"/>
              <a:t>Differentially expressed genes</a:t>
            </a:r>
            <a:endParaRPr lang="he-IL" sz="1200" dirty="0"/>
          </a:p>
        </p:txBody>
      </p:sp>
      <p:sp>
        <p:nvSpPr>
          <p:cNvPr id="30" name="Oval 29"/>
          <p:cNvSpPr/>
          <p:nvPr/>
        </p:nvSpPr>
        <p:spPr>
          <a:xfrm>
            <a:off x="2434620" y="2519184"/>
            <a:ext cx="248400" cy="2484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Oval 31"/>
          <p:cNvSpPr/>
          <p:nvPr/>
        </p:nvSpPr>
        <p:spPr>
          <a:xfrm>
            <a:off x="4583430" y="1795676"/>
            <a:ext cx="248400" cy="2484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4092771" y="3954359"/>
            <a:ext cx="94089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propagation</a:t>
            </a:r>
            <a:endParaRPr lang="he-IL" sz="1200" dirty="0"/>
          </a:p>
        </p:txBody>
      </p:sp>
      <p:sp>
        <p:nvSpPr>
          <p:cNvPr id="6" name="Rectangle 5"/>
          <p:cNvSpPr/>
          <p:nvPr/>
        </p:nvSpPr>
        <p:spPr>
          <a:xfrm>
            <a:off x="2699792" y="3655294"/>
            <a:ext cx="4392488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5133206" y="2222196"/>
            <a:ext cx="354325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" name="Group 79"/>
          <p:cNvGrpSpPr/>
          <p:nvPr/>
        </p:nvGrpSpPr>
        <p:grpSpPr>
          <a:xfrm>
            <a:off x="5726488" y="2276872"/>
            <a:ext cx="2819994" cy="256582"/>
            <a:chOff x="3066372" y="3791364"/>
            <a:chExt cx="2880320" cy="288032"/>
          </a:xfrm>
        </p:grpSpPr>
        <p:sp>
          <p:nvSpPr>
            <p:cNvPr id="85" name="Rectangle 84"/>
            <p:cNvSpPr/>
            <p:nvPr/>
          </p:nvSpPr>
          <p:spPr>
            <a:xfrm>
              <a:off x="3066372" y="3791364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54404" y="3791364"/>
              <a:ext cx="288032" cy="288032"/>
            </a:xfrm>
            <a:prstGeom prst="rect">
              <a:avLst/>
            </a:prstGeom>
            <a:solidFill>
              <a:srgbClr val="7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642436" y="3791364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930468" y="3791364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218500" y="3791364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94564" y="3791364"/>
              <a:ext cx="288032" cy="288032"/>
            </a:xfrm>
            <a:prstGeom prst="rect">
              <a:avLst/>
            </a:prstGeom>
            <a:solidFill>
              <a:srgbClr val="7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082596" y="3791364"/>
              <a:ext cx="288032" cy="288032"/>
            </a:xfrm>
            <a:prstGeom prst="rect">
              <a:avLst/>
            </a:prstGeom>
            <a:solidFill>
              <a:srgbClr val="FF65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370628" y="3791364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58660" y="3791364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506532" y="3791364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" name="Group 162"/>
          <p:cNvGrpSpPr/>
          <p:nvPr/>
        </p:nvGrpSpPr>
        <p:grpSpPr>
          <a:xfrm>
            <a:off x="2195736" y="3014284"/>
            <a:ext cx="5688632" cy="2952329"/>
            <a:chOff x="6588224" y="3212976"/>
            <a:chExt cx="5688632" cy="2952329"/>
          </a:xfrm>
        </p:grpSpPr>
        <p:pic>
          <p:nvPicPr>
            <p:cNvPr id="59" name="Picture 58" descr="step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0776" y="3391904"/>
              <a:ext cx="5272827" cy="2613751"/>
            </a:xfrm>
            <a:prstGeom prst="rect">
              <a:avLst/>
            </a:prstGeom>
          </p:spPr>
        </p:pic>
        <p:sp>
          <p:nvSpPr>
            <p:cNvPr id="135" name="Rectangle 134"/>
            <p:cNvSpPr/>
            <p:nvPr/>
          </p:nvSpPr>
          <p:spPr>
            <a:xfrm>
              <a:off x="6588224" y="3212976"/>
              <a:ext cx="3600400" cy="1431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8688642" y="4733873"/>
              <a:ext cx="3588214" cy="1431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8" name="Picture 7" descr="step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565235"/>
            <a:ext cx="5442812" cy="38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221" y="2078180"/>
            <a:ext cx="16124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Patient’s mutation data</a:t>
            </a:r>
            <a:endParaRPr lang="he-IL" sz="1600" dirty="0"/>
          </a:p>
        </p:txBody>
      </p:sp>
      <p:pic>
        <p:nvPicPr>
          <p:cNvPr id="164" name="Picture 163" descr="step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139522"/>
            <a:ext cx="5354880" cy="3712949"/>
          </a:xfrm>
          <a:prstGeom prst="rect">
            <a:avLst/>
          </a:prstGeom>
        </p:spPr>
      </p:pic>
      <p:grpSp>
        <p:nvGrpSpPr>
          <p:cNvPr id="5" name="Group 164"/>
          <p:cNvGrpSpPr/>
          <p:nvPr/>
        </p:nvGrpSpPr>
        <p:grpSpPr>
          <a:xfrm>
            <a:off x="6599947" y="4382436"/>
            <a:ext cx="2393424" cy="451886"/>
            <a:chOff x="9463122" y="3607414"/>
            <a:chExt cx="2393424" cy="451886"/>
          </a:xfrm>
        </p:grpSpPr>
        <p:grpSp>
          <p:nvGrpSpPr>
            <p:cNvPr id="11" name="Group 41"/>
            <p:cNvGrpSpPr/>
            <p:nvPr/>
          </p:nvGrpSpPr>
          <p:grpSpPr>
            <a:xfrm>
              <a:off x="9468544" y="3861048"/>
              <a:ext cx="2337688" cy="198252"/>
              <a:chOff x="7026812" y="3719356"/>
              <a:chExt cx="2880320" cy="28803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7314844" y="3719356"/>
                <a:ext cx="288032" cy="288032"/>
              </a:xfrm>
              <a:prstGeom prst="rect">
                <a:avLst/>
              </a:prstGeom>
              <a:solidFill>
                <a:srgbClr val="3E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02876" y="3719356"/>
                <a:ext cx="288032" cy="288032"/>
              </a:xfrm>
              <a:prstGeom prst="rect">
                <a:avLst/>
              </a:prstGeom>
              <a:solidFill>
                <a:srgbClr val="AC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890908" y="3719356"/>
                <a:ext cx="288032" cy="288032"/>
              </a:xfrm>
              <a:prstGeom prst="rect">
                <a:avLst/>
              </a:prstGeom>
              <a:solidFill>
                <a:srgbClr val="FFDDD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178940" y="3719356"/>
                <a:ext cx="288032" cy="28803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466972" y="3719356"/>
                <a:ext cx="288032" cy="288032"/>
              </a:xfrm>
              <a:prstGeom prst="rect">
                <a:avLst/>
              </a:prstGeom>
              <a:solidFill>
                <a:srgbClr val="FF939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026812" y="3719356"/>
                <a:ext cx="288032" cy="288032"/>
              </a:xfrm>
              <a:prstGeom prst="rect">
                <a:avLst/>
              </a:prstGeom>
              <a:solidFill>
                <a:srgbClr val="AC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043036" y="3719356"/>
                <a:ext cx="288032" cy="288032"/>
              </a:xfrm>
              <a:prstGeom prst="rect">
                <a:avLst/>
              </a:prstGeom>
              <a:solidFill>
                <a:srgbClr val="FF2F2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331068" y="3719356"/>
                <a:ext cx="288032" cy="288032"/>
              </a:xfrm>
              <a:prstGeom prst="rect">
                <a:avLst/>
              </a:prstGeom>
              <a:solidFill>
                <a:srgbClr val="FF656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9619100" y="3719356"/>
                <a:ext cx="288032" cy="288032"/>
              </a:xfrm>
              <a:prstGeom prst="rect">
                <a:avLst/>
              </a:prstGeom>
              <a:solidFill>
                <a:srgbClr val="FF939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755004" y="3719356"/>
                <a:ext cx="288032" cy="288032"/>
              </a:xfrm>
              <a:prstGeom prst="rect">
                <a:avLst/>
              </a:prstGeom>
              <a:solidFill>
                <a:srgbClr val="3E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2" name="Group 43"/>
            <p:cNvGrpSpPr/>
            <p:nvPr/>
          </p:nvGrpSpPr>
          <p:grpSpPr>
            <a:xfrm>
              <a:off x="9463122" y="3607414"/>
              <a:ext cx="2393424" cy="196653"/>
              <a:chOff x="7020574" y="2564904"/>
              <a:chExt cx="2948994" cy="285708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7020574" y="2564904"/>
                <a:ext cx="335348" cy="27699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200" smtClean="0"/>
                  <a:t>g1</a:t>
                </a:r>
                <a:endParaRPr lang="he-IL" sz="12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329964" y="2564904"/>
                <a:ext cx="335348" cy="27699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200" smtClean="0"/>
                  <a:t>g2</a:t>
                </a:r>
                <a:endParaRPr lang="he-IL" sz="12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617996" y="2564904"/>
                <a:ext cx="335348" cy="27699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200" dirty="0" smtClean="0"/>
                  <a:t>g3</a:t>
                </a:r>
                <a:endParaRPr lang="he-IL" sz="12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906028" y="2564904"/>
                <a:ext cx="335348" cy="27699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200" smtClean="0"/>
                  <a:t>g4</a:t>
                </a:r>
                <a:endParaRPr lang="he-IL" sz="12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194060" y="2564904"/>
                <a:ext cx="335348" cy="27699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200" smtClean="0"/>
                  <a:t>g5</a:t>
                </a:r>
                <a:endParaRPr lang="he-IL" sz="12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464674" y="2564904"/>
                <a:ext cx="335348" cy="27699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200" smtClean="0"/>
                  <a:t>g6</a:t>
                </a:r>
                <a:endParaRPr lang="he-IL" sz="12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8761415" y="2564904"/>
                <a:ext cx="335348" cy="27699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200" smtClean="0"/>
                  <a:t>g7</a:t>
                </a:r>
                <a:endParaRPr lang="he-IL" sz="12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9036798" y="2573613"/>
                <a:ext cx="335348" cy="27699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200" dirty="0" smtClean="0"/>
                  <a:t>g8</a:t>
                </a:r>
                <a:endParaRPr lang="he-IL" sz="12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337479" y="2573613"/>
                <a:ext cx="335348" cy="27699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200" smtClean="0"/>
                  <a:t>g9</a:t>
                </a:r>
                <a:endParaRPr lang="he-IL" sz="12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9555672" y="2564904"/>
                <a:ext cx="413896" cy="27699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200" dirty="0" smtClean="0"/>
                  <a:t>g10</a:t>
                </a:r>
                <a:endParaRPr lang="he-IL" sz="1200" dirty="0"/>
              </a:p>
            </p:txBody>
          </p:sp>
        </p:grpSp>
      </p:grpSp>
      <p:sp>
        <p:nvSpPr>
          <p:cNvPr id="168" name="TextBox 167"/>
          <p:cNvSpPr txBox="1"/>
          <p:nvPr/>
        </p:nvSpPr>
        <p:spPr>
          <a:xfrm>
            <a:off x="5580112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smtClean="0"/>
              <a:t>g1</a:t>
            </a:r>
            <a:endParaRPr lang="he-IL" sz="1200" dirty="0"/>
          </a:p>
        </p:txBody>
      </p:sp>
      <p:sp>
        <p:nvSpPr>
          <p:cNvPr id="169" name="TextBox 168"/>
          <p:cNvSpPr txBox="1"/>
          <p:nvPr/>
        </p:nvSpPr>
        <p:spPr>
          <a:xfrm>
            <a:off x="5868144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g2</a:t>
            </a:r>
            <a:endParaRPr lang="he-IL" sz="1200" dirty="0"/>
          </a:p>
        </p:txBody>
      </p:sp>
      <p:sp>
        <p:nvSpPr>
          <p:cNvPr id="170" name="TextBox 169"/>
          <p:cNvSpPr txBox="1"/>
          <p:nvPr/>
        </p:nvSpPr>
        <p:spPr>
          <a:xfrm>
            <a:off x="6156176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g3</a:t>
            </a:r>
            <a:endParaRPr lang="he-IL" sz="1200" dirty="0"/>
          </a:p>
        </p:txBody>
      </p:sp>
      <p:sp>
        <p:nvSpPr>
          <p:cNvPr id="171" name="TextBox 170"/>
          <p:cNvSpPr txBox="1"/>
          <p:nvPr/>
        </p:nvSpPr>
        <p:spPr>
          <a:xfrm>
            <a:off x="6444208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smtClean="0"/>
              <a:t>g4</a:t>
            </a:r>
            <a:endParaRPr lang="he-IL" sz="1200" dirty="0"/>
          </a:p>
        </p:txBody>
      </p:sp>
      <p:sp>
        <p:nvSpPr>
          <p:cNvPr id="172" name="TextBox 171"/>
          <p:cNvSpPr txBox="1"/>
          <p:nvPr/>
        </p:nvSpPr>
        <p:spPr>
          <a:xfrm>
            <a:off x="6732240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g5</a:t>
            </a:r>
            <a:endParaRPr lang="he-IL" sz="1200" dirty="0"/>
          </a:p>
        </p:txBody>
      </p:sp>
      <p:sp>
        <p:nvSpPr>
          <p:cNvPr id="173" name="TextBox 172"/>
          <p:cNvSpPr txBox="1"/>
          <p:nvPr/>
        </p:nvSpPr>
        <p:spPr>
          <a:xfrm>
            <a:off x="7042048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g6</a:t>
            </a:r>
            <a:endParaRPr lang="he-IL" sz="1200" dirty="0"/>
          </a:p>
        </p:txBody>
      </p:sp>
      <p:sp>
        <p:nvSpPr>
          <p:cNvPr id="174" name="TextBox 173"/>
          <p:cNvSpPr txBox="1"/>
          <p:nvPr/>
        </p:nvSpPr>
        <p:spPr>
          <a:xfrm>
            <a:off x="7331750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g7</a:t>
            </a:r>
            <a:endParaRPr lang="he-IL" sz="1200" dirty="0"/>
          </a:p>
        </p:txBody>
      </p:sp>
      <p:sp>
        <p:nvSpPr>
          <p:cNvPr id="175" name="TextBox 174"/>
          <p:cNvSpPr txBox="1"/>
          <p:nvPr/>
        </p:nvSpPr>
        <p:spPr>
          <a:xfrm>
            <a:off x="7596336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g8</a:t>
            </a:r>
            <a:endParaRPr lang="he-IL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7884368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g9</a:t>
            </a:r>
            <a:endParaRPr lang="he-IL" sz="1200" dirty="0"/>
          </a:p>
        </p:txBody>
      </p:sp>
      <p:sp>
        <p:nvSpPr>
          <p:cNvPr id="177" name="TextBox 176"/>
          <p:cNvSpPr txBox="1"/>
          <p:nvPr/>
        </p:nvSpPr>
        <p:spPr>
          <a:xfrm>
            <a:off x="8108784" y="1970152"/>
            <a:ext cx="500197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g10</a:t>
            </a:r>
            <a:endParaRPr lang="he-IL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3419872" y="1844824"/>
            <a:ext cx="94089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propagation</a:t>
            </a:r>
            <a:endParaRPr lang="he-IL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5614402" y="3501008"/>
            <a:ext cx="94089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propagation</a:t>
            </a:r>
            <a:endParaRPr lang="he-IL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3599409" y="3933056"/>
            <a:ext cx="76136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knockout</a:t>
            </a:r>
            <a:endParaRPr lang="he-IL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6084168" y="1628800"/>
            <a:ext cx="205056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200" dirty="0" smtClean="0"/>
              <a:t>Differentially expressed genes</a:t>
            </a:r>
            <a:endParaRPr lang="he-IL" sz="1200" dirty="0"/>
          </a:p>
        </p:txBody>
      </p:sp>
      <p:sp>
        <p:nvSpPr>
          <p:cNvPr id="10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Knockout of Good Drug Target Will Reverse the Disease-Related Effects </a:t>
            </a:r>
            <a:endParaRPr lang="he-IL" dirty="0"/>
          </a:p>
        </p:txBody>
      </p:sp>
      <p:sp>
        <p:nvSpPr>
          <p:cNvPr id="71" name="Oval 70"/>
          <p:cNvSpPr/>
          <p:nvPr/>
        </p:nvSpPr>
        <p:spPr>
          <a:xfrm>
            <a:off x="2434620" y="2519184"/>
            <a:ext cx="248400" cy="2484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Oval 83"/>
          <p:cNvSpPr/>
          <p:nvPr/>
        </p:nvSpPr>
        <p:spPr>
          <a:xfrm>
            <a:off x="4583430" y="1795676"/>
            <a:ext cx="248400" cy="2484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7" name="Oval 96"/>
          <p:cNvSpPr/>
          <p:nvPr/>
        </p:nvSpPr>
        <p:spPr>
          <a:xfrm>
            <a:off x="4598288" y="3406140"/>
            <a:ext cx="248400" cy="2484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9" name="Oval 98"/>
          <p:cNvSpPr/>
          <p:nvPr/>
        </p:nvSpPr>
        <p:spPr>
          <a:xfrm>
            <a:off x="6732240" y="3429000"/>
            <a:ext cx="248400" cy="2484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4092771" y="3954359"/>
            <a:ext cx="94089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propagation</a:t>
            </a:r>
            <a:endParaRPr lang="he-IL" sz="1200" dirty="0"/>
          </a:p>
        </p:txBody>
      </p:sp>
      <p:sp>
        <p:nvSpPr>
          <p:cNvPr id="6" name="Rectangle 5"/>
          <p:cNvSpPr/>
          <p:nvPr/>
        </p:nvSpPr>
        <p:spPr>
          <a:xfrm>
            <a:off x="2699792" y="3655294"/>
            <a:ext cx="4392488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5133206" y="2222196"/>
            <a:ext cx="354325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" name="Group 79"/>
          <p:cNvGrpSpPr/>
          <p:nvPr/>
        </p:nvGrpSpPr>
        <p:grpSpPr>
          <a:xfrm>
            <a:off x="5726488" y="2276872"/>
            <a:ext cx="2819994" cy="256582"/>
            <a:chOff x="3066372" y="3791364"/>
            <a:chExt cx="2880320" cy="288032"/>
          </a:xfrm>
        </p:grpSpPr>
        <p:sp>
          <p:nvSpPr>
            <p:cNvPr id="85" name="Rectangle 84"/>
            <p:cNvSpPr/>
            <p:nvPr/>
          </p:nvSpPr>
          <p:spPr>
            <a:xfrm>
              <a:off x="3066372" y="3791364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54404" y="3791364"/>
              <a:ext cx="288032" cy="288032"/>
            </a:xfrm>
            <a:prstGeom prst="rect">
              <a:avLst/>
            </a:prstGeom>
            <a:solidFill>
              <a:srgbClr val="7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642436" y="3791364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930468" y="3791364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218500" y="3791364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94564" y="3791364"/>
              <a:ext cx="288032" cy="288032"/>
            </a:xfrm>
            <a:prstGeom prst="rect">
              <a:avLst/>
            </a:prstGeom>
            <a:solidFill>
              <a:srgbClr val="7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082596" y="3791364"/>
              <a:ext cx="288032" cy="288032"/>
            </a:xfrm>
            <a:prstGeom prst="rect">
              <a:avLst/>
            </a:prstGeom>
            <a:solidFill>
              <a:srgbClr val="FF65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370628" y="3791364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58660" y="3791364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506532" y="3791364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8" name="Picture 7" descr="ste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5442812" cy="38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221" y="2078180"/>
            <a:ext cx="16124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Patient’s mutation data</a:t>
            </a:r>
            <a:endParaRPr lang="he-IL" sz="1600" dirty="0"/>
          </a:p>
        </p:txBody>
      </p:sp>
      <p:sp>
        <p:nvSpPr>
          <p:cNvPr id="168" name="TextBox 167"/>
          <p:cNvSpPr txBox="1"/>
          <p:nvPr/>
        </p:nvSpPr>
        <p:spPr>
          <a:xfrm>
            <a:off x="5580112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smtClean="0"/>
              <a:t>g1</a:t>
            </a:r>
            <a:endParaRPr lang="he-IL" sz="1200" dirty="0"/>
          </a:p>
        </p:txBody>
      </p:sp>
      <p:sp>
        <p:nvSpPr>
          <p:cNvPr id="169" name="TextBox 168"/>
          <p:cNvSpPr txBox="1"/>
          <p:nvPr/>
        </p:nvSpPr>
        <p:spPr>
          <a:xfrm>
            <a:off x="5868144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g2</a:t>
            </a:r>
            <a:endParaRPr lang="he-IL" sz="1200" dirty="0"/>
          </a:p>
        </p:txBody>
      </p:sp>
      <p:sp>
        <p:nvSpPr>
          <p:cNvPr id="170" name="TextBox 169"/>
          <p:cNvSpPr txBox="1"/>
          <p:nvPr/>
        </p:nvSpPr>
        <p:spPr>
          <a:xfrm>
            <a:off x="6156176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g3</a:t>
            </a:r>
            <a:endParaRPr lang="he-IL" sz="1200" dirty="0"/>
          </a:p>
        </p:txBody>
      </p:sp>
      <p:sp>
        <p:nvSpPr>
          <p:cNvPr id="171" name="TextBox 170"/>
          <p:cNvSpPr txBox="1"/>
          <p:nvPr/>
        </p:nvSpPr>
        <p:spPr>
          <a:xfrm>
            <a:off x="6444208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smtClean="0"/>
              <a:t>g4</a:t>
            </a:r>
            <a:endParaRPr lang="he-IL" sz="1200" dirty="0"/>
          </a:p>
        </p:txBody>
      </p:sp>
      <p:sp>
        <p:nvSpPr>
          <p:cNvPr id="172" name="TextBox 171"/>
          <p:cNvSpPr txBox="1"/>
          <p:nvPr/>
        </p:nvSpPr>
        <p:spPr>
          <a:xfrm>
            <a:off x="6732240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g5</a:t>
            </a:r>
            <a:endParaRPr lang="he-IL" sz="1200" dirty="0"/>
          </a:p>
        </p:txBody>
      </p:sp>
      <p:sp>
        <p:nvSpPr>
          <p:cNvPr id="173" name="TextBox 172"/>
          <p:cNvSpPr txBox="1"/>
          <p:nvPr/>
        </p:nvSpPr>
        <p:spPr>
          <a:xfrm>
            <a:off x="7042048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g6</a:t>
            </a:r>
            <a:endParaRPr lang="he-IL" sz="1200" dirty="0"/>
          </a:p>
        </p:txBody>
      </p:sp>
      <p:sp>
        <p:nvSpPr>
          <p:cNvPr id="174" name="TextBox 173"/>
          <p:cNvSpPr txBox="1"/>
          <p:nvPr/>
        </p:nvSpPr>
        <p:spPr>
          <a:xfrm>
            <a:off x="7331750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g7</a:t>
            </a:r>
            <a:endParaRPr lang="he-IL" sz="1200" dirty="0"/>
          </a:p>
        </p:txBody>
      </p:sp>
      <p:sp>
        <p:nvSpPr>
          <p:cNvPr id="175" name="TextBox 174"/>
          <p:cNvSpPr txBox="1"/>
          <p:nvPr/>
        </p:nvSpPr>
        <p:spPr>
          <a:xfrm>
            <a:off x="7596336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g8</a:t>
            </a:r>
            <a:endParaRPr lang="he-IL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7884368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g9</a:t>
            </a:r>
            <a:endParaRPr lang="he-IL" sz="1200" dirty="0"/>
          </a:p>
        </p:txBody>
      </p:sp>
      <p:sp>
        <p:nvSpPr>
          <p:cNvPr id="177" name="TextBox 176"/>
          <p:cNvSpPr txBox="1"/>
          <p:nvPr/>
        </p:nvSpPr>
        <p:spPr>
          <a:xfrm>
            <a:off x="8108784" y="1970152"/>
            <a:ext cx="500197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g10</a:t>
            </a:r>
            <a:endParaRPr lang="he-IL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3419872" y="1844824"/>
            <a:ext cx="94089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propagation</a:t>
            </a:r>
            <a:endParaRPr lang="he-IL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3538495" y="3789040"/>
            <a:ext cx="82227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200" dirty="0" smtClean="0"/>
              <a:t>knockouts</a:t>
            </a:r>
            <a:endParaRPr lang="he-IL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6084168" y="1628800"/>
            <a:ext cx="205056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200" dirty="0" smtClean="0"/>
              <a:t>Differentially expressed genes</a:t>
            </a:r>
            <a:endParaRPr lang="he-IL" sz="1200" dirty="0"/>
          </a:p>
        </p:txBody>
      </p: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Knockout of Good Drug Target Will Reverse the Disease-Related Effects </a:t>
            </a:r>
            <a:endParaRPr lang="he-IL" dirty="0"/>
          </a:p>
        </p:txBody>
      </p:sp>
      <p:sp>
        <p:nvSpPr>
          <p:cNvPr id="71" name="Oval 70"/>
          <p:cNvSpPr/>
          <p:nvPr/>
        </p:nvSpPr>
        <p:spPr>
          <a:xfrm>
            <a:off x="2434620" y="2519184"/>
            <a:ext cx="248400" cy="2484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Oval 83"/>
          <p:cNvSpPr/>
          <p:nvPr/>
        </p:nvSpPr>
        <p:spPr>
          <a:xfrm>
            <a:off x="4583430" y="1795676"/>
            <a:ext cx="248400" cy="2484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Group 41"/>
          <p:cNvGrpSpPr/>
          <p:nvPr/>
        </p:nvGrpSpPr>
        <p:grpSpPr>
          <a:xfrm>
            <a:off x="6755998" y="3466610"/>
            <a:ext cx="2337688" cy="198252"/>
            <a:chOff x="7026812" y="3719356"/>
            <a:chExt cx="2880320" cy="288032"/>
          </a:xfrm>
        </p:grpSpPr>
        <p:sp>
          <p:nvSpPr>
            <p:cNvPr id="61" name="Rectangle 60"/>
            <p:cNvSpPr/>
            <p:nvPr/>
          </p:nvSpPr>
          <p:spPr>
            <a:xfrm>
              <a:off x="7314844" y="3719356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02876" y="3719356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890908" y="3719356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178940" y="3719356"/>
              <a:ext cx="288032" cy="28803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466972" y="3719356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26812" y="3719356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043036" y="3719356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331068" y="3719356"/>
              <a:ext cx="288032" cy="288032"/>
            </a:xfrm>
            <a:prstGeom prst="rect">
              <a:avLst/>
            </a:prstGeom>
            <a:solidFill>
              <a:srgbClr val="FF65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619100" y="3719356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5004" y="3719356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01" name="Group 41"/>
          <p:cNvGrpSpPr/>
          <p:nvPr/>
        </p:nvGrpSpPr>
        <p:grpSpPr>
          <a:xfrm>
            <a:off x="6757769" y="4221088"/>
            <a:ext cx="2337688" cy="198252"/>
            <a:chOff x="7026812" y="3719356"/>
            <a:chExt cx="2880320" cy="288032"/>
          </a:xfrm>
        </p:grpSpPr>
        <p:sp>
          <p:nvSpPr>
            <p:cNvPr id="102" name="Rectangle 101"/>
            <p:cNvSpPr/>
            <p:nvPr/>
          </p:nvSpPr>
          <p:spPr>
            <a:xfrm>
              <a:off x="7314844" y="3719356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02876" y="3719356"/>
              <a:ext cx="288032" cy="288032"/>
            </a:xfrm>
            <a:prstGeom prst="rect">
              <a:avLst/>
            </a:prstGeom>
            <a:solidFill>
              <a:srgbClr val="FF65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890908" y="3719356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8178940" y="3719356"/>
              <a:ext cx="288032" cy="28803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466972" y="3719356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026812" y="3719356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9043036" y="3719356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9331068" y="3719356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619100" y="3719356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755004" y="3719356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</p:grpSp>
      <p:grpSp>
        <p:nvGrpSpPr>
          <p:cNvPr id="11" name="Group 43"/>
          <p:cNvGrpSpPr/>
          <p:nvPr/>
        </p:nvGrpSpPr>
        <p:grpSpPr>
          <a:xfrm>
            <a:off x="6750576" y="3212976"/>
            <a:ext cx="2393424" cy="196653"/>
            <a:chOff x="7020574" y="2564904"/>
            <a:chExt cx="2948994" cy="285708"/>
          </a:xfrm>
        </p:grpSpPr>
        <p:sp>
          <p:nvSpPr>
            <p:cNvPr id="72" name="TextBox 71"/>
            <p:cNvSpPr txBox="1"/>
            <p:nvPr/>
          </p:nvSpPr>
          <p:spPr>
            <a:xfrm>
              <a:off x="702057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g1</a:t>
              </a:r>
              <a:endParaRPr lang="he-IL" sz="1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2996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g2</a:t>
              </a:r>
              <a:endParaRPr lang="he-IL" sz="1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617996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g3</a:t>
              </a:r>
              <a:endParaRPr lang="he-IL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906028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g4</a:t>
              </a:r>
              <a:endParaRPr lang="he-IL" sz="12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94060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g5</a:t>
              </a:r>
              <a:endParaRPr lang="he-IL" sz="12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46467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g6</a:t>
              </a:r>
              <a:endParaRPr lang="he-IL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761415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g7</a:t>
              </a:r>
              <a:endParaRPr lang="he-IL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036798" y="2573613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g8</a:t>
              </a:r>
              <a:endParaRPr lang="he-IL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337479" y="2573613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g9</a:t>
              </a:r>
              <a:endParaRPr lang="he-IL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555672" y="2564904"/>
              <a:ext cx="413896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g10</a:t>
              </a:r>
              <a:endParaRPr lang="he-IL" sz="1200" dirty="0"/>
            </a:p>
          </p:txBody>
        </p:sp>
      </p:grpSp>
      <p:pic>
        <p:nvPicPr>
          <p:cNvPr id="129" name="Picture 128" descr="1.png"/>
          <p:cNvPicPr>
            <a:picLocks noChangeAspect="1"/>
          </p:cNvPicPr>
          <p:nvPr/>
        </p:nvPicPr>
        <p:blipFill>
          <a:blip r:embed="rId4" cstate="print"/>
          <a:srcRect l="59029" r="24872" b="74878"/>
          <a:stretch>
            <a:fillRect/>
          </a:stretch>
        </p:blipFill>
        <p:spPr>
          <a:xfrm>
            <a:off x="3491880" y="2996952"/>
            <a:ext cx="864096" cy="936104"/>
          </a:xfrm>
          <a:prstGeom prst="rect">
            <a:avLst/>
          </a:prstGeom>
        </p:spPr>
      </p:pic>
      <p:pic>
        <p:nvPicPr>
          <p:cNvPr id="130" name="Picture 129" descr="1.png"/>
          <p:cNvPicPr>
            <a:picLocks noChangeAspect="1"/>
          </p:cNvPicPr>
          <p:nvPr/>
        </p:nvPicPr>
        <p:blipFill>
          <a:blip r:embed="rId4" cstate="print"/>
          <a:srcRect l="75490" b="63527"/>
          <a:stretch>
            <a:fillRect/>
          </a:stretch>
        </p:blipFill>
        <p:spPr>
          <a:xfrm>
            <a:off x="4485134" y="2999334"/>
            <a:ext cx="792088" cy="818292"/>
          </a:xfrm>
          <a:prstGeom prst="rect">
            <a:avLst/>
          </a:prstGeom>
        </p:spPr>
      </p:pic>
      <p:pic>
        <p:nvPicPr>
          <p:cNvPr id="131" name="Picture 130" descr="2.png"/>
          <p:cNvPicPr>
            <a:picLocks noChangeAspect="1"/>
          </p:cNvPicPr>
          <p:nvPr/>
        </p:nvPicPr>
        <p:blipFill>
          <a:blip r:embed="rId5" cstate="print"/>
          <a:srcRect l="63596" b="50000"/>
          <a:stretch>
            <a:fillRect/>
          </a:stretch>
        </p:blipFill>
        <p:spPr>
          <a:xfrm>
            <a:off x="5292080" y="2924944"/>
            <a:ext cx="1480501" cy="936104"/>
          </a:xfrm>
          <a:prstGeom prst="rect">
            <a:avLst/>
          </a:prstGeom>
        </p:spPr>
      </p:pic>
      <p:sp>
        <p:nvSpPr>
          <p:cNvPr id="100" name="Oval 99"/>
          <p:cNvSpPr/>
          <p:nvPr/>
        </p:nvSpPr>
        <p:spPr>
          <a:xfrm>
            <a:off x="5963012" y="3201546"/>
            <a:ext cx="162000" cy="1620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21" name="Group 120"/>
          <p:cNvGrpSpPr/>
          <p:nvPr/>
        </p:nvGrpSpPr>
        <p:grpSpPr>
          <a:xfrm>
            <a:off x="4463969" y="3861048"/>
            <a:ext cx="2196263" cy="798828"/>
            <a:chOff x="4463969" y="3861048"/>
            <a:chExt cx="2196263" cy="798828"/>
          </a:xfrm>
        </p:grpSpPr>
        <p:pic>
          <p:nvPicPr>
            <p:cNvPr id="124" name="Picture 123" descr="more_ko.png"/>
            <p:cNvPicPr>
              <a:picLocks noChangeAspect="1"/>
            </p:cNvPicPr>
            <p:nvPr/>
          </p:nvPicPr>
          <p:blipFill>
            <a:blip r:embed="rId6" cstate="print"/>
            <a:srcRect l="38239" t="52481"/>
            <a:stretch>
              <a:fillRect/>
            </a:stretch>
          </p:blipFill>
          <p:spPr>
            <a:xfrm>
              <a:off x="4463969" y="3861048"/>
              <a:ext cx="2196263" cy="79882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2" name="Oval 131"/>
            <p:cNvSpPr/>
            <p:nvPr/>
          </p:nvSpPr>
          <p:spPr>
            <a:xfrm>
              <a:off x="4632578" y="4031352"/>
              <a:ext cx="162000" cy="162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66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3" name="Oval 132"/>
            <p:cNvSpPr/>
            <p:nvPr/>
          </p:nvSpPr>
          <p:spPr>
            <a:xfrm>
              <a:off x="6008732" y="4027924"/>
              <a:ext cx="162000" cy="162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66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34" name="Oval 133"/>
          <p:cNvSpPr/>
          <p:nvPr/>
        </p:nvSpPr>
        <p:spPr>
          <a:xfrm>
            <a:off x="4609718" y="3152398"/>
            <a:ext cx="162000" cy="1620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3" name="Group 43"/>
          <p:cNvGrpSpPr/>
          <p:nvPr/>
        </p:nvGrpSpPr>
        <p:grpSpPr>
          <a:xfrm>
            <a:off x="6732240" y="3978776"/>
            <a:ext cx="2393424" cy="196653"/>
            <a:chOff x="7020574" y="2564904"/>
            <a:chExt cx="2948994" cy="285708"/>
          </a:xfrm>
        </p:grpSpPr>
        <p:sp>
          <p:nvSpPr>
            <p:cNvPr id="97" name="TextBox 96"/>
            <p:cNvSpPr txBox="1"/>
            <p:nvPr/>
          </p:nvSpPr>
          <p:spPr>
            <a:xfrm>
              <a:off x="702057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g1</a:t>
              </a:r>
              <a:endParaRPr lang="he-IL" sz="12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32996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g2</a:t>
              </a:r>
              <a:endParaRPr lang="he-IL" sz="12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617996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g3</a:t>
              </a:r>
              <a:endParaRPr lang="he-IL" sz="12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906028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g4</a:t>
              </a:r>
              <a:endParaRPr lang="he-IL" sz="12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194060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g5</a:t>
              </a:r>
              <a:endParaRPr lang="he-IL" sz="12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6467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g6</a:t>
              </a:r>
              <a:endParaRPr lang="he-IL" sz="1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761415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g7</a:t>
              </a:r>
              <a:endParaRPr lang="he-IL" sz="12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036798" y="2573613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g8</a:t>
              </a:r>
              <a:endParaRPr lang="he-IL" sz="12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337479" y="2573613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g9</a:t>
              </a:r>
              <a:endParaRPr lang="he-IL" sz="12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555672" y="2564904"/>
              <a:ext cx="413896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g10</a:t>
              </a:r>
              <a:endParaRPr lang="he-IL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4092771" y="3954359"/>
            <a:ext cx="94089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propagation</a:t>
            </a:r>
            <a:endParaRPr lang="he-IL" sz="1200" dirty="0"/>
          </a:p>
        </p:txBody>
      </p:sp>
      <p:sp>
        <p:nvSpPr>
          <p:cNvPr id="6" name="Rectangle 5"/>
          <p:cNvSpPr/>
          <p:nvPr/>
        </p:nvSpPr>
        <p:spPr>
          <a:xfrm>
            <a:off x="2699792" y="3655294"/>
            <a:ext cx="4392488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5133206" y="2222196"/>
            <a:ext cx="354325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Picture 9" descr="step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481" y="3180411"/>
            <a:ext cx="1951247" cy="3578289"/>
          </a:xfrm>
          <a:prstGeom prst="rect">
            <a:avLst/>
          </a:prstGeom>
        </p:spPr>
      </p:pic>
      <p:grpSp>
        <p:nvGrpSpPr>
          <p:cNvPr id="2" name="Group 79"/>
          <p:cNvGrpSpPr/>
          <p:nvPr/>
        </p:nvGrpSpPr>
        <p:grpSpPr>
          <a:xfrm>
            <a:off x="5726488" y="2276872"/>
            <a:ext cx="2819994" cy="256582"/>
            <a:chOff x="3066372" y="3791364"/>
            <a:chExt cx="2880320" cy="288032"/>
          </a:xfrm>
        </p:grpSpPr>
        <p:sp>
          <p:nvSpPr>
            <p:cNvPr id="85" name="Rectangle 84"/>
            <p:cNvSpPr/>
            <p:nvPr/>
          </p:nvSpPr>
          <p:spPr>
            <a:xfrm>
              <a:off x="3066372" y="3791364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54404" y="3791364"/>
              <a:ext cx="288032" cy="288032"/>
            </a:xfrm>
            <a:prstGeom prst="rect">
              <a:avLst/>
            </a:prstGeom>
            <a:solidFill>
              <a:srgbClr val="7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642436" y="3791364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930468" y="3791364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218500" y="3791364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94564" y="3791364"/>
              <a:ext cx="288032" cy="288032"/>
            </a:xfrm>
            <a:prstGeom prst="rect">
              <a:avLst/>
            </a:prstGeom>
            <a:solidFill>
              <a:srgbClr val="7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082596" y="3791364"/>
              <a:ext cx="288032" cy="288032"/>
            </a:xfrm>
            <a:prstGeom prst="rect">
              <a:avLst/>
            </a:prstGeom>
            <a:solidFill>
              <a:srgbClr val="FF65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370628" y="3791364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58660" y="3791364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506532" y="3791364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23213" y="5174524"/>
            <a:ext cx="16124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Simulated “healthy” state</a:t>
            </a:r>
            <a:endParaRPr lang="he-IL" sz="1600" dirty="0"/>
          </a:p>
        </p:txBody>
      </p:sp>
      <p:pic>
        <p:nvPicPr>
          <p:cNvPr id="8" name="Picture 7" descr="step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556792"/>
            <a:ext cx="5442812" cy="38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221" y="2078180"/>
            <a:ext cx="16124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Patient’s mutation data</a:t>
            </a:r>
            <a:endParaRPr lang="he-IL" sz="1600" dirty="0"/>
          </a:p>
        </p:txBody>
      </p:sp>
      <p:sp>
        <p:nvSpPr>
          <p:cNvPr id="168" name="TextBox 167"/>
          <p:cNvSpPr txBox="1"/>
          <p:nvPr/>
        </p:nvSpPr>
        <p:spPr>
          <a:xfrm>
            <a:off x="5580112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smtClean="0"/>
              <a:t>g1</a:t>
            </a:r>
            <a:endParaRPr lang="he-IL" sz="1200" dirty="0"/>
          </a:p>
        </p:txBody>
      </p:sp>
      <p:sp>
        <p:nvSpPr>
          <p:cNvPr id="169" name="TextBox 168"/>
          <p:cNvSpPr txBox="1"/>
          <p:nvPr/>
        </p:nvSpPr>
        <p:spPr>
          <a:xfrm>
            <a:off x="5868144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g2</a:t>
            </a:r>
            <a:endParaRPr lang="he-IL" sz="1200" dirty="0"/>
          </a:p>
        </p:txBody>
      </p:sp>
      <p:sp>
        <p:nvSpPr>
          <p:cNvPr id="170" name="TextBox 169"/>
          <p:cNvSpPr txBox="1"/>
          <p:nvPr/>
        </p:nvSpPr>
        <p:spPr>
          <a:xfrm>
            <a:off x="6156176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g3</a:t>
            </a:r>
            <a:endParaRPr lang="he-IL" sz="1200" dirty="0"/>
          </a:p>
        </p:txBody>
      </p:sp>
      <p:sp>
        <p:nvSpPr>
          <p:cNvPr id="171" name="TextBox 170"/>
          <p:cNvSpPr txBox="1"/>
          <p:nvPr/>
        </p:nvSpPr>
        <p:spPr>
          <a:xfrm>
            <a:off x="6444208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smtClean="0"/>
              <a:t>g4</a:t>
            </a:r>
            <a:endParaRPr lang="he-IL" sz="1200" dirty="0"/>
          </a:p>
        </p:txBody>
      </p:sp>
      <p:sp>
        <p:nvSpPr>
          <p:cNvPr id="172" name="TextBox 171"/>
          <p:cNvSpPr txBox="1"/>
          <p:nvPr/>
        </p:nvSpPr>
        <p:spPr>
          <a:xfrm>
            <a:off x="6732240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g5</a:t>
            </a:r>
            <a:endParaRPr lang="he-IL" sz="1200" dirty="0"/>
          </a:p>
        </p:txBody>
      </p:sp>
      <p:sp>
        <p:nvSpPr>
          <p:cNvPr id="173" name="TextBox 172"/>
          <p:cNvSpPr txBox="1"/>
          <p:nvPr/>
        </p:nvSpPr>
        <p:spPr>
          <a:xfrm>
            <a:off x="7042048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g6</a:t>
            </a:r>
            <a:endParaRPr lang="he-IL" sz="1200" dirty="0"/>
          </a:p>
        </p:txBody>
      </p:sp>
      <p:sp>
        <p:nvSpPr>
          <p:cNvPr id="174" name="TextBox 173"/>
          <p:cNvSpPr txBox="1"/>
          <p:nvPr/>
        </p:nvSpPr>
        <p:spPr>
          <a:xfrm>
            <a:off x="7331750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g7</a:t>
            </a:r>
            <a:endParaRPr lang="he-IL" sz="1200" dirty="0"/>
          </a:p>
        </p:txBody>
      </p:sp>
      <p:sp>
        <p:nvSpPr>
          <p:cNvPr id="175" name="TextBox 174"/>
          <p:cNvSpPr txBox="1"/>
          <p:nvPr/>
        </p:nvSpPr>
        <p:spPr>
          <a:xfrm>
            <a:off x="7596336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g8</a:t>
            </a:r>
            <a:endParaRPr lang="he-IL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7884368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g9</a:t>
            </a:r>
            <a:endParaRPr lang="he-IL" sz="1200" dirty="0"/>
          </a:p>
        </p:txBody>
      </p:sp>
      <p:sp>
        <p:nvSpPr>
          <p:cNvPr id="177" name="TextBox 176"/>
          <p:cNvSpPr txBox="1"/>
          <p:nvPr/>
        </p:nvSpPr>
        <p:spPr>
          <a:xfrm>
            <a:off x="8108784" y="1970152"/>
            <a:ext cx="500197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g10</a:t>
            </a:r>
            <a:endParaRPr lang="he-IL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3419872" y="1844824"/>
            <a:ext cx="94089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propagation</a:t>
            </a:r>
            <a:endParaRPr lang="he-IL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3538495" y="3789040"/>
            <a:ext cx="82227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200" dirty="0" smtClean="0"/>
              <a:t>knockouts</a:t>
            </a:r>
            <a:endParaRPr lang="he-IL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6084168" y="1628800"/>
            <a:ext cx="205056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200" dirty="0" smtClean="0"/>
              <a:t>Differentially expressed genes</a:t>
            </a:r>
            <a:endParaRPr lang="he-IL" sz="1200" dirty="0"/>
          </a:p>
        </p:txBody>
      </p: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Knockout of Good Drug Target Will Reverse the Disease-Related Effects </a:t>
            </a:r>
            <a:endParaRPr lang="he-IL" dirty="0"/>
          </a:p>
        </p:txBody>
      </p:sp>
      <p:sp>
        <p:nvSpPr>
          <p:cNvPr id="71" name="Oval 70"/>
          <p:cNvSpPr/>
          <p:nvPr/>
        </p:nvSpPr>
        <p:spPr>
          <a:xfrm>
            <a:off x="2434620" y="2519184"/>
            <a:ext cx="248400" cy="2484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Oval 83"/>
          <p:cNvSpPr/>
          <p:nvPr/>
        </p:nvSpPr>
        <p:spPr>
          <a:xfrm>
            <a:off x="4583430" y="1795676"/>
            <a:ext cx="248400" cy="2484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" name="Group 41"/>
          <p:cNvGrpSpPr/>
          <p:nvPr/>
        </p:nvGrpSpPr>
        <p:grpSpPr>
          <a:xfrm>
            <a:off x="6755998" y="3466610"/>
            <a:ext cx="2337688" cy="198252"/>
            <a:chOff x="7026812" y="3719356"/>
            <a:chExt cx="2880320" cy="288032"/>
          </a:xfrm>
        </p:grpSpPr>
        <p:sp>
          <p:nvSpPr>
            <p:cNvPr id="61" name="Rectangle 60"/>
            <p:cNvSpPr/>
            <p:nvPr/>
          </p:nvSpPr>
          <p:spPr>
            <a:xfrm>
              <a:off x="7314844" y="3719356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02876" y="3719356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890908" y="3719356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178940" y="3719356"/>
              <a:ext cx="288032" cy="28803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466972" y="3719356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26812" y="3719356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043036" y="3719356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331068" y="3719356"/>
              <a:ext cx="288032" cy="288032"/>
            </a:xfrm>
            <a:prstGeom prst="rect">
              <a:avLst/>
            </a:prstGeom>
            <a:solidFill>
              <a:srgbClr val="FF65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619100" y="3719356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5004" y="3719356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" name="Group 41"/>
          <p:cNvGrpSpPr/>
          <p:nvPr/>
        </p:nvGrpSpPr>
        <p:grpSpPr>
          <a:xfrm>
            <a:off x="6757769" y="4221088"/>
            <a:ext cx="2337688" cy="198252"/>
            <a:chOff x="7026812" y="3719356"/>
            <a:chExt cx="2880320" cy="288032"/>
          </a:xfrm>
        </p:grpSpPr>
        <p:sp>
          <p:nvSpPr>
            <p:cNvPr id="102" name="Rectangle 101"/>
            <p:cNvSpPr/>
            <p:nvPr/>
          </p:nvSpPr>
          <p:spPr>
            <a:xfrm>
              <a:off x="7314844" y="3719356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02876" y="3719356"/>
              <a:ext cx="288032" cy="288032"/>
            </a:xfrm>
            <a:prstGeom prst="rect">
              <a:avLst/>
            </a:prstGeom>
            <a:solidFill>
              <a:srgbClr val="FF65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890908" y="3719356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8178940" y="3719356"/>
              <a:ext cx="288032" cy="28803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466972" y="3719356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026812" y="3719356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9043036" y="3719356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9331068" y="3719356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619100" y="3719356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755004" y="3719356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6750576" y="3212976"/>
            <a:ext cx="2393424" cy="196653"/>
            <a:chOff x="7020574" y="2564904"/>
            <a:chExt cx="2948994" cy="285708"/>
          </a:xfrm>
        </p:grpSpPr>
        <p:sp>
          <p:nvSpPr>
            <p:cNvPr id="72" name="TextBox 71"/>
            <p:cNvSpPr txBox="1"/>
            <p:nvPr/>
          </p:nvSpPr>
          <p:spPr>
            <a:xfrm>
              <a:off x="702057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g1</a:t>
              </a:r>
              <a:endParaRPr lang="he-IL" sz="1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2996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g2</a:t>
              </a:r>
              <a:endParaRPr lang="he-IL" sz="1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617996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g3</a:t>
              </a:r>
              <a:endParaRPr lang="he-IL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906028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g4</a:t>
              </a:r>
              <a:endParaRPr lang="he-IL" sz="12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94060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g5</a:t>
              </a:r>
              <a:endParaRPr lang="he-IL" sz="12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46467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g6</a:t>
              </a:r>
              <a:endParaRPr lang="he-IL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761415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g7</a:t>
              </a:r>
              <a:endParaRPr lang="he-IL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036798" y="2573613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g8</a:t>
              </a:r>
              <a:endParaRPr lang="he-IL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337479" y="2573613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g9</a:t>
              </a:r>
              <a:endParaRPr lang="he-IL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555672" y="2564904"/>
              <a:ext cx="413896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g10</a:t>
              </a:r>
              <a:endParaRPr lang="he-IL" sz="1200" dirty="0"/>
            </a:p>
          </p:txBody>
        </p:sp>
      </p:grpSp>
      <p:pic>
        <p:nvPicPr>
          <p:cNvPr id="129" name="Picture 128" descr="1.png"/>
          <p:cNvPicPr>
            <a:picLocks noChangeAspect="1"/>
          </p:cNvPicPr>
          <p:nvPr/>
        </p:nvPicPr>
        <p:blipFill>
          <a:blip r:embed="rId5" cstate="print"/>
          <a:srcRect l="59029" r="24872" b="74878"/>
          <a:stretch>
            <a:fillRect/>
          </a:stretch>
        </p:blipFill>
        <p:spPr>
          <a:xfrm>
            <a:off x="3491880" y="2996952"/>
            <a:ext cx="864096" cy="936104"/>
          </a:xfrm>
          <a:prstGeom prst="rect">
            <a:avLst/>
          </a:prstGeom>
        </p:spPr>
      </p:pic>
      <p:pic>
        <p:nvPicPr>
          <p:cNvPr id="130" name="Picture 129" descr="1.png"/>
          <p:cNvPicPr>
            <a:picLocks noChangeAspect="1"/>
          </p:cNvPicPr>
          <p:nvPr/>
        </p:nvPicPr>
        <p:blipFill>
          <a:blip r:embed="rId5" cstate="print"/>
          <a:srcRect l="75490" b="63527"/>
          <a:stretch>
            <a:fillRect/>
          </a:stretch>
        </p:blipFill>
        <p:spPr>
          <a:xfrm>
            <a:off x="4485134" y="2999334"/>
            <a:ext cx="792088" cy="818292"/>
          </a:xfrm>
          <a:prstGeom prst="rect">
            <a:avLst/>
          </a:prstGeom>
        </p:spPr>
      </p:pic>
      <p:pic>
        <p:nvPicPr>
          <p:cNvPr id="131" name="Picture 130" descr="2.png"/>
          <p:cNvPicPr>
            <a:picLocks noChangeAspect="1"/>
          </p:cNvPicPr>
          <p:nvPr/>
        </p:nvPicPr>
        <p:blipFill>
          <a:blip r:embed="rId6" cstate="print"/>
          <a:srcRect l="63596" b="50000"/>
          <a:stretch>
            <a:fillRect/>
          </a:stretch>
        </p:blipFill>
        <p:spPr>
          <a:xfrm>
            <a:off x="5292080" y="2924944"/>
            <a:ext cx="1480501" cy="936104"/>
          </a:xfrm>
          <a:prstGeom prst="rect">
            <a:avLst/>
          </a:prstGeom>
        </p:spPr>
      </p:pic>
      <p:sp>
        <p:nvSpPr>
          <p:cNvPr id="100" name="Oval 99"/>
          <p:cNvSpPr/>
          <p:nvPr/>
        </p:nvSpPr>
        <p:spPr>
          <a:xfrm>
            <a:off x="5963012" y="3201546"/>
            <a:ext cx="162000" cy="1620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4" name="Oval 133"/>
          <p:cNvSpPr/>
          <p:nvPr/>
        </p:nvSpPr>
        <p:spPr>
          <a:xfrm>
            <a:off x="4609718" y="3152398"/>
            <a:ext cx="162000" cy="1620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3" name="Group 43"/>
          <p:cNvGrpSpPr/>
          <p:nvPr/>
        </p:nvGrpSpPr>
        <p:grpSpPr>
          <a:xfrm>
            <a:off x="6732240" y="3978776"/>
            <a:ext cx="2393424" cy="196653"/>
            <a:chOff x="7020574" y="2564904"/>
            <a:chExt cx="2948994" cy="285708"/>
          </a:xfrm>
        </p:grpSpPr>
        <p:sp>
          <p:nvSpPr>
            <p:cNvPr id="97" name="TextBox 96"/>
            <p:cNvSpPr txBox="1"/>
            <p:nvPr/>
          </p:nvSpPr>
          <p:spPr>
            <a:xfrm>
              <a:off x="702057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g1</a:t>
              </a:r>
              <a:endParaRPr lang="he-IL" sz="12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32996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g2</a:t>
              </a:r>
              <a:endParaRPr lang="he-IL" sz="12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617996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g3</a:t>
              </a:r>
              <a:endParaRPr lang="he-IL" sz="12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906028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g4</a:t>
              </a:r>
              <a:endParaRPr lang="he-IL" sz="12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194060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g5</a:t>
              </a:r>
              <a:endParaRPr lang="he-IL" sz="12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6467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g6</a:t>
              </a:r>
              <a:endParaRPr lang="he-IL" sz="1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761415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g7</a:t>
              </a:r>
              <a:endParaRPr lang="he-IL" sz="12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036798" y="2573613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g8</a:t>
              </a:r>
              <a:endParaRPr lang="he-IL" sz="12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337479" y="2573613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g9</a:t>
              </a:r>
              <a:endParaRPr lang="he-IL" sz="12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555672" y="2564904"/>
              <a:ext cx="413896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g10</a:t>
              </a:r>
              <a:endParaRPr lang="he-IL" sz="1200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463969" y="3861048"/>
            <a:ext cx="2196263" cy="798828"/>
            <a:chOff x="4463969" y="3861048"/>
            <a:chExt cx="2196263" cy="798828"/>
          </a:xfrm>
        </p:grpSpPr>
        <p:pic>
          <p:nvPicPr>
            <p:cNvPr id="122" name="Picture 121" descr="more_ko.png"/>
            <p:cNvPicPr>
              <a:picLocks noChangeAspect="1"/>
            </p:cNvPicPr>
            <p:nvPr/>
          </p:nvPicPr>
          <p:blipFill>
            <a:blip r:embed="rId7" cstate="print"/>
            <a:srcRect l="38239" t="52481"/>
            <a:stretch>
              <a:fillRect/>
            </a:stretch>
          </p:blipFill>
          <p:spPr>
            <a:xfrm>
              <a:off x="4463969" y="3861048"/>
              <a:ext cx="2196263" cy="79882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3" name="Oval 122"/>
            <p:cNvSpPr/>
            <p:nvPr/>
          </p:nvSpPr>
          <p:spPr>
            <a:xfrm>
              <a:off x="4632578" y="4031352"/>
              <a:ext cx="162000" cy="162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66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5" name="Oval 124"/>
            <p:cNvSpPr/>
            <p:nvPr/>
          </p:nvSpPr>
          <p:spPr>
            <a:xfrm>
              <a:off x="6008732" y="4027924"/>
              <a:ext cx="162000" cy="162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66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4092771" y="3954359"/>
            <a:ext cx="94089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propagation</a:t>
            </a:r>
            <a:endParaRPr lang="he-IL" sz="1200" dirty="0"/>
          </a:p>
        </p:txBody>
      </p:sp>
      <p:sp>
        <p:nvSpPr>
          <p:cNvPr id="6" name="Rectangle 5"/>
          <p:cNvSpPr/>
          <p:nvPr/>
        </p:nvSpPr>
        <p:spPr>
          <a:xfrm>
            <a:off x="2699792" y="3655294"/>
            <a:ext cx="4392488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5133206" y="2222196"/>
            <a:ext cx="354325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Picture 9" descr="step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481" y="3180411"/>
            <a:ext cx="1951247" cy="3578289"/>
          </a:xfrm>
          <a:prstGeom prst="rect">
            <a:avLst/>
          </a:prstGeom>
        </p:spPr>
      </p:pic>
      <p:grpSp>
        <p:nvGrpSpPr>
          <p:cNvPr id="2" name="Group 79"/>
          <p:cNvGrpSpPr/>
          <p:nvPr/>
        </p:nvGrpSpPr>
        <p:grpSpPr>
          <a:xfrm>
            <a:off x="5726488" y="2276872"/>
            <a:ext cx="2819994" cy="256582"/>
            <a:chOff x="3066372" y="3791364"/>
            <a:chExt cx="2880320" cy="288032"/>
          </a:xfrm>
        </p:grpSpPr>
        <p:sp>
          <p:nvSpPr>
            <p:cNvPr id="85" name="Rectangle 84"/>
            <p:cNvSpPr/>
            <p:nvPr/>
          </p:nvSpPr>
          <p:spPr>
            <a:xfrm>
              <a:off x="3066372" y="3791364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54404" y="3791364"/>
              <a:ext cx="288032" cy="288032"/>
            </a:xfrm>
            <a:prstGeom prst="rect">
              <a:avLst/>
            </a:prstGeom>
            <a:solidFill>
              <a:srgbClr val="7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642436" y="3791364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930468" y="3791364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218500" y="3791364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94564" y="3791364"/>
              <a:ext cx="288032" cy="288032"/>
            </a:xfrm>
            <a:prstGeom prst="rect">
              <a:avLst/>
            </a:prstGeom>
            <a:solidFill>
              <a:srgbClr val="7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082596" y="3791364"/>
              <a:ext cx="288032" cy="288032"/>
            </a:xfrm>
            <a:prstGeom prst="rect">
              <a:avLst/>
            </a:prstGeom>
            <a:solidFill>
              <a:srgbClr val="FF65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370628" y="3791364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58660" y="3791364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506532" y="3791364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23213" y="5174524"/>
            <a:ext cx="16124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Simulated “healthy” state</a:t>
            </a:r>
            <a:endParaRPr lang="he-IL" sz="1600" dirty="0"/>
          </a:p>
        </p:txBody>
      </p:sp>
      <p:pic>
        <p:nvPicPr>
          <p:cNvPr id="8" name="Picture 7" descr="step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556792"/>
            <a:ext cx="5442812" cy="38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221" y="2078180"/>
            <a:ext cx="16124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Patient’s mutation data</a:t>
            </a:r>
            <a:endParaRPr lang="he-IL" sz="1600" dirty="0"/>
          </a:p>
        </p:txBody>
      </p:sp>
      <p:sp>
        <p:nvSpPr>
          <p:cNvPr id="168" name="TextBox 167"/>
          <p:cNvSpPr txBox="1"/>
          <p:nvPr/>
        </p:nvSpPr>
        <p:spPr>
          <a:xfrm>
            <a:off x="5580112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smtClean="0"/>
              <a:t>g1</a:t>
            </a:r>
            <a:endParaRPr lang="he-IL" sz="1200" dirty="0"/>
          </a:p>
        </p:txBody>
      </p:sp>
      <p:sp>
        <p:nvSpPr>
          <p:cNvPr id="169" name="TextBox 168"/>
          <p:cNvSpPr txBox="1"/>
          <p:nvPr/>
        </p:nvSpPr>
        <p:spPr>
          <a:xfrm>
            <a:off x="5868144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g2</a:t>
            </a:r>
            <a:endParaRPr lang="he-IL" sz="1200" dirty="0"/>
          </a:p>
        </p:txBody>
      </p:sp>
      <p:sp>
        <p:nvSpPr>
          <p:cNvPr id="170" name="TextBox 169"/>
          <p:cNvSpPr txBox="1"/>
          <p:nvPr/>
        </p:nvSpPr>
        <p:spPr>
          <a:xfrm>
            <a:off x="6156176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g3</a:t>
            </a:r>
            <a:endParaRPr lang="he-IL" sz="1200" dirty="0"/>
          </a:p>
        </p:txBody>
      </p:sp>
      <p:sp>
        <p:nvSpPr>
          <p:cNvPr id="171" name="TextBox 170"/>
          <p:cNvSpPr txBox="1"/>
          <p:nvPr/>
        </p:nvSpPr>
        <p:spPr>
          <a:xfrm>
            <a:off x="6444208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smtClean="0"/>
              <a:t>g4</a:t>
            </a:r>
            <a:endParaRPr lang="he-IL" sz="1200" dirty="0"/>
          </a:p>
        </p:txBody>
      </p:sp>
      <p:sp>
        <p:nvSpPr>
          <p:cNvPr id="172" name="TextBox 171"/>
          <p:cNvSpPr txBox="1"/>
          <p:nvPr/>
        </p:nvSpPr>
        <p:spPr>
          <a:xfrm>
            <a:off x="6732240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g5</a:t>
            </a:r>
            <a:endParaRPr lang="he-IL" sz="1200" dirty="0"/>
          </a:p>
        </p:txBody>
      </p:sp>
      <p:sp>
        <p:nvSpPr>
          <p:cNvPr id="173" name="TextBox 172"/>
          <p:cNvSpPr txBox="1"/>
          <p:nvPr/>
        </p:nvSpPr>
        <p:spPr>
          <a:xfrm>
            <a:off x="7042048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g6</a:t>
            </a:r>
            <a:endParaRPr lang="he-IL" sz="1200" dirty="0"/>
          </a:p>
        </p:txBody>
      </p:sp>
      <p:sp>
        <p:nvSpPr>
          <p:cNvPr id="174" name="TextBox 173"/>
          <p:cNvSpPr txBox="1"/>
          <p:nvPr/>
        </p:nvSpPr>
        <p:spPr>
          <a:xfrm>
            <a:off x="7331750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g7</a:t>
            </a:r>
            <a:endParaRPr lang="he-IL" sz="1200" dirty="0"/>
          </a:p>
        </p:txBody>
      </p:sp>
      <p:sp>
        <p:nvSpPr>
          <p:cNvPr id="175" name="TextBox 174"/>
          <p:cNvSpPr txBox="1"/>
          <p:nvPr/>
        </p:nvSpPr>
        <p:spPr>
          <a:xfrm>
            <a:off x="7596336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g8</a:t>
            </a:r>
            <a:endParaRPr lang="he-IL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7884368" y="1970152"/>
            <a:ext cx="405271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g9</a:t>
            </a:r>
            <a:endParaRPr lang="he-IL" sz="1200" dirty="0"/>
          </a:p>
        </p:txBody>
      </p:sp>
      <p:sp>
        <p:nvSpPr>
          <p:cNvPr id="177" name="TextBox 176"/>
          <p:cNvSpPr txBox="1"/>
          <p:nvPr/>
        </p:nvSpPr>
        <p:spPr>
          <a:xfrm>
            <a:off x="8108784" y="1970152"/>
            <a:ext cx="500197" cy="5227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g10</a:t>
            </a:r>
            <a:endParaRPr lang="he-IL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3419872" y="1844824"/>
            <a:ext cx="94089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propagation</a:t>
            </a:r>
            <a:endParaRPr lang="he-IL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3538495" y="3789040"/>
            <a:ext cx="82227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200" dirty="0" smtClean="0"/>
              <a:t>knockouts</a:t>
            </a:r>
            <a:endParaRPr lang="he-IL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6084168" y="1628800"/>
            <a:ext cx="205056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200" dirty="0" smtClean="0"/>
              <a:t>Differentially expressed genes</a:t>
            </a:r>
            <a:endParaRPr lang="he-IL" sz="1200" dirty="0"/>
          </a:p>
        </p:txBody>
      </p: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Knockout of Good Drug Target Will Reverse the Disease-Related Effects </a:t>
            </a:r>
            <a:endParaRPr lang="he-IL" dirty="0"/>
          </a:p>
        </p:txBody>
      </p:sp>
      <p:sp>
        <p:nvSpPr>
          <p:cNvPr id="71" name="Oval 70"/>
          <p:cNvSpPr/>
          <p:nvPr/>
        </p:nvSpPr>
        <p:spPr>
          <a:xfrm>
            <a:off x="2434620" y="2519184"/>
            <a:ext cx="248400" cy="2484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Oval 83"/>
          <p:cNvSpPr/>
          <p:nvPr/>
        </p:nvSpPr>
        <p:spPr>
          <a:xfrm>
            <a:off x="4583430" y="1795676"/>
            <a:ext cx="248400" cy="2484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" name="Group 41"/>
          <p:cNvGrpSpPr/>
          <p:nvPr/>
        </p:nvGrpSpPr>
        <p:grpSpPr>
          <a:xfrm>
            <a:off x="6755998" y="3466610"/>
            <a:ext cx="2337688" cy="198252"/>
            <a:chOff x="7026812" y="3719356"/>
            <a:chExt cx="2880320" cy="288032"/>
          </a:xfrm>
        </p:grpSpPr>
        <p:sp>
          <p:nvSpPr>
            <p:cNvPr id="61" name="Rectangle 60"/>
            <p:cNvSpPr/>
            <p:nvPr/>
          </p:nvSpPr>
          <p:spPr>
            <a:xfrm>
              <a:off x="7314844" y="3719356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02876" y="3719356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890908" y="3719356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178940" y="3719356"/>
              <a:ext cx="288032" cy="28803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466972" y="3719356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26812" y="3719356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043036" y="3719356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331068" y="3719356"/>
              <a:ext cx="288032" cy="288032"/>
            </a:xfrm>
            <a:prstGeom prst="rect">
              <a:avLst/>
            </a:prstGeom>
            <a:solidFill>
              <a:srgbClr val="FF65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619100" y="3719356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55004" y="3719356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" name="Group 41"/>
          <p:cNvGrpSpPr/>
          <p:nvPr/>
        </p:nvGrpSpPr>
        <p:grpSpPr>
          <a:xfrm>
            <a:off x="6757769" y="4221088"/>
            <a:ext cx="2337688" cy="198252"/>
            <a:chOff x="7026812" y="3719356"/>
            <a:chExt cx="2880320" cy="288032"/>
          </a:xfrm>
        </p:grpSpPr>
        <p:sp>
          <p:nvSpPr>
            <p:cNvPr id="102" name="Rectangle 101"/>
            <p:cNvSpPr/>
            <p:nvPr/>
          </p:nvSpPr>
          <p:spPr>
            <a:xfrm>
              <a:off x="7314844" y="3719356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02876" y="3719356"/>
              <a:ext cx="288032" cy="288032"/>
            </a:xfrm>
            <a:prstGeom prst="rect">
              <a:avLst/>
            </a:prstGeom>
            <a:solidFill>
              <a:srgbClr val="FF65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890908" y="3719356"/>
              <a:ext cx="288032" cy="288032"/>
            </a:xfrm>
            <a:prstGeom prst="rect">
              <a:avLst/>
            </a:pr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8178940" y="3719356"/>
              <a:ext cx="288032" cy="28803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466972" y="3719356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026812" y="3719356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9043036" y="3719356"/>
              <a:ext cx="288032" cy="288032"/>
            </a:xfrm>
            <a:prstGeom prst="rect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9331068" y="3719356"/>
              <a:ext cx="288032" cy="288032"/>
            </a:xfrm>
            <a:prstGeom prst="rect">
              <a:avLst/>
            </a:prstGeom>
            <a:solidFill>
              <a:srgbClr val="A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619100" y="3719356"/>
              <a:ext cx="288032" cy="288032"/>
            </a:xfrm>
            <a:prstGeom prst="rect">
              <a:avLst/>
            </a:prstGeom>
            <a:solidFill>
              <a:srgbClr val="3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755004" y="3719356"/>
              <a:ext cx="288032" cy="288032"/>
            </a:xfrm>
            <a:prstGeom prst="rect">
              <a:avLst/>
            </a:prstGeom>
            <a:solidFill>
              <a:srgbClr val="FF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</p:grpSp>
      <p:pic>
        <p:nvPicPr>
          <p:cNvPr id="129" name="Picture 128" descr="1.png"/>
          <p:cNvPicPr>
            <a:picLocks noChangeAspect="1"/>
          </p:cNvPicPr>
          <p:nvPr/>
        </p:nvPicPr>
        <p:blipFill>
          <a:blip r:embed="rId5" cstate="print"/>
          <a:srcRect l="59029" r="24872" b="74878"/>
          <a:stretch>
            <a:fillRect/>
          </a:stretch>
        </p:blipFill>
        <p:spPr>
          <a:xfrm>
            <a:off x="3491880" y="2996952"/>
            <a:ext cx="864096" cy="936104"/>
          </a:xfrm>
          <a:prstGeom prst="rect">
            <a:avLst/>
          </a:prstGeom>
        </p:spPr>
      </p:pic>
      <p:pic>
        <p:nvPicPr>
          <p:cNvPr id="130" name="Picture 129" descr="1.png"/>
          <p:cNvPicPr>
            <a:picLocks noChangeAspect="1"/>
          </p:cNvPicPr>
          <p:nvPr/>
        </p:nvPicPr>
        <p:blipFill>
          <a:blip r:embed="rId5" cstate="print"/>
          <a:srcRect l="75490" b="63527"/>
          <a:stretch>
            <a:fillRect/>
          </a:stretch>
        </p:blipFill>
        <p:spPr>
          <a:xfrm>
            <a:off x="4485134" y="2999334"/>
            <a:ext cx="792088" cy="818292"/>
          </a:xfrm>
          <a:prstGeom prst="rect">
            <a:avLst/>
          </a:prstGeom>
        </p:spPr>
      </p:pic>
      <p:pic>
        <p:nvPicPr>
          <p:cNvPr id="131" name="Picture 130" descr="2.png"/>
          <p:cNvPicPr>
            <a:picLocks noChangeAspect="1"/>
          </p:cNvPicPr>
          <p:nvPr/>
        </p:nvPicPr>
        <p:blipFill>
          <a:blip r:embed="rId6" cstate="print"/>
          <a:srcRect l="63596" b="50000"/>
          <a:stretch>
            <a:fillRect/>
          </a:stretch>
        </p:blipFill>
        <p:spPr>
          <a:xfrm>
            <a:off x="5292080" y="2924944"/>
            <a:ext cx="1480501" cy="936104"/>
          </a:xfrm>
          <a:prstGeom prst="rect">
            <a:avLst/>
          </a:prstGeom>
        </p:spPr>
      </p:pic>
      <p:sp>
        <p:nvSpPr>
          <p:cNvPr id="100" name="Oval 99"/>
          <p:cNvSpPr/>
          <p:nvPr/>
        </p:nvSpPr>
        <p:spPr>
          <a:xfrm>
            <a:off x="5963012" y="3201546"/>
            <a:ext cx="162000" cy="1620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4" name="Oval 133"/>
          <p:cNvSpPr/>
          <p:nvPr/>
        </p:nvSpPr>
        <p:spPr>
          <a:xfrm>
            <a:off x="4609718" y="3152398"/>
            <a:ext cx="162000" cy="162000"/>
          </a:xfrm>
          <a:prstGeom prst="ellipse">
            <a:avLst/>
          </a:prstGeom>
          <a:solidFill>
            <a:srgbClr val="00FF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246532"/>
            <a:ext cx="3312367" cy="126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" name="Picture 100" descr="func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5301208"/>
            <a:ext cx="2952328" cy="1239308"/>
          </a:xfrm>
          <a:prstGeom prst="rect">
            <a:avLst/>
          </a:prstGeom>
        </p:spPr>
      </p:pic>
      <p:grpSp>
        <p:nvGrpSpPr>
          <p:cNvPr id="72" name="Group 43"/>
          <p:cNvGrpSpPr/>
          <p:nvPr/>
        </p:nvGrpSpPr>
        <p:grpSpPr>
          <a:xfrm>
            <a:off x="6732240" y="3978776"/>
            <a:ext cx="2393424" cy="196653"/>
            <a:chOff x="7020574" y="2564904"/>
            <a:chExt cx="2948994" cy="285708"/>
          </a:xfrm>
        </p:grpSpPr>
        <p:sp>
          <p:nvSpPr>
            <p:cNvPr id="73" name="TextBox 72"/>
            <p:cNvSpPr txBox="1"/>
            <p:nvPr/>
          </p:nvSpPr>
          <p:spPr>
            <a:xfrm>
              <a:off x="702057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g1</a:t>
              </a:r>
              <a:endParaRPr lang="he-IL" sz="1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32996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g2</a:t>
              </a:r>
              <a:endParaRPr lang="he-IL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17996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g3</a:t>
              </a:r>
              <a:endParaRPr lang="he-IL" sz="12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06028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g4</a:t>
              </a:r>
              <a:endParaRPr lang="he-IL" sz="12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94060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g5</a:t>
              </a:r>
              <a:endParaRPr lang="he-IL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46467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g6</a:t>
              </a:r>
              <a:endParaRPr lang="he-IL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761415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g7</a:t>
              </a:r>
              <a:endParaRPr lang="he-IL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036798" y="2573613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g8</a:t>
              </a:r>
              <a:endParaRPr lang="he-IL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337479" y="2573613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g9</a:t>
              </a:r>
              <a:endParaRPr lang="he-IL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555672" y="2564904"/>
              <a:ext cx="413896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g10</a:t>
              </a:r>
              <a:endParaRPr lang="he-IL" sz="1200" dirty="0"/>
            </a:p>
          </p:txBody>
        </p:sp>
      </p:grpSp>
      <p:grpSp>
        <p:nvGrpSpPr>
          <p:cNvPr id="113" name="Group 43"/>
          <p:cNvGrpSpPr/>
          <p:nvPr/>
        </p:nvGrpSpPr>
        <p:grpSpPr>
          <a:xfrm>
            <a:off x="6750576" y="3212976"/>
            <a:ext cx="2393424" cy="196653"/>
            <a:chOff x="7020574" y="2564904"/>
            <a:chExt cx="2948994" cy="285708"/>
          </a:xfrm>
        </p:grpSpPr>
        <p:sp>
          <p:nvSpPr>
            <p:cNvPr id="114" name="TextBox 113"/>
            <p:cNvSpPr txBox="1"/>
            <p:nvPr/>
          </p:nvSpPr>
          <p:spPr>
            <a:xfrm>
              <a:off x="702057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g1</a:t>
              </a:r>
              <a:endParaRPr lang="he-IL" sz="12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32996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g2</a:t>
              </a:r>
              <a:endParaRPr lang="he-IL" sz="12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617996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g3</a:t>
              </a:r>
              <a:endParaRPr lang="he-IL" sz="1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906028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g4</a:t>
              </a:r>
              <a:endParaRPr lang="he-IL" sz="12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194060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g5</a:t>
              </a:r>
              <a:endParaRPr lang="he-IL" sz="12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464674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g6</a:t>
              </a:r>
              <a:endParaRPr lang="he-IL" sz="12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761415" y="2564904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smtClean="0"/>
                <a:t>g7</a:t>
              </a:r>
              <a:endParaRPr lang="he-IL" sz="12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036798" y="2573613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g8</a:t>
              </a:r>
              <a:endParaRPr lang="he-IL" sz="12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337479" y="2573613"/>
              <a:ext cx="33534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g9</a:t>
              </a:r>
              <a:endParaRPr lang="he-IL" sz="12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9555672" y="2564904"/>
              <a:ext cx="413896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g10</a:t>
              </a:r>
              <a:endParaRPr lang="he-IL" sz="1200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463969" y="3861048"/>
            <a:ext cx="2196263" cy="798828"/>
            <a:chOff x="4463969" y="3861048"/>
            <a:chExt cx="2196263" cy="798828"/>
          </a:xfrm>
        </p:grpSpPr>
        <p:pic>
          <p:nvPicPr>
            <p:cNvPr id="126" name="Picture 125" descr="more_ko.png"/>
            <p:cNvPicPr>
              <a:picLocks noChangeAspect="1"/>
            </p:cNvPicPr>
            <p:nvPr/>
          </p:nvPicPr>
          <p:blipFill>
            <a:blip r:embed="rId9" cstate="print"/>
            <a:srcRect l="38239" t="52481"/>
            <a:stretch>
              <a:fillRect/>
            </a:stretch>
          </p:blipFill>
          <p:spPr>
            <a:xfrm>
              <a:off x="4463969" y="3861048"/>
              <a:ext cx="2196263" cy="79882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7" name="Oval 126"/>
            <p:cNvSpPr/>
            <p:nvPr/>
          </p:nvSpPr>
          <p:spPr>
            <a:xfrm>
              <a:off x="4632578" y="4031352"/>
              <a:ext cx="162000" cy="162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66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8" name="Oval 127"/>
            <p:cNvSpPr/>
            <p:nvPr/>
          </p:nvSpPr>
          <p:spPr>
            <a:xfrm>
              <a:off x="6008732" y="4027924"/>
              <a:ext cx="162000" cy="162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66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Score Drug Target for Single Differentially Expressed Gene</a:t>
            </a:r>
            <a:endParaRPr lang="he-IL" dirty="0"/>
          </a:p>
        </p:txBody>
      </p:sp>
      <p:grpSp>
        <p:nvGrpSpPr>
          <p:cNvPr id="2" name="Group 11"/>
          <p:cNvGrpSpPr/>
          <p:nvPr/>
        </p:nvGrpSpPr>
        <p:grpSpPr>
          <a:xfrm>
            <a:off x="1872208" y="2694474"/>
            <a:ext cx="6660232" cy="2490419"/>
            <a:chOff x="1619672" y="2694474"/>
            <a:chExt cx="6660232" cy="2490419"/>
          </a:xfrm>
        </p:grpSpPr>
        <p:pic>
          <p:nvPicPr>
            <p:cNvPr id="9" name="Picture 8" descr="prepos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9672" y="2694474"/>
              <a:ext cx="6660232" cy="249041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76964" y="2766482"/>
              <a:ext cx="89909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dirty="0" smtClean="0"/>
                <a:t>Post KO</a:t>
              </a:r>
              <a:endParaRPr lang="he-IL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2040" y="3198530"/>
              <a:ext cx="81028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dirty="0" smtClean="0"/>
                <a:t>Pre KO</a:t>
              </a:r>
              <a:endParaRPr lang="he-IL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961646" y="4278650"/>
              <a:ext cx="5760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23528" y="1844824"/>
            <a:ext cx="39661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For a single gene with a single knockout:</a:t>
            </a:r>
            <a:endParaRPr lang="he-IL" dirty="0"/>
          </a:p>
        </p:txBody>
      </p:sp>
      <p:sp>
        <p:nvSpPr>
          <p:cNvPr id="18" name="Rectangle 17"/>
          <p:cNvSpPr/>
          <p:nvPr/>
        </p:nvSpPr>
        <p:spPr>
          <a:xfrm>
            <a:off x="5269220" y="2859530"/>
            <a:ext cx="198000" cy="198000"/>
          </a:xfrm>
          <a:prstGeom prst="rect">
            <a:avLst/>
          </a:prstGeom>
          <a:solidFill>
            <a:srgbClr val="FF93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5940152" y="3311272"/>
            <a:ext cx="198000" cy="198252"/>
          </a:xfrm>
          <a:prstGeom prst="rect">
            <a:avLst/>
          </a:prstGeom>
          <a:solidFill>
            <a:srgbClr val="A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8497</TotalTime>
  <Words>490</Words>
  <Application>Microsoft Office PowerPoint</Application>
  <PresentationFormat>On-screen Show (4:3)</PresentationFormat>
  <Paragraphs>208</Paragraphs>
  <Slides>15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INFERENCE OF PERSONALIZED DRUG TARGETS VIA NETWORK PROPAGATION </vt:lpstr>
      <vt:lpstr>Promising Drug  Targets Reverse Expression Signature</vt:lpstr>
      <vt:lpstr>Looking For Drug Targets Using In-Silico Knockouts in a PPI Network</vt:lpstr>
      <vt:lpstr>Knockout of Good Drug Target Will Reverse the Disease-Related Effects </vt:lpstr>
      <vt:lpstr>Knockout of Good Drug Target Will Reverse the Disease-Related Effects </vt:lpstr>
      <vt:lpstr>Knockout of Good Drug Target Will Reverse the Disease-Related Effects </vt:lpstr>
      <vt:lpstr>Knockout of Good Drug Target Will Reverse the Disease-Related Effects </vt:lpstr>
      <vt:lpstr>Knockout of Good Drug Target Will Reverse the Disease-Related Effects </vt:lpstr>
      <vt:lpstr>Score Drug Target for Single Differentially Expressed Gene</vt:lpstr>
      <vt:lpstr>Back2Health(drug) = count reversing events</vt:lpstr>
      <vt:lpstr>Evaluate With Known Drug Targets</vt:lpstr>
      <vt:lpstr>Top scoring targets (1%) were highly enriched with known drug targets</vt:lpstr>
      <vt:lpstr>Patient-Specific Approach vs. Consensus Patient</vt:lpstr>
      <vt:lpstr>Predicting Sensitivity for FLT3-ITD Patients Replicates In-Vitro Results</vt:lpstr>
      <vt:lpstr>Thank you</vt:lpstr>
    </vt:vector>
  </TitlesOfParts>
  <Company>School of 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</dc:creator>
  <cp:lastModifiedBy>dana</cp:lastModifiedBy>
  <cp:revision>19</cp:revision>
  <dcterms:created xsi:type="dcterms:W3CDTF">2016-01-26T01:13:40Z</dcterms:created>
  <dcterms:modified xsi:type="dcterms:W3CDTF">2016-02-08T23:01:51Z</dcterms:modified>
</cp:coreProperties>
</file>