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/>
    <p:restoredTop sz="94621"/>
  </p:normalViewPr>
  <p:slideViewPr>
    <p:cSldViewPr snapToGrid="0" snapToObjects="1">
      <p:cViewPr varScale="1">
        <p:scale>
          <a:sx n="119" d="100"/>
          <a:sy n="119" d="100"/>
        </p:scale>
        <p:origin x="26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65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B6C605-29FD-474B-8E23-851A4C4C115A}" type="datetimeFigureOut">
              <a:rPr lang="en-US" smtClean="0"/>
              <a:t>2/8/16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438C7-D2E2-BB43-A12F-A182F1D5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86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181A8-E127-2949-8526-102F792818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53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181A8-E127-2949-8526-102F792818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26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181A8-E127-2949-8526-102F792818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91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181A8-E127-2949-8526-102F792818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61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181A8-E127-2949-8526-102F792818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16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181A8-E127-2949-8526-102F792818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71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181A8-E127-2949-8526-102F792818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42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181A8-E127-2949-8526-102F792818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03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181A8-E127-2949-8526-102F792818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00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181A8-E127-2949-8526-102F792818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48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181A8-E127-2949-8526-102F792818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97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181A8-E127-2949-8526-102F792818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08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181A8-E127-2949-8526-102F792818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0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181A8-E127-2949-8526-102F792818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69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181A8-E127-2949-8526-102F792818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69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181A8-E127-2949-8526-102F792818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1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181A8-E127-2949-8526-102F792818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28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510-D903-674B-8AE8-FBEF6FD8319E}" type="datetimeFigureOut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75C0-45EC-F44E-AFFE-FAEE459FD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70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510-D903-674B-8AE8-FBEF6FD8319E}" type="datetimeFigureOut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75C0-45EC-F44E-AFFE-FAEE459FD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26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510-D903-674B-8AE8-FBEF6FD8319E}" type="datetimeFigureOut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75C0-45EC-F44E-AFFE-FAEE459FD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50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510-D903-674B-8AE8-FBEF6FD8319E}" type="datetimeFigureOut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75C0-45EC-F44E-AFFE-FAEE459FD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0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510-D903-674B-8AE8-FBEF6FD8319E}" type="datetimeFigureOut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75C0-45EC-F44E-AFFE-FAEE459FD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5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510-D903-674B-8AE8-FBEF6FD8319E}" type="datetimeFigureOut">
              <a:rPr lang="en-US" smtClean="0"/>
              <a:t>2/8/16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75C0-45EC-F44E-AFFE-FAEE459FD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72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510-D903-674B-8AE8-FBEF6FD8319E}" type="datetimeFigureOut">
              <a:rPr lang="en-US" smtClean="0"/>
              <a:t>2/8/16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75C0-45EC-F44E-AFFE-FAEE459FD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73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510-D903-674B-8AE8-FBEF6FD8319E}" type="datetimeFigureOut">
              <a:rPr lang="en-US" smtClean="0"/>
              <a:t>2/8/16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75C0-45EC-F44E-AFFE-FAEE459FD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68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510-D903-674B-8AE8-FBEF6FD8319E}" type="datetimeFigureOut">
              <a:rPr lang="en-US" smtClean="0"/>
              <a:t>2/8/16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75C0-45EC-F44E-AFFE-FAEE459FD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2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510-D903-674B-8AE8-FBEF6FD8319E}" type="datetimeFigureOut">
              <a:rPr lang="en-US" smtClean="0"/>
              <a:t>2/8/16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75C0-45EC-F44E-AFFE-FAEE459FD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62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510-D903-674B-8AE8-FBEF6FD8319E}" type="datetimeFigureOut">
              <a:rPr lang="en-US" smtClean="0"/>
              <a:t>2/8/16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75C0-45EC-F44E-AFFE-FAEE459FD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89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0B510-D903-674B-8AE8-FBEF6FD8319E}" type="datetimeFigureOut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A75C0-45EC-F44E-AFFE-FAEE459FD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jpg"/><Relationship Id="rId5" Type="http://schemas.openxmlformats.org/officeDocument/2006/relationships/hyperlink" Target="http://www.genomebiology.com/2015/16/1/160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25.png"/><Relationship Id="rId14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1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25.emf"/><Relationship Id="rId8" Type="http://schemas.openxmlformats.org/officeDocument/2006/relationships/image" Target="../media/image26.emf"/><Relationship Id="rId9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emf"/><Relationship Id="rId10" Type="http://schemas.openxmlformats.org/officeDocument/2006/relationships/image" Target="../media/image401.png"/><Relationship Id="rId8" Type="http://schemas.openxmlformats.org/officeDocument/2006/relationships/image" Target="../media/image391.png"/><Relationship Id="rId9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31.emf"/><Relationship Id="rId11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1.emf"/><Relationship Id="rId5" Type="http://schemas.openxmlformats.org/officeDocument/2006/relationships/image" Target="../media/image2.jpg"/><Relationship Id="rId6" Type="http://schemas.openxmlformats.org/officeDocument/2006/relationships/image" Target="../media/image41.emf"/><Relationship Id="rId7" Type="http://schemas.openxmlformats.org/officeDocument/2006/relationships/image" Target="../media/image47.png"/><Relationship Id="rId8" Type="http://schemas.openxmlformats.org/officeDocument/2006/relationships/hyperlink" Target="https://github.com/raphael-group/comet" TargetMode="External"/><Relationship Id="rId9" Type="http://schemas.openxmlformats.org/officeDocument/2006/relationships/hyperlink" Target="http://compbio-research.cs.brown.edu/com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5" Type="http://schemas.openxmlformats.org/officeDocument/2006/relationships/image" Target="../media/image5.emf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4.png"/><Relationship Id="rId6" Type="http://schemas.openxmlformats.org/officeDocument/2006/relationships/image" Target="../media/image13.png"/><Relationship Id="rId7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4" Type="http://schemas.openxmlformats.org/officeDocument/2006/relationships/image" Target="../media/image15.png"/><Relationship Id="rId5" Type="http://schemas.openxmlformats.org/officeDocument/2006/relationships/image" Target="../media/image260.png"/><Relationship Id="rId6" Type="http://schemas.openxmlformats.org/officeDocument/2006/relationships/image" Target="../media/image30.png"/><Relationship Id="rId7" Type="http://schemas.openxmlformats.org/officeDocument/2006/relationships/image" Target="../media/image17.png"/><Relationship Id="rId8" Type="http://schemas.openxmlformats.org/officeDocument/2006/relationships/image" Target="../media/image32.png"/><Relationship Id="rId9" Type="http://schemas.openxmlformats.org/officeDocument/2006/relationships/image" Target="../media/image13.png"/><Relationship Id="rId10" Type="http://schemas.openxmlformats.org/officeDocument/2006/relationships/image" Target="../media/image280.png"/><Relationship Id="rId11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4" Type="http://schemas.openxmlformats.org/officeDocument/2006/relationships/image" Target="../media/image350.png"/><Relationship Id="rId5" Type="http://schemas.openxmlformats.org/officeDocument/2006/relationships/image" Target="../media/image360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380.png"/><Relationship Id="rId9" Type="http://schemas.openxmlformats.org/officeDocument/2006/relationships/image" Target="../media/image18.png"/><Relationship Id="rId10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13.png"/><Relationship Id="rId9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49.png"/><Relationship Id="rId6" Type="http://schemas.openxmlformats.org/officeDocument/2006/relationships/image" Target="../media/image9.png"/><Relationship Id="rId7" Type="http://schemas.openxmlformats.org/officeDocument/2006/relationships/image" Target="../media/image22.png"/><Relationship Id="rId8" Type="http://schemas.openxmlformats.org/officeDocument/2006/relationships/image" Target="../media/image46.png"/><Relationship Id="rId9" Type="http://schemas.openxmlformats.org/officeDocument/2006/relationships/image" Target="../media/image10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0576" y="1465731"/>
            <a:ext cx="9668436" cy="225910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CoMEt</a:t>
            </a:r>
            <a:r>
              <a:rPr lang="en-US" dirty="0"/>
              <a:t>: a statistical approach to identify combinations of mutually exclusive alterations in cancer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131547"/>
            <a:ext cx="1473200" cy="1638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5169647"/>
            <a:ext cx="964623" cy="1600200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24000" y="4074459"/>
            <a:ext cx="9144000" cy="217842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Max Leiserson</a:t>
            </a:r>
            <a:r>
              <a:rPr lang="en-US" baseline="30000" dirty="0"/>
              <a:t>*</a:t>
            </a:r>
            <a:r>
              <a:rPr lang="en-US" dirty="0"/>
              <a:t>, </a:t>
            </a:r>
            <a:r>
              <a:rPr lang="en-US" dirty="0" err="1"/>
              <a:t>Hsin</a:t>
            </a:r>
            <a:r>
              <a:rPr lang="en-US" dirty="0"/>
              <a:t>-Ta Wu</a:t>
            </a:r>
            <a:r>
              <a:rPr lang="en-US" baseline="30000" dirty="0"/>
              <a:t>*</a:t>
            </a:r>
            <a:r>
              <a:rPr lang="en-US" dirty="0"/>
              <a:t>, Fabio </a:t>
            </a:r>
            <a:r>
              <a:rPr lang="en-US" dirty="0" err="1"/>
              <a:t>Vandin</a:t>
            </a:r>
            <a:r>
              <a:rPr lang="en-US" dirty="0"/>
              <a:t>, Benjamin Raphael</a:t>
            </a:r>
          </a:p>
          <a:p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Genome Biology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16, 160 (2015)</a:t>
            </a:r>
            <a:r>
              <a:rPr lang="is-I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dirty="0" smtClean="0">
                <a:solidFill>
                  <a:schemeClr val="bg1">
                    <a:lumMod val="50000"/>
                  </a:schemeClr>
                </a:solidFill>
                <a:hlinkClick r:id="rId5"/>
              </a:rPr>
              <a:t>doi:10.1186/s13059-015-0700-7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000" baseline="30000" dirty="0" smtClean="0"/>
              <a:t>* </a:t>
            </a:r>
            <a:r>
              <a:rPr lang="en-US" sz="2000" i="1" dirty="0" smtClean="0"/>
              <a:t>Equal contribution</a:t>
            </a:r>
          </a:p>
          <a:p>
            <a:endParaRPr lang="en-US" dirty="0" smtClean="0"/>
          </a:p>
          <a:p>
            <a:r>
              <a:rPr lang="en-US" dirty="0" smtClean="0"/>
              <a:t>February 2</a:t>
            </a:r>
            <a:r>
              <a:rPr lang="en-US" baseline="30000" dirty="0" smtClean="0"/>
              <a:t>nd</a:t>
            </a:r>
            <a:r>
              <a:rPr lang="en-US" dirty="0" smtClean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64805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C</a:t>
            </a:r>
            <a:r>
              <a:rPr lang="en-US" dirty="0" smtClean="0"/>
              <a:t>ombinations </a:t>
            </a:r>
            <a:r>
              <a:rPr lang="en-US" u="sng" dirty="0" smtClean="0"/>
              <a:t>o</a:t>
            </a:r>
            <a:r>
              <a:rPr lang="en-US" dirty="0" smtClean="0"/>
              <a:t>f </a:t>
            </a:r>
            <a:r>
              <a:rPr lang="en-US" u="sng" dirty="0" smtClean="0"/>
              <a:t>m</a:t>
            </a:r>
            <a:r>
              <a:rPr lang="en-US" dirty="0" smtClean="0"/>
              <a:t>utually </a:t>
            </a:r>
            <a:r>
              <a:rPr lang="en-US" u="sng" dirty="0" smtClean="0"/>
              <a:t>e</a:t>
            </a:r>
            <a:r>
              <a:rPr lang="en-US" dirty="0" smtClean="0"/>
              <a:t>xclusive al</a:t>
            </a:r>
            <a:r>
              <a:rPr lang="en-US" u="sng" dirty="0" smtClean="0"/>
              <a:t>t</a:t>
            </a:r>
            <a:r>
              <a:rPr lang="en-US" dirty="0" smtClean="0"/>
              <a:t>erations (</a:t>
            </a:r>
            <a:r>
              <a:rPr lang="en-US" dirty="0" err="1" smtClean="0"/>
              <a:t>CoMEt</a:t>
            </a:r>
            <a:r>
              <a:rPr lang="en-US" dirty="0" smtClean="0"/>
              <a:t>)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885791" cy="435133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Statistical score that is less biased towards most frequently mutated genes.</a:t>
            </a:r>
            <a:br>
              <a:rPr lang="en-US" dirty="0" smtClean="0"/>
            </a:b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MCMC algorithm identifies </a:t>
            </a:r>
            <a:r>
              <a:rPr lang="en-US" b="1" i="1" dirty="0" smtClean="0"/>
              <a:t>multiple</a:t>
            </a:r>
            <a:r>
              <a:rPr lang="en-US" b="1" dirty="0" smtClean="0"/>
              <a:t> exclusive modules by examining distribution of solutions</a:t>
            </a:r>
            <a:br>
              <a:rPr lang="en-US" b="1" dirty="0" smtClean="0"/>
            </a:b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Outperforms prior methods on simulated and real data.</a:t>
            </a:r>
            <a:br>
              <a:rPr lang="en-US" dirty="0" smtClean="0"/>
            </a:b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Identifies combinations overlapping cancer pathways in multiple tumor types.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D67C-D38A-6541-8BD8-4E1B6190BCDE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6169580"/>
            <a:ext cx="6457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[Leiserson*, Wu*, </a:t>
            </a:r>
            <a:r>
              <a:rPr lang="en-US" i="1" dirty="0" smtClean="0"/>
              <a:t>et al</a:t>
            </a:r>
            <a:r>
              <a:rPr lang="en-US" dirty="0" smtClean="0"/>
              <a:t>. </a:t>
            </a:r>
            <a:r>
              <a:rPr lang="en-US" i="1" dirty="0" smtClean="0"/>
              <a:t>Genome Biology</a:t>
            </a:r>
            <a:r>
              <a:rPr lang="en-US" dirty="0" smtClean="0"/>
              <a:t> 2015. Also </a:t>
            </a:r>
            <a:r>
              <a:rPr lang="en-US" i="1" dirty="0" smtClean="0"/>
              <a:t>RECOMB </a:t>
            </a:r>
            <a:r>
              <a:rPr lang="en-US" dirty="0" smtClean="0"/>
              <a:t>2015.]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68950" y="1380109"/>
            <a:ext cx="1242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Hsin</a:t>
            </a:r>
            <a:r>
              <a:rPr lang="en-US" dirty="0" smtClean="0"/>
              <a:t>-Ta Wu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117" t="24096" r="12937" b="2117"/>
          <a:stretch/>
        </p:blipFill>
        <p:spPr>
          <a:xfrm>
            <a:off x="10388245" y="365125"/>
            <a:ext cx="1003415" cy="101498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863103" y="2274887"/>
            <a:ext cx="3530926" cy="1237427"/>
            <a:chOff x="204379" y="2110220"/>
            <a:chExt cx="3530926" cy="1237427"/>
          </a:xfrm>
        </p:grpSpPr>
        <p:pic>
          <p:nvPicPr>
            <p:cNvPr id="11" name="Picture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2105" y="2110220"/>
              <a:ext cx="2743200" cy="123742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04379" y="2135115"/>
              <a:ext cx="8531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Gene 1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4379" y="2535375"/>
              <a:ext cx="8531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Gene </a:t>
              </a:r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4379" y="2935635"/>
              <a:ext cx="8531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Gene 3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863103" y="4113072"/>
            <a:ext cx="3613722" cy="1727796"/>
            <a:chOff x="4310306" y="4371624"/>
            <a:chExt cx="3613722" cy="1727796"/>
          </a:xfrm>
        </p:grpSpPr>
        <p:grpSp>
          <p:nvGrpSpPr>
            <p:cNvPr id="21" name="Group 20"/>
            <p:cNvGrpSpPr/>
            <p:nvPr/>
          </p:nvGrpSpPr>
          <p:grpSpPr>
            <a:xfrm>
              <a:off x="4310306" y="4371624"/>
              <a:ext cx="3613722" cy="1727796"/>
              <a:chOff x="4122051" y="4308032"/>
              <a:chExt cx="3613722" cy="172779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03773" y="4406929"/>
                <a:ext cx="2831508" cy="1508760"/>
              </a:xfrm>
              <a:prstGeom prst="rect">
                <a:avLst/>
              </a:prstGeom>
            </p:spPr>
          </p:pic>
          <p:cxnSp>
            <p:nvCxnSpPr>
              <p:cNvPr id="25" name="Straight Arrow Connector 24"/>
              <p:cNvCxnSpPr/>
              <p:nvPr/>
            </p:nvCxnSpPr>
            <p:spPr>
              <a:xfrm flipV="1">
                <a:off x="4441808" y="4308032"/>
                <a:ext cx="0" cy="1727795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4441808" y="6035827"/>
                <a:ext cx="3293965" cy="1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 rot="16200000">
                <a:off x="4183574" y="5020982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4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6818136" y="4847135"/>
                  <a:ext cx="8729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9" name="TextBox 8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8136" y="4847135"/>
                  <a:ext cx="872931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/>
            <p:cNvCxnSpPr/>
            <p:nvPr/>
          </p:nvCxnSpPr>
          <p:spPr>
            <a:xfrm rot="10800000" flipH="1" flipV="1">
              <a:off x="7096236" y="5190434"/>
              <a:ext cx="1" cy="3615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226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967" y="365125"/>
            <a:ext cx="10515600" cy="1325563"/>
          </a:xfrm>
        </p:spPr>
        <p:txBody>
          <a:bodyPr/>
          <a:lstStyle/>
          <a:p>
            <a:r>
              <a:rPr lang="en-US" dirty="0" smtClean="0"/>
              <a:t>Patients have alterations in </a:t>
            </a:r>
            <a:r>
              <a:rPr lang="en-US" i="1" dirty="0" smtClean="0"/>
              <a:t>multiple</a:t>
            </a:r>
            <a:r>
              <a:rPr lang="en-US" dirty="0" smtClean="0"/>
              <a:t> pathways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D67C-D38A-6541-8BD8-4E1B6190BCDE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933474" y="4104504"/>
              <a:ext cx="3793820" cy="1869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85277"/>
                    <a:gridCol w="955879"/>
                    <a:gridCol w="1452664"/>
                  </a:tblGrid>
                  <a:tr h="4262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>
                              <a:solidFill>
                                <a:srgbClr val="FFFFFF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Combinations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  <a:p>
                          <a:pPr algn="ctr"/>
                          <a:r>
                            <a:rPr lang="en-US" sz="1200" b="1" dirty="0">
                              <a:solidFill>
                                <a:srgbClr val="FFFFFF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of genes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sz="1200" i="1" smtClean="0">
                                        <a:effectLst/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l-GR" sz="1200" i="1" smtClean="0">
                                        <a:effectLst/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𝝓</m:t>
                                    </m:r>
                                  </m:e>
                                  <m:sup>
                                    <m:r>
                                      <a:rPr lang="en-US" sz="1200" b="1" i="1" smtClean="0">
                                        <a:effectLst/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−</m:t>
                                    </m:r>
                                    <m:r>
                                      <a:rPr lang="en-US" sz="1200" b="1" i="1" smtClean="0">
                                        <a:effectLst/>
                                        <a:latin typeface="Cambria Math" charset="0"/>
                                        <a:ea typeface="Calibri" charset="0"/>
                                        <a:cs typeface="Calibri" charset="0"/>
                                      </a:rPr>
                                      <m:t>𝟏</m:t>
                                    </m:r>
                                  </m:sup>
                                </m:sSup>
                                <m:r>
                                  <a:rPr lang="en-US" sz="1200" b="1" i="1" smtClean="0">
                                    <a:effectLst/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(</m:t>
                                </m:r>
                                <m:r>
                                  <a:rPr lang="en-US" sz="1200" b="1" i="1" smtClean="0">
                                    <a:effectLst/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𝑴</m:t>
                                </m:r>
                                <m:r>
                                  <a:rPr lang="en-US" sz="1200" b="1" i="1" smtClean="0">
                                    <a:effectLst/>
                                    <a:latin typeface="Cambria Math" charset="0"/>
                                    <a:ea typeface="Calibri" charset="0"/>
                                    <a:cs typeface="Calibri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l-GR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>
                              <a:solidFill>
                                <a:srgbClr val="FFFFFF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Sampling frequency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marL="50800" marR="50800" marT="50800" marB="50800" anchor="ctr"/>
                    </a:tc>
                  </a:tr>
                  <a:tr h="426264">
                    <a:tc>
                      <a:txBody>
                        <a:bodyPr/>
                        <a:lstStyle/>
                        <a:p>
                          <a:r>
                            <a:rPr lang="en-US" sz="1200" b="0" dirty="0" smtClean="0">
                              <a:solidFill>
                                <a:srgbClr val="FF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G1,G2,G3;</a:t>
                          </a:r>
                          <a:endParaRPr lang="en-US" sz="1200" b="0" dirty="0">
                            <a:solidFill>
                              <a:srgbClr val="FF0000"/>
                            </a:solidFill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  <a:p>
                          <a:r>
                            <a:rPr lang="en-US" sz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G4,G5</a:t>
                          </a:r>
                          <a:r>
                            <a:rPr lang="en-US" sz="1200" dirty="0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,G6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250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5000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marL="50800" marR="50800" marT="50800" marB="50800" anchor="ctr"/>
                    </a:tc>
                  </a:tr>
                  <a:tr h="426264">
                    <a:tc>
                      <a:txBody>
                        <a:bodyPr/>
                        <a:lstStyle/>
                        <a:p>
                          <a:r>
                            <a:rPr lang="en-US" sz="1200" b="0" dirty="0" smtClean="0">
                              <a:solidFill>
                                <a:srgbClr val="FF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G1,G2,G3;</a:t>
                          </a:r>
                          <a:endParaRPr lang="en-US" sz="1200" b="0" dirty="0">
                            <a:solidFill>
                              <a:srgbClr val="FF0000"/>
                            </a:solidFill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  <a:p>
                          <a:r>
                            <a:rPr lang="en-US" sz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G4,G5</a:t>
                          </a:r>
                          <a:r>
                            <a:rPr lang="en-US" sz="1200" dirty="0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,G7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245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3000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marL="50800" marR="50800" marT="50800" marB="50800" anchor="ctr"/>
                    </a:tc>
                  </a:tr>
                  <a:tr h="426264">
                    <a:tc>
                      <a:txBody>
                        <a:bodyPr/>
                        <a:lstStyle/>
                        <a:p>
                          <a:r>
                            <a:rPr lang="en-US" sz="1200" b="0" dirty="0" smtClean="0">
                              <a:solidFill>
                                <a:srgbClr val="FF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G1,G2,G3;</a:t>
                          </a:r>
                          <a:endParaRPr lang="en-US" sz="1200" b="0" dirty="0">
                            <a:solidFill>
                              <a:srgbClr val="FF0000"/>
                            </a:solidFill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  <a:p>
                          <a:r>
                            <a:rPr lang="en-US" sz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G4, G5</a:t>
                          </a:r>
                          <a:r>
                            <a:rPr lang="en-US" sz="1200" dirty="0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, G8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240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2000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marL="50800" marR="50800" marT="50800" marB="5080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1507963"/>
                  </p:ext>
                </p:extLst>
              </p:nvPr>
            </p:nvGraphicFramePr>
            <p:xfrm>
              <a:off x="933474" y="4104504"/>
              <a:ext cx="3793820" cy="1869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85277"/>
                    <a:gridCol w="955879"/>
                    <a:gridCol w="1452664"/>
                  </a:tblGrid>
                  <a:tr h="4673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>
                              <a:solidFill>
                                <a:srgbClr val="FFFFFF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Combinations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  <a:p>
                          <a:pPr algn="ctr"/>
                          <a:r>
                            <a:rPr lang="en-US" sz="1200" b="1" dirty="0">
                              <a:solidFill>
                                <a:srgbClr val="FFFFFF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of genes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800" marR="50800" marT="50800" marB="50800" anchor="ctr">
                        <a:blipFill rotWithShape="0">
                          <a:blip r:embed="rId3"/>
                          <a:stretch>
                            <a:fillRect l="-145223" t="-1299" r="-154777" b="-3077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>
                              <a:solidFill>
                                <a:srgbClr val="FFFFFF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Sampling frequency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marL="50800" marR="50800" marT="50800" marB="50800" anchor="ctr"/>
                    </a:tc>
                  </a:tr>
                  <a:tr h="467360">
                    <a:tc>
                      <a:txBody>
                        <a:bodyPr/>
                        <a:lstStyle/>
                        <a:p>
                          <a:r>
                            <a:rPr lang="en-US" sz="1200" b="0" dirty="0" smtClean="0">
                              <a:solidFill>
                                <a:srgbClr val="FF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G1,G2,G3;</a:t>
                          </a:r>
                          <a:endParaRPr lang="en-US" sz="1200" b="0" dirty="0">
                            <a:solidFill>
                              <a:srgbClr val="FF0000"/>
                            </a:solidFill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  <a:p>
                          <a:r>
                            <a:rPr lang="en-US" sz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G4,G5</a:t>
                          </a:r>
                          <a:r>
                            <a:rPr lang="en-US" sz="1200" dirty="0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,G6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250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5000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marL="50800" marR="50800" marT="50800" marB="50800" anchor="ctr"/>
                    </a:tc>
                  </a:tr>
                  <a:tr h="467360">
                    <a:tc>
                      <a:txBody>
                        <a:bodyPr/>
                        <a:lstStyle/>
                        <a:p>
                          <a:r>
                            <a:rPr lang="en-US" sz="1200" b="0" dirty="0" smtClean="0">
                              <a:solidFill>
                                <a:srgbClr val="FF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G1,G2,G3;</a:t>
                          </a:r>
                          <a:endParaRPr lang="en-US" sz="1200" b="0" dirty="0">
                            <a:solidFill>
                              <a:srgbClr val="FF0000"/>
                            </a:solidFill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  <a:p>
                          <a:r>
                            <a:rPr lang="en-US" sz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G4,G5</a:t>
                          </a:r>
                          <a:r>
                            <a:rPr lang="en-US" sz="1200" dirty="0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,G7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245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3000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marL="50800" marR="50800" marT="50800" marB="50800" anchor="ctr"/>
                    </a:tc>
                  </a:tr>
                  <a:tr h="467360">
                    <a:tc>
                      <a:txBody>
                        <a:bodyPr/>
                        <a:lstStyle/>
                        <a:p>
                          <a:r>
                            <a:rPr lang="en-US" sz="1200" b="0" dirty="0" smtClean="0">
                              <a:solidFill>
                                <a:srgbClr val="FF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G1,G2,G3;</a:t>
                          </a:r>
                          <a:endParaRPr lang="en-US" sz="1200" b="0" dirty="0">
                            <a:solidFill>
                              <a:srgbClr val="FF0000"/>
                            </a:solidFill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  <a:p>
                          <a:r>
                            <a:rPr lang="en-US" sz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G4, G5</a:t>
                          </a:r>
                          <a:r>
                            <a:rPr lang="en-US" sz="1200" dirty="0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, G8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240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2000</a:t>
                          </a:r>
                          <a:endParaRPr lang="en-US" sz="1200" dirty="0">
                            <a:effectLst/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marL="50800" marR="50800" marT="50800" marB="5080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74" name="TextBox 73"/>
          <p:cNvSpPr txBox="1"/>
          <p:nvPr/>
        </p:nvSpPr>
        <p:spPr>
          <a:xfrm>
            <a:off x="5130942" y="3719039"/>
            <a:ext cx="2734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Marginal probability graph</a:t>
            </a:r>
            <a:endParaRPr lang="en-US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933474" y="3719039"/>
            <a:ext cx="3050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Multiple suboptimal solutions</a:t>
            </a:r>
            <a:endParaRPr lang="en-US" b="1" dirty="0"/>
          </a:p>
        </p:txBody>
      </p:sp>
      <p:grpSp>
        <p:nvGrpSpPr>
          <p:cNvPr id="98" name="Group 97"/>
          <p:cNvGrpSpPr/>
          <p:nvPr/>
        </p:nvGrpSpPr>
        <p:grpSpPr>
          <a:xfrm>
            <a:off x="5130942" y="4086926"/>
            <a:ext cx="3747382" cy="1904597"/>
            <a:chOff x="5133036" y="3929174"/>
            <a:chExt cx="3747382" cy="19045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5234168" y="5310551"/>
                  <a:ext cx="3646250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solidFill>
                        <a:srgbClr val="000000"/>
                      </a:solidFill>
                    </a:rPr>
                    <a:t>Edges </a:t>
                  </a:r>
                  <a14:m>
                    <m:oMath xmlns:m="http://schemas.openxmlformats.org/officeDocument/2006/math">
                      <m:r>
                        <a:rPr lang="en-US" sz="1400" i="1" dirty="0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1400" i="1" dirty="0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𝑢</m:t>
                      </m:r>
                      <m:r>
                        <a:rPr lang="en-US" sz="1400" i="1" dirty="0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, </m:t>
                      </m:r>
                      <m:r>
                        <a:rPr lang="en-US" sz="1400" i="1" dirty="0">
                          <a:solidFill>
                            <a:srgbClr val="00000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1400" i="1" dirty="0">
                          <a:solidFill>
                            <a:srgbClr val="000000"/>
                          </a:solidFill>
                          <a:latin typeface="Cambria Math" charset="0"/>
                        </a:rPr>
                        <m:t>)</m:t>
                      </m:r>
                    </m:oMath>
                  </a14:m>
                  <a:r>
                    <a:rPr lang="en-US" sz="1400" dirty="0">
                      <a:solidFill>
                        <a:srgbClr val="000000"/>
                      </a:solidFill>
                    </a:rPr>
                    <a:t> </a:t>
                  </a:r>
                  <a:r>
                    <a:rPr lang="en-US" sz="1400" dirty="0" smtClean="0">
                      <a:solidFill>
                        <a:srgbClr val="000000"/>
                      </a:solidFill>
                    </a:rPr>
                    <a:t>are weighted by how </a:t>
                  </a:r>
                  <a:r>
                    <a:rPr lang="en-US" sz="1400" dirty="0">
                      <a:solidFill>
                        <a:srgbClr val="000000"/>
                      </a:solidFill>
                    </a:rPr>
                    <a:t>often gene </a:t>
                  </a:r>
                  <a14:m>
                    <m:oMath xmlns:m="http://schemas.openxmlformats.org/officeDocument/2006/math">
                      <m:r>
                        <a:rPr lang="en-US" sz="1400" i="1" dirty="0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𝑢</m:t>
                      </m:r>
                    </m:oMath>
                  </a14:m>
                  <a:r>
                    <a:rPr lang="en-US" sz="1400" dirty="0">
                      <a:solidFill>
                        <a:srgbClr val="000000"/>
                      </a:solidFill>
                    </a:rPr>
                    <a:t> is </a:t>
                  </a:r>
                  <a:r>
                    <a:rPr lang="en-US" sz="1400" dirty="0" smtClean="0">
                      <a:solidFill>
                        <a:srgbClr val="000000"/>
                      </a:solidFill>
                    </a:rPr>
                    <a:t>sampled in </a:t>
                  </a:r>
                  <a:r>
                    <a:rPr lang="en-US" sz="1400" dirty="0">
                      <a:solidFill>
                        <a:srgbClr val="000000"/>
                      </a:solidFill>
                    </a:rPr>
                    <a:t>the same combination as gene </a:t>
                  </a:r>
                  <a14:m>
                    <m:oMath xmlns:m="http://schemas.openxmlformats.org/officeDocument/2006/math">
                      <m:r>
                        <a:rPr lang="en-US" sz="1400" i="1" dirty="0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𝑣</m:t>
                      </m:r>
                    </m:oMath>
                  </a14:m>
                  <a:r>
                    <a:rPr lang="en-US" sz="1400" dirty="0" smtClean="0">
                      <a:solidFill>
                        <a:srgbClr val="000000"/>
                      </a:solidFill>
                    </a:rPr>
                    <a:t>.</a:t>
                  </a:r>
                  <a:endParaRPr lang="en-US" sz="1400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4168" y="5310551"/>
                  <a:ext cx="3646250" cy="52322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02" t="-2326" b="-104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7" name="Group 96"/>
            <p:cNvGrpSpPr/>
            <p:nvPr/>
          </p:nvGrpSpPr>
          <p:grpSpPr>
            <a:xfrm>
              <a:off x="5133036" y="3929174"/>
              <a:ext cx="3562910" cy="1525477"/>
              <a:chOff x="5133036" y="3929174"/>
              <a:chExt cx="3562910" cy="152547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934667" y="4678695"/>
                <a:ext cx="447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G2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382225" y="5085319"/>
                <a:ext cx="489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ambria Math" charset="0"/>
                    <a:ea typeface="Cambria Math" charset="0"/>
                    <a:cs typeface="Cambria Math" charset="0"/>
                  </a:rPr>
                  <a:t>1.0</a:t>
                </a:r>
                <a:endParaRPr lang="en-US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Oval 2"/>
                  <p:cNvSpPr>
                    <a:spLocks noChangeAspect="1"/>
                  </p:cNvSpPr>
                  <p:nvPr/>
                </p:nvSpPr>
                <p:spPr>
                  <a:xfrm>
                    <a:off x="7089727" y="4821618"/>
                    <a:ext cx="365760" cy="358694"/>
                  </a:xfrm>
                  <a:prstGeom prst="ellipse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" name="Oval 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89727" y="4821618"/>
                    <a:ext cx="365760" cy="358694"/>
                  </a:xfrm>
                  <a:prstGeom prst="ellipse">
                    <a:avLst/>
                  </a:prstGeom>
                  <a:blipFill rotWithShape="0">
                    <a:blip r:embed="rId5"/>
                    <a:stretch>
                      <a:fillRect l="-967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Oval 18"/>
                  <p:cNvSpPr>
                    <a:spLocks noChangeAspect="1"/>
                  </p:cNvSpPr>
                  <p:nvPr/>
                </p:nvSpPr>
                <p:spPr>
                  <a:xfrm>
                    <a:off x="7800735" y="4821618"/>
                    <a:ext cx="365760" cy="358694"/>
                  </a:xfrm>
                  <a:prstGeom prst="ellipse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5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9" name="Oval 1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00735" y="4821618"/>
                    <a:ext cx="365760" cy="358694"/>
                  </a:xfrm>
                  <a:prstGeom prst="ellipse">
                    <a:avLst/>
                  </a:prstGeom>
                  <a:blipFill rotWithShape="0">
                    <a:blip r:embed="rId6"/>
                    <a:stretch>
                      <a:fillRect l="-11290" b="-16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Oval 19"/>
                  <p:cNvSpPr>
                    <a:spLocks noChangeAspect="1"/>
                  </p:cNvSpPr>
                  <p:nvPr/>
                </p:nvSpPr>
                <p:spPr>
                  <a:xfrm>
                    <a:off x="7424622" y="4065756"/>
                    <a:ext cx="365760" cy="358694"/>
                  </a:xfrm>
                  <a:prstGeom prst="ellipse">
                    <a:avLst/>
                  </a:prstGeom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7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0" name="Oval 1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24622" y="4065756"/>
                    <a:ext cx="365760" cy="358694"/>
                  </a:xfrm>
                  <a:prstGeom prst="ellipse">
                    <a:avLst/>
                  </a:prstGeom>
                  <a:blipFill rotWithShape="0">
                    <a:blip r:embed="rId7"/>
                    <a:stretch>
                      <a:fillRect l="-112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1" name="Straight Connector 20"/>
              <p:cNvCxnSpPr>
                <a:stCxn id="3" idx="6"/>
                <a:endCxn id="19" idx="2"/>
              </p:cNvCxnSpPr>
              <p:nvPr/>
            </p:nvCxnSpPr>
            <p:spPr>
              <a:xfrm>
                <a:off x="7455487" y="5000965"/>
                <a:ext cx="345248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>
                <a:stCxn id="19" idx="0"/>
                <a:endCxn id="20" idx="4"/>
              </p:cNvCxnSpPr>
              <p:nvPr/>
            </p:nvCxnSpPr>
            <p:spPr>
              <a:xfrm flipH="1" flipV="1">
                <a:off x="7607502" y="4424450"/>
                <a:ext cx="376113" cy="39716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3" idx="0"/>
                <a:endCxn id="20" idx="4"/>
              </p:cNvCxnSpPr>
              <p:nvPr/>
            </p:nvCxnSpPr>
            <p:spPr>
              <a:xfrm flipV="1">
                <a:off x="7272607" y="4424450"/>
                <a:ext cx="334895" cy="39716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Oval 41"/>
                  <p:cNvSpPr>
                    <a:spLocks noChangeAspect="1"/>
                  </p:cNvSpPr>
                  <p:nvPr/>
                </p:nvSpPr>
                <p:spPr>
                  <a:xfrm>
                    <a:off x="8081430" y="4071075"/>
                    <a:ext cx="365760" cy="358694"/>
                  </a:xfrm>
                  <a:prstGeom prst="ellipse">
                    <a:avLst/>
                  </a:prstGeom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8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2" name="Oval 4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81430" y="4071075"/>
                    <a:ext cx="365760" cy="358694"/>
                  </a:xfrm>
                  <a:prstGeom prst="ellipse">
                    <a:avLst/>
                  </a:prstGeom>
                  <a:blipFill rotWithShape="0">
                    <a:blip r:embed="rId8"/>
                    <a:stretch>
                      <a:fillRect l="-112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3" name="Straight Connector 42"/>
              <p:cNvCxnSpPr>
                <a:stCxn id="19" idx="0"/>
                <a:endCxn id="42" idx="4"/>
              </p:cNvCxnSpPr>
              <p:nvPr/>
            </p:nvCxnSpPr>
            <p:spPr>
              <a:xfrm flipV="1">
                <a:off x="7983615" y="4429769"/>
                <a:ext cx="280695" cy="391849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42" idx="3"/>
                <a:endCxn id="3" idx="0"/>
              </p:cNvCxnSpPr>
              <p:nvPr/>
            </p:nvCxnSpPr>
            <p:spPr>
              <a:xfrm flipH="1">
                <a:off x="7272607" y="4377239"/>
                <a:ext cx="862387" cy="444379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8078469" y="4482299"/>
                <a:ext cx="6174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>
                    <a:latin typeface="Cambria Math" charset="0"/>
                    <a:ea typeface="Cambria Math" charset="0"/>
                    <a:cs typeface="Cambria Math" charset="0"/>
                  </a:rPr>
                  <a:t>0.20</a:t>
                </a:r>
                <a:endParaRPr lang="en-US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Oval 38"/>
                  <p:cNvSpPr>
                    <a:spLocks noChangeAspect="1"/>
                  </p:cNvSpPr>
                  <p:nvPr/>
                </p:nvSpPr>
                <p:spPr>
                  <a:xfrm>
                    <a:off x="6693102" y="4060437"/>
                    <a:ext cx="365760" cy="358694"/>
                  </a:xfrm>
                  <a:prstGeom prst="ellipse">
                    <a:avLst/>
                  </a:prstGeom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6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9" name="Oval 3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93102" y="4060437"/>
                    <a:ext cx="365760" cy="358694"/>
                  </a:xfrm>
                  <a:prstGeom prst="ellipse">
                    <a:avLst/>
                  </a:prstGeom>
                  <a:blipFill rotWithShape="0">
                    <a:blip r:embed="rId9"/>
                    <a:stretch>
                      <a:fillRect l="-112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0" name="Straight Connector 39"/>
              <p:cNvCxnSpPr>
                <a:stCxn id="3" idx="0"/>
                <a:endCxn id="39" idx="4"/>
              </p:cNvCxnSpPr>
              <p:nvPr/>
            </p:nvCxnSpPr>
            <p:spPr>
              <a:xfrm flipH="1" flipV="1">
                <a:off x="6875982" y="4419131"/>
                <a:ext cx="396625" cy="4024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19" idx="0"/>
                <a:endCxn id="39" idx="4"/>
              </p:cNvCxnSpPr>
              <p:nvPr/>
            </p:nvCxnSpPr>
            <p:spPr>
              <a:xfrm flipH="1" flipV="1">
                <a:off x="6875982" y="4419131"/>
                <a:ext cx="1107633" cy="4024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>
                <a:stCxn id="52" idx="0"/>
                <a:endCxn id="50" idx="4"/>
              </p:cNvCxnSpPr>
              <p:nvPr/>
            </p:nvCxnSpPr>
            <p:spPr>
              <a:xfrm flipH="1" flipV="1">
                <a:off x="5472306" y="4427888"/>
                <a:ext cx="344414" cy="39937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>
                <a:stCxn id="52" idx="0"/>
                <a:endCxn id="51" idx="4"/>
              </p:cNvCxnSpPr>
              <p:nvPr/>
            </p:nvCxnSpPr>
            <p:spPr>
              <a:xfrm flipV="1">
                <a:off x="5816720" y="4427888"/>
                <a:ext cx="434615" cy="39937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>
                <a:stCxn id="51" idx="2"/>
                <a:endCxn id="50" idx="6"/>
              </p:cNvCxnSpPr>
              <p:nvPr/>
            </p:nvCxnSpPr>
            <p:spPr>
              <a:xfrm flipH="1">
                <a:off x="5655186" y="4248541"/>
                <a:ext cx="413269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Oval 49"/>
                  <p:cNvSpPr>
                    <a:spLocks noChangeAspect="1"/>
                  </p:cNvSpPr>
                  <p:nvPr/>
                </p:nvSpPr>
                <p:spPr>
                  <a:xfrm>
                    <a:off x="5289426" y="4069194"/>
                    <a:ext cx="365760" cy="358694"/>
                  </a:xfrm>
                  <a:prstGeom prst="ellipse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0" name="Oval 4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89426" y="4069194"/>
                    <a:ext cx="365760" cy="358694"/>
                  </a:xfrm>
                  <a:prstGeom prst="ellipse">
                    <a:avLst/>
                  </a:prstGeom>
                  <a:blipFill rotWithShape="0">
                    <a:blip r:embed="rId10"/>
                    <a:stretch>
                      <a:fillRect l="-112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Oval 50"/>
                  <p:cNvSpPr>
                    <a:spLocks noChangeAspect="1"/>
                  </p:cNvSpPr>
                  <p:nvPr/>
                </p:nvSpPr>
                <p:spPr>
                  <a:xfrm>
                    <a:off x="6068455" y="4069194"/>
                    <a:ext cx="365760" cy="358694"/>
                  </a:xfrm>
                  <a:prstGeom prst="ellipse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1" name="Oval 5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68455" y="4069194"/>
                    <a:ext cx="365760" cy="358694"/>
                  </a:xfrm>
                  <a:prstGeom prst="ellipse">
                    <a:avLst/>
                  </a:prstGeom>
                  <a:blipFill rotWithShape="0">
                    <a:blip r:embed="rId11"/>
                    <a:stretch>
                      <a:fillRect l="-967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Oval 51"/>
                  <p:cNvSpPr>
                    <a:spLocks noChangeAspect="1"/>
                  </p:cNvSpPr>
                  <p:nvPr/>
                </p:nvSpPr>
                <p:spPr>
                  <a:xfrm>
                    <a:off x="5633840" y="4827266"/>
                    <a:ext cx="365760" cy="358694"/>
                  </a:xfrm>
                  <a:prstGeom prst="ellipse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2" name="Oval 5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33840" y="4827266"/>
                    <a:ext cx="365760" cy="358694"/>
                  </a:xfrm>
                  <a:prstGeom prst="ellipse">
                    <a:avLst/>
                  </a:prstGeom>
                  <a:blipFill rotWithShape="0">
                    <a:blip r:embed="rId12"/>
                    <a:stretch>
                      <a:fillRect l="-112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7" name="TextBox 76"/>
              <p:cNvSpPr txBox="1"/>
              <p:nvPr/>
            </p:nvSpPr>
            <p:spPr>
              <a:xfrm>
                <a:off x="6552666" y="4538125"/>
                <a:ext cx="6174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>
                    <a:latin typeface="Cambria Math" charset="0"/>
                    <a:ea typeface="Cambria Math" charset="0"/>
                    <a:cs typeface="Cambria Math" charset="0"/>
                  </a:rPr>
                  <a:t>0.50</a:t>
                </a:r>
                <a:endParaRPr lang="en-US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6009813" y="4511310"/>
                <a:ext cx="489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>
                    <a:latin typeface="Cambria Math" charset="0"/>
                    <a:ea typeface="Cambria Math" charset="0"/>
                    <a:cs typeface="Cambria Math" charset="0"/>
                  </a:rPr>
                  <a:t>1.0</a:t>
                </a:r>
                <a:endParaRPr lang="en-US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133036" y="4493304"/>
                <a:ext cx="489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>
                    <a:latin typeface="Cambria Math" charset="0"/>
                    <a:ea typeface="Cambria Math" charset="0"/>
                    <a:cs typeface="Cambria Math" charset="0"/>
                  </a:rPr>
                  <a:t>1.0</a:t>
                </a:r>
                <a:endParaRPr lang="en-US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604243" y="3929174"/>
                <a:ext cx="489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>
                    <a:latin typeface="Cambria Math" charset="0"/>
                    <a:ea typeface="Cambria Math" charset="0"/>
                    <a:cs typeface="Cambria Math" charset="0"/>
                  </a:rPr>
                  <a:t>1.0</a:t>
                </a:r>
                <a:endParaRPr lang="en-US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8984900" y="4527166"/>
            <a:ext cx="2092104" cy="1024117"/>
            <a:chOff x="8877533" y="3654578"/>
            <a:chExt cx="2092104" cy="1024117"/>
          </a:xfrm>
        </p:grpSpPr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8973651" y="4011321"/>
              <a:ext cx="233103" cy="2286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9216593" y="3932318"/>
              <a:ext cx="175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 </a:t>
              </a:r>
              <a:r>
                <a:rPr lang="en-US" dirty="0" err="1" smtClean="0"/>
                <a:t>CoMEt</a:t>
              </a:r>
              <a:r>
                <a:rPr lang="en-US" dirty="0" smtClean="0"/>
                <a:t> module</a:t>
              </a:r>
              <a:endParaRPr lang="en-US" dirty="0"/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8996557" y="4359715"/>
              <a:ext cx="233103" cy="22860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9216593" y="4284705"/>
              <a:ext cx="86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 other</a:t>
              </a:r>
              <a:endParaRPr lang="en-US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8877533" y="3654578"/>
              <a:ext cx="1370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Gene legend</a:t>
              </a:r>
              <a:endParaRPr lang="en-US" b="1" dirty="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8877533" y="3697664"/>
              <a:ext cx="2092104" cy="9810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Rectangle 98"/>
          <p:cNvSpPr/>
          <p:nvPr/>
        </p:nvSpPr>
        <p:spPr>
          <a:xfrm>
            <a:off x="827967" y="1532344"/>
            <a:ext cx="69603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Need to search for </a:t>
            </a:r>
            <a:r>
              <a:rPr lang="en-US" sz="2000" b="1" dirty="0" smtClean="0"/>
              <a:t>multiple sets of alterations </a:t>
            </a:r>
            <a:r>
              <a:rPr lang="en-US" sz="2000" b="1" i="1" dirty="0" smtClean="0"/>
              <a:t>simultaneously</a:t>
            </a:r>
            <a:r>
              <a:rPr lang="en-US" sz="2000" b="1" dirty="0" smtClean="0"/>
              <a:t> </a:t>
            </a:r>
            <a:r>
              <a:rPr lang="en-US" sz="2000" dirty="0" smtClean="0"/>
              <a:t>[Multi-</a:t>
            </a:r>
            <a:r>
              <a:rPr lang="en-US" sz="2000" dirty="0" err="1" smtClean="0"/>
              <a:t>Dendrix</a:t>
            </a:r>
            <a:r>
              <a:rPr lang="en-US" sz="2000" dirty="0" smtClean="0"/>
              <a:t>; Leiserson, </a:t>
            </a:r>
            <a:r>
              <a:rPr lang="en-US" sz="2000" i="1" dirty="0" smtClean="0"/>
              <a:t>et al</a:t>
            </a:r>
            <a:r>
              <a:rPr lang="en-US" sz="2000" dirty="0" smtClean="0"/>
              <a:t>. 2013]</a:t>
            </a:r>
          </a:p>
          <a:p>
            <a:endParaRPr lang="en-US" sz="2000" dirty="0" smtClean="0"/>
          </a:p>
          <a:p>
            <a:r>
              <a:rPr lang="en-US" sz="2000" dirty="0" smtClean="0"/>
              <a:t>But we do not know the number or size of pathways </a:t>
            </a:r>
            <a:r>
              <a:rPr lang="en-US" sz="2000" b="1" i="1" dirty="0" smtClean="0"/>
              <a:t>a priori</a:t>
            </a:r>
            <a:r>
              <a:rPr lang="en-US" sz="2000" i="1" dirty="0" smtClean="0"/>
              <a:t> </a:t>
            </a:r>
            <a:r>
              <a:rPr lang="en-US" sz="2000" dirty="0" smtClean="0"/>
              <a:t>and there are often many </a:t>
            </a:r>
            <a:r>
              <a:rPr lang="en-US" sz="2000" b="1" dirty="0" smtClean="0"/>
              <a:t>suboptimal solutions</a:t>
            </a:r>
            <a:r>
              <a:rPr lang="en-US" sz="2000" dirty="0" smtClean="0"/>
              <a:t>...</a:t>
            </a:r>
            <a:endParaRPr lang="en-US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27967" y="6039855"/>
                <a:ext cx="105156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/>
                  <a:t>MCMC </a:t>
                </a:r>
                <a:r>
                  <a:rPr lang="en-US" b="1" dirty="0"/>
                  <a:t>algorithm samples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charset="0"/>
                      </a:rPr>
                      <m:t>𝒕</m:t>
                    </m:r>
                  </m:oMath>
                </a14:m>
                <a:r>
                  <a:rPr lang="en-US" b="1" dirty="0"/>
                  <a:t> sets of size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charset="0"/>
                      </a:rPr>
                      <m:t>𝒌</m:t>
                    </m:r>
                  </m:oMath>
                </a14:m>
                <a:r>
                  <a:rPr lang="en-US" b="1" dirty="0"/>
                  <a:t> in proportion to their combined statistical score</a:t>
                </a:r>
                <a:r>
                  <a:rPr lang="en-US" b="1" dirty="0" smtClean="0"/>
                  <a:t>.</a:t>
                </a:r>
                <a:endParaRPr lang="en-US" b="1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67" y="6039855"/>
                <a:ext cx="10515600" cy="369332"/>
              </a:xfrm>
              <a:prstGeom prst="rect">
                <a:avLst/>
              </a:prstGeom>
              <a:blipFill rotWithShape="0">
                <a:blip r:embed="rId13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0030952" y="2187324"/>
            <a:ext cx="2161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[Vogelstein, </a:t>
            </a:r>
            <a:r>
              <a:rPr lang="en-US" i="1" dirty="0" smtClean="0"/>
              <a:t>et al</a:t>
            </a:r>
            <a:r>
              <a:rPr lang="en-US" dirty="0" smtClean="0"/>
              <a:t>. 2013]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827967" y="3332331"/>
            <a:ext cx="10525833" cy="3076856"/>
            <a:chOff x="827967" y="3332331"/>
            <a:chExt cx="10369067" cy="3076856"/>
          </a:xfrm>
        </p:grpSpPr>
        <p:sp>
          <p:nvSpPr>
            <p:cNvPr id="48" name="Rectangle 47"/>
            <p:cNvSpPr/>
            <p:nvPr/>
          </p:nvSpPr>
          <p:spPr>
            <a:xfrm>
              <a:off x="827968" y="3332331"/>
              <a:ext cx="10369066" cy="36531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Compute marginal </a:t>
              </a:r>
              <a:r>
                <a:rPr lang="en-US" sz="2400" dirty="0" smtClean="0"/>
                <a:t>probability of pairs with exclusive alterations to identify </a:t>
              </a:r>
              <a:r>
                <a:rPr lang="en-US" sz="2400" i="1" dirty="0" smtClean="0"/>
                <a:t>modules</a:t>
              </a:r>
              <a:endParaRPr lang="en-US" sz="24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27967" y="3697646"/>
              <a:ext cx="10369066" cy="27115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>
            <a:off x="4155141" y="3921431"/>
            <a:ext cx="804264" cy="8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Vogelstein-12-cancer-pathways.pdf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" t="5946" r="4208" b="7240"/>
          <a:stretch/>
        </p:blipFill>
        <p:spPr>
          <a:xfrm>
            <a:off x="8356922" y="1504710"/>
            <a:ext cx="1701478" cy="16899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807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Comparison to Multi-</a:t>
            </a:r>
            <a:r>
              <a:rPr lang="en-US" sz="3600" dirty="0" err="1" smtClean="0"/>
              <a:t>Dendrix</a:t>
            </a:r>
            <a:r>
              <a:rPr lang="en-US" sz="3600" dirty="0" smtClean="0"/>
              <a:t>, </a:t>
            </a:r>
            <a:r>
              <a:rPr lang="en-US" sz="3600" dirty="0" err="1" smtClean="0"/>
              <a:t>muex</a:t>
            </a:r>
            <a:r>
              <a:rPr lang="en-US" sz="3600" dirty="0" smtClean="0"/>
              <a:t>, and </a:t>
            </a:r>
            <a:r>
              <a:rPr lang="en-US" sz="3600" dirty="0" err="1" smtClean="0"/>
              <a:t>mutex</a:t>
            </a:r>
            <a:r>
              <a:rPr lang="en-US" sz="3600" dirty="0" smtClean="0"/>
              <a:t> on simulated data.</a:t>
            </a:r>
            <a:br>
              <a:rPr lang="en-US" sz="3600" dirty="0" smtClean="0"/>
            </a:b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Application to </a:t>
            </a:r>
            <a:r>
              <a:rPr lang="en-US" sz="3600" b="1" dirty="0" smtClean="0"/>
              <a:t>TCGA glioblastoma, breast cancer</a:t>
            </a:r>
            <a:r>
              <a:rPr lang="en-US" sz="3600" dirty="0" smtClean="0"/>
              <a:t>, leukemia, and stomach cancer datasets.</a:t>
            </a:r>
          </a:p>
          <a:p>
            <a:pPr lvl="1">
              <a:buFont typeface="Wingdings" charset="2"/>
              <a:buChar char="Ø"/>
            </a:pPr>
            <a:r>
              <a:rPr lang="en-US" sz="3200" dirty="0" smtClean="0"/>
              <a:t> Combinations of mutations in cancer pathways</a:t>
            </a:r>
          </a:p>
          <a:p>
            <a:pPr lvl="1">
              <a:buFont typeface="Wingdings" charset="2"/>
              <a:buChar char="Ø"/>
            </a:pPr>
            <a:r>
              <a:rPr lang="en-US" sz="3200" dirty="0" smtClean="0"/>
              <a:t> Overlapping pathways</a:t>
            </a:r>
          </a:p>
          <a:p>
            <a:pPr lvl="1">
              <a:buFont typeface="Wingdings" charset="2"/>
              <a:buChar char="Ø"/>
            </a:pPr>
            <a:r>
              <a:rPr lang="en-US" sz="3200" dirty="0"/>
              <a:t> </a:t>
            </a:r>
            <a:r>
              <a:rPr lang="en-US" sz="3200" dirty="0" smtClean="0"/>
              <a:t>Subtype-specific mutations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D67C-D38A-6541-8BD8-4E1B6190BC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6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CoMEt</a:t>
            </a:r>
            <a:r>
              <a:rPr lang="en-US" dirty="0" smtClean="0"/>
              <a:t> results on TCGA Glioblastoma (GBM)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248" y="6356350"/>
            <a:ext cx="2743200" cy="365125"/>
          </a:xfrm>
        </p:spPr>
        <p:txBody>
          <a:bodyPr/>
          <a:lstStyle/>
          <a:p>
            <a:pPr algn="l"/>
            <a:fld id="{4137D67C-D38A-6541-8BD8-4E1B6190BCDE}" type="slidenum">
              <a:rPr lang="en-US" smtClean="0"/>
              <a:pPr algn="l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1506022"/>
            <a:ext cx="606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398 mutated genes in 261 tumor samples </a:t>
            </a:r>
            <a:r>
              <a:rPr lang="en-US" dirty="0"/>
              <a:t>[TCGA, </a:t>
            </a:r>
            <a:r>
              <a:rPr lang="en-US" i="1" dirty="0"/>
              <a:t>Nature</a:t>
            </a:r>
            <a:r>
              <a:rPr lang="en-US" dirty="0"/>
              <a:t> </a:t>
            </a:r>
            <a:r>
              <a:rPr lang="en-US" dirty="0" smtClean="0"/>
              <a:t>2008]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660822" y="1878171"/>
            <a:ext cx="2970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5 [TCGA, </a:t>
            </a:r>
            <a:r>
              <a:rPr lang="en-US" b="1" i="1" dirty="0" smtClean="0"/>
              <a:t>Nature</a:t>
            </a:r>
            <a:r>
              <a:rPr lang="en-US" b="1" dirty="0" smtClean="0"/>
              <a:t> 2008]</a:t>
            </a:r>
            <a:endParaRPr lang="en-US" b="1" dirty="0"/>
          </a:p>
        </p:txBody>
      </p:sp>
      <p:grpSp>
        <p:nvGrpSpPr>
          <p:cNvPr id="45" name="Group 44"/>
          <p:cNvGrpSpPr/>
          <p:nvPr/>
        </p:nvGrpSpPr>
        <p:grpSpPr>
          <a:xfrm>
            <a:off x="8647266" y="2343591"/>
            <a:ext cx="3176874" cy="2240330"/>
            <a:chOff x="8660822" y="2089009"/>
            <a:chExt cx="3176874" cy="2240330"/>
          </a:xfrm>
        </p:grpSpPr>
        <p:grpSp>
          <p:nvGrpSpPr>
            <p:cNvPr id="12" name="Group 11"/>
            <p:cNvGrpSpPr/>
            <p:nvPr/>
          </p:nvGrpSpPr>
          <p:grpSpPr>
            <a:xfrm>
              <a:off x="8660822" y="2089009"/>
              <a:ext cx="3176874" cy="2240330"/>
              <a:chOff x="5126409" y="2381422"/>
              <a:chExt cx="3176874" cy="224033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9558" y="2381422"/>
                <a:ext cx="3024555" cy="2198077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7358605" y="3825043"/>
                <a:ext cx="944678" cy="7967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126409" y="3860082"/>
                <a:ext cx="163086" cy="362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126409" y="3790869"/>
                <a:ext cx="1275978" cy="3377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137985" y="3119743"/>
                <a:ext cx="568422" cy="220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60663" y="3119742"/>
                <a:ext cx="655745" cy="911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969820" y="3100136"/>
                <a:ext cx="652085" cy="1083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60103" y="3193110"/>
                <a:ext cx="299880" cy="1469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256700" y="2690883"/>
                <a:ext cx="2689195" cy="228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487587" y="3108882"/>
                <a:ext cx="676777" cy="1164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645007" y="3186235"/>
                <a:ext cx="365238" cy="1469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Oval 38"/>
            <p:cNvSpPr/>
            <p:nvPr/>
          </p:nvSpPr>
          <p:spPr>
            <a:xfrm>
              <a:off x="9889886" y="3577954"/>
              <a:ext cx="691637" cy="33767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9145209" y="2966725"/>
              <a:ext cx="660901" cy="279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8917493" y="2096263"/>
              <a:ext cx="1664031" cy="33767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9657402" y="2862074"/>
              <a:ext cx="147116" cy="108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836658" y="2423709"/>
            <a:ext cx="105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CDKN2A (D)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1062682" y="2666966"/>
            <a:ext cx="829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CDK4 (A)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1420151" y="2910223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RB1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1304735" y="3153480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MSL3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1343207" y="4579373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TP53</a:t>
            </a:r>
            <a:endParaRPr lang="en-US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984134" y="4825177"/>
            <a:ext cx="907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MDM2(A)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944060" y="5070981"/>
            <a:ext cx="947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smtClean="0"/>
              <a:t>MDM4 </a:t>
            </a:r>
            <a:r>
              <a:rPr lang="en-US" sz="1400" dirty="0" smtClean="0"/>
              <a:t>(A)</a:t>
            </a:r>
            <a:endParaRPr lang="en-US" sz="1400" dirty="0"/>
          </a:p>
        </p:txBody>
      </p:sp>
      <p:grpSp>
        <p:nvGrpSpPr>
          <p:cNvPr id="67" name="Group 66"/>
          <p:cNvGrpSpPr/>
          <p:nvPr/>
        </p:nvGrpSpPr>
        <p:grpSpPr>
          <a:xfrm>
            <a:off x="3584448" y="3878931"/>
            <a:ext cx="2753954" cy="553408"/>
            <a:chOff x="1687320" y="3751802"/>
            <a:chExt cx="2753954" cy="553408"/>
          </a:xfrm>
        </p:grpSpPr>
        <p:sp>
          <p:nvSpPr>
            <p:cNvPr id="57" name="TextBox 56"/>
            <p:cNvSpPr txBox="1"/>
            <p:nvPr/>
          </p:nvSpPr>
          <p:spPr>
            <a:xfrm>
              <a:off x="1687320" y="3751802"/>
              <a:ext cx="15217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(A) = amplification</a:t>
              </a:r>
            </a:p>
            <a:p>
              <a:r>
                <a:rPr lang="en-US" sz="1400" dirty="0" smtClean="0"/>
                <a:t>(D) = deletion</a:t>
              </a:r>
              <a:endParaRPr lang="en-US" sz="1400" dirty="0"/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3282452" y="3754640"/>
              <a:ext cx="882849" cy="307777"/>
              <a:chOff x="3282452" y="3754640"/>
              <a:chExt cx="882849" cy="307777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3282452" y="3824111"/>
                <a:ext cx="82378" cy="168835"/>
              </a:xfrm>
              <a:prstGeom prst="rect">
                <a:avLst/>
              </a:prstGeom>
              <a:solidFill>
                <a:srgbClr val="3A79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325263" y="3754640"/>
                <a:ext cx="840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exclusive</a:t>
                </a:r>
                <a:endParaRPr lang="en-US" sz="1400" dirty="0"/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3282452" y="3997433"/>
              <a:ext cx="1158822" cy="307777"/>
              <a:chOff x="3282452" y="3997433"/>
              <a:chExt cx="1158822" cy="307777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3282452" y="4066904"/>
                <a:ext cx="82378" cy="168835"/>
              </a:xfrm>
              <a:prstGeom prst="rect">
                <a:avLst/>
              </a:prstGeom>
              <a:solidFill>
                <a:srgbClr val="EF9E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3325263" y="3997433"/>
                <a:ext cx="11160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co-occurring</a:t>
                </a:r>
                <a:endParaRPr lang="en-US" sz="1400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1888391" y="5617829"/>
                <a:ext cx="3943965" cy="3101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𝝓</m:t>
                    </m:r>
                    <m:r>
                      <a:rPr lang="en-US" sz="1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p>
                      <m:sSupPr>
                        <m:ctrlPr>
                          <a:rPr lang="en-US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8.4×10</m:t>
                        </m:r>
                      </m:e>
                      <m:sup>
                        <m:r>
                          <a:rPr lang="en-US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sz="1400" dirty="0" smtClean="0"/>
                  <a:t>    </a:t>
                </a:r>
                <a:r>
                  <a:rPr lang="en-US" sz="1400" b="1" dirty="0" smtClean="0"/>
                  <a:t>Coverage</a:t>
                </a:r>
                <a:r>
                  <a:rPr lang="en-US" sz="1400" dirty="0" smtClean="0"/>
                  <a:t>: 55% (143/261 samples)</a:t>
                </a:r>
                <a:endParaRPr lang="en-US" sz="1400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391" y="5617829"/>
                <a:ext cx="3943965" cy="310150"/>
              </a:xfrm>
              <a:prstGeom prst="rect">
                <a:avLst/>
              </a:prstGeom>
              <a:blipFill rotWithShape="0">
                <a:blip r:embed="rId4"/>
                <a:stretch>
                  <a:fillRect t="-2000" b="-2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1888391" y="3382363"/>
                <a:ext cx="40193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𝝓</m:t>
                    </m:r>
                    <m:r>
                      <a:rPr lang="en-US" sz="1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p>
                      <m:sSupPr>
                        <m:ctrlPr>
                          <a:rPr lang="en-US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2.2×10</m:t>
                        </m:r>
                      </m:e>
                      <m:sup>
                        <m:r>
                          <a:rPr lang="en-US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−21</m:t>
                        </m:r>
                      </m:sup>
                    </m:sSup>
                  </m:oMath>
                </a14:m>
                <a:r>
                  <a:rPr lang="en-US" sz="1400" dirty="0" smtClean="0"/>
                  <a:t>    </a:t>
                </a:r>
                <a:r>
                  <a:rPr lang="en-US" sz="1400" b="1" dirty="0" smtClean="0"/>
                  <a:t>Coverage</a:t>
                </a:r>
                <a:r>
                  <a:rPr lang="en-US" sz="1400" dirty="0" smtClean="0"/>
                  <a:t>: 89% (232/261 samples)</a:t>
                </a:r>
                <a:endParaRPr lang="en-US" sz="1400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391" y="3382363"/>
                <a:ext cx="4019306" cy="307777"/>
              </a:xfrm>
              <a:prstGeom prst="rect">
                <a:avLst/>
              </a:prstGeom>
              <a:blipFill rotWithShape="0">
                <a:blip r:embed="rId5"/>
                <a:stretch>
                  <a:fillRect t="-2000" b="-2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/>
          <p:cNvSpPr txBox="1"/>
          <p:nvPr/>
        </p:nvSpPr>
        <p:spPr>
          <a:xfrm>
            <a:off x="7898740" y="2782662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Rb</a:t>
            </a:r>
            <a:r>
              <a:rPr lang="en-US" i="1" dirty="0" smtClean="0"/>
              <a:t> signaling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36658" y="1878171"/>
                <a:ext cx="62333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/>
                  <a:t>Highest </a:t>
                </a:r>
                <a:r>
                  <a:rPr lang="en-US" b="1" dirty="0"/>
                  <a:t>weight </a:t>
                </a:r>
                <a:r>
                  <a:rPr lang="en-US" b="1" dirty="0" smtClean="0"/>
                  <a:t>sets (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</a:rPr>
                      <m:t>𝒕</m:t>
                    </m:r>
                    <m:r>
                      <a:rPr lang="en-US" b="1" i="1">
                        <a:latin typeface="Cambria Math" charset="0"/>
                      </a:rPr>
                      <m:t>=</m:t>
                    </m:r>
                    <m:r>
                      <a:rPr lang="en-US" b="1" i="1">
                        <a:latin typeface="Cambria Math" charset="0"/>
                      </a:rPr>
                      <m:t>𝟒</m:t>
                    </m:r>
                    <m:r>
                      <a:rPr lang="en-US" b="1" i="1">
                        <a:latin typeface="Cambria Math" charset="0"/>
                      </a:rPr>
                      <m:t>, </m:t>
                    </m:r>
                    <m:r>
                      <a:rPr lang="en-US" b="1" i="1">
                        <a:latin typeface="Cambria Math" charset="0"/>
                      </a:rPr>
                      <m:t>𝒌</m:t>
                    </m:r>
                    <m:r>
                      <a:rPr lang="en-US" b="1" i="1">
                        <a:latin typeface="Cambria Math" charset="0"/>
                      </a:rPr>
                      <m:t>=</m:t>
                    </m:r>
                    <m:r>
                      <a:rPr lang="en-US" b="1" i="1">
                        <a:latin typeface="Cambria Math" charset="0"/>
                      </a:rPr>
                      <m:t>𝟒</m:t>
                    </m:r>
                  </m:oMath>
                </a14:m>
                <a:r>
                  <a:rPr lang="en-US" b="1" dirty="0" smtClean="0"/>
                  <a:t>) found by </a:t>
                </a:r>
                <a:r>
                  <a:rPr lang="en-US" b="1" dirty="0" err="1" smtClean="0"/>
                  <a:t>CoMEt</a:t>
                </a:r>
                <a:r>
                  <a:rPr lang="en-US" b="1" dirty="0" smtClean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</a:rPr>
                      <m:t>(</m:t>
                    </m:r>
                    <m:r>
                      <a:rPr lang="en-US" b="1" i="1">
                        <a:latin typeface="Cambria Math" charset="0"/>
                      </a:rPr>
                      <m:t>𝑷</m:t>
                    </m:r>
                    <m:r>
                      <a:rPr lang="en-US" b="1" i="1">
                        <a:latin typeface="Cambria Math" charset="0"/>
                      </a:rPr>
                      <m:t>&lt;</m:t>
                    </m:r>
                    <m:r>
                      <a:rPr lang="en-US" b="1" i="1">
                        <a:latin typeface="Cambria Math" charset="0"/>
                      </a:rPr>
                      <m:t>𝟎</m:t>
                    </m:r>
                    <m:r>
                      <a:rPr lang="en-US" b="1" i="1">
                        <a:latin typeface="Cambria Math" charset="0"/>
                      </a:rPr>
                      <m:t>.</m:t>
                    </m:r>
                    <m:r>
                      <a:rPr lang="en-US" b="1" i="1">
                        <a:latin typeface="Cambria Math" charset="0"/>
                      </a:rPr>
                      <m:t>𝟎𝟏</m:t>
                    </m:r>
                    <m:r>
                      <a:rPr lang="en-US" b="1" i="1">
                        <a:latin typeface="Cambria Math" charset="0"/>
                      </a:rPr>
                      <m:t>)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658" y="1878171"/>
                <a:ext cx="6233373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78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/>
          <p:cNvSpPr txBox="1"/>
          <p:nvPr/>
        </p:nvSpPr>
        <p:spPr>
          <a:xfrm>
            <a:off x="1132092" y="5347931"/>
            <a:ext cx="785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smtClean="0"/>
              <a:t>NPAS(D)</a:t>
            </a:r>
            <a:endParaRPr lang="en-US" sz="1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8496923" y="4541668"/>
            <a:ext cx="3371537" cy="2078619"/>
            <a:chOff x="8496923" y="4541668"/>
            <a:chExt cx="3371537" cy="2078619"/>
          </a:xfrm>
        </p:grpSpPr>
        <p:grpSp>
          <p:nvGrpSpPr>
            <p:cNvPr id="44" name="Group 43"/>
            <p:cNvGrpSpPr/>
            <p:nvPr/>
          </p:nvGrpSpPr>
          <p:grpSpPr>
            <a:xfrm>
              <a:off x="8496923" y="4541668"/>
              <a:ext cx="3371537" cy="2078619"/>
              <a:chOff x="8593663" y="4376672"/>
              <a:chExt cx="3371537" cy="2078619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9903601" y="5765820"/>
                <a:ext cx="728510" cy="317916"/>
              </a:xfrm>
              <a:prstGeom prst="ellips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8593663" y="4376672"/>
                <a:ext cx="3371537" cy="2078619"/>
                <a:chOff x="5059250" y="4669085"/>
                <a:chExt cx="3371537" cy="2078619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6872" y="4806741"/>
                  <a:ext cx="3214069" cy="1940963"/>
                </a:xfrm>
                <a:prstGeom prst="rect">
                  <a:avLst/>
                </a:prstGeom>
              </p:spPr>
            </p:pic>
            <p:sp>
              <p:nvSpPr>
                <p:cNvPr id="31" name="Rectangle 30"/>
                <p:cNvSpPr/>
                <p:nvPr/>
              </p:nvSpPr>
              <p:spPr>
                <a:xfrm>
                  <a:off x="6446232" y="4669085"/>
                  <a:ext cx="504092" cy="1038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5059250" y="4777090"/>
                  <a:ext cx="980029" cy="2737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7521335" y="6011933"/>
                  <a:ext cx="909452" cy="1226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6096000" y="6407088"/>
                  <a:ext cx="1323372" cy="3102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5068080" y="5352577"/>
                  <a:ext cx="1335748" cy="1520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7083984" y="4810068"/>
                  <a:ext cx="1291924" cy="2880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Oval 37"/>
              <p:cNvSpPr/>
              <p:nvPr/>
            </p:nvSpPr>
            <p:spPr>
              <a:xfrm>
                <a:off x="9889887" y="5123237"/>
                <a:ext cx="728510" cy="317916"/>
              </a:xfrm>
              <a:prstGeom prst="ellips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Oval 71"/>
            <p:cNvSpPr/>
            <p:nvPr/>
          </p:nvSpPr>
          <p:spPr>
            <a:xfrm>
              <a:off x="10590449" y="5532767"/>
              <a:ext cx="728510" cy="317916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844238" y="4978599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p53 signaling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2"/>
          <a:stretch/>
        </p:blipFill>
        <p:spPr>
          <a:xfrm>
            <a:off x="1828659" y="2411662"/>
            <a:ext cx="5841864" cy="101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1"/>
          <a:stretch/>
        </p:blipFill>
        <p:spPr>
          <a:xfrm>
            <a:off x="1828659" y="4558642"/>
            <a:ext cx="5841864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1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5126409" y="2381422"/>
            <a:ext cx="3176874" cy="2240330"/>
            <a:chOff x="5126409" y="2381422"/>
            <a:chExt cx="3176874" cy="22403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558" y="2381422"/>
              <a:ext cx="3024555" cy="219807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358605" y="3825043"/>
              <a:ext cx="944678" cy="7967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126409" y="3860082"/>
              <a:ext cx="163086" cy="362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126409" y="3790869"/>
              <a:ext cx="1275978" cy="3377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137985" y="3119743"/>
              <a:ext cx="568422" cy="220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160663" y="3119742"/>
              <a:ext cx="655745" cy="91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969820" y="3100136"/>
              <a:ext cx="652085" cy="108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160103" y="3193110"/>
              <a:ext cx="299880" cy="146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256700" y="2690883"/>
              <a:ext cx="2689195" cy="22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487587" y="3108882"/>
              <a:ext cx="676777" cy="116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645007" y="3186235"/>
              <a:ext cx="365238" cy="146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CoMEt</a:t>
            </a:r>
            <a:r>
              <a:rPr lang="en-US" dirty="0" smtClean="0"/>
              <a:t> results on TCGA </a:t>
            </a:r>
            <a:r>
              <a:rPr lang="en-US" dirty="0" err="1" smtClean="0"/>
              <a:t>Glioblastoma</a:t>
            </a:r>
            <a:r>
              <a:rPr lang="en-US" dirty="0" smtClean="0"/>
              <a:t> (GBM)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D67C-D38A-6541-8BD8-4E1B6190BCDE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1506022"/>
            <a:ext cx="606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398 mutated genes in 261 tumor samples </a:t>
            </a:r>
            <a:r>
              <a:rPr lang="en-US" dirty="0"/>
              <a:t>[TCGA, </a:t>
            </a:r>
            <a:r>
              <a:rPr lang="en-US" i="1" dirty="0"/>
              <a:t>Nature</a:t>
            </a:r>
            <a:r>
              <a:rPr lang="en-US" dirty="0"/>
              <a:t> </a:t>
            </a:r>
            <a:r>
              <a:rPr lang="en-US" dirty="0" smtClean="0"/>
              <a:t>2008</a:t>
            </a:r>
            <a:r>
              <a:rPr lang="en-US" dirty="0"/>
              <a:t>]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70" y="2321267"/>
            <a:ext cx="3687306" cy="2032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86" y="4538448"/>
            <a:ext cx="2997829" cy="19046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86868" y="3762008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Rb</a:t>
            </a:r>
            <a:r>
              <a:rPr lang="en-US" i="1" dirty="0" smtClean="0"/>
              <a:t> signaling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1949546"/>
            <a:ext cx="1916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Exclusive modules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970585" y="5570650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p53 signaling</a:t>
            </a:r>
            <a:endParaRPr lang="en-US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5126409" y="1949546"/>
            <a:ext cx="2970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5 [TCGA, </a:t>
            </a:r>
            <a:r>
              <a:rPr lang="en-US" b="1" i="1" dirty="0" smtClean="0"/>
              <a:t>Nature</a:t>
            </a:r>
            <a:r>
              <a:rPr lang="en-US" b="1" dirty="0" smtClean="0"/>
              <a:t> 2008]</a:t>
            </a:r>
            <a:endParaRPr lang="en-US" b="1" dirty="0"/>
          </a:p>
        </p:txBody>
      </p:sp>
      <p:sp>
        <p:nvSpPr>
          <p:cNvPr id="22" name="Oval 21"/>
          <p:cNvSpPr/>
          <p:nvPr/>
        </p:nvSpPr>
        <p:spPr>
          <a:xfrm>
            <a:off x="3303794" y="2308045"/>
            <a:ext cx="983507" cy="2236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687171" y="3149074"/>
            <a:ext cx="493321" cy="22367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578014" y="3372746"/>
            <a:ext cx="664804" cy="2647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835904" y="3519691"/>
            <a:ext cx="983507" cy="2236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855312" y="2514465"/>
            <a:ext cx="983507" cy="2236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062067" y="3722681"/>
            <a:ext cx="728510" cy="31791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191263" y="3889614"/>
            <a:ext cx="728510" cy="31791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369188" y="6058233"/>
            <a:ext cx="728510" cy="31791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152181" y="5632971"/>
            <a:ext cx="728510" cy="31791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787893" y="2134611"/>
            <a:ext cx="287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Different variants of </a:t>
            </a:r>
            <a:r>
              <a:rPr lang="en-US" i="1" dirty="0" smtClean="0"/>
              <a:t>CDKN2A </a:t>
            </a:r>
            <a:r>
              <a:rPr lang="en-US" dirty="0" smtClean="0"/>
              <a:t>are in </a:t>
            </a:r>
            <a:r>
              <a:rPr lang="en-US" dirty="0" err="1" smtClean="0"/>
              <a:t>Rb</a:t>
            </a:r>
            <a:r>
              <a:rPr lang="en-US" dirty="0" smtClean="0"/>
              <a:t> and p53 signaling</a:t>
            </a:r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2274434" y="6444545"/>
            <a:ext cx="1290677" cy="307777"/>
            <a:chOff x="65770" y="5939982"/>
            <a:chExt cx="1290677" cy="307777"/>
          </a:xfrm>
        </p:grpSpPr>
        <p:sp>
          <p:nvSpPr>
            <p:cNvPr id="21" name="Oval 20"/>
            <p:cNvSpPr/>
            <p:nvPr/>
          </p:nvSpPr>
          <p:spPr>
            <a:xfrm>
              <a:off x="65770" y="6017690"/>
              <a:ext cx="182880" cy="182880"/>
            </a:xfrm>
            <a:prstGeom prst="ellipse">
              <a:avLst/>
            </a:prstGeom>
            <a:solidFill>
              <a:srgbClr val="F9E8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3185" y="5939982"/>
              <a:ext cx="1143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</a:t>
              </a:r>
              <a:r>
                <a:rPr lang="en-US" sz="1400" dirty="0" smtClean="0"/>
                <a:t>53 signaling</a:t>
              </a:r>
              <a:endParaRPr lang="en-US" sz="1400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546205" y="6459804"/>
            <a:ext cx="1448642" cy="307777"/>
            <a:chOff x="65770" y="6278278"/>
            <a:chExt cx="1448642" cy="307777"/>
          </a:xfrm>
        </p:grpSpPr>
        <p:sp>
          <p:nvSpPr>
            <p:cNvPr id="38" name="Oval 37"/>
            <p:cNvSpPr/>
            <p:nvPr/>
          </p:nvSpPr>
          <p:spPr>
            <a:xfrm>
              <a:off x="65770" y="6325467"/>
              <a:ext cx="182880" cy="182880"/>
            </a:xfrm>
            <a:prstGeom prst="ellipse">
              <a:avLst/>
            </a:prstGeom>
            <a:solidFill>
              <a:srgbClr val="EB938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17262" y="6278278"/>
              <a:ext cx="12971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PI(3)K signaling</a:t>
              </a:r>
              <a:endParaRPr lang="en-US" sz="1400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040722" y="6452127"/>
            <a:ext cx="1222395" cy="307777"/>
            <a:chOff x="64487" y="6570795"/>
            <a:chExt cx="1222395" cy="307777"/>
          </a:xfrm>
        </p:grpSpPr>
        <p:sp>
          <p:nvSpPr>
            <p:cNvPr id="37" name="Oval 36"/>
            <p:cNvSpPr/>
            <p:nvPr/>
          </p:nvSpPr>
          <p:spPr>
            <a:xfrm>
              <a:off x="64487" y="6633244"/>
              <a:ext cx="182880" cy="182880"/>
            </a:xfrm>
            <a:prstGeom prst="ellipse">
              <a:avLst/>
            </a:prstGeom>
            <a:solidFill>
              <a:srgbClr val="9BBC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8579" y="6570795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Rb</a:t>
              </a:r>
              <a:r>
                <a:rPr lang="en-US" sz="1400" dirty="0" smtClean="0"/>
                <a:t> signaling</a:t>
              </a:r>
              <a:endParaRPr lang="en-US" sz="14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668247" y="2811533"/>
            <a:ext cx="3314700" cy="2673886"/>
            <a:chOff x="8668247" y="2811533"/>
            <a:chExt cx="3314700" cy="26738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564"/>
            <a:stretch/>
          </p:blipFill>
          <p:spPr>
            <a:xfrm>
              <a:off x="8668247" y="2811533"/>
              <a:ext cx="3314700" cy="24462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9982200" y="5208420"/>
                  <a:ext cx="80502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 smtClean="0">
                            <a:latin typeface="Cambria Math" charset="0"/>
                          </a:rPr>
                          <m:t>6</m:t>
                        </m:r>
                        <m:r>
                          <a:rPr lang="en-US" sz="120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sz="120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12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2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−12</m:t>
                            </m:r>
                          </m:sup>
                        </m:sSup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200" y="5208420"/>
                  <a:ext cx="805029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8787893" y="5376066"/>
            <a:ext cx="1640799" cy="758499"/>
            <a:chOff x="8787893" y="5630497"/>
            <a:chExt cx="1640799" cy="758499"/>
          </a:xfrm>
        </p:grpSpPr>
        <p:sp>
          <p:nvSpPr>
            <p:cNvPr id="43" name="TextBox 42"/>
            <p:cNvSpPr txBox="1"/>
            <p:nvPr/>
          </p:nvSpPr>
          <p:spPr>
            <a:xfrm>
              <a:off x="8787893" y="5630497"/>
              <a:ext cx="11861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Co-</a:t>
              </a:r>
              <a:r>
                <a:rPr lang="en-US" sz="1400" b="1" dirty="0" err="1" smtClean="0"/>
                <a:t>occurence</a:t>
              </a:r>
              <a:endParaRPr lang="en-US" sz="1400" b="1" dirty="0"/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8915400" y="6011933"/>
              <a:ext cx="558800" cy="0"/>
            </a:xfrm>
            <a:prstGeom prst="line">
              <a:avLst/>
            </a:prstGeom>
            <a:ln w="76200">
              <a:solidFill>
                <a:srgbClr val="DB464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9474200" y="5823974"/>
              <a:ext cx="954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g</a:t>
              </a:r>
              <a:r>
                <a:rPr lang="en-US" sz="1400" dirty="0" smtClean="0"/>
                <a:t>ene-gene</a:t>
              </a:r>
              <a:endParaRPr lang="en-US" sz="1400" dirty="0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8915400" y="6269178"/>
              <a:ext cx="558800" cy="0"/>
            </a:xfrm>
            <a:prstGeom prst="line">
              <a:avLst/>
            </a:prstGeom>
            <a:ln w="76200">
              <a:solidFill>
                <a:srgbClr val="EB8C2D"/>
              </a:solidFill>
              <a:prstDash val="sysDot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9474200" y="6081219"/>
              <a:ext cx="742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module</a:t>
              </a:r>
              <a:endParaRPr lang="en-US" sz="14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059250" y="4669085"/>
            <a:ext cx="3371537" cy="2065184"/>
            <a:chOff x="5059250" y="4669085"/>
            <a:chExt cx="3371537" cy="20651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984" y="4793306"/>
              <a:ext cx="3214069" cy="194096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446232" y="4669085"/>
              <a:ext cx="504092" cy="103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059250" y="4777090"/>
              <a:ext cx="980029" cy="273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521335" y="6011933"/>
              <a:ext cx="909452" cy="122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096000" y="6407088"/>
              <a:ext cx="1323372" cy="310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68080" y="5352577"/>
              <a:ext cx="1335748" cy="1520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083984" y="4810068"/>
              <a:ext cx="1291924" cy="288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Oval 32"/>
          <p:cNvSpPr/>
          <p:nvPr/>
        </p:nvSpPr>
        <p:spPr>
          <a:xfrm>
            <a:off x="6355474" y="4780158"/>
            <a:ext cx="728510" cy="317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355474" y="5415650"/>
            <a:ext cx="728510" cy="31791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355473" y="3870367"/>
            <a:ext cx="691637" cy="3376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610796" y="3259138"/>
            <a:ext cx="660901" cy="2791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383080" y="2388676"/>
            <a:ext cx="1664031" cy="3376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198438" y="2400466"/>
            <a:ext cx="747458" cy="3376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122989" y="3154487"/>
            <a:ext cx="147116" cy="108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9968242" y="3899869"/>
                <a:ext cx="80502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latin typeface="Cambria Math" charset="0"/>
                        </a:rPr>
                        <m:t>5</m:t>
                      </m:r>
                      <m:r>
                        <a:rPr lang="en-US" sz="1200" i="1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sSup>
                        <m:sSupPr>
                          <m:ctrlPr>
                            <a:rPr lang="en-US" sz="1200" i="1" dirty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200" b="0" i="1" dirty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1200" b="0" i="1" dirty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−13</m:t>
                          </m:r>
                        </m:sup>
                      </m:sSup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8242" y="3899869"/>
                <a:ext cx="805029" cy="2769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716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27212" y="4367583"/>
            <a:ext cx="3181227" cy="307777"/>
            <a:chOff x="1727212" y="4367583"/>
            <a:chExt cx="3181227" cy="307777"/>
          </a:xfrm>
        </p:grpSpPr>
        <p:cxnSp>
          <p:nvCxnSpPr>
            <p:cNvPr id="133" name="Straight Arrow Connector 132"/>
            <p:cNvCxnSpPr/>
            <p:nvPr/>
          </p:nvCxnSpPr>
          <p:spPr>
            <a:xfrm flipH="1" flipV="1">
              <a:off x="1727212" y="4521472"/>
              <a:ext cx="3181227" cy="68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2900886" y="4367583"/>
              <a:ext cx="8338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smtClean="0"/>
                <a:t>Patients</a:t>
              </a:r>
              <a:endParaRPr lang="en-US" sz="1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CoMEt</a:t>
            </a:r>
            <a:r>
              <a:rPr lang="en-US" dirty="0" smtClean="0"/>
              <a:t> analysis of subtype-specific mutations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D67C-D38A-6541-8BD8-4E1B6190BCDE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9" name="Table 58"/>
          <p:cNvGraphicFramePr>
            <a:graphicFrameLocks noGrp="1"/>
          </p:cNvGraphicFramePr>
          <p:nvPr>
            <p:extLst/>
          </p:nvPr>
        </p:nvGraphicFramePr>
        <p:xfrm>
          <a:off x="1725693" y="4748305"/>
          <a:ext cx="3182746" cy="1372270"/>
        </p:xfrm>
        <a:graphic>
          <a:graphicData uri="http://schemas.openxmlformats.org/drawingml/2006/table">
            <a:tbl>
              <a:tblPr/>
              <a:tblGrid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</a:tblGrid>
              <a:tr h="137227"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</a:tr>
              <a:tr h="137227"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</a:tr>
              <a:tr h="137227"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</a:tr>
              <a:tr h="137227"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</a:tr>
              <a:tr h="137227"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</a:tr>
              <a:tr h="137227"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</a:tr>
              <a:tr h="137227"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</a:tr>
              <a:tr h="137227"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</a:tr>
              <a:tr h="137227"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</a:tr>
              <a:tr h="137227"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33995" marR="33995" marT="33995" marB="33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</a:tr>
            </a:tbl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1811925" y="4651148"/>
            <a:ext cx="3017672" cy="73152"/>
            <a:chOff x="1811925" y="4651148"/>
            <a:chExt cx="3017672" cy="73152"/>
          </a:xfrm>
        </p:grpSpPr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2491431" y="4651148"/>
              <a:ext cx="73152" cy="73152"/>
            </a:xfrm>
            <a:prstGeom prst="ellipse">
              <a:avLst/>
            </a:prstGeom>
            <a:solidFill>
              <a:srgbClr val="ED5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1811925" y="4651148"/>
              <a:ext cx="73152" cy="73152"/>
            </a:xfrm>
            <a:prstGeom prst="ellipse">
              <a:avLst/>
            </a:prstGeom>
            <a:solidFill>
              <a:srgbClr val="ED5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2038427" y="4651148"/>
              <a:ext cx="73152" cy="73152"/>
            </a:xfrm>
            <a:prstGeom prst="ellipse">
              <a:avLst/>
            </a:prstGeom>
            <a:solidFill>
              <a:srgbClr val="ED5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2264929" y="4651148"/>
              <a:ext cx="73152" cy="73152"/>
            </a:xfrm>
            <a:prstGeom prst="ellipse">
              <a:avLst/>
            </a:prstGeom>
            <a:solidFill>
              <a:srgbClr val="ED5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2717933" y="4651148"/>
              <a:ext cx="73152" cy="73152"/>
            </a:xfrm>
            <a:prstGeom prst="ellipse">
              <a:avLst/>
            </a:prstGeom>
            <a:solidFill>
              <a:srgbClr val="ED5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2944435" y="4651148"/>
              <a:ext cx="73152" cy="73152"/>
            </a:xfrm>
            <a:prstGeom prst="ellipse">
              <a:avLst/>
            </a:prstGeom>
            <a:solidFill>
              <a:srgbClr val="ED5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3170937" y="4651148"/>
              <a:ext cx="73152" cy="73152"/>
            </a:xfrm>
            <a:prstGeom prst="ellipse">
              <a:avLst/>
            </a:prstGeom>
            <a:solidFill>
              <a:srgbClr val="ED5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3397439" y="4651148"/>
              <a:ext cx="73152" cy="7315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3623941" y="4651148"/>
              <a:ext cx="73152" cy="7315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3850443" y="4651148"/>
              <a:ext cx="73152" cy="7315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076945" y="4651148"/>
              <a:ext cx="73152" cy="7315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4303447" y="4651148"/>
              <a:ext cx="73152" cy="7315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529949" y="4651148"/>
              <a:ext cx="73152" cy="7315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4756445" y="4651148"/>
              <a:ext cx="73152" cy="7315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74" name="Table 73"/>
          <p:cNvGraphicFramePr>
            <a:graphicFrameLocks noGrp="1"/>
          </p:cNvGraphicFramePr>
          <p:nvPr>
            <p:extLst/>
          </p:nvPr>
        </p:nvGraphicFramePr>
        <p:xfrm>
          <a:off x="1725693" y="6168375"/>
          <a:ext cx="3182746" cy="137160"/>
        </p:xfrm>
        <a:graphic>
          <a:graphicData uri="http://schemas.openxmlformats.org/drawingml/2006/table">
            <a:tbl>
              <a:tblPr/>
              <a:tblGrid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</a:tblGrid>
              <a:tr h="137160"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5" name="Table 74"/>
          <p:cNvGraphicFramePr>
            <a:graphicFrameLocks noGrp="1"/>
          </p:cNvGraphicFramePr>
          <p:nvPr>
            <p:extLst/>
          </p:nvPr>
        </p:nvGraphicFramePr>
        <p:xfrm>
          <a:off x="1725693" y="6407000"/>
          <a:ext cx="3182746" cy="137160"/>
        </p:xfrm>
        <a:graphic>
          <a:graphicData uri="http://schemas.openxmlformats.org/drawingml/2006/table">
            <a:tbl>
              <a:tblPr/>
              <a:tblGrid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  <a:gridCol w="227339"/>
              </a:tblGrid>
              <a:tr h="137160"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E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E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E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E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E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E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E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</a:tr>
            </a:tbl>
          </a:graphicData>
        </a:graphic>
      </p:graphicFrame>
      <p:sp>
        <p:nvSpPr>
          <p:cNvPr id="78" name="TextBox 77"/>
          <p:cNvSpPr txBox="1"/>
          <p:nvPr/>
        </p:nvSpPr>
        <p:spPr>
          <a:xfrm>
            <a:off x="937404" y="6067557"/>
            <a:ext cx="692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Subtype</a:t>
            </a:r>
            <a:endParaRPr lang="en-US" sz="1200" dirty="0"/>
          </a:p>
        </p:txBody>
      </p:sp>
      <p:sp>
        <p:nvSpPr>
          <p:cNvPr id="79" name="Oval 78"/>
          <p:cNvSpPr>
            <a:spLocks noChangeAspect="1"/>
          </p:cNvSpPr>
          <p:nvPr/>
        </p:nvSpPr>
        <p:spPr>
          <a:xfrm>
            <a:off x="1560646" y="6437051"/>
            <a:ext cx="91440" cy="91440"/>
          </a:xfrm>
          <a:prstGeom prst="ellipse">
            <a:avLst/>
          </a:prstGeom>
          <a:solidFill>
            <a:srgbClr val="ED5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>
            <a:spLocks noChangeAspect="1"/>
          </p:cNvSpPr>
          <p:nvPr/>
        </p:nvSpPr>
        <p:spPr>
          <a:xfrm>
            <a:off x="1560646" y="6190611"/>
            <a:ext cx="91440" cy="9144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41715" y="6305267"/>
            <a:ext cx="692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Subtype</a:t>
            </a:r>
            <a:endParaRPr lang="en-US" sz="12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4939216" y="4514104"/>
            <a:ext cx="2027796" cy="307777"/>
            <a:chOff x="5554444" y="4479851"/>
            <a:chExt cx="2027796" cy="307777"/>
          </a:xfrm>
        </p:grpSpPr>
        <p:sp>
          <p:nvSpPr>
            <p:cNvPr id="76" name="TextBox 75"/>
            <p:cNvSpPr txBox="1"/>
            <p:nvPr/>
          </p:nvSpPr>
          <p:spPr>
            <a:xfrm>
              <a:off x="5899985" y="4479851"/>
              <a:ext cx="16822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Predefined subtypes</a:t>
              </a:r>
              <a:endParaRPr lang="en-US" sz="1400" dirty="0"/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flipH="1">
              <a:off x="5554444" y="4648125"/>
              <a:ext cx="3862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/>
          <p:cNvSpPr txBox="1"/>
          <p:nvPr/>
        </p:nvSpPr>
        <p:spPr>
          <a:xfrm>
            <a:off x="5421667" y="5279715"/>
            <a:ext cx="1036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CoMEt</a:t>
            </a:r>
            <a:endParaRPr lang="en-US" sz="2400" b="1" dirty="0"/>
          </a:p>
        </p:txBody>
      </p:sp>
      <p:graphicFrame>
        <p:nvGraphicFramePr>
          <p:cNvPr id="84" name="Table 83"/>
          <p:cNvGraphicFramePr>
            <a:graphicFrameLocks noGrp="1"/>
          </p:cNvGraphicFramePr>
          <p:nvPr>
            <p:extLst/>
          </p:nvPr>
        </p:nvGraphicFramePr>
        <p:xfrm>
          <a:off x="7675378" y="5881514"/>
          <a:ext cx="3182116" cy="411480"/>
        </p:xfrm>
        <a:graphic>
          <a:graphicData uri="http://schemas.openxmlformats.org/drawingml/2006/table">
            <a:tbl>
              <a:tblPr/>
              <a:tblGrid>
                <a:gridCol w="227294"/>
                <a:gridCol w="227294"/>
                <a:gridCol w="227294"/>
                <a:gridCol w="227294"/>
                <a:gridCol w="227294"/>
                <a:gridCol w="227294"/>
                <a:gridCol w="227294"/>
                <a:gridCol w="227294"/>
                <a:gridCol w="227294"/>
                <a:gridCol w="227294"/>
                <a:gridCol w="227294"/>
                <a:gridCol w="227294"/>
                <a:gridCol w="227294"/>
                <a:gridCol w="227294"/>
              </a:tblGrid>
              <a:tr h="137160"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A5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A5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7370504" y="5790516"/>
                <a:ext cx="3837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504" y="5790516"/>
                <a:ext cx="383758" cy="27699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7373710" y="5936370"/>
                <a:ext cx="3805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charset="0"/>
                            </a:rPr>
                            <m:t>9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710" y="5936370"/>
                <a:ext cx="380552" cy="27699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Box 87"/>
          <p:cNvSpPr txBox="1"/>
          <p:nvPr/>
        </p:nvSpPr>
        <p:spPr>
          <a:xfrm>
            <a:off x="6914162" y="6082569"/>
            <a:ext cx="692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Subtype</a:t>
            </a:r>
            <a:endParaRPr lang="en-US" sz="1200" dirty="0"/>
          </a:p>
        </p:txBody>
      </p:sp>
      <p:sp>
        <p:nvSpPr>
          <p:cNvPr id="89" name="Oval 88"/>
          <p:cNvSpPr>
            <a:spLocks noChangeAspect="1"/>
          </p:cNvSpPr>
          <p:nvPr/>
        </p:nvSpPr>
        <p:spPr>
          <a:xfrm>
            <a:off x="7549003" y="6187644"/>
            <a:ext cx="91440" cy="9144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aphicFrame>
        <p:nvGraphicFramePr>
          <p:cNvPr id="90" name="Table 89"/>
          <p:cNvGraphicFramePr>
            <a:graphicFrameLocks noGrp="1"/>
          </p:cNvGraphicFramePr>
          <p:nvPr>
            <p:extLst/>
          </p:nvPr>
        </p:nvGraphicFramePr>
        <p:xfrm>
          <a:off x="7675378" y="4748745"/>
          <a:ext cx="3182116" cy="548640"/>
        </p:xfrm>
        <a:graphic>
          <a:graphicData uri="http://schemas.openxmlformats.org/drawingml/2006/table">
            <a:tbl>
              <a:tblPr/>
              <a:tblGrid>
                <a:gridCol w="227294"/>
                <a:gridCol w="227294"/>
                <a:gridCol w="227294"/>
                <a:gridCol w="227294"/>
                <a:gridCol w="227294"/>
                <a:gridCol w="227294"/>
                <a:gridCol w="227294"/>
                <a:gridCol w="227294"/>
                <a:gridCol w="227294"/>
                <a:gridCol w="227294"/>
                <a:gridCol w="227294"/>
                <a:gridCol w="227294"/>
                <a:gridCol w="227294"/>
                <a:gridCol w="227294"/>
              </a:tblGrid>
              <a:tr h="137160"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A5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A5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A5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>
                          <a:effectLst/>
                          <a:latin typeface="Helvetica" charset="0"/>
                        </a:rPr>
                      </a:br>
                      <a:endParaRPr lang="en-US" sz="10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A5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effectLst/>
                          <a:latin typeface="Helvetica" charset="0"/>
                        </a:rPr>
                        <a:t/>
                      </a:r>
                      <a:br>
                        <a:rPr lang="en-US" sz="100" dirty="0">
                          <a:effectLst/>
                          <a:latin typeface="Helvetica" charset="0"/>
                        </a:rPr>
                      </a:br>
                      <a:endParaRPr lang="en-US" sz="100" dirty="0">
                        <a:effectLst/>
                        <a:latin typeface="Helvetica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5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8FA"/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7372780" y="4659645"/>
                <a:ext cx="3792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2780" y="4659645"/>
                <a:ext cx="379206" cy="27699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7370503" y="4805907"/>
                <a:ext cx="3837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503" y="4805907"/>
                <a:ext cx="383759" cy="27699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/>
              <p:cNvSpPr txBox="1"/>
              <p:nvPr/>
            </p:nvSpPr>
            <p:spPr>
              <a:xfrm>
                <a:off x="7370503" y="4944545"/>
                <a:ext cx="3837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93" name="Text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503" y="4944545"/>
                <a:ext cx="383759" cy="27699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Oval 94"/>
          <p:cNvSpPr>
            <a:spLocks noChangeAspect="1"/>
          </p:cNvSpPr>
          <p:nvPr/>
        </p:nvSpPr>
        <p:spPr>
          <a:xfrm>
            <a:off x="7512450" y="5196638"/>
            <a:ext cx="91440" cy="91440"/>
          </a:xfrm>
          <a:prstGeom prst="ellipse">
            <a:avLst/>
          </a:prstGeom>
          <a:solidFill>
            <a:srgbClr val="ED5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6" name="TextBox 95"/>
          <p:cNvSpPr txBox="1"/>
          <p:nvPr/>
        </p:nvSpPr>
        <p:spPr>
          <a:xfrm>
            <a:off x="6883278" y="5094217"/>
            <a:ext cx="692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Subtype</a:t>
            </a:r>
            <a:endParaRPr lang="en-US" sz="1200" dirty="0"/>
          </a:p>
        </p:txBody>
      </p:sp>
      <p:sp>
        <p:nvSpPr>
          <p:cNvPr id="125" name="Right Arrow 124"/>
          <p:cNvSpPr/>
          <p:nvPr/>
        </p:nvSpPr>
        <p:spPr>
          <a:xfrm>
            <a:off x="5065495" y="5386608"/>
            <a:ext cx="345541" cy="2478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ight Arrow 125"/>
          <p:cNvSpPr/>
          <p:nvPr/>
        </p:nvSpPr>
        <p:spPr>
          <a:xfrm rot="20021448">
            <a:off x="6374552" y="5185196"/>
            <a:ext cx="430627" cy="2478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ight Arrow 126"/>
          <p:cNvSpPr/>
          <p:nvPr/>
        </p:nvSpPr>
        <p:spPr>
          <a:xfrm rot="1578552" flipV="1">
            <a:off x="6391873" y="5680835"/>
            <a:ext cx="430627" cy="2478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984735" y="3897253"/>
            <a:ext cx="10369066" cy="36531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Simultaneous analysis of exclusive and subtype-specific alterations</a:t>
            </a:r>
            <a:endParaRPr lang="en-US" sz="24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1387139" y="4748305"/>
            <a:ext cx="307777" cy="1372270"/>
            <a:chOff x="1387139" y="4748305"/>
            <a:chExt cx="307777" cy="1372270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1541027" y="4748305"/>
              <a:ext cx="0" cy="137227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 rot="16200000">
              <a:off x="1219465" y="5280552"/>
              <a:ext cx="64312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Genes</a:t>
              </a:r>
              <a:endParaRPr lang="en-US" sz="1400" dirty="0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7757600" y="4641152"/>
            <a:ext cx="3017672" cy="73152"/>
            <a:chOff x="1811925" y="4651148"/>
            <a:chExt cx="3017672" cy="73152"/>
          </a:xfrm>
        </p:grpSpPr>
        <p:sp>
          <p:nvSpPr>
            <p:cNvPr id="136" name="Oval 135"/>
            <p:cNvSpPr>
              <a:spLocks noChangeAspect="1"/>
            </p:cNvSpPr>
            <p:nvPr/>
          </p:nvSpPr>
          <p:spPr>
            <a:xfrm>
              <a:off x="2491431" y="4651148"/>
              <a:ext cx="73152" cy="73152"/>
            </a:xfrm>
            <a:prstGeom prst="ellipse">
              <a:avLst/>
            </a:prstGeom>
            <a:solidFill>
              <a:srgbClr val="ED5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>
              <a:spLocks noChangeAspect="1"/>
            </p:cNvSpPr>
            <p:nvPr/>
          </p:nvSpPr>
          <p:spPr>
            <a:xfrm>
              <a:off x="1811925" y="4651148"/>
              <a:ext cx="73152" cy="73152"/>
            </a:xfrm>
            <a:prstGeom prst="ellipse">
              <a:avLst/>
            </a:prstGeom>
            <a:solidFill>
              <a:srgbClr val="ED5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>
              <a:spLocks noChangeAspect="1"/>
            </p:cNvSpPr>
            <p:nvPr/>
          </p:nvSpPr>
          <p:spPr>
            <a:xfrm>
              <a:off x="2038427" y="4651148"/>
              <a:ext cx="73152" cy="73152"/>
            </a:xfrm>
            <a:prstGeom prst="ellipse">
              <a:avLst/>
            </a:prstGeom>
            <a:solidFill>
              <a:srgbClr val="ED5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>
              <a:spLocks noChangeAspect="1"/>
            </p:cNvSpPr>
            <p:nvPr/>
          </p:nvSpPr>
          <p:spPr>
            <a:xfrm>
              <a:off x="2264929" y="4651148"/>
              <a:ext cx="73152" cy="73152"/>
            </a:xfrm>
            <a:prstGeom prst="ellipse">
              <a:avLst/>
            </a:prstGeom>
            <a:solidFill>
              <a:srgbClr val="ED5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>
              <a:spLocks noChangeAspect="1"/>
            </p:cNvSpPr>
            <p:nvPr/>
          </p:nvSpPr>
          <p:spPr>
            <a:xfrm>
              <a:off x="2717933" y="4651148"/>
              <a:ext cx="73152" cy="73152"/>
            </a:xfrm>
            <a:prstGeom prst="ellipse">
              <a:avLst/>
            </a:prstGeom>
            <a:solidFill>
              <a:srgbClr val="ED5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>
              <a:spLocks noChangeAspect="1"/>
            </p:cNvSpPr>
            <p:nvPr/>
          </p:nvSpPr>
          <p:spPr>
            <a:xfrm>
              <a:off x="2944435" y="4651148"/>
              <a:ext cx="73152" cy="73152"/>
            </a:xfrm>
            <a:prstGeom prst="ellipse">
              <a:avLst/>
            </a:prstGeom>
            <a:solidFill>
              <a:srgbClr val="ED5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>
              <a:spLocks noChangeAspect="1"/>
            </p:cNvSpPr>
            <p:nvPr/>
          </p:nvSpPr>
          <p:spPr>
            <a:xfrm>
              <a:off x="3170937" y="4651148"/>
              <a:ext cx="73152" cy="73152"/>
            </a:xfrm>
            <a:prstGeom prst="ellipse">
              <a:avLst/>
            </a:prstGeom>
            <a:solidFill>
              <a:srgbClr val="ED5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>
              <a:spLocks noChangeAspect="1"/>
            </p:cNvSpPr>
            <p:nvPr/>
          </p:nvSpPr>
          <p:spPr>
            <a:xfrm>
              <a:off x="3397439" y="4651148"/>
              <a:ext cx="73152" cy="7315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>
              <a:spLocks noChangeAspect="1"/>
            </p:cNvSpPr>
            <p:nvPr/>
          </p:nvSpPr>
          <p:spPr>
            <a:xfrm>
              <a:off x="3623941" y="4651148"/>
              <a:ext cx="73152" cy="7315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>
              <a:spLocks noChangeAspect="1"/>
            </p:cNvSpPr>
            <p:nvPr/>
          </p:nvSpPr>
          <p:spPr>
            <a:xfrm>
              <a:off x="3850443" y="4651148"/>
              <a:ext cx="73152" cy="7315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>
              <a:spLocks noChangeAspect="1"/>
            </p:cNvSpPr>
            <p:nvPr/>
          </p:nvSpPr>
          <p:spPr>
            <a:xfrm>
              <a:off x="4076945" y="4651148"/>
              <a:ext cx="73152" cy="7315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>
              <a:spLocks noChangeAspect="1"/>
            </p:cNvSpPr>
            <p:nvPr/>
          </p:nvSpPr>
          <p:spPr>
            <a:xfrm>
              <a:off x="4303447" y="4651148"/>
              <a:ext cx="73152" cy="7315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>
              <a:spLocks noChangeAspect="1"/>
            </p:cNvSpPr>
            <p:nvPr/>
          </p:nvSpPr>
          <p:spPr>
            <a:xfrm>
              <a:off x="4529949" y="4651148"/>
              <a:ext cx="73152" cy="7315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>
              <a:spLocks noChangeAspect="1"/>
            </p:cNvSpPr>
            <p:nvPr/>
          </p:nvSpPr>
          <p:spPr>
            <a:xfrm>
              <a:off x="4756445" y="4651148"/>
              <a:ext cx="73152" cy="7315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7757600" y="5790484"/>
            <a:ext cx="3017672" cy="73152"/>
            <a:chOff x="1811925" y="4651148"/>
            <a:chExt cx="3017672" cy="73152"/>
          </a:xfrm>
        </p:grpSpPr>
        <p:sp>
          <p:nvSpPr>
            <p:cNvPr id="151" name="Oval 150"/>
            <p:cNvSpPr>
              <a:spLocks noChangeAspect="1"/>
            </p:cNvSpPr>
            <p:nvPr/>
          </p:nvSpPr>
          <p:spPr>
            <a:xfrm>
              <a:off x="2491431" y="4651148"/>
              <a:ext cx="73152" cy="73152"/>
            </a:xfrm>
            <a:prstGeom prst="ellipse">
              <a:avLst/>
            </a:prstGeom>
            <a:solidFill>
              <a:srgbClr val="ED5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>
              <a:spLocks noChangeAspect="1"/>
            </p:cNvSpPr>
            <p:nvPr/>
          </p:nvSpPr>
          <p:spPr>
            <a:xfrm>
              <a:off x="1811925" y="4651148"/>
              <a:ext cx="73152" cy="73152"/>
            </a:xfrm>
            <a:prstGeom prst="ellipse">
              <a:avLst/>
            </a:prstGeom>
            <a:solidFill>
              <a:srgbClr val="ED5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>
              <a:spLocks noChangeAspect="1"/>
            </p:cNvSpPr>
            <p:nvPr/>
          </p:nvSpPr>
          <p:spPr>
            <a:xfrm>
              <a:off x="2038427" y="4651148"/>
              <a:ext cx="73152" cy="73152"/>
            </a:xfrm>
            <a:prstGeom prst="ellipse">
              <a:avLst/>
            </a:prstGeom>
            <a:solidFill>
              <a:srgbClr val="ED5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>
              <a:spLocks noChangeAspect="1"/>
            </p:cNvSpPr>
            <p:nvPr/>
          </p:nvSpPr>
          <p:spPr>
            <a:xfrm>
              <a:off x="2264929" y="4651148"/>
              <a:ext cx="73152" cy="73152"/>
            </a:xfrm>
            <a:prstGeom prst="ellipse">
              <a:avLst/>
            </a:prstGeom>
            <a:solidFill>
              <a:srgbClr val="ED5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>
              <a:spLocks noChangeAspect="1"/>
            </p:cNvSpPr>
            <p:nvPr/>
          </p:nvSpPr>
          <p:spPr>
            <a:xfrm>
              <a:off x="2717933" y="4651148"/>
              <a:ext cx="73152" cy="73152"/>
            </a:xfrm>
            <a:prstGeom prst="ellipse">
              <a:avLst/>
            </a:prstGeom>
            <a:solidFill>
              <a:srgbClr val="ED5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>
              <a:spLocks noChangeAspect="1"/>
            </p:cNvSpPr>
            <p:nvPr/>
          </p:nvSpPr>
          <p:spPr>
            <a:xfrm>
              <a:off x="2944435" y="4651148"/>
              <a:ext cx="73152" cy="73152"/>
            </a:xfrm>
            <a:prstGeom prst="ellipse">
              <a:avLst/>
            </a:prstGeom>
            <a:solidFill>
              <a:srgbClr val="ED5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>
              <a:spLocks noChangeAspect="1"/>
            </p:cNvSpPr>
            <p:nvPr/>
          </p:nvSpPr>
          <p:spPr>
            <a:xfrm>
              <a:off x="3170937" y="4651148"/>
              <a:ext cx="73152" cy="73152"/>
            </a:xfrm>
            <a:prstGeom prst="ellipse">
              <a:avLst/>
            </a:prstGeom>
            <a:solidFill>
              <a:srgbClr val="ED5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>
              <a:spLocks noChangeAspect="1"/>
            </p:cNvSpPr>
            <p:nvPr/>
          </p:nvSpPr>
          <p:spPr>
            <a:xfrm>
              <a:off x="3397439" y="4651148"/>
              <a:ext cx="73152" cy="7315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>
              <a:spLocks noChangeAspect="1"/>
            </p:cNvSpPr>
            <p:nvPr/>
          </p:nvSpPr>
          <p:spPr>
            <a:xfrm>
              <a:off x="3623941" y="4651148"/>
              <a:ext cx="73152" cy="7315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>
              <a:spLocks noChangeAspect="1"/>
            </p:cNvSpPr>
            <p:nvPr/>
          </p:nvSpPr>
          <p:spPr>
            <a:xfrm>
              <a:off x="3850443" y="4651148"/>
              <a:ext cx="73152" cy="7315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>
              <a:spLocks noChangeAspect="1"/>
            </p:cNvSpPr>
            <p:nvPr/>
          </p:nvSpPr>
          <p:spPr>
            <a:xfrm>
              <a:off x="4076945" y="4651148"/>
              <a:ext cx="73152" cy="7315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>
              <a:spLocks noChangeAspect="1"/>
            </p:cNvSpPr>
            <p:nvPr/>
          </p:nvSpPr>
          <p:spPr>
            <a:xfrm>
              <a:off x="4303447" y="4651148"/>
              <a:ext cx="73152" cy="7315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>
              <a:spLocks noChangeAspect="1"/>
            </p:cNvSpPr>
            <p:nvPr/>
          </p:nvSpPr>
          <p:spPr>
            <a:xfrm>
              <a:off x="4529949" y="4651148"/>
              <a:ext cx="73152" cy="7315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>
              <a:spLocks noChangeAspect="1"/>
            </p:cNvSpPr>
            <p:nvPr/>
          </p:nvSpPr>
          <p:spPr>
            <a:xfrm>
              <a:off x="4756445" y="4651148"/>
              <a:ext cx="73152" cy="7315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984734" y="4262568"/>
            <a:ext cx="10369066" cy="2379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/>
          <p:cNvGrpSpPr/>
          <p:nvPr/>
        </p:nvGrpSpPr>
        <p:grpSpPr>
          <a:xfrm>
            <a:off x="8334323" y="6334405"/>
            <a:ext cx="937468" cy="307777"/>
            <a:chOff x="1647902" y="3420996"/>
            <a:chExt cx="937468" cy="307777"/>
          </a:xfrm>
        </p:grpSpPr>
        <p:sp>
          <p:nvSpPr>
            <p:cNvPr id="104" name="Rectangle 103"/>
            <p:cNvSpPr/>
            <p:nvPr/>
          </p:nvSpPr>
          <p:spPr>
            <a:xfrm>
              <a:off x="1647902" y="3472217"/>
              <a:ext cx="97429" cy="205335"/>
            </a:xfrm>
            <a:prstGeom prst="rect">
              <a:avLst/>
            </a:prstGeom>
            <a:solidFill>
              <a:srgbClr val="52A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745332" y="3420996"/>
              <a:ext cx="840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exclusive</a:t>
              </a:r>
              <a:endParaRPr lang="en-US" sz="1400" dirty="0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9257680" y="6334405"/>
            <a:ext cx="1217944" cy="307777"/>
            <a:chOff x="2804939" y="3404999"/>
            <a:chExt cx="1217944" cy="307777"/>
          </a:xfrm>
        </p:grpSpPr>
        <p:sp>
          <p:nvSpPr>
            <p:cNvPr id="107" name="Rectangle 106"/>
            <p:cNvSpPr/>
            <p:nvPr/>
          </p:nvSpPr>
          <p:spPr>
            <a:xfrm>
              <a:off x="2804939" y="3451431"/>
              <a:ext cx="76948" cy="214913"/>
            </a:xfrm>
            <a:prstGeom prst="rect">
              <a:avLst/>
            </a:prstGeom>
            <a:solidFill>
              <a:srgbClr val="F3A533"/>
            </a:solidFill>
            <a:ln>
              <a:solidFill>
                <a:srgbClr val="F09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2929122" y="3404999"/>
              <a:ext cx="10937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co-occurring</a:t>
              </a:r>
              <a:endParaRPr lang="en-US" sz="14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38200" y="1667087"/>
            <a:ext cx="4198825" cy="2155936"/>
            <a:chOff x="1462627" y="1667087"/>
            <a:chExt cx="4198825" cy="215593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5"/>
            <a:stretch/>
          </p:blipFill>
          <p:spPr>
            <a:xfrm>
              <a:off x="2653030" y="1701678"/>
              <a:ext cx="2373383" cy="212134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961244" y="1667087"/>
              <a:ext cx="6575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ERBB2</a:t>
              </a:r>
              <a:endParaRPr lang="en-US" sz="1400" i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524" y="2088192"/>
              <a:ext cx="8996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 smtClean="0"/>
                <a:t>Luminal B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62627" y="1667087"/>
              <a:ext cx="12715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 smtClean="0"/>
                <a:t>HER2-enriched</a:t>
              </a:r>
              <a:endParaRPr lang="en-US" sz="1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28112" y="3373319"/>
              <a:ext cx="9060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 smtClean="0"/>
                <a:t>Luminal A</a:t>
              </a:r>
              <a:endParaRPr lang="en-US" sz="1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166345" y="2639860"/>
              <a:ext cx="567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 smtClean="0"/>
                <a:t>Basal</a:t>
              </a:r>
              <a:endParaRPr lang="en-US" sz="1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702436" y="2952903"/>
              <a:ext cx="10316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smtClean="0"/>
                <a:t>Normal-like</a:t>
              </a:r>
              <a:endParaRPr lang="en-US" sz="140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955810" y="2639860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smtClean="0"/>
                <a:t>TP53</a:t>
              </a:r>
              <a:endParaRPr lang="en-US" sz="1400" i="1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955810" y="3373319"/>
              <a:ext cx="7056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PIK3CA</a:t>
              </a:r>
              <a:endParaRPr lang="en-US" sz="1400" i="1" dirty="0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4" r="10862"/>
          <a:stretch/>
        </p:blipFill>
        <p:spPr>
          <a:xfrm>
            <a:off x="5990386" y="1284547"/>
            <a:ext cx="3966414" cy="245157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9999006" y="2395969"/>
            <a:ext cx="1354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(TCGA 2012)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838200" y="1284547"/>
            <a:ext cx="524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Breast cancer expression subtypes (</a:t>
            </a:r>
            <a:r>
              <a:rPr lang="en-US" b="1" dirty="0" err="1" smtClean="0"/>
              <a:t>S</a:t>
            </a:r>
            <a:r>
              <a:rPr lang="en-US" dirty="0" err="1"/>
              <a:t>ø</a:t>
            </a:r>
            <a:r>
              <a:rPr lang="en-US" b="1" dirty="0" err="1" smtClean="0"/>
              <a:t>rlie</a:t>
            </a:r>
            <a:r>
              <a:rPr lang="en-US" b="1" dirty="0" smtClean="0"/>
              <a:t> et al. 2003)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05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 animBg="1"/>
      <p:bldP spid="80" grpId="0" animBg="1"/>
      <p:bldP spid="81" grpId="0"/>
      <p:bldP spid="83" grpId="0"/>
      <p:bldP spid="85" grpId="0"/>
      <p:bldP spid="86" grpId="0"/>
      <p:bldP spid="88" grpId="0"/>
      <p:bldP spid="89" grpId="0" animBg="1"/>
      <p:bldP spid="91" grpId="0"/>
      <p:bldP spid="92" grpId="0"/>
      <p:bldP spid="93" grpId="0"/>
      <p:bldP spid="95" grpId="0" animBg="1"/>
      <p:bldP spid="96" grpId="0"/>
      <p:bldP spid="125" grpId="0" animBg="1"/>
      <p:bldP spid="126" grpId="0" animBg="1"/>
      <p:bldP spid="127" grpId="0" animBg="1"/>
      <p:bldP spid="130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CoMEt</a:t>
            </a:r>
            <a:r>
              <a:rPr lang="en-US" dirty="0"/>
              <a:t> results on TCGA </a:t>
            </a:r>
            <a:r>
              <a:rPr lang="en-US" dirty="0" smtClean="0"/>
              <a:t>breast cancer (BRCA)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D67C-D38A-6541-8BD8-4E1B6190BCDE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1506022"/>
            <a:ext cx="753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375 mutated genes and </a:t>
            </a:r>
            <a:r>
              <a:rPr lang="en-US" b="1" dirty="0" smtClean="0"/>
              <a:t>4 subtypes</a:t>
            </a:r>
            <a:r>
              <a:rPr lang="en-US" dirty="0" smtClean="0"/>
              <a:t> in 507 tumor samples </a:t>
            </a:r>
            <a:r>
              <a:rPr lang="en-US" dirty="0"/>
              <a:t>[TCGA, </a:t>
            </a:r>
            <a:r>
              <a:rPr lang="en-US" i="1" dirty="0"/>
              <a:t>Nature</a:t>
            </a:r>
            <a:r>
              <a:rPr lang="en-US" dirty="0"/>
              <a:t> </a:t>
            </a:r>
            <a:r>
              <a:rPr lang="en-US" dirty="0" smtClean="0"/>
              <a:t>2012]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0165"/>
            <a:ext cx="10527414" cy="276777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330170" y="5009195"/>
            <a:ext cx="5543474" cy="307777"/>
            <a:chOff x="1040722" y="6452175"/>
            <a:chExt cx="5543474" cy="307777"/>
          </a:xfrm>
        </p:grpSpPr>
        <p:grpSp>
          <p:nvGrpSpPr>
            <p:cNvPr id="7" name="Group 6"/>
            <p:cNvGrpSpPr/>
            <p:nvPr/>
          </p:nvGrpSpPr>
          <p:grpSpPr>
            <a:xfrm>
              <a:off x="2682823" y="6452175"/>
              <a:ext cx="1290677" cy="307777"/>
              <a:chOff x="65770" y="5939982"/>
              <a:chExt cx="1290677" cy="30777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65770" y="6017690"/>
                <a:ext cx="182880" cy="182880"/>
              </a:xfrm>
              <a:prstGeom prst="ellipse">
                <a:avLst/>
              </a:prstGeom>
              <a:solidFill>
                <a:srgbClr val="F9E87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13185" y="5939982"/>
                <a:ext cx="11432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</a:t>
                </a:r>
                <a:r>
                  <a:rPr lang="en-US" sz="1400" dirty="0" smtClean="0"/>
                  <a:t>53 signaling</a:t>
                </a:r>
                <a:endParaRPr lang="en-US" sz="1400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984441" y="6452175"/>
              <a:ext cx="1448642" cy="307777"/>
              <a:chOff x="65770" y="6278278"/>
              <a:chExt cx="1448642" cy="307777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65770" y="6325467"/>
                <a:ext cx="182880" cy="182880"/>
              </a:xfrm>
              <a:prstGeom prst="ellipse">
                <a:avLst/>
              </a:prstGeom>
              <a:solidFill>
                <a:srgbClr val="EB938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17262" y="6278278"/>
                <a:ext cx="12971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PI(3)K signaling</a:t>
                </a:r>
                <a:endParaRPr lang="en-US" sz="1400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040722" y="6452175"/>
              <a:ext cx="1631160" cy="307777"/>
              <a:chOff x="64487" y="6570795"/>
              <a:chExt cx="1631160" cy="307777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64487" y="6633244"/>
                <a:ext cx="182880" cy="182880"/>
              </a:xfrm>
              <a:prstGeom prst="ellipse">
                <a:avLst/>
              </a:prstGeom>
              <a:solidFill>
                <a:srgbClr val="9BBC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28579" y="6570795"/>
                <a:ext cx="14670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RTK/</a:t>
                </a:r>
                <a:r>
                  <a:rPr lang="en-US" sz="1400" dirty="0" err="1" smtClean="0"/>
                  <a:t>Ras</a:t>
                </a:r>
                <a:r>
                  <a:rPr lang="en-US" sz="1400" dirty="0" smtClean="0"/>
                  <a:t> signaling</a:t>
                </a:r>
                <a:endParaRPr lang="en-US" sz="1400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444023" y="6452175"/>
              <a:ext cx="1140173" cy="307777"/>
              <a:chOff x="5444023" y="6452175"/>
              <a:chExt cx="1140173" cy="307777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444023" y="6514623"/>
                <a:ext cx="365760" cy="182880"/>
              </a:xfrm>
              <a:prstGeom prst="rect">
                <a:avLst/>
              </a:prstGeom>
              <a:solidFill>
                <a:srgbClr val="AE642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813536" y="6452175"/>
                <a:ext cx="7706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subtype</a:t>
                </a:r>
                <a:endParaRPr lang="en-US" sz="1400" dirty="0"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1093605" y="5606648"/>
            <a:ext cx="100047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err="1" smtClean="0"/>
              <a:t>CoMEt</a:t>
            </a:r>
            <a:r>
              <a:rPr lang="en-US" sz="2200" b="1" dirty="0" smtClean="0"/>
              <a:t> simultaneously uncovers mutually exclusive and subtype-specific alterations.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04614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D67C-D38A-6541-8BD8-4E1B6190BCDE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572" y="2052223"/>
            <a:ext cx="3440317" cy="501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698" y="3619967"/>
            <a:ext cx="910668" cy="10127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213" y="2146404"/>
            <a:ext cx="701637" cy="1163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8645" y="2691621"/>
            <a:ext cx="928346" cy="9283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r="81077"/>
          <a:stretch/>
        </p:blipFill>
        <p:spPr>
          <a:xfrm>
            <a:off x="8025616" y="2704944"/>
            <a:ext cx="942051" cy="901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25209" y="1456882"/>
            <a:ext cx="2162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Funding &amp; Data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1459855"/>
            <a:ext cx="323954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Research Group</a:t>
            </a:r>
          </a:p>
          <a:p>
            <a:r>
              <a:rPr lang="en-US" sz="2000" i="1" dirty="0" smtClean="0"/>
              <a:t>Benjamin J. Raphael (advisor)</a:t>
            </a:r>
          </a:p>
          <a:p>
            <a:r>
              <a:rPr lang="en-US" sz="2000" i="1" dirty="0" smtClean="0"/>
              <a:t>Fabio </a:t>
            </a:r>
            <a:r>
              <a:rPr lang="en-US" sz="2000" i="1" dirty="0" err="1" smtClean="0"/>
              <a:t>Vandin</a:t>
            </a:r>
            <a:endParaRPr lang="en-US" sz="2000" i="1" dirty="0" smtClean="0"/>
          </a:p>
          <a:p>
            <a:r>
              <a:rPr lang="en-US" sz="2000" i="1" dirty="0" err="1" smtClean="0"/>
              <a:t>Hsin</a:t>
            </a:r>
            <a:r>
              <a:rPr lang="en-US" sz="2000" i="1" dirty="0" smtClean="0"/>
              <a:t>-Ta Wu</a:t>
            </a:r>
          </a:p>
          <a:p>
            <a:r>
              <a:rPr lang="en-US" sz="2000" dirty="0" smtClean="0"/>
              <a:t>Mohammed El-</a:t>
            </a:r>
            <a:r>
              <a:rPr lang="en-US" sz="2000" dirty="0" err="1" smtClean="0"/>
              <a:t>Kebir</a:t>
            </a:r>
            <a:endParaRPr lang="en-US" sz="2000" dirty="0" smtClean="0"/>
          </a:p>
          <a:p>
            <a:r>
              <a:rPr lang="en-US" sz="2000" dirty="0" smtClean="0"/>
              <a:t>Dora </a:t>
            </a:r>
            <a:r>
              <a:rPr lang="en-US" sz="2000" dirty="0" err="1" smtClean="0"/>
              <a:t>Erdos</a:t>
            </a:r>
            <a:endParaRPr lang="en-US" sz="2000" dirty="0" smtClean="0"/>
          </a:p>
          <a:p>
            <a:r>
              <a:rPr lang="en-US" sz="2000" dirty="0" smtClean="0"/>
              <a:t>Matthew Reyna</a:t>
            </a:r>
          </a:p>
          <a:p>
            <a:r>
              <a:rPr lang="en-US" sz="2000" dirty="0" smtClean="0"/>
              <a:t>Ashley </a:t>
            </a:r>
            <a:r>
              <a:rPr lang="en-US" sz="2000" dirty="0" err="1" smtClean="0"/>
              <a:t>Conard</a:t>
            </a:r>
            <a:endParaRPr lang="en-US" sz="2000" dirty="0" smtClean="0"/>
          </a:p>
          <a:p>
            <a:r>
              <a:rPr lang="en-US" sz="2000" dirty="0" smtClean="0"/>
              <a:t>Cyrus Cousins</a:t>
            </a:r>
          </a:p>
          <a:p>
            <a:r>
              <a:rPr lang="en-US" sz="2000" dirty="0"/>
              <a:t>Rebecca </a:t>
            </a:r>
            <a:r>
              <a:rPr lang="en-US" sz="2000" dirty="0" err="1"/>
              <a:t>Elyanow</a:t>
            </a:r>
            <a:endParaRPr lang="en-US" sz="2000" dirty="0" smtClean="0"/>
          </a:p>
          <a:p>
            <a:r>
              <a:rPr lang="en-US" sz="2000" dirty="0" err="1" smtClean="0"/>
              <a:t>Gryte</a:t>
            </a:r>
            <a:r>
              <a:rPr lang="en-US" sz="2000" dirty="0" smtClean="0"/>
              <a:t> </a:t>
            </a:r>
            <a:r>
              <a:rPr lang="en-US" sz="2000" dirty="0" err="1" smtClean="0"/>
              <a:t>Satas</a:t>
            </a:r>
            <a:endParaRPr lang="en-US" sz="2000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810243" y="4936371"/>
            <a:ext cx="6096000" cy="1785104"/>
            <a:chOff x="5814580" y="3839970"/>
            <a:chExt cx="6096000" cy="1785104"/>
          </a:xfrm>
        </p:grpSpPr>
        <p:sp>
          <p:nvSpPr>
            <p:cNvPr id="12" name="TextBox 11"/>
            <p:cNvSpPr txBox="1"/>
            <p:nvPr/>
          </p:nvSpPr>
          <p:spPr>
            <a:xfrm>
              <a:off x="5814580" y="3839970"/>
              <a:ext cx="10363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/>
                <a:t>CoMEt</a:t>
              </a:r>
              <a:endParaRPr lang="en-US" sz="2400" b="1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5814580" y="4301635"/>
              <a:ext cx="6096000" cy="13234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342900" indent="-342900">
                <a:buFont typeface="Wingdings" charset="2"/>
                <a:buChar char="Ø"/>
              </a:pPr>
              <a:r>
                <a:rPr lang="en-US" sz="2000" i="1" dirty="0" smtClean="0"/>
                <a:t>Software (R and Python packages)</a:t>
              </a:r>
              <a:br>
                <a:rPr lang="en-US" sz="2000" i="1" dirty="0" smtClean="0"/>
              </a:br>
              <a:r>
                <a:rPr lang="en-US" sz="2000" dirty="0" smtClean="0">
                  <a:hlinkClick r:id="rId8"/>
                </a:rPr>
                <a:t>https</a:t>
              </a:r>
              <a:r>
                <a:rPr lang="en-US" sz="2000" dirty="0">
                  <a:hlinkClick r:id="rId8"/>
                </a:rPr>
                <a:t>://github.com/raphael-group/comet</a:t>
              </a:r>
              <a:endParaRPr lang="en-US" sz="2000" dirty="0"/>
            </a:p>
            <a:p>
              <a:pPr marL="342900" indent="-342900">
                <a:buFont typeface="Wingdings" charset="2"/>
                <a:buChar char="Ø"/>
              </a:pPr>
              <a:r>
                <a:rPr lang="en-US" sz="2000" i="1" dirty="0" smtClean="0"/>
                <a:t>Interactive results</a:t>
              </a:r>
              <a:br>
                <a:rPr lang="en-US" sz="2000" i="1" dirty="0" smtClean="0"/>
              </a:br>
              <a:r>
                <a:rPr lang="en-US" sz="2000" dirty="0" smtClean="0">
                  <a:hlinkClick r:id="rId9"/>
                </a:rPr>
                <a:t>http</a:t>
              </a:r>
              <a:r>
                <a:rPr lang="en-US" sz="2000" dirty="0">
                  <a:hlinkClick r:id="rId9"/>
                </a:rPr>
                <a:t>://compbio-research.cs.brown.edu/comet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16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Driver mutations target </a:t>
            </a:r>
            <a:r>
              <a:rPr lang="en-US" i="1" dirty="0" smtClean="0"/>
              <a:t>pathways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D67C-D38A-6541-8BD8-4E1B6190BCDE}" type="slidenum">
              <a:rPr lang="en-US" smtClean="0"/>
              <a:t>2</a:t>
            </a:fld>
            <a:endParaRPr lang="en-US"/>
          </a:p>
        </p:txBody>
      </p:sp>
      <p:pic>
        <p:nvPicPr>
          <p:cNvPr id="6" name="Vogelstein-12-cancer-pathway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932" y="1501252"/>
            <a:ext cx="2273674" cy="235487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44"/>
          <p:cNvSpPr/>
          <p:nvPr/>
        </p:nvSpPr>
        <p:spPr>
          <a:xfrm>
            <a:off x="9976461" y="2478566"/>
            <a:ext cx="1480603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 defTabSz="457200">
              <a:defRPr sz="1800"/>
            </a:pPr>
            <a:r>
              <a:rPr sz="1600" dirty="0" smtClean="0"/>
              <a:t>Vogelstein</a:t>
            </a:r>
            <a:r>
              <a:rPr lang="en-US" sz="1600" dirty="0" smtClean="0"/>
              <a:t>,</a:t>
            </a:r>
            <a:r>
              <a:rPr sz="1600" dirty="0" smtClean="0"/>
              <a:t> </a:t>
            </a:r>
            <a:r>
              <a:rPr sz="1600" i="1" dirty="0"/>
              <a:t>et </a:t>
            </a:r>
            <a:r>
              <a:rPr sz="1600" i="1" dirty="0" smtClean="0"/>
              <a:t>al</a:t>
            </a:r>
            <a:r>
              <a:rPr sz="1600" dirty="0" smtClean="0"/>
              <a:t>.</a:t>
            </a:r>
            <a:r>
              <a:rPr lang="en-US" sz="1600" dirty="0"/>
              <a:t> (</a:t>
            </a:r>
            <a:r>
              <a:rPr sz="1600" i="1" dirty="0" smtClean="0"/>
              <a:t>Science</a:t>
            </a:r>
            <a:r>
              <a:rPr lang="en-US" sz="1600" i="1" dirty="0" smtClean="0"/>
              <a:t>,</a:t>
            </a:r>
            <a:r>
              <a:rPr sz="1600" dirty="0" smtClean="0"/>
              <a:t> 2013</a:t>
            </a:r>
            <a:r>
              <a:rPr lang="en-US" sz="1600" dirty="0"/>
              <a:t>)</a:t>
            </a:r>
            <a:endParaRPr sz="1600" dirty="0"/>
          </a:p>
        </p:txBody>
      </p:sp>
      <p:pic>
        <p:nvPicPr>
          <p:cNvPr id="25" name="long-tail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5893" y="1522154"/>
            <a:ext cx="4661797" cy="243661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6" name="Shape 124"/>
          <p:cNvSpPr/>
          <p:nvPr/>
        </p:nvSpPr>
        <p:spPr>
          <a:xfrm rot="16200000">
            <a:off x="-9412" y="2494739"/>
            <a:ext cx="2064272" cy="3690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1800"/>
            </a:lvl1pPr>
          </a:lstStyle>
          <a:p>
            <a:pPr lvl="0"/>
            <a:r>
              <a:t>Significance Score</a:t>
            </a:r>
          </a:p>
        </p:txBody>
      </p:sp>
      <p:sp>
        <p:nvSpPr>
          <p:cNvPr id="23" name="Shape 126"/>
          <p:cNvSpPr/>
          <p:nvPr/>
        </p:nvSpPr>
        <p:spPr>
          <a:xfrm>
            <a:off x="1368814" y="1592042"/>
            <a:ext cx="1264139" cy="7816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sz="2200" b="1" dirty="0" smtClean="0"/>
              <a:t>10-35</a:t>
            </a:r>
            <a:r>
              <a:rPr lang="en-US" sz="2200" b="1" dirty="0"/>
              <a:t> </a:t>
            </a:r>
            <a:r>
              <a:rPr sz="2200" b="1" dirty="0" smtClean="0"/>
              <a:t>genes</a:t>
            </a:r>
            <a:endParaRPr sz="2200" b="1" dirty="0"/>
          </a:p>
        </p:txBody>
      </p:sp>
      <p:sp>
        <p:nvSpPr>
          <p:cNvPr id="24" name="Shape 127"/>
          <p:cNvSpPr/>
          <p:nvPr/>
        </p:nvSpPr>
        <p:spPr>
          <a:xfrm>
            <a:off x="3284393" y="1764659"/>
            <a:ext cx="2729207" cy="4363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>
              <a:defRPr sz="2200" b="1"/>
            </a:lvl1pPr>
          </a:lstStyle>
          <a:p>
            <a:pPr lvl="0">
              <a:defRPr sz="1800" b="0"/>
            </a:pPr>
            <a:r>
              <a:rPr sz="2200" b="1" dirty="0"/>
              <a:t>N=250-500 samples</a:t>
            </a:r>
          </a:p>
        </p:txBody>
      </p:sp>
      <p:grpSp>
        <p:nvGrpSpPr>
          <p:cNvPr id="11" name="Group 132"/>
          <p:cNvGrpSpPr/>
          <p:nvPr/>
        </p:nvGrpSpPr>
        <p:grpSpPr>
          <a:xfrm>
            <a:off x="3644055" y="2380768"/>
            <a:ext cx="701336" cy="953501"/>
            <a:chOff x="0" y="0"/>
            <a:chExt cx="701335" cy="953500"/>
          </a:xfrm>
        </p:grpSpPr>
        <p:sp>
          <p:nvSpPr>
            <p:cNvPr id="19" name="Shape 129"/>
            <p:cNvSpPr/>
            <p:nvPr/>
          </p:nvSpPr>
          <p:spPr>
            <a:xfrm flipV="1">
              <a:off x="346802" y="333193"/>
              <a:ext cx="1" cy="29944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0" name="Shape 130"/>
            <p:cNvSpPr/>
            <p:nvPr/>
          </p:nvSpPr>
          <p:spPr>
            <a:xfrm>
              <a:off x="0" y="0"/>
              <a:ext cx="701335" cy="338848"/>
            </a:xfrm>
            <a:prstGeom prst="roundRect">
              <a:avLst>
                <a:gd name="adj" fmla="val 34884"/>
              </a:avLst>
            </a:prstGeom>
            <a:solidFill>
              <a:srgbClr val="C3E8F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1400"/>
              </a:lvl1pPr>
            </a:lstStyle>
            <a:p>
              <a:pPr lvl="0" algn="ctr">
                <a:defRPr sz="1800"/>
              </a:pPr>
              <a:r>
                <a:rPr sz="2000" dirty="0"/>
                <a:t>A</a:t>
              </a:r>
            </a:p>
          </p:txBody>
        </p:sp>
        <p:sp>
          <p:nvSpPr>
            <p:cNvPr id="21" name="Shape 131"/>
            <p:cNvSpPr/>
            <p:nvPr/>
          </p:nvSpPr>
          <p:spPr>
            <a:xfrm>
              <a:off x="0" y="614652"/>
              <a:ext cx="701335" cy="338848"/>
            </a:xfrm>
            <a:prstGeom prst="roundRect">
              <a:avLst>
                <a:gd name="adj" fmla="val 34884"/>
              </a:avLst>
            </a:prstGeom>
            <a:solidFill>
              <a:srgbClr val="C3E8F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1400"/>
              </a:lvl1pPr>
            </a:lstStyle>
            <a:p>
              <a:pPr lvl="0" algn="ctr">
                <a:defRPr sz="1800"/>
              </a:pPr>
              <a:r>
                <a:rPr sz="2000" dirty="0"/>
                <a:t>B</a:t>
              </a:r>
            </a:p>
          </p:txBody>
        </p:sp>
      </p:grpSp>
      <p:sp>
        <p:nvSpPr>
          <p:cNvPr id="12" name="Shape 133"/>
          <p:cNvSpPr/>
          <p:nvPr/>
        </p:nvSpPr>
        <p:spPr>
          <a:xfrm>
            <a:off x="4426865" y="2662560"/>
            <a:ext cx="1637283" cy="389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2000"/>
            </a:lvl1pPr>
          </a:lstStyle>
          <a:p>
            <a:pPr lvl="0">
              <a:defRPr sz="1800"/>
            </a:pPr>
            <a:r>
              <a:rPr sz="2000"/>
              <a:t>interacts with</a:t>
            </a:r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218" y="4257206"/>
            <a:ext cx="2953102" cy="2189618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ight Arrow 28"/>
          <p:cNvSpPr/>
          <p:nvPr/>
        </p:nvSpPr>
        <p:spPr>
          <a:xfrm rot="10800000">
            <a:off x="6108148" y="4948916"/>
            <a:ext cx="920959" cy="728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hape 144"/>
          <p:cNvSpPr/>
          <p:nvPr/>
        </p:nvSpPr>
        <p:spPr>
          <a:xfrm>
            <a:off x="10100998" y="4982683"/>
            <a:ext cx="1231528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 defTabSz="457200">
              <a:defRPr sz="1800"/>
            </a:pPr>
            <a:r>
              <a:rPr lang="en-US" sz="1600" dirty="0" smtClean="0"/>
              <a:t>TCGA</a:t>
            </a:r>
          </a:p>
          <a:p>
            <a:pPr lvl="0" algn="ctr" defTabSz="457200">
              <a:defRPr sz="1800"/>
            </a:pPr>
            <a:r>
              <a:rPr lang="en-US" sz="1600" dirty="0" smtClean="0"/>
              <a:t>(</a:t>
            </a:r>
            <a:r>
              <a:rPr lang="en-US" sz="1600" i="1" dirty="0" smtClean="0"/>
              <a:t>Nature </a:t>
            </a:r>
            <a:r>
              <a:rPr sz="1600" dirty="0" smtClean="0"/>
              <a:t>201</a:t>
            </a:r>
            <a:r>
              <a:rPr lang="en-US" sz="1600" dirty="0" smtClean="0"/>
              <a:t>2)</a:t>
            </a:r>
            <a:endParaRPr sz="1600" dirty="0"/>
          </a:p>
        </p:txBody>
      </p:sp>
      <p:sp>
        <p:nvSpPr>
          <p:cNvPr id="31" name="Right Arrow 30"/>
          <p:cNvSpPr/>
          <p:nvPr/>
        </p:nvSpPr>
        <p:spPr>
          <a:xfrm>
            <a:off x="6108148" y="2360578"/>
            <a:ext cx="920959" cy="728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717260" y="3539030"/>
            <a:ext cx="2976663" cy="307777"/>
            <a:chOff x="2717260" y="3539030"/>
            <a:chExt cx="2976663" cy="307777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2717260" y="3692918"/>
              <a:ext cx="297666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745658" y="3539030"/>
              <a:ext cx="91986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“long tail”</a:t>
              </a:r>
              <a:endParaRPr lang="en-US" sz="1400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716567" y="392814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893058" y="3914195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</a:t>
            </a:r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7776978" y="6422647"/>
            <a:ext cx="16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Colorectal study</a:t>
            </a:r>
            <a:endParaRPr lang="en-US" dirty="0"/>
          </a:p>
        </p:txBody>
      </p:sp>
      <p:sp>
        <p:nvSpPr>
          <p:cNvPr id="43" name="Right Arrow 42"/>
          <p:cNvSpPr/>
          <p:nvPr/>
        </p:nvSpPr>
        <p:spPr>
          <a:xfrm rot="5400000">
            <a:off x="8568067" y="3688341"/>
            <a:ext cx="343014" cy="728420"/>
          </a:xfrm>
          <a:prstGeom prst="rightArrow">
            <a:avLst>
              <a:gd name="adj1" fmla="val 50000"/>
              <a:gd name="adj2" fmla="val 357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1207248" y="4297476"/>
            <a:ext cx="4710442" cy="2309837"/>
            <a:chOff x="1207248" y="4297476"/>
            <a:chExt cx="4710442" cy="2309837"/>
          </a:xfrm>
        </p:grpSpPr>
        <p:sp>
          <p:nvSpPr>
            <p:cNvPr id="45" name="Rectangle 44"/>
            <p:cNvSpPr/>
            <p:nvPr/>
          </p:nvSpPr>
          <p:spPr>
            <a:xfrm>
              <a:off x="1255893" y="4297476"/>
              <a:ext cx="4661796" cy="36531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Can we discover the pathways?</a:t>
              </a:r>
              <a:endParaRPr 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1207248" y="4665421"/>
                  <a:ext cx="4710441" cy="17851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Wingdings" charset="2"/>
                    <a:buChar char="Ø"/>
                  </a:pPr>
                  <a:r>
                    <a:rPr lang="en-US" sz="2200" dirty="0" smtClean="0"/>
                    <a:t>Enumeration?</a:t>
                  </a:r>
                  <a:br>
                    <a:rPr lang="en-US" sz="2200" dirty="0" smtClean="0"/>
                  </a:br>
                  <a:r>
                    <a:rPr lang="en-US" sz="2200" i="1" dirty="0" smtClean="0">
                      <a:solidFill>
                        <a:srgbClr val="FF0000"/>
                      </a:solidFill>
                    </a:rPr>
                    <a:t>Too many gene sets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22</m:t>
                          </m:r>
                        </m:sup>
                      </m:sSup>
                    </m:oMath>
                  </a14:m>
                  <a:r>
                    <a:rPr lang="en-US" sz="2200" i="1" dirty="0" smtClean="0">
                      <a:solidFill>
                        <a:srgbClr val="FF0000"/>
                      </a:solidFill>
                    </a:rPr>
                    <a:t>of size ≤ 5)</a:t>
                  </a:r>
                </a:p>
                <a:p>
                  <a:pPr marL="342900" indent="-342900">
                    <a:buFont typeface="Wingdings" charset="2"/>
                    <a:buChar char="Ø"/>
                  </a:pPr>
                  <a:endParaRPr lang="en-US" sz="2200" dirty="0" smtClean="0"/>
                </a:p>
                <a:p>
                  <a:pPr marL="342900" indent="-342900">
                    <a:buFont typeface="Wingdings" charset="2"/>
                    <a:buChar char="Ø"/>
                  </a:pPr>
                  <a:r>
                    <a:rPr lang="en-US" sz="2200" dirty="0" smtClean="0"/>
                    <a:t>Known pathways or gene sets?</a:t>
                  </a:r>
                  <a:br>
                    <a:rPr lang="en-US" sz="2200" dirty="0" smtClean="0"/>
                  </a:br>
                  <a:r>
                    <a:rPr lang="en-US" sz="2200" i="1" dirty="0" smtClean="0">
                      <a:solidFill>
                        <a:srgbClr val="FF0000"/>
                      </a:solidFill>
                    </a:rPr>
                    <a:t>No</a:t>
                  </a:r>
                  <a:r>
                    <a:rPr lang="en-US" sz="2200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sz="2200" i="1" dirty="0" smtClean="0">
                      <a:solidFill>
                        <a:srgbClr val="FF0000"/>
                      </a:solidFill>
                    </a:rPr>
                    <a:t>novel pathways or crosstalk</a:t>
                  </a:r>
                  <a:endParaRPr lang="en-US" sz="2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7248" y="4665421"/>
                  <a:ext cx="4710441" cy="178510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423" t="-2048" b="-6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Rectangle 43"/>
            <p:cNvSpPr/>
            <p:nvPr/>
          </p:nvSpPr>
          <p:spPr>
            <a:xfrm>
              <a:off x="1255893" y="4297476"/>
              <a:ext cx="4661797" cy="2309837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1803967" y="3197155"/>
            <a:ext cx="127623" cy="7642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985967" y="3820867"/>
            <a:ext cx="109139" cy="1356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8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9" grpId="0" animBg="1"/>
      <p:bldP spid="30" grpId="0" animBg="1"/>
      <p:bldP spid="36" grpId="0"/>
      <p:bldP spid="37" grpId="0"/>
      <p:bldP spid="42" grpId="0"/>
      <p:bldP spid="43" grpId="0" animBg="1"/>
      <p:bldP spid="46" grpId="0" animBg="1"/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Driver mutations in pathways are often mutually exclusive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D67C-D38A-6541-8BD8-4E1B6190BCDE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1690688"/>
            <a:ext cx="79640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Few driver mutations distributed across </a:t>
            </a:r>
            <a:r>
              <a:rPr lang="en-US" sz="2400" i="1" dirty="0" smtClean="0"/>
              <a:t>multiple </a:t>
            </a:r>
            <a:r>
              <a:rPr lang="en-US" sz="2400" dirty="0" smtClean="0"/>
              <a:t>pathways</a:t>
            </a:r>
          </a:p>
          <a:p>
            <a:r>
              <a:rPr lang="en-US" sz="2400" dirty="0" smtClean="0"/>
              <a:t>➔Approximately one driver mutation per pathway per patient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405" y="1260457"/>
            <a:ext cx="2554157" cy="4501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39019" y="5467183"/>
            <a:ext cx="216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[Thomas, </a:t>
            </a:r>
            <a:r>
              <a:rPr lang="en-US" i="1" dirty="0" smtClean="0"/>
              <a:t>et al</a:t>
            </a:r>
            <a:r>
              <a:rPr lang="en-US" dirty="0" smtClean="0"/>
              <a:t>. 2007]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20" y="2537618"/>
            <a:ext cx="7919020" cy="29887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75181" y="5467183"/>
            <a:ext cx="96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Patients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3096" y="3715603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Genes/Loci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5842337"/>
            <a:ext cx="9654987" cy="203132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b="1" dirty="0" err="1"/>
              <a:t>Dendrix</a:t>
            </a:r>
            <a:r>
              <a:rPr lang="en-US" dirty="0"/>
              <a:t> [</a:t>
            </a:r>
            <a:r>
              <a:rPr lang="en-US" dirty="0" err="1"/>
              <a:t>Vandin</a:t>
            </a:r>
            <a:r>
              <a:rPr lang="en-US" dirty="0"/>
              <a:t>, </a:t>
            </a:r>
            <a:r>
              <a:rPr lang="en-US" i="1" dirty="0"/>
              <a:t>et al. RECOMB 2011</a:t>
            </a:r>
            <a:r>
              <a:rPr lang="en-US" dirty="0"/>
              <a:t>]</a:t>
            </a:r>
          </a:p>
          <a:p>
            <a:pPr marL="285750" indent="-285750">
              <a:buFont typeface="Wingdings" charset="2"/>
              <a:buChar char="Ø"/>
            </a:pPr>
            <a:r>
              <a:rPr lang="en-US" b="1" dirty="0" err="1"/>
              <a:t>Muex</a:t>
            </a:r>
            <a:r>
              <a:rPr lang="en-US" dirty="0"/>
              <a:t> [</a:t>
            </a:r>
            <a:r>
              <a:rPr lang="en-US" dirty="0" err="1"/>
              <a:t>Szczurek</a:t>
            </a:r>
            <a:r>
              <a:rPr lang="en-US" dirty="0"/>
              <a:t>, </a:t>
            </a:r>
            <a:r>
              <a:rPr lang="en-US" i="1" dirty="0"/>
              <a:t>et al. RECOMB 2014</a:t>
            </a:r>
            <a:r>
              <a:rPr lang="en-US" dirty="0"/>
              <a:t>]</a:t>
            </a:r>
          </a:p>
          <a:p>
            <a:pPr marL="285750" indent="-285750">
              <a:buFont typeface="Wingdings" charset="2"/>
              <a:buChar char="Ø"/>
            </a:pPr>
            <a:r>
              <a:rPr lang="en-US" b="1" dirty="0" err="1"/>
              <a:t>Dendrix</a:t>
            </a:r>
            <a:r>
              <a:rPr lang="en-US" b="1" dirty="0"/>
              <a:t>++</a:t>
            </a:r>
            <a:r>
              <a:rPr lang="en-US" dirty="0"/>
              <a:t> [TCGA, </a:t>
            </a:r>
            <a:r>
              <a:rPr lang="en-US" i="1" dirty="0"/>
              <a:t>NEJM 2013</a:t>
            </a:r>
            <a:r>
              <a:rPr lang="en-US" dirty="0" smtClean="0"/>
              <a:t>]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b="1" dirty="0" err="1" smtClean="0"/>
              <a:t>MEMCover</a:t>
            </a:r>
            <a:r>
              <a:rPr lang="en-US" b="1" dirty="0" smtClean="0"/>
              <a:t> </a:t>
            </a:r>
            <a:r>
              <a:rPr lang="en-US" dirty="0" smtClean="0"/>
              <a:t>[Kim, </a:t>
            </a:r>
            <a:r>
              <a:rPr lang="en-US" i="1" dirty="0"/>
              <a:t>et al</a:t>
            </a:r>
            <a:r>
              <a:rPr lang="en-US" dirty="0"/>
              <a:t>. </a:t>
            </a:r>
            <a:r>
              <a:rPr lang="en-US" i="1" dirty="0"/>
              <a:t>ISMB 2015</a:t>
            </a:r>
            <a:r>
              <a:rPr lang="en-US" dirty="0"/>
              <a:t>]</a:t>
            </a:r>
          </a:p>
          <a:p>
            <a:pPr marL="285750" indent="-285750">
              <a:buFont typeface="Wingdings" charset="2"/>
              <a:buChar char="Ø"/>
            </a:pPr>
            <a:r>
              <a:rPr lang="en-US" b="1" dirty="0" err="1"/>
              <a:t>Mutex</a:t>
            </a:r>
            <a:r>
              <a:rPr lang="en-US" dirty="0"/>
              <a:t> [Babur, </a:t>
            </a:r>
            <a:r>
              <a:rPr lang="en-US" i="1" dirty="0"/>
              <a:t>et al. Genome Biology 2015</a:t>
            </a:r>
            <a:r>
              <a:rPr lang="en-US" dirty="0"/>
              <a:t>]</a:t>
            </a:r>
          </a:p>
          <a:p>
            <a:pPr marL="285750" indent="-285750">
              <a:buFont typeface="Wingdings" charset="2"/>
              <a:buChar char="Ø"/>
            </a:pPr>
            <a:r>
              <a:rPr lang="is-IS" dirty="0" smtClean="0"/>
              <a:t>Others…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97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C</a:t>
            </a:r>
            <a:r>
              <a:rPr lang="en-US" dirty="0" smtClean="0"/>
              <a:t>ombinations </a:t>
            </a:r>
            <a:r>
              <a:rPr lang="en-US" u="sng" dirty="0" smtClean="0"/>
              <a:t>o</a:t>
            </a:r>
            <a:r>
              <a:rPr lang="en-US" dirty="0" smtClean="0"/>
              <a:t>f </a:t>
            </a:r>
            <a:r>
              <a:rPr lang="en-US" u="sng" dirty="0" smtClean="0"/>
              <a:t>m</a:t>
            </a:r>
            <a:r>
              <a:rPr lang="en-US" dirty="0" smtClean="0"/>
              <a:t>utually </a:t>
            </a:r>
            <a:r>
              <a:rPr lang="en-US" u="sng" dirty="0" smtClean="0"/>
              <a:t>e</a:t>
            </a:r>
            <a:r>
              <a:rPr lang="en-US" dirty="0" smtClean="0"/>
              <a:t>xclusive al</a:t>
            </a:r>
            <a:r>
              <a:rPr lang="en-US" u="sng" dirty="0" smtClean="0"/>
              <a:t>t</a:t>
            </a:r>
            <a:r>
              <a:rPr lang="en-US" dirty="0" smtClean="0"/>
              <a:t>erations (</a:t>
            </a:r>
            <a:r>
              <a:rPr lang="en-US" dirty="0" err="1" smtClean="0"/>
              <a:t>CoMEt</a:t>
            </a:r>
            <a:r>
              <a:rPr lang="en-US" dirty="0" smtClean="0"/>
              <a:t>)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885791" cy="435133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Statistical score that is less biased towards most frequently mutated genes.</a:t>
            </a:r>
            <a:br>
              <a:rPr lang="en-US" b="1" dirty="0" smtClean="0"/>
            </a:b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MCMC algorithm identifies </a:t>
            </a:r>
            <a:r>
              <a:rPr lang="en-US" i="1" dirty="0"/>
              <a:t>multiple</a:t>
            </a:r>
            <a:r>
              <a:rPr lang="en-US" dirty="0"/>
              <a:t> exclusive modules by examining distribution of </a:t>
            </a:r>
            <a:r>
              <a:rPr lang="en-US" dirty="0" smtClean="0"/>
              <a:t>solutions</a:t>
            </a:r>
            <a:br>
              <a:rPr lang="en-US" dirty="0" smtClean="0"/>
            </a:b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Outperforms prior methods on simulated and real data.</a:t>
            </a:r>
            <a:br>
              <a:rPr lang="en-US" dirty="0" smtClean="0"/>
            </a:b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Identifies combinations overlapping cancer pathways in multiple tumor types.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D67C-D38A-6541-8BD8-4E1B6190BCDE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6169580"/>
            <a:ext cx="6457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[Leiserson*, Wu*, </a:t>
            </a:r>
            <a:r>
              <a:rPr lang="en-US" i="1" dirty="0" smtClean="0"/>
              <a:t>et al</a:t>
            </a:r>
            <a:r>
              <a:rPr lang="en-US" dirty="0" smtClean="0"/>
              <a:t>. </a:t>
            </a:r>
            <a:r>
              <a:rPr lang="en-US" i="1" dirty="0" smtClean="0"/>
              <a:t>Genome Biology</a:t>
            </a:r>
            <a:r>
              <a:rPr lang="en-US" dirty="0" smtClean="0"/>
              <a:t> 2015. Also </a:t>
            </a:r>
            <a:r>
              <a:rPr lang="en-US" i="1" dirty="0" smtClean="0"/>
              <a:t>RECOMB </a:t>
            </a:r>
            <a:r>
              <a:rPr lang="en-US" dirty="0" smtClean="0"/>
              <a:t>2015.]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68950" y="1380109"/>
            <a:ext cx="1242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Hsin</a:t>
            </a:r>
            <a:r>
              <a:rPr lang="en-US" dirty="0" smtClean="0"/>
              <a:t>-Ta Wu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117" t="24096" r="12937" b="2117"/>
          <a:stretch/>
        </p:blipFill>
        <p:spPr>
          <a:xfrm>
            <a:off x="10388245" y="365125"/>
            <a:ext cx="1003415" cy="101498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863103" y="2274887"/>
            <a:ext cx="3530926" cy="1237427"/>
            <a:chOff x="204379" y="2110220"/>
            <a:chExt cx="3530926" cy="1237427"/>
          </a:xfrm>
        </p:grpSpPr>
        <p:pic>
          <p:nvPicPr>
            <p:cNvPr id="11" name="Picture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2105" y="2110220"/>
              <a:ext cx="2743200" cy="123742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04379" y="2135115"/>
              <a:ext cx="8531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Gene 1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4379" y="2535375"/>
              <a:ext cx="8531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Gene </a:t>
              </a:r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4379" y="2935635"/>
              <a:ext cx="8531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Gene 3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863103" y="4113072"/>
            <a:ext cx="3613722" cy="1727796"/>
            <a:chOff x="4310306" y="4371624"/>
            <a:chExt cx="3613722" cy="1727796"/>
          </a:xfrm>
        </p:grpSpPr>
        <p:grpSp>
          <p:nvGrpSpPr>
            <p:cNvPr id="21" name="Group 20"/>
            <p:cNvGrpSpPr/>
            <p:nvPr/>
          </p:nvGrpSpPr>
          <p:grpSpPr>
            <a:xfrm>
              <a:off x="4310306" y="4371624"/>
              <a:ext cx="3613722" cy="1727796"/>
              <a:chOff x="4122051" y="4308032"/>
              <a:chExt cx="3613722" cy="172779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03773" y="4406929"/>
                <a:ext cx="2831508" cy="1508760"/>
              </a:xfrm>
              <a:prstGeom prst="rect">
                <a:avLst/>
              </a:prstGeom>
            </p:spPr>
          </p:pic>
          <p:cxnSp>
            <p:nvCxnSpPr>
              <p:cNvPr id="25" name="Straight Arrow Connector 24"/>
              <p:cNvCxnSpPr/>
              <p:nvPr/>
            </p:nvCxnSpPr>
            <p:spPr>
              <a:xfrm flipV="1">
                <a:off x="4441808" y="4308032"/>
                <a:ext cx="0" cy="1727795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4441808" y="6035827"/>
                <a:ext cx="3293965" cy="1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 rot="16200000">
                <a:off x="4183574" y="5020982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4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6818136" y="4847135"/>
                  <a:ext cx="8729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9" name="TextBox 8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8136" y="4847135"/>
                  <a:ext cx="872931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/>
            <p:cNvCxnSpPr/>
            <p:nvPr/>
          </p:nvCxnSpPr>
          <p:spPr>
            <a:xfrm rot="10800000" flipH="1" flipV="1">
              <a:off x="7096236" y="5190434"/>
              <a:ext cx="1" cy="3615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34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statistical score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D67C-D38A-6541-8BD8-4E1B6190BCDE}" type="slidenum">
              <a:rPr lang="en-US" smtClean="0"/>
              <a:t>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48833" y="2142100"/>
            <a:ext cx="3499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TCGA Glioblastoma (GBM) (</a:t>
            </a:r>
            <a:r>
              <a:rPr lang="en-US" sz="2400" i="1" dirty="0" smtClean="0"/>
              <a:t>Nature</a:t>
            </a:r>
            <a:r>
              <a:rPr lang="en-US" sz="2400" dirty="0" smtClean="0"/>
              <a:t>, 2008)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1531556"/>
            <a:ext cx="1051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Most frequently mutated genes can dominate the mutual exclusivity signal.</a:t>
            </a:r>
            <a:endParaRPr lang="en-US" sz="2400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7573807" y="3336952"/>
            <a:ext cx="1121108" cy="369332"/>
            <a:chOff x="6584689" y="3262554"/>
            <a:chExt cx="1121108" cy="369332"/>
          </a:xfrm>
        </p:grpSpPr>
        <p:sp>
          <p:nvSpPr>
            <p:cNvPr id="21" name="Rectangle 20"/>
            <p:cNvSpPr/>
            <p:nvPr/>
          </p:nvSpPr>
          <p:spPr>
            <a:xfrm>
              <a:off x="6584689" y="3276623"/>
              <a:ext cx="122830" cy="341194"/>
            </a:xfrm>
            <a:prstGeom prst="rect">
              <a:avLst/>
            </a:prstGeom>
            <a:solidFill>
              <a:srgbClr val="3484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82119" y="3262554"/>
              <a:ext cx="10236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exclusive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843145" y="3336952"/>
            <a:ext cx="1507895" cy="369332"/>
            <a:chOff x="7854027" y="3262554"/>
            <a:chExt cx="1507895" cy="369332"/>
          </a:xfrm>
        </p:grpSpPr>
        <p:sp>
          <p:nvSpPr>
            <p:cNvPr id="22" name="Rectangle 21"/>
            <p:cNvSpPr/>
            <p:nvPr/>
          </p:nvSpPr>
          <p:spPr>
            <a:xfrm>
              <a:off x="7854027" y="3276623"/>
              <a:ext cx="122830" cy="341194"/>
            </a:xfrm>
            <a:prstGeom prst="rect">
              <a:avLst/>
            </a:prstGeom>
            <a:solidFill>
              <a:srgbClr val="F3A5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78210" y="3262554"/>
              <a:ext cx="1383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co-occurring</a:t>
              </a:r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39158" y="2023212"/>
            <a:ext cx="6240409" cy="1005991"/>
            <a:chOff x="939158" y="2490139"/>
            <a:chExt cx="6240409" cy="10059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24061" b="12897"/>
            <a:stretch/>
          </p:blipFill>
          <p:spPr>
            <a:xfrm>
              <a:off x="2367064" y="2531167"/>
              <a:ext cx="4812503" cy="95133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939158" y="2490139"/>
              <a:ext cx="1490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/>
                <a:t>EGFR(A) (127)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97269" y="2808468"/>
              <a:ext cx="1132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/>
                <a:t>TRHDE (8)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69825" y="3126798"/>
              <a:ext cx="1159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/>
                <a:t>MAST2 (6)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41686" y="3121977"/>
            <a:ext cx="6137882" cy="1027985"/>
            <a:chOff x="1041686" y="3770484"/>
            <a:chExt cx="6137882" cy="10279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24470" b="7020"/>
            <a:stretch/>
          </p:blipFill>
          <p:spPr>
            <a:xfrm>
              <a:off x="2393006" y="3770484"/>
              <a:ext cx="4786562" cy="101552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54977" y="3796532"/>
              <a:ext cx="1103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/>
                <a:t>PTEN (76)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41686" y="4112834"/>
              <a:ext cx="1387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/>
                <a:t>PTEN(D) (41)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354977" y="4429137"/>
              <a:ext cx="10743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/>
                <a:t>IDH1 (14)</a:t>
              </a:r>
              <a:endParaRPr lang="en-US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447477" y="3754086"/>
            <a:ext cx="3302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(A) </a:t>
            </a:r>
            <a:r>
              <a:rPr lang="en-US" smtClean="0"/>
              <a:t>= amplification; (D) = deletion</a:t>
            </a:r>
            <a:endParaRPr lang="en-US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/>
          </p:nvPr>
        </p:nvGraphicFramePr>
        <p:xfrm>
          <a:off x="1237390" y="5174962"/>
          <a:ext cx="3788567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5563"/>
                <a:gridCol w="1394298"/>
                <a:gridCol w="99870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 Mutated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Mutated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Not</a:t>
                      </a:r>
                      <a:r>
                        <a:rPr lang="en-US" baseline="0" dirty="0" smtClean="0"/>
                        <a:t> mutated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rgbClr val="3484C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Mutated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solidFill>
                      <a:srgbClr val="3484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F3A533"/>
                    </a:solidFill>
                  </a:tcPr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 rot="16200000">
            <a:off x="596306" y="5546556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 1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734879" y="480563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 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008878" y="6304073"/>
                <a:ext cx="26739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2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×2 </m:t>
                    </m:r>
                  </m:oMath>
                </a14:m>
                <a:r>
                  <a:rPr lang="en-US" dirty="0" smtClean="0"/>
                  <a:t>contingency table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𝑀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878" y="6304073"/>
                <a:ext cx="2673937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96721" b="-1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838200" y="4336403"/>
            <a:ext cx="1051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Surprise of </a:t>
            </a:r>
            <a:r>
              <a:rPr lang="en-US" sz="2400" b="1" i="1" dirty="0"/>
              <a:t>mutual exclusivity </a:t>
            </a:r>
            <a:r>
              <a:rPr lang="en-US" sz="2400" b="1" dirty="0"/>
              <a:t>conditioned on the </a:t>
            </a:r>
            <a:r>
              <a:rPr lang="en-US" sz="2400" b="1" i="1" dirty="0"/>
              <a:t>mutation’s frequency</a:t>
            </a:r>
            <a:r>
              <a:rPr lang="en-US" sz="2400" b="1" dirty="0"/>
              <a:t>.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5916584" y="4612090"/>
            <a:ext cx="3606415" cy="2109385"/>
            <a:chOff x="7163185" y="4482776"/>
            <a:chExt cx="3606415" cy="2109385"/>
          </a:xfrm>
        </p:grpSpPr>
        <p:cxnSp>
          <p:nvCxnSpPr>
            <p:cNvPr id="46" name="Straight Arrow Connector 45"/>
            <p:cNvCxnSpPr/>
            <p:nvPr/>
          </p:nvCxnSpPr>
          <p:spPr>
            <a:xfrm>
              <a:off x="7823437" y="6333559"/>
              <a:ext cx="2946163" cy="2279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8769252" y="6190055"/>
              <a:ext cx="114460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Exclusivity</a:t>
              </a:r>
              <a:endParaRPr lang="en-US" dirty="0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7106" y="4633126"/>
              <a:ext cx="3592494" cy="1645724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 rot="16200000">
              <a:off x="6431658" y="5214303"/>
              <a:ext cx="21093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Hypergeometric probability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9974831" y="4678130"/>
                  <a:ext cx="794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4831" y="4678130"/>
                  <a:ext cx="794769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TextBox 50"/>
          <p:cNvSpPr txBox="1"/>
          <p:nvPr/>
        </p:nvSpPr>
        <p:spPr>
          <a:xfrm>
            <a:off x="9342938" y="5201988"/>
            <a:ext cx="2016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One-sided Fisher’s exact test </a:t>
            </a:r>
            <a:r>
              <a:rPr lang="en-US" smtClean="0"/>
              <a:t>for independence</a:t>
            </a:r>
            <a:endParaRPr lang="en-US"/>
          </a:p>
        </p:txBody>
      </p:sp>
      <p:sp>
        <p:nvSpPr>
          <p:cNvPr id="52" name="Right Arrow 51"/>
          <p:cNvSpPr/>
          <p:nvPr/>
        </p:nvSpPr>
        <p:spPr>
          <a:xfrm>
            <a:off x="5125852" y="5417063"/>
            <a:ext cx="824823" cy="499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9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44" grpId="0"/>
      <p:bldP spid="51" grpId="0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:r>
                  <a:rPr lang="en-US" dirty="0" smtClean="0"/>
                  <a:t>Score a combination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𝑘</m:t>
                    </m:r>
                    <m:r>
                      <a:rPr lang="en-US" i="1" dirty="0" smtClean="0">
                        <a:latin typeface="Cambria Math" charset="0"/>
                      </a:rPr>
                      <m:t>=3</m:t>
                    </m:r>
                  </m:oMath>
                </a14:m>
                <a:r>
                  <a:rPr lang="en-US" dirty="0" smtClean="0"/>
                  <a:t> genes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 rotWithShape="0"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D67C-D38A-6541-8BD8-4E1B6190BCDE}" type="slidenum">
              <a:rPr lang="en-US" smtClean="0"/>
              <a:t>6</a:t>
            </a:fld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1692360" y="1636257"/>
            <a:ext cx="3920171" cy="1407568"/>
            <a:chOff x="838200" y="1555388"/>
            <a:chExt cx="3920171" cy="1407568"/>
          </a:xfrm>
        </p:grpSpPr>
        <p:grpSp>
          <p:nvGrpSpPr>
            <p:cNvPr id="10" name="Group 9"/>
            <p:cNvGrpSpPr/>
            <p:nvPr/>
          </p:nvGrpSpPr>
          <p:grpSpPr>
            <a:xfrm>
              <a:off x="838200" y="1555388"/>
              <a:ext cx="3920171" cy="1091531"/>
              <a:chOff x="1159829" y="1555388"/>
              <a:chExt cx="3920171" cy="1091531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159829" y="1559316"/>
                <a:ext cx="8531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Gene 1</a:t>
                </a:r>
                <a:endParaRPr lang="en-US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159829" y="1891804"/>
                <a:ext cx="8531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Gene 2</a:t>
                </a:r>
                <a:endParaRPr lang="en-US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159829" y="2224292"/>
                <a:ext cx="8531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Gene 3</a:t>
                </a:r>
                <a:endParaRPr lang="en-US" dirty="0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12948" y="1555388"/>
                <a:ext cx="3067052" cy="10915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2544438" y="2593624"/>
                  <a:ext cx="12787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G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charset="0"/>
                        </a:rPr>
                        <m:t>ene</m:t>
                      </m:r>
                      <m:r>
                        <a:rPr lang="en-US" b="0" i="0" smtClean="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charset="0"/>
                        </a:rPr>
                        <m:t>set</m:t>
                      </m:r>
                      <m:r>
                        <a:rPr lang="en-US" b="0" i="0" smtClean="0">
                          <a:latin typeface="Cambria Math" charset="0"/>
                        </a:rPr>
                        <m:t> </m:t>
                      </m:r>
                      <m:r>
                        <a:rPr lang="en-US" i="1" smtClean="0">
                          <a:latin typeface="Cambria Math" charset="0"/>
                        </a:rPr>
                        <m:t>𝑀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4438" y="2593624"/>
                  <a:ext cx="1278748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4306" t="-98333" b="-1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2091552" y="3565272"/>
          <a:ext cx="3848099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9699"/>
                <a:gridCol w="1422400"/>
                <a:gridCol w="1016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 Mutated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Mutated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Not</a:t>
                      </a:r>
                      <a:r>
                        <a:rPr lang="en-US" baseline="0" dirty="0" smtClean="0"/>
                        <a:t> mutated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F090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Mutated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F090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F09033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 rot="16200000">
            <a:off x="1450468" y="3936866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 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89041" y="319594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 2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55169" y="5942462"/>
            <a:ext cx="1121108" cy="369332"/>
            <a:chOff x="1625822" y="4195482"/>
            <a:chExt cx="1121108" cy="369332"/>
          </a:xfrm>
        </p:grpSpPr>
        <p:sp>
          <p:nvSpPr>
            <p:cNvPr id="16" name="Rectangle 15"/>
            <p:cNvSpPr/>
            <p:nvPr/>
          </p:nvSpPr>
          <p:spPr>
            <a:xfrm>
              <a:off x="1625822" y="4209551"/>
              <a:ext cx="122830" cy="341194"/>
            </a:xfrm>
            <a:prstGeom prst="rect">
              <a:avLst/>
            </a:prstGeom>
            <a:solidFill>
              <a:srgbClr val="52A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23252" y="4195482"/>
              <a:ext cx="10236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exclusive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4607" y="6388687"/>
            <a:ext cx="1507895" cy="369332"/>
            <a:chOff x="2895160" y="4195482"/>
            <a:chExt cx="1507895" cy="369332"/>
          </a:xfrm>
        </p:grpSpPr>
        <p:sp>
          <p:nvSpPr>
            <p:cNvPr id="19" name="Rectangle 18"/>
            <p:cNvSpPr/>
            <p:nvPr/>
          </p:nvSpPr>
          <p:spPr>
            <a:xfrm>
              <a:off x="2895160" y="4209551"/>
              <a:ext cx="122830" cy="341194"/>
            </a:xfrm>
            <a:prstGeom prst="rect">
              <a:avLst/>
            </a:prstGeom>
            <a:solidFill>
              <a:srgbClr val="F3A533"/>
            </a:solidFill>
            <a:ln>
              <a:solidFill>
                <a:srgbClr val="F09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19343" y="4195482"/>
              <a:ext cx="1383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co-occurring</a:t>
              </a:r>
              <a:endParaRPr lang="en-US" dirty="0"/>
            </a:p>
          </p:txBody>
        </p:sp>
      </p:grpSp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2091551" y="5217064"/>
          <a:ext cx="3848099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9699"/>
                <a:gridCol w="1422400"/>
                <a:gridCol w="1016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 Mutated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Mutated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Not</a:t>
                      </a:r>
                      <a:r>
                        <a:rPr lang="en-US" baseline="0" dirty="0" smtClean="0"/>
                        <a:t> mutated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rgbClr val="52A7F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Mutated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solidFill>
                      <a:srgbClr val="52A7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F09033"/>
                    </a:solidFill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 rot="16200000">
            <a:off x="1450467" y="5588658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 1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589040" y="4847732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 2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222461" y="4121532"/>
            <a:ext cx="1" cy="16517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2" idx="0"/>
          </p:cNvCxnSpPr>
          <p:nvPr/>
        </p:nvCxnSpPr>
        <p:spPr>
          <a:xfrm flipH="1">
            <a:off x="1222462" y="5773324"/>
            <a:ext cx="4698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11640" y="4707527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Gene 3</a:t>
            </a:r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40487" y="4042551"/>
            <a:ext cx="894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mutated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193353" y="5267531"/>
            <a:ext cx="1189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not mutated</a:t>
            </a:r>
            <a:endParaRPr lang="en-US" sz="1600" dirty="0"/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1229089" y="4129770"/>
            <a:ext cx="4698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2531955" y="6356350"/>
                <a:ext cx="29672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2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×2×2 </m:t>
                    </m:r>
                  </m:oMath>
                </a14:m>
                <a:r>
                  <a:rPr lang="en-US" dirty="0" smtClean="0"/>
                  <a:t>contingency table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𝑀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955" y="6356350"/>
                <a:ext cx="2967287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98333" b="-1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6026548" y="2108446"/>
                <a:ext cx="6058325" cy="8375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There 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charset="0"/>
                          </a:rPr>
                          <m:t>2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charset="0"/>
                          </a:rPr>
                          <m:t>𝑘</m:t>
                        </m:r>
                      </m:sup>
                    </m:sSup>
                    <m:r>
                      <a:rPr lang="en-US" sz="2400" i="1" dirty="0" smtClean="0">
                        <a:latin typeface="Cambria Math" charset="0"/>
                      </a:rPr>
                      <m:t>−</m:t>
                    </m:r>
                    <m:r>
                      <a:rPr lang="en-US" sz="2400" i="1" dirty="0" smtClean="0">
                        <a:latin typeface="Cambria Math" charset="0"/>
                      </a:rPr>
                      <m:t>𝑘</m:t>
                    </m:r>
                    <m:r>
                      <a:rPr lang="en-US" sz="2400" i="1" dirty="0" smtClean="0">
                        <a:latin typeface="Cambria Math" charset="0"/>
                      </a:rPr>
                      <m:t>−1=4</m:t>
                    </m:r>
                  </m:oMath>
                </a14:m>
                <a:r>
                  <a:rPr lang="en-US" sz="2400" dirty="0" smtClean="0"/>
                  <a:t> degrees of freedom</a:t>
                </a:r>
              </a:p>
              <a:p>
                <a:r>
                  <a:rPr lang="en-US" sz="2400" dirty="0" smtClean="0"/>
                  <a:t>➔ Many ways for non-independence!</a:t>
                </a:r>
                <a:endParaRPr lang="en-US" sz="24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548" y="2108446"/>
                <a:ext cx="6058325" cy="837537"/>
              </a:xfrm>
              <a:prstGeom prst="rect">
                <a:avLst/>
              </a:prstGeom>
              <a:blipFill rotWithShape="0">
                <a:blip r:embed="rId7"/>
                <a:stretch>
                  <a:fillRect l="-1611" t="-5109" b="-16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077157" y="3627052"/>
                <a:ext cx="395710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 smtClean="0"/>
                  <a:t>Test Statistic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charset="0"/>
                      </a:rPr>
                      <m:t>𝑻</m:t>
                    </m:r>
                    <m:d>
                      <m:dPr>
                        <m:ctrlPr>
                          <a:rPr lang="en-US" sz="2400" b="1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charset="0"/>
                              </a:rPr>
                              <m:t>𝑴</m:t>
                            </m:r>
                          </m:sub>
                        </m:sSub>
                      </m:e>
                    </m:d>
                  </m:oMath>
                </a14:m>
                <a:endParaRPr lang="en-US" sz="2400" b="1" dirty="0" smtClean="0"/>
              </a:p>
              <a:p>
                <a:pPr algn="ctr"/>
                <a:r>
                  <a:rPr lang="en-US" sz="2400" dirty="0" smtClean="0"/>
                  <a:t>Sum of exclusive entries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𝑀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157" y="3627052"/>
                <a:ext cx="3957109" cy="830997"/>
              </a:xfrm>
              <a:prstGeom prst="rect">
                <a:avLst/>
              </a:prstGeom>
              <a:blipFill rotWithShape="0">
                <a:blip r:embed="rId8"/>
                <a:stretch>
                  <a:fillRect l="-2157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7077156" y="4429527"/>
            <a:ext cx="3606415" cy="2109385"/>
            <a:chOff x="7163185" y="4482776"/>
            <a:chExt cx="3606415" cy="2109385"/>
          </a:xfrm>
        </p:grpSpPr>
        <p:cxnSp>
          <p:nvCxnSpPr>
            <p:cNvPr id="37" name="Straight Arrow Connector 36"/>
            <p:cNvCxnSpPr/>
            <p:nvPr/>
          </p:nvCxnSpPr>
          <p:spPr>
            <a:xfrm>
              <a:off x="7823437" y="6333559"/>
              <a:ext cx="2946163" cy="2279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8769252" y="6190055"/>
              <a:ext cx="114460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Exclusivity</a:t>
              </a:r>
              <a:endParaRPr lang="en-US" dirty="0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77106" y="4633126"/>
              <a:ext cx="3592494" cy="1645724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 rot="16200000">
              <a:off x="6431658" y="5214303"/>
              <a:ext cx="21093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Hypergeometric probability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9974831" y="4678130"/>
                  <a:ext cx="794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4831" y="4678130"/>
                  <a:ext cx="794769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545734" y="6488668"/>
                <a:ext cx="8729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𝑇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734" y="6488668"/>
                <a:ext cx="872931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>
            <a:stCxn id="5" idx="0"/>
          </p:cNvCxnSpPr>
          <p:nvPr/>
        </p:nvCxnSpPr>
        <p:spPr>
          <a:xfrm flipH="1" flipV="1">
            <a:off x="9982199" y="6127128"/>
            <a:ext cx="1" cy="3615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ight Arrow 48"/>
          <p:cNvSpPr/>
          <p:nvPr/>
        </p:nvSpPr>
        <p:spPr>
          <a:xfrm rot="5400000">
            <a:off x="8801671" y="3052885"/>
            <a:ext cx="508076" cy="499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4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" grpId="0"/>
      <p:bldP spid="5" grpId="0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Statistical score for sets of any size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𝑘</m:t>
                    </m:r>
                  </m:oMath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D67C-D38A-6541-8BD8-4E1B6190BCDE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44193" y="2137996"/>
                <a:ext cx="10026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charset="0"/>
                        </a:rPr>
                        <m:t>𝑘</m:t>
                      </m:r>
                      <m:r>
                        <a:rPr lang="en-US" sz="2400" i="1" dirty="0" smtClean="0">
                          <a:latin typeface="Cambria Math" charset="0"/>
                        </a:rPr>
                        <m:t>=2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193" y="2137996"/>
                <a:ext cx="1002647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44193" y="3542601"/>
                <a:ext cx="10026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charset="0"/>
                        </a:rPr>
                        <m:t>𝑘</m:t>
                      </m:r>
                      <m:r>
                        <a:rPr lang="en-US" sz="2400" i="1" dirty="0" smtClean="0">
                          <a:latin typeface="Cambria Math" charset="0"/>
                        </a:rPr>
                        <m:t>=3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193" y="3542601"/>
                <a:ext cx="1002647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881880" y="3319735"/>
            <a:ext cx="3920171" cy="1091531"/>
            <a:chOff x="1159829" y="1555388"/>
            <a:chExt cx="3920171" cy="1091531"/>
          </a:xfrm>
        </p:grpSpPr>
        <p:sp>
          <p:nvSpPr>
            <p:cNvPr id="10" name="TextBox 9"/>
            <p:cNvSpPr txBox="1"/>
            <p:nvPr/>
          </p:nvSpPr>
          <p:spPr>
            <a:xfrm>
              <a:off x="1159829" y="1559316"/>
              <a:ext cx="853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Gene 1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59829" y="1891804"/>
              <a:ext cx="853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Gene 2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59829" y="2224292"/>
              <a:ext cx="853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Gene 3</a:t>
              </a:r>
              <a:endParaRPr lang="en-US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12948" y="1555388"/>
              <a:ext cx="3067052" cy="109153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 rot="5400000">
            <a:off x="1271842" y="4781408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1873429" y="1976170"/>
            <a:ext cx="3928622" cy="825873"/>
            <a:chOff x="2068906" y="1752866"/>
            <a:chExt cx="3928622" cy="82587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34288" y="1752866"/>
              <a:ext cx="3063240" cy="82587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081171" y="1776193"/>
              <a:ext cx="853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Gene 1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68906" y="2165401"/>
              <a:ext cx="853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Gene 2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529503" y="1532658"/>
                <a:ext cx="12787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ene</m:t>
                    </m:r>
                    <m:r>
                      <a:rPr lang="en-US" b="0" i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set</m:t>
                    </m:r>
                    <m:r>
                      <a:rPr lang="en-US" b="0" i="0" smtClean="0">
                        <a:latin typeface="Cambria Math" charset="0"/>
                      </a:rPr>
                      <m:t> </m:t>
                    </m:r>
                    <m:r>
                      <a:rPr lang="en-US" i="1" smtClean="0">
                        <a:latin typeface="Cambria Math" charset="0"/>
                      </a:rPr>
                      <m:t>𝑀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503" y="1532658"/>
                <a:ext cx="1278748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286" t="-95082" b="-12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 rot="5400000">
            <a:off x="4127744" y="4781408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 rot="5400000">
            <a:off x="9391708" y="4769073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225293" y="5607099"/>
                <a:ext cx="7741413" cy="1033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 smtClean="0">
                    <a:solidFill>
                      <a:srgbClr val="FF0000"/>
                    </a:solidFill>
                  </a:rPr>
                  <a:t>Algorithm for computing tail probability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𝑻</m:t>
                    </m:r>
                    <m:d>
                      <m:dPr>
                        <m:ctrlP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0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30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30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𝑴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000" b="1" dirty="0" smtClean="0">
                    <a:solidFill>
                      <a:srgbClr val="FF0000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𝟐</m:t>
                    </m:r>
                    <m:r>
                      <a:rPr lang="en-US" sz="3000" b="1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r>
                      <a:rPr lang="en-US" sz="3000" b="1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𝟐</m:t>
                    </m:r>
                    <m:r>
                      <a:rPr lang="en-US" sz="3000" b="1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×⋯×</m:t>
                    </m:r>
                    <m:r>
                      <a:rPr lang="en-US" sz="3000" b="1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𝟐</m:t>
                    </m:r>
                    <m:r>
                      <a:rPr lang="en-US" sz="3000" b="1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p>
                      <m:sSupPr>
                        <m:ctrlP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𝟐</m:t>
                        </m:r>
                      </m:e>
                      <m:sup>
                        <m: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𝒌</m:t>
                        </m:r>
                      </m:sup>
                    </m:sSup>
                  </m:oMath>
                </a14:m>
                <a:r>
                  <a:rPr lang="en-US" sz="3000" b="1" dirty="0" smtClean="0">
                    <a:solidFill>
                      <a:srgbClr val="FF0000"/>
                    </a:solidFill>
                  </a:rPr>
                  <a:t> contingency tables.</a:t>
                </a:r>
                <a:endParaRPr lang="en-US" sz="3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293" y="5607099"/>
                <a:ext cx="7741413" cy="1033103"/>
              </a:xfrm>
              <a:prstGeom prst="rect">
                <a:avLst/>
              </a:prstGeom>
              <a:blipFill rotWithShape="0">
                <a:blip r:embed="rId9"/>
                <a:stretch>
                  <a:fillRect l="-1260" t="-7101" b="-183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7958846" y="1936577"/>
          <a:ext cx="2850954" cy="8401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4408"/>
                <a:gridCol w="1053819"/>
                <a:gridCol w="752727"/>
              </a:tblGrid>
              <a:tr h="28004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Not Mutated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Mutated</a:t>
                      </a:r>
                      <a:endParaRPr lang="en-US" sz="1200" dirty="0"/>
                    </a:p>
                  </a:txBody>
                  <a:tcPr/>
                </a:tc>
              </a:tr>
              <a:tr h="28004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Not</a:t>
                      </a:r>
                      <a:r>
                        <a:rPr lang="en-US" sz="1200" baseline="0" dirty="0" smtClean="0"/>
                        <a:t> mutated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>
                    <a:solidFill>
                      <a:srgbClr val="52A7FA"/>
                    </a:solidFill>
                  </a:tcPr>
                </a:tc>
              </a:tr>
              <a:tr h="28004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Mutated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>
                    <a:solidFill>
                      <a:srgbClr val="52A7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>
                    <a:solidFill>
                      <a:srgbClr val="F09033"/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394502" y="1532658"/>
                <a:ext cx="22626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Contingency Table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𝑀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502" y="1532658"/>
                <a:ext cx="2262607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215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6275171" y="3571128"/>
          <a:ext cx="2850954" cy="8401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4408"/>
                <a:gridCol w="1053819"/>
                <a:gridCol w="752727"/>
              </a:tblGrid>
              <a:tr h="28004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Not Mutated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Mutated</a:t>
                      </a:r>
                      <a:endParaRPr lang="en-US" sz="1200" dirty="0"/>
                    </a:p>
                  </a:txBody>
                  <a:tcPr/>
                </a:tc>
              </a:tr>
              <a:tr h="28004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Not</a:t>
                      </a:r>
                      <a:r>
                        <a:rPr lang="en-US" sz="1200" baseline="0" dirty="0" smtClean="0"/>
                        <a:t> mutated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>
                    <a:solidFill>
                      <a:srgbClr val="52A7FA"/>
                    </a:solidFill>
                  </a:tcPr>
                </a:tc>
              </a:tr>
              <a:tr h="28004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Mutated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>
                    <a:solidFill>
                      <a:srgbClr val="52A7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>
                    <a:solidFill>
                      <a:srgbClr val="F090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9231632" y="3561853"/>
          <a:ext cx="2850954" cy="8401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4408"/>
                <a:gridCol w="1053819"/>
                <a:gridCol w="752727"/>
              </a:tblGrid>
              <a:tr h="28004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Not Mutated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Mutated</a:t>
                      </a:r>
                      <a:endParaRPr lang="en-US" sz="1200" dirty="0"/>
                    </a:p>
                  </a:txBody>
                  <a:tcPr/>
                </a:tc>
              </a:tr>
              <a:tr h="28004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Not</a:t>
                      </a:r>
                      <a:r>
                        <a:rPr lang="en-US" sz="1200" baseline="0" dirty="0" smtClean="0"/>
                        <a:t> mutated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>
                    <a:solidFill>
                      <a:srgbClr val="52A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>
                    <a:solidFill>
                      <a:srgbClr val="F09033"/>
                    </a:solidFill>
                  </a:tcPr>
                </a:tc>
              </a:tr>
              <a:tr h="28004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Mutated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>
                    <a:solidFill>
                      <a:srgbClr val="F090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>
                    <a:solidFill>
                      <a:srgbClr val="F09033"/>
                    </a:solidFill>
                  </a:tcPr>
                </a:tc>
              </a:tr>
            </a:tbl>
          </a:graphicData>
        </a:graphic>
      </p:graphicFrame>
      <p:cxnSp>
        <p:nvCxnSpPr>
          <p:cNvPr id="31" name="Straight Connector 30"/>
          <p:cNvCxnSpPr/>
          <p:nvPr/>
        </p:nvCxnSpPr>
        <p:spPr>
          <a:xfrm flipV="1">
            <a:off x="7807569" y="3176954"/>
            <a:ext cx="0" cy="38489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807569" y="3188677"/>
            <a:ext cx="315350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0961077" y="3190781"/>
            <a:ext cx="0" cy="38489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355810" y="2968214"/>
            <a:ext cx="965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not mutated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514775" y="2968214"/>
            <a:ext cx="7168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mutated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41907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Computing exact test can be expensive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37D67C-D38A-6541-8BD8-4E1B6190BCDE}" type="slidenum">
              <a:rPr lang="en-US" smtClean="0"/>
              <a:t>8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5519122" y="1521546"/>
            <a:ext cx="5659786" cy="3140481"/>
            <a:chOff x="838201" y="1690688"/>
            <a:chExt cx="6554335" cy="3870523"/>
          </a:xfrm>
        </p:grpSpPr>
        <p:grpSp>
          <p:nvGrpSpPr>
            <p:cNvPr id="8" name="Group 7"/>
            <p:cNvGrpSpPr/>
            <p:nvPr/>
          </p:nvGrpSpPr>
          <p:grpSpPr>
            <a:xfrm>
              <a:off x="838201" y="1690688"/>
              <a:ext cx="6554335" cy="3870523"/>
              <a:chOff x="838201" y="1690688"/>
              <a:chExt cx="6554335" cy="387052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533" y="1690688"/>
                <a:ext cx="6185003" cy="353868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/>
                  <p:cNvSpPr txBox="1"/>
                  <p:nvPr/>
                </p:nvSpPr>
                <p:spPr>
                  <a:xfrm rot="16200000">
                    <a:off x="-237703" y="3275363"/>
                    <a:ext cx="252113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Number of tables (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10</m:t>
                            </m:r>
                          </m:sub>
                        </m:sSub>
                      </m:oMath>
                    </a14:m>
                    <a:r>
                      <a:rPr lang="en-US" dirty="0" smtClean="0"/>
                      <a:t>)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-237703" y="3275363"/>
                    <a:ext cx="2521139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9434" t="-24702" r="-43396" b="-23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" name="TextBox 6"/>
              <p:cNvSpPr txBox="1"/>
              <p:nvPr/>
            </p:nvSpPr>
            <p:spPr>
              <a:xfrm>
                <a:off x="3663610" y="5191879"/>
                <a:ext cx="12728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Sample size</a:t>
                </a:r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4560425" y="2831585"/>
                  <a:ext cx="21843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𝑘</m:t>
                      </m:r>
                      <m:r>
                        <a:rPr lang="en-US" b="0" i="1" smtClean="0">
                          <a:latin typeface="Cambria Math" charset="0"/>
                        </a:rPr>
                        <m:t>=3</m:t>
                      </m:r>
                    </m:oMath>
                  </a14:m>
                  <a:r>
                    <a:rPr lang="en-US" dirty="0" smtClean="0"/>
                    <a:t> (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2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×2×2</m:t>
                      </m:r>
                    </m:oMath>
                  </a14:m>
                  <a:r>
                    <a:rPr lang="en-US" dirty="0"/>
                    <a:t> </a:t>
                  </a:r>
                  <a:r>
                    <a:rPr lang="en-US" dirty="0" smtClean="0"/>
                    <a:t>table)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0425" y="2831585"/>
                  <a:ext cx="2184381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0000" r="-18123" b="-5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2247418" y="2243250"/>
                  <a:ext cx="24777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𝑘</m:t>
                      </m:r>
                      <m:r>
                        <a:rPr lang="en-US" b="0" i="1" smtClean="0">
                          <a:latin typeface="Cambria Math" charset="0"/>
                        </a:rPr>
                        <m:t>=4</m:t>
                      </m:r>
                    </m:oMath>
                  </a14:m>
                  <a:r>
                    <a:rPr lang="en-US" dirty="0" smtClean="0"/>
                    <a:t> (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2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×2×2</m:t>
                      </m:r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2</m:t>
                      </m:r>
                    </m:oMath>
                  </a14:m>
                  <a:r>
                    <a:rPr lang="en-US" dirty="0"/>
                    <a:t> </a:t>
                  </a:r>
                  <a:r>
                    <a:rPr lang="en-US" dirty="0" smtClean="0"/>
                    <a:t>table)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7418" y="2243250"/>
                  <a:ext cx="2477730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10204" r="-17664" b="-551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/>
            <p:cNvSpPr txBox="1"/>
            <p:nvPr/>
          </p:nvSpPr>
          <p:spPr>
            <a:xfrm>
              <a:off x="4651023" y="4526003"/>
              <a:ext cx="2381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</a:t>
              </a:r>
              <a:r>
                <a:rPr lang="en-US" dirty="0" err="1" smtClean="0"/>
                <a:t>Zelterman</a:t>
              </a:r>
              <a:r>
                <a:rPr lang="en-US" dirty="0" smtClean="0"/>
                <a:t>, </a:t>
              </a:r>
              <a:r>
                <a:rPr lang="en-US" i="1" dirty="0" smtClean="0"/>
                <a:t>et al</a:t>
              </a:r>
              <a:r>
                <a:rPr lang="en-US" dirty="0" smtClean="0"/>
                <a:t>. 1995]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012488" y="4810427"/>
                <a:ext cx="506355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Previous strategies for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𝒓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𝒄</m:t>
                    </m:r>
                  </m:oMath>
                </a14:m>
                <a:r>
                  <a:rPr lang="en-US" b="1" dirty="0" smtClean="0"/>
                  <a:t> contingency tables</a:t>
                </a:r>
              </a:p>
              <a:p>
                <a:pPr marL="285750" indent="-285750">
                  <a:buFont typeface="Wingdings" charset="2"/>
                  <a:buChar char="Ø"/>
                </a:pPr>
                <a:r>
                  <a:rPr lang="en-US" dirty="0" smtClean="0"/>
                  <a:t>Network algorithm [</a:t>
                </a:r>
                <a:r>
                  <a:rPr lang="en-US" dirty="0" err="1" smtClean="0"/>
                  <a:t>Meha</a:t>
                </a:r>
                <a:r>
                  <a:rPr lang="en-US" dirty="0" smtClean="0"/>
                  <a:t> &amp; Patel, 1983]</a:t>
                </a:r>
              </a:p>
              <a:p>
                <a:pPr marL="285750" indent="-285750">
                  <a:buFont typeface="Wingdings" charset="2"/>
                  <a:buChar char="Ø"/>
                </a:pPr>
                <a:r>
                  <a:rPr lang="en-US" dirty="0" smtClean="0"/>
                  <a:t>Branch and bound [</a:t>
                </a:r>
                <a:r>
                  <a:rPr lang="en-US" dirty="0" err="1" smtClean="0"/>
                  <a:t>Bejerano</a:t>
                </a:r>
                <a:r>
                  <a:rPr lang="en-US" dirty="0" smtClean="0"/>
                  <a:t>, </a:t>
                </a:r>
                <a:r>
                  <a:rPr lang="en-US" i="1" dirty="0" smtClean="0"/>
                  <a:t>et al</a:t>
                </a:r>
                <a:r>
                  <a:rPr lang="en-US" dirty="0" smtClean="0"/>
                  <a:t>., 2004]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488" y="4810427"/>
                <a:ext cx="5063550" cy="923330"/>
              </a:xfrm>
              <a:prstGeom prst="rect">
                <a:avLst/>
              </a:prstGeom>
              <a:blipFill rotWithShape="0">
                <a:blip r:embed="rId7"/>
                <a:stretch>
                  <a:fillRect l="-963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838200" y="4671929"/>
            <a:ext cx="3686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Compute tail probability by enumerating contingency tables with fixed margins.</a:t>
            </a:r>
            <a:endParaRPr lang="en-US" sz="2400" dirty="0"/>
          </a:p>
        </p:txBody>
      </p:sp>
      <p:sp>
        <p:nvSpPr>
          <p:cNvPr id="23" name="Down Arrow 22"/>
          <p:cNvSpPr/>
          <p:nvPr/>
        </p:nvSpPr>
        <p:spPr>
          <a:xfrm rot="16200000">
            <a:off x="4893832" y="5031937"/>
            <a:ext cx="388303" cy="480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661385" y="1963097"/>
            <a:ext cx="3863417" cy="2585753"/>
            <a:chOff x="838200" y="3831107"/>
            <a:chExt cx="3863417" cy="2585753"/>
          </a:xfrm>
        </p:grpSpPr>
        <p:grpSp>
          <p:nvGrpSpPr>
            <p:cNvPr id="24" name="Group 23"/>
            <p:cNvGrpSpPr/>
            <p:nvPr/>
          </p:nvGrpSpPr>
          <p:grpSpPr>
            <a:xfrm>
              <a:off x="1145977" y="5755787"/>
              <a:ext cx="3555640" cy="369332"/>
              <a:chOff x="1392103" y="5280093"/>
              <a:chExt cx="3654054" cy="369332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1392103" y="5432068"/>
                <a:ext cx="3654054" cy="10453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2622855" y="5280093"/>
                <a:ext cx="114460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Exclusivity</a:t>
                </a:r>
                <a:endParaRPr lang="en-US" dirty="0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838200" y="3831107"/>
              <a:ext cx="3863417" cy="2585753"/>
              <a:chOff x="1134801" y="3831107"/>
              <a:chExt cx="3863417" cy="2585753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1134801" y="3831107"/>
                <a:ext cx="3863417" cy="2109385"/>
                <a:chOff x="1134801" y="3831107"/>
                <a:chExt cx="3863417" cy="2109385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1134801" y="3831107"/>
                  <a:ext cx="3863417" cy="2109385"/>
                  <a:chOff x="874191" y="4024361"/>
                  <a:chExt cx="3863417" cy="2109385"/>
                </a:xfrm>
              </p:grpSpPr>
              <p:pic>
                <p:nvPicPr>
                  <p:cNvPr id="20" name="Picture 19"/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l="14474"/>
                  <a:stretch/>
                </p:blipFill>
                <p:spPr>
                  <a:xfrm>
                    <a:off x="1131493" y="4113280"/>
                    <a:ext cx="3606115" cy="1931548"/>
                  </a:xfrm>
                  <a:prstGeom prst="rect">
                    <a:avLst/>
                  </a:prstGeom>
                </p:spPr>
              </p:pic>
              <p:sp>
                <p:nvSpPr>
                  <p:cNvPr id="21" name="TextBox 20"/>
                  <p:cNvSpPr txBox="1"/>
                  <p:nvPr/>
                </p:nvSpPr>
                <p:spPr>
                  <a:xfrm rot="16200000">
                    <a:off x="-26613" y="4925165"/>
                    <a:ext cx="210938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 smtClean="0"/>
                      <a:t>Hypergeometric prob</a:t>
                    </a:r>
                    <a:r>
                      <a:rPr lang="en-US" sz="1400" dirty="0"/>
                      <a:t>.</a:t>
                    </a: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3767464" y="4433218"/>
                      <a:ext cx="87293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𝑇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𝑀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7" name="TextBox 2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67464" y="4433218"/>
                      <a:ext cx="872931" cy="369332"/>
                    </a:xfrm>
                    <a:prstGeom prst="rect">
                      <a:avLst/>
                    </a:prstGeom>
                    <a:blipFill rotWithShape="0">
                      <a:blip r:embed="rId9"/>
                      <a:stretch>
                        <a:fillRect b="-1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8" name="Straight Arrow Connector 27"/>
                <p:cNvCxnSpPr/>
                <p:nvPr/>
              </p:nvCxnSpPr>
              <p:spPr>
                <a:xfrm rot="10800000" flipH="1" flipV="1">
                  <a:off x="4128096" y="4815184"/>
                  <a:ext cx="1" cy="361540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/>
              <p:cNvGrpSpPr/>
              <p:nvPr/>
            </p:nvGrpSpPr>
            <p:grpSpPr>
              <a:xfrm>
                <a:off x="1913839" y="6109083"/>
                <a:ext cx="1358775" cy="307777"/>
                <a:chOff x="3912243" y="2081210"/>
                <a:chExt cx="1358775" cy="307777"/>
              </a:xfrm>
            </p:grpSpPr>
            <p:sp>
              <p:nvSpPr>
                <p:cNvPr id="30" name="TextBox 29"/>
                <p:cNvSpPr txBox="1"/>
                <p:nvPr/>
              </p:nvSpPr>
              <p:spPr>
                <a:xfrm>
                  <a:off x="4003683" y="2081210"/>
                  <a:ext cx="126733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more exclusive</a:t>
                  </a:r>
                  <a:endParaRPr lang="en-US" sz="1400" dirty="0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3912243" y="2108961"/>
                  <a:ext cx="91440" cy="252274"/>
                </a:xfrm>
                <a:prstGeom prst="rect">
                  <a:avLst/>
                </a:prstGeom>
                <a:solidFill>
                  <a:srgbClr val="F4989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3378435" y="6109083"/>
                <a:ext cx="1277727" cy="307777"/>
                <a:chOff x="3912243" y="2392884"/>
                <a:chExt cx="1277727" cy="307777"/>
              </a:xfrm>
            </p:grpSpPr>
            <p:sp>
              <p:nvSpPr>
                <p:cNvPr id="33" name="TextBox 32"/>
                <p:cNvSpPr txBox="1"/>
                <p:nvPr/>
              </p:nvSpPr>
              <p:spPr>
                <a:xfrm>
                  <a:off x="4003683" y="2392884"/>
                  <a:ext cx="118628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less exclusive</a:t>
                  </a:r>
                  <a:endParaRPr lang="en-US" sz="1400" dirty="0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3912243" y="2418543"/>
                  <a:ext cx="91440" cy="252274"/>
                </a:xfrm>
                <a:prstGeom prst="rect">
                  <a:avLst/>
                </a:prstGeom>
                <a:solidFill>
                  <a:srgbClr val="91939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9" name="Down Arrow 38"/>
          <p:cNvSpPr/>
          <p:nvPr/>
        </p:nvSpPr>
        <p:spPr>
          <a:xfrm rot="16200000">
            <a:off x="4893831" y="2716985"/>
            <a:ext cx="388303" cy="480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3990779" y="3979968"/>
            <a:ext cx="945069" cy="20184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3428393" y="3230421"/>
            <a:ext cx="1028567" cy="7414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356847" y="63739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2354910" y="5998436"/>
            <a:ext cx="70007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Only enumerate the </a:t>
            </a:r>
            <a:r>
              <a:rPr lang="en-US" sz="3000" b="1" i="1" dirty="0" smtClean="0">
                <a:solidFill>
                  <a:srgbClr val="FF0000"/>
                </a:solidFill>
              </a:rPr>
              <a:t>more exclusive </a:t>
            </a:r>
            <a:r>
              <a:rPr lang="en-US" sz="3000" b="1" dirty="0" smtClean="0">
                <a:solidFill>
                  <a:srgbClr val="FF0000"/>
                </a:solidFill>
              </a:rPr>
              <a:t>tables.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85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Only enumerate “more exclusive” tables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>
            <a:off x="4277214" y="2003904"/>
            <a:ext cx="3528929" cy="1234440"/>
            <a:chOff x="4277214" y="2087081"/>
            <a:chExt cx="3528929" cy="1234440"/>
          </a:xfrm>
        </p:grpSpPr>
        <p:pic>
          <p:nvPicPr>
            <p:cNvPr id="52" name="Picture 51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2943" y="2087081"/>
              <a:ext cx="2743200" cy="1234440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277214" y="2120451"/>
              <a:ext cx="8531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Gene 1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277214" y="2520711"/>
              <a:ext cx="8531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Gene </a:t>
              </a:r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77214" y="2920971"/>
              <a:ext cx="8531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Gene 3</a:t>
              </a:r>
            </a:p>
          </p:txBody>
        </p:sp>
      </p:grpSp>
      <p:sp>
        <p:nvSpPr>
          <p:cNvPr id="61" name="Rectangle 60"/>
          <p:cNvSpPr/>
          <p:nvPr/>
        </p:nvSpPr>
        <p:spPr>
          <a:xfrm>
            <a:off x="201668" y="1774461"/>
            <a:ext cx="3745568" cy="4938974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575951" y="4037215"/>
            <a:ext cx="1358775" cy="307777"/>
            <a:chOff x="3912243" y="2081210"/>
            <a:chExt cx="1358775" cy="307777"/>
          </a:xfrm>
        </p:grpSpPr>
        <p:sp>
          <p:nvSpPr>
            <p:cNvPr id="13" name="TextBox 12"/>
            <p:cNvSpPr txBox="1"/>
            <p:nvPr/>
          </p:nvSpPr>
          <p:spPr>
            <a:xfrm>
              <a:off x="4003683" y="2081210"/>
              <a:ext cx="12673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more exclusive</a:t>
              </a:r>
              <a:endParaRPr lang="en-US" sz="14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12243" y="2108961"/>
              <a:ext cx="91440" cy="252274"/>
            </a:xfrm>
            <a:prstGeom prst="rect">
              <a:avLst/>
            </a:prstGeom>
            <a:solidFill>
              <a:srgbClr val="F4989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81452" y="4343541"/>
            <a:ext cx="1277727" cy="307777"/>
            <a:chOff x="3912243" y="2392884"/>
            <a:chExt cx="1277727" cy="307777"/>
          </a:xfrm>
        </p:grpSpPr>
        <p:sp>
          <p:nvSpPr>
            <p:cNvPr id="14" name="TextBox 13"/>
            <p:cNvSpPr txBox="1"/>
            <p:nvPr/>
          </p:nvSpPr>
          <p:spPr>
            <a:xfrm>
              <a:off x="4003683" y="2392884"/>
              <a:ext cx="1186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less exclusive</a:t>
              </a:r>
              <a:endParaRPr lang="en-US" sz="14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12243" y="2418543"/>
              <a:ext cx="91440" cy="252274"/>
            </a:xfrm>
            <a:prstGeom prst="rect">
              <a:avLst/>
            </a:prstGeom>
            <a:solidFill>
              <a:srgbClr val="91939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204813" y="4087091"/>
            <a:ext cx="3742422" cy="2092746"/>
            <a:chOff x="204813" y="4314781"/>
            <a:chExt cx="3742422" cy="2092746"/>
          </a:xfrm>
        </p:grpSpPr>
        <p:grpSp>
          <p:nvGrpSpPr>
            <p:cNvPr id="38" name="Group 37"/>
            <p:cNvGrpSpPr/>
            <p:nvPr/>
          </p:nvGrpSpPr>
          <p:grpSpPr>
            <a:xfrm>
              <a:off x="204813" y="4314781"/>
              <a:ext cx="3613722" cy="2092746"/>
              <a:chOff x="838200" y="1898207"/>
              <a:chExt cx="3613722" cy="2092746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838200" y="1898207"/>
                <a:ext cx="3613722" cy="1791388"/>
                <a:chOff x="518443" y="1901149"/>
                <a:chExt cx="3613722" cy="1791388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89302" y="2041803"/>
                  <a:ext cx="2822941" cy="1504195"/>
                </a:xfrm>
                <a:prstGeom prst="rect">
                  <a:avLst/>
                </a:prstGeom>
              </p:spPr>
            </p:pic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838200" y="1930004"/>
                  <a:ext cx="0" cy="1727795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838200" y="3657799"/>
                  <a:ext cx="3293965" cy="1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 rot="16200000">
                  <a:off x="-223362" y="2642954"/>
                  <a:ext cx="179138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Hypergeometric prob.</a:t>
                  </a:r>
                  <a:endParaRPr lang="en-US" sz="1400" dirty="0"/>
                </a:p>
              </p:txBody>
            </p:sp>
          </p:grpSp>
          <p:sp>
            <p:nvSpPr>
              <p:cNvPr id="25" name="TextBox 24"/>
              <p:cNvSpPr txBox="1"/>
              <p:nvPr/>
            </p:nvSpPr>
            <p:spPr>
              <a:xfrm>
                <a:off x="1946860" y="3683176"/>
                <a:ext cx="17473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Sum of exclusive cells</a:t>
                </a:r>
                <a:endParaRPr lang="en-US" sz="14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3074304" y="5124166"/>
                  <a:ext cx="8729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4304" y="5124166"/>
                  <a:ext cx="872931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Arrow Connector 34"/>
            <p:cNvCxnSpPr/>
            <p:nvPr/>
          </p:nvCxnSpPr>
          <p:spPr>
            <a:xfrm rot="10800000" flipH="1" flipV="1">
              <a:off x="3556898" y="5454333"/>
              <a:ext cx="1" cy="3615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Down Arrow 43"/>
          <p:cNvSpPr/>
          <p:nvPr/>
        </p:nvSpPr>
        <p:spPr>
          <a:xfrm>
            <a:off x="1864757" y="3484023"/>
            <a:ext cx="388303" cy="480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204379" y="2002411"/>
            <a:ext cx="3530926" cy="1237427"/>
            <a:chOff x="204379" y="2110220"/>
            <a:chExt cx="3530926" cy="1237427"/>
          </a:xfrm>
        </p:grpSpPr>
        <p:pic>
          <p:nvPicPr>
            <p:cNvPr id="37" name="Picture 36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2105" y="2110220"/>
              <a:ext cx="2743200" cy="1237427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204379" y="2135115"/>
              <a:ext cx="8531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Gene 1</a:t>
              </a:r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4379" y="2535375"/>
              <a:ext cx="8531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Gene </a:t>
              </a:r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04379" y="2935635"/>
              <a:ext cx="8531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Gene 3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011369" y="3182335"/>
            <a:ext cx="937468" cy="307777"/>
            <a:chOff x="1647902" y="3420996"/>
            <a:chExt cx="937468" cy="307777"/>
          </a:xfrm>
        </p:grpSpPr>
        <p:sp>
          <p:nvSpPr>
            <p:cNvPr id="46" name="Rectangle 45"/>
            <p:cNvSpPr/>
            <p:nvPr/>
          </p:nvSpPr>
          <p:spPr>
            <a:xfrm>
              <a:off x="1647902" y="3472217"/>
              <a:ext cx="97429" cy="205335"/>
            </a:xfrm>
            <a:prstGeom prst="rect">
              <a:avLst/>
            </a:prstGeom>
            <a:solidFill>
              <a:srgbClr val="52A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745332" y="3420996"/>
              <a:ext cx="840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exclusive</a:t>
              </a:r>
              <a:endParaRPr lang="en-US" sz="1400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934726" y="3182335"/>
            <a:ext cx="1217944" cy="307777"/>
            <a:chOff x="2804939" y="3404999"/>
            <a:chExt cx="1217944" cy="307777"/>
          </a:xfrm>
        </p:grpSpPr>
        <p:sp>
          <p:nvSpPr>
            <p:cNvPr id="49" name="Rectangle 48"/>
            <p:cNvSpPr/>
            <p:nvPr/>
          </p:nvSpPr>
          <p:spPr>
            <a:xfrm>
              <a:off x="2804939" y="3451431"/>
              <a:ext cx="76948" cy="214913"/>
            </a:xfrm>
            <a:prstGeom prst="rect">
              <a:avLst/>
            </a:prstGeom>
            <a:solidFill>
              <a:srgbClr val="F3A533"/>
            </a:solidFill>
            <a:ln>
              <a:solidFill>
                <a:srgbClr val="F09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929122" y="3404999"/>
              <a:ext cx="10937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co-occurring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926700" y="6235978"/>
            <a:ext cx="2520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 tables to enumerate!</a:t>
            </a:r>
            <a:endParaRPr lang="en-US" b="1" dirty="0"/>
          </a:p>
        </p:txBody>
      </p:sp>
      <p:sp>
        <p:nvSpPr>
          <p:cNvPr id="79" name="Down Arrow 78"/>
          <p:cNvSpPr/>
          <p:nvPr/>
        </p:nvSpPr>
        <p:spPr>
          <a:xfrm>
            <a:off x="5963535" y="3484023"/>
            <a:ext cx="388303" cy="480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Down Arrow 79"/>
          <p:cNvSpPr/>
          <p:nvPr/>
        </p:nvSpPr>
        <p:spPr>
          <a:xfrm>
            <a:off x="10031392" y="3484023"/>
            <a:ext cx="388303" cy="480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/>
          <p:cNvGrpSpPr/>
          <p:nvPr/>
        </p:nvGrpSpPr>
        <p:grpSpPr>
          <a:xfrm>
            <a:off x="8352760" y="4087091"/>
            <a:ext cx="3557919" cy="2090929"/>
            <a:chOff x="8352760" y="4315690"/>
            <a:chExt cx="3557919" cy="2090929"/>
          </a:xfrm>
        </p:grpSpPr>
        <p:grpSp>
          <p:nvGrpSpPr>
            <p:cNvPr id="32" name="Group 31"/>
            <p:cNvGrpSpPr/>
            <p:nvPr/>
          </p:nvGrpSpPr>
          <p:grpSpPr>
            <a:xfrm>
              <a:off x="8352760" y="4315690"/>
              <a:ext cx="3557919" cy="2090929"/>
              <a:chOff x="574246" y="4489220"/>
              <a:chExt cx="3557919" cy="209092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302" y="4620067"/>
                <a:ext cx="2831508" cy="1508760"/>
              </a:xfrm>
              <a:prstGeom prst="rect">
                <a:avLst/>
              </a:prstGeom>
            </p:spPr>
          </p:pic>
          <p:cxnSp>
            <p:nvCxnSpPr>
              <p:cNvPr id="27" name="Straight Arrow Connector 26"/>
              <p:cNvCxnSpPr/>
              <p:nvPr/>
            </p:nvCxnSpPr>
            <p:spPr>
              <a:xfrm flipV="1">
                <a:off x="838200" y="4516299"/>
                <a:ext cx="0" cy="1727795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838200" y="6244094"/>
                <a:ext cx="3293965" cy="1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 rot="16200000">
                <a:off x="-167559" y="5231025"/>
                <a:ext cx="17913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Hypergeometric prob.</a:t>
                </a:r>
                <a:endParaRPr lang="en-US" sz="14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667316" y="6272372"/>
                <a:ext cx="17473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Sum of exclusive cells</a:t>
                </a:r>
                <a:endParaRPr lang="en-US" sz="14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10810844" y="4499767"/>
                  <a:ext cx="8729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10844" y="4499767"/>
                  <a:ext cx="872931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Straight Arrow Connector 81"/>
            <p:cNvCxnSpPr/>
            <p:nvPr/>
          </p:nvCxnSpPr>
          <p:spPr>
            <a:xfrm rot="16200000" flipH="1" flipV="1">
              <a:off x="10699700" y="4503664"/>
              <a:ext cx="1" cy="3615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/>
          <p:cNvGrpSpPr/>
          <p:nvPr/>
        </p:nvGrpSpPr>
        <p:grpSpPr>
          <a:xfrm>
            <a:off x="4310306" y="4087091"/>
            <a:ext cx="3613722" cy="2092746"/>
            <a:chOff x="4310306" y="4342769"/>
            <a:chExt cx="3613722" cy="2092746"/>
          </a:xfrm>
        </p:grpSpPr>
        <p:grpSp>
          <p:nvGrpSpPr>
            <p:cNvPr id="88" name="Group 87"/>
            <p:cNvGrpSpPr/>
            <p:nvPr/>
          </p:nvGrpSpPr>
          <p:grpSpPr>
            <a:xfrm>
              <a:off x="4310306" y="4342769"/>
              <a:ext cx="3613722" cy="2092746"/>
              <a:chOff x="4122051" y="4279177"/>
              <a:chExt cx="3613722" cy="2092746"/>
            </a:xfrm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03773" y="4406929"/>
                <a:ext cx="2831508" cy="1508760"/>
              </a:xfrm>
              <a:prstGeom prst="rect">
                <a:avLst/>
              </a:prstGeom>
            </p:spPr>
          </p:pic>
          <p:cxnSp>
            <p:nvCxnSpPr>
              <p:cNvPr id="84" name="Straight Arrow Connector 83"/>
              <p:cNvCxnSpPr/>
              <p:nvPr/>
            </p:nvCxnSpPr>
            <p:spPr>
              <a:xfrm flipV="1">
                <a:off x="4441808" y="4308032"/>
                <a:ext cx="0" cy="1727795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>
                <a:off x="4441808" y="6035827"/>
                <a:ext cx="3293965" cy="1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/>
              <p:cNvSpPr txBox="1"/>
              <p:nvPr/>
            </p:nvSpPr>
            <p:spPr>
              <a:xfrm rot="16200000">
                <a:off x="3380246" y="5020982"/>
                <a:ext cx="17913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Hypergeometric prob.</a:t>
                </a:r>
                <a:endParaRPr lang="en-US" sz="1400" dirty="0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230711" y="6064146"/>
                <a:ext cx="17473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Sum of exclusive cells</a:t>
                </a:r>
                <a:endParaRPr lang="en-US" sz="14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/>
                <p:cNvSpPr txBox="1"/>
                <p:nvPr/>
              </p:nvSpPr>
              <p:spPr>
                <a:xfrm>
                  <a:off x="6818136" y="4847135"/>
                  <a:ext cx="8729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9" name="TextBox 8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8136" y="4847135"/>
                  <a:ext cx="872931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0" name="Straight Arrow Connector 89"/>
            <p:cNvCxnSpPr/>
            <p:nvPr/>
          </p:nvCxnSpPr>
          <p:spPr>
            <a:xfrm rot="10800000" flipH="1" flipV="1">
              <a:off x="7096236" y="5190434"/>
              <a:ext cx="1" cy="3615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4462766" y="6235978"/>
            <a:ext cx="338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Enumerate more exclusive tables.</a:t>
            </a:r>
            <a:endParaRPr lang="en-US" b="1" dirty="0"/>
          </a:p>
        </p:txBody>
      </p:sp>
      <p:sp>
        <p:nvSpPr>
          <p:cNvPr id="92" name="TextBox 91"/>
          <p:cNvSpPr txBox="1"/>
          <p:nvPr/>
        </p:nvSpPr>
        <p:spPr>
          <a:xfrm>
            <a:off x="8624580" y="6097479"/>
            <a:ext cx="347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Binomial/</a:t>
            </a:r>
            <a:r>
              <a:rPr lang="en-US" b="1" dirty="0" err="1" smtClean="0"/>
              <a:t>Permutational</a:t>
            </a:r>
            <a:r>
              <a:rPr lang="en-US" b="1" dirty="0" smtClean="0"/>
              <a:t> approximation.</a:t>
            </a:r>
            <a:endParaRPr lang="en-US" b="1" dirty="0"/>
          </a:p>
        </p:txBody>
      </p:sp>
      <p:grpSp>
        <p:nvGrpSpPr>
          <p:cNvPr id="101" name="Group 100"/>
          <p:cNvGrpSpPr/>
          <p:nvPr/>
        </p:nvGrpSpPr>
        <p:grpSpPr>
          <a:xfrm>
            <a:off x="8410940" y="2003904"/>
            <a:ext cx="3499739" cy="1234440"/>
            <a:chOff x="8291556" y="2108001"/>
            <a:chExt cx="3499739" cy="1234440"/>
          </a:xfrm>
        </p:grpSpPr>
        <p:pic>
          <p:nvPicPr>
            <p:cNvPr id="97" name="Picture 96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48095" y="2108001"/>
              <a:ext cx="2743200" cy="1234440"/>
            </a:xfrm>
            <a:prstGeom prst="rect">
              <a:avLst/>
            </a:prstGeom>
          </p:spPr>
        </p:pic>
        <p:sp>
          <p:nvSpPr>
            <p:cNvPr id="98" name="Rectangle 97"/>
            <p:cNvSpPr/>
            <p:nvPr/>
          </p:nvSpPr>
          <p:spPr>
            <a:xfrm>
              <a:off x="8291556" y="2126895"/>
              <a:ext cx="8531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Gene 1</a:t>
              </a: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8291556" y="2527155"/>
              <a:ext cx="8531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Gene </a:t>
              </a:r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291556" y="2927415"/>
              <a:ext cx="8531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Gene 3</a:t>
              </a:r>
            </a:p>
          </p:txBody>
        </p:sp>
      </p:grpSp>
      <p:sp>
        <p:nvSpPr>
          <p:cNvPr id="73" name="Rectangle 72"/>
          <p:cNvSpPr/>
          <p:nvPr/>
        </p:nvSpPr>
        <p:spPr>
          <a:xfrm>
            <a:off x="189721" y="1411540"/>
            <a:ext cx="3757514" cy="36531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Perfectly exclusive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4265269" y="1411540"/>
            <a:ext cx="3757514" cy="5301895"/>
            <a:chOff x="4265269" y="1411540"/>
            <a:chExt cx="3757514" cy="5301895"/>
          </a:xfrm>
        </p:grpSpPr>
        <p:sp>
          <p:nvSpPr>
            <p:cNvPr id="63" name="Rectangle 62"/>
            <p:cNvSpPr/>
            <p:nvPr/>
          </p:nvSpPr>
          <p:spPr>
            <a:xfrm>
              <a:off x="4277214" y="1774461"/>
              <a:ext cx="3745568" cy="4938974"/>
            </a:xfrm>
            <a:prstGeom prst="rect">
              <a:avLst/>
            </a:prstGeom>
            <a:noFill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265269" y="1411540"/>
              <a:ext cx="3757514" cy="36531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Approximately exclusive</a:t>
              </a:r>
              <a:endParaRPr lang="en-US" sz="24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352760" y="1405444"/>
            <a:ext cx="3757514" cy="5307991"/>
            <a:chOff x="8352760" y="1405444"/>
            <a:chExt cx="3757514" cy="5307991"/>
          </a:xfrm>
        </p:grpSpPr>
        <p:sp>
          <p:nvSpPr>
            <p:cNvPr id="65" name="Rectangle 64"/>
            <p:cNvSpPr/>
            <p:nvPr/>
          </p:nvSpPr>
          <p:spPr>
            <a:xfrm>
              <a:off x="8352761" y="1774461"/>
              <a:ext cx="3745568" cy="4938974"/>
            </a:xfrm>
            <a:prstGeom prst="rect">
              <a:avLst/>
            </a:prstGeom>
            <a:noFill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352760" y="1405444"/>
              <a:ext cx="3757514" cy="36531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Less exclusive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2957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1170</Words>
  <Application>Microsoft Macintosh PowerPoint</Application>
  <PresentationFormat>Widescreen</PresentationFormat>
  <Paragraphs>647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Calibri</vt:lpstr>
      <vt:lpstr>Calibri Light</vt:lpstr>
      <vt:lpstr>Cambria Math</vt:lpstr>
      <vt:lpstr>Gill Sans</vt:lpstr>
      <vt:lpstr>Helvetica</vt:lpstr>
      <vt:lpstr>Wingdings</vt:lpstr>
      <vt:lpstr>Arial</vt:lpstr>
      <vt:lpstr>Office Theme</vt:lpstr>
      <vt:lpstr>CoMEt: a statistical approach to identify combinations of mutually exclusive alterations in cancer</vt:lpstr>
      <vt:lpstr>Driver mutations target pathways</vt:lpstr>
      <vt:lpstr>Driver mutations in pathways are often mutually exclusive</vt:lpstr>
      <vt:lpstr>Combinations of mutually exclusive alterations (CoMEt) algorithm</vt:lpstr>
      <vt:lpstr>Motivation for statistical score</vt:lpstr>
      <vt:lpstr>Score a combination of k=3 genes</vt:lpstr>
      <vt:lpstr>Statistical score for sets of any size k</vt:lpstr>
      <vt:lpstr>Computing exact test can be expensive</vt:lpstr>
      <vt:lpstr>Only enumerate “more exclusive” tables</vt:lpstr>
      <vt:lpstr>Combinations of mutually exclusive alterations (CoMEt) algorithm</vt:lpstr>
      <vt:lpstr>Patients have alterations in multiple pathways</vt:lpstr>
      <vt:lpstr>Results</vt:lpstr>
      <vt:lpstr>CoMEt results on TCGA Glioblastoma (GBM)</vt:lpstr>
      <vt:lpstr>CoMEt results on TCGA Glioblastoma (GBM)</vt:lpstr>
      <vt:lpstr>CoMEt analysis of subtype-specific mutations</vt:lpstr>
      <vt:lpstr>CoMEt results on TCGA breast cancer (BRCA)</vt:lpstr>
      <vt:lpstr>Acknowledgements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CoMEt: a statistical approach to identify combinations of mutually exclusive alterations in cancer</dc:title>
  <dc:creator>Leiserson, Mark</dc:creator>
  <cp:lastModifiedBy>Leiserson, Mark</cp:lastModifiedBy>
  <cp:revision>1</cp:revision>
  <dcterms:created xsi:type="dcterms:W3CDTF">2016-02-08T19:24:07Z</dcterms:created>
  <dcterms:modified xsi:type="dcterms:W3CDTF">2016-02-08T19:27:19Z</dcterms:modified>
</cp:coreProperties>
</file>