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9" r:id="rId1"/>
    <p:sldMasterId id="2147484270" r:id="rId2"/>
  </p:sldMasterIdLst>
  <p:notesMasterIdLst>
    <p:notesMasterId r:id="rId38"/>
  </p:notesMasterIdLst>
  <p:handoutMasterIdLst>
    <p:handoutMasterId r:id="rId39"/>
  </p:handoutMasterIdLst>
  <p:sldIdLst>
    <p:sldId id="707" r:id="rId3"/>
    <p:sldId id="793" r:id="rId4"/>
    <p:sldId id="792" r:id="rId5"/>
    <p:sldId id="845" r:id="rId6"/>
    <p:sldId id="708" r:id="rId7"/>
    <p:sldId id="795" r:id="rId8"/>
    <p:sldId id="796" r:id="rId9"/>
    <p:sldId id="821" r:id="rId10"/>
    <p:sldId id="799" r:id="rId11"/>
    <p:sldId id="801" r:id="rId12"/>
    <p:sldId id="802" r:id="rId13"/>
    <p:sldId id="803" r:id="rId14"/>
    <p:sldId id="804" r:id="rId15"/>
    <p:sldId id="805" r:id="rId16"/>
    <p:sldId id="806" r:id="rId17"/>
    <p:sldId id="807" r:id="rId18"/>
    <p:sldId id="808" r:id="rId19"/>
    <p:sldId id="809" r:id="rId20"/>
    <p:sldId id="811" r:id="rId21"/>
    <p:sldId id="810" r:id="rId22"/>
    <p:sldId id="816" r:id="rId23"/>
    <p:sldId id="820" r:id="rId24"/>
    <p:sldId id="844" r:id="rId25"/>
    <p:sldId id="824" r:id="rId26"/>
    <p:sldId id="825" r:id="rId27"/>
    <p:sldId id="826" r:id="rId28"/>
    <p:sldId id="828" r:id="rId29"/>
    <p:sldId id="830" r:id="rId30"/>
    <p:sldId id="843" r:id="rId31"/>
    <p:sldId id="836" r:id="rId32"/>
    <p:sldId id="837" r:id="rId33"/>
    <p:sldId id="839" r:id="rId34"/>
    <p:sldId id="840" r:id="rId35"/>
    <p:sldId id="842" r:id="rId36"/>
    <p:sldId id="827" r:id="rId37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5400" kern="1200">
        <a:solidFill>
          <a:schemeClr val="accent2"/>
        </a:solidFill>
        <a:latin typeface="Comic Sans MS" pitchFamily="66" charset="0"/>
        <a:ea typeface="+mn-ea"/>
        <a:cs typeface="Arial" pitchFamily="34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5400" kern="1200">
        <a:solidFill>
          <a:schemeClr val="accent2"/>
        </a:solidFill>
        <a:latin typeface="Comic Sans MS" pitchFamily="66" charset="0"/>
        <a:ea typeface="+mn-ea"/>
        <a:cs typeface="Arial" pitchFamily="34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5400" kern="1200">
        <a:solidFill>
          <a:schemeClr val="accent2"/>
        </a:solidFill>
        <a:latin typeface="Comic Sans MS" pitchFamily="66" charset="0"/>
        <a:ea typeface="+mn-ea"/>
        <a:cs typeface="Arial" pitchFamily="34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5400" kern="1200">
        <a:solidFill>
          <a:schemeClr val="accent2"/>
        </a:solidFill>
        <a:latin typeface="Comic Sans MS" pitchFamily="66" charset="0"/>
        <a:ea typeface="+mn-ea"/>
        <a:cs typeface="Arial" pitchFamily="34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5400" kern="1200">
        <a:solidFill>
          <a:schemeClr val="accent2"/>
        </a:solidFill>
        <a:latin typeface="Comic Sans MS" pitchFamily="66" charset="0"/>
        <a:ea typeface="+mn-ea"/>
        <a:cs typeface="Arial" pitchFamily="34" charset="0"/>
      </a:defRPr>
    </a:lvl5pPr>
    <a:lvl6pPr marL="2286000" algn="r" defTabSz="914400" rtl="1" eaLnBrk="1" latinLnBrk="0" hangingPunct="1">
      <a:defRPr sz="5400" kern="1200">
        <a:solidFill>
          <a:schemeClr val="accent2"/>
        </a:solidFill>
        <a:latin typeface="Comic Sans MS" pitchFamily="66" charset="0"/>
        <a:ea typeface="+mn-ea"/>
        <a:cs typeface="Arial" pitchFamily="34" charset="0"/>
      </a:defRPr>
    </a:lvl6pPr>
    <a:lvl7pPr marL="2743200" algn="r" defTabSz="914400" rtl="1" eaLnBrk="1" latinLnBrk="0" hangingPunct="1">
      <a:defRPr sz="5400" kern="1200">
        <a:solidFill>
          <a:schemeClr val="accent2"/>
        </a:solidFill>
        <a:latin typeface="Comic Sans MS" pitchFamily="66" charset="0"/>
        <a:ea typeface="+mn-ea"/>
        <a:cs typeface="Arial" pitchFamily="34" charset="0"/>
      </a:defRPr>
    </a:lvl7pPr>
    <a:lvl8pPr marL="3200400" algn="r" defTabSz="914400" rtl="1" eaLnBrk="1" latinLnBrk="0" hangingPunct="1">
      <a:defRPr sz="5400" kern="1200">
        <a:solidFill>
          <a:schemeClr val="accent2"/>
        </a:solidFill>
        <a:latin typeface="Comic Sans MS" pitchFamily="66" charset="0"/>
        <a:ea typeface="+mn-ea"/>
        <a:cs typeface="Arial" pitchFamily="34" charset="0"/>
      </a:defRPr>
    </a:lvl8pPr>
    <a:lvl9pPr marL="3657600" algn="r" defTabSz="914400" rtl="1" eaLnBrk="1" latinLnBrk="0" hangingPunct="1">
      <a:defRPr sz="5400" kern="1200">
        <a:solidFill>
          <a:schemeClr val="accent2"/>
        </a:solidFill>
        <a:latin typeface="Comic Sans MS" pitchFamily="66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CCECFF"/>
    <a:srgbClr val="FFCC00"/>
    <a:srgbClr val="6600FF"/>
    <a:srgbClr val="FFFF66"/>
    <a:srgbClr val="000000"/>
    <a:srgbClr val="FF0000"/>
    <a:srgbClr val="FFFF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156" autoAdjust="0"/>
    <p:restoredTop sz="90924" autoAdjust="0"/>
  </p:normalViewPr>
  <p:slideViewPr>
    <p:cSldViewPr>
      <p:cViewPr>
        <p:scale>
          <a:sx n="60" d="100"/>
          <a:sy n="60" d="100"/>
        </p:scale>
        <p:origin x="-1594" y="-446"/>
      </p:cViewPr>
      <p:guideLst>
        <p:guide orient="horz" pos="23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4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2\gaga\davidama\geo_classification_project\reports_presentations\genes_analysis\for_figure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Dropbox%20Desktop\for_figure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plotArea>
      <c:layout>
        <c:manualLayout>
          <c:layoutTarget val="inner"/>
          <c:xMode val="edge"/>
          <c:yMode val="edge"/>
          <c:x val="9.7674954883631065E-2"/>
          <c:y val="0.16365187818637444"/>
          <c:w val="0.88898619107680688"/>
          <c:h val="0.6642835981187276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LP-RF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rgbClr val="FFC000"/>
              </a:solidFill>
            </a:ln>
          </c:spPr>
          <c:cat>
            <c:strRef>
              <c:f>Sheet1!$B$1:$C$1</c:f>
              <c:strCache>
                <c:ptCount val="2"/>
                <c:pt idx="0">
                  <c:v>PN-ROC</c:v>
                </c:pt>
                <c:pt idx="1">
                  <c:v>PB-ROC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0.6288044000000047</c:v>
                </c:pt>
                <c:pt idx="1">
                  <c:v>0.75250899999999998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LP-SVM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PN-ROC</c:v>
                </c:pt>
                <c:pt idx="1">
                  <c:v>PB-ROC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0.63588490000000064</c:v>
                </c:pt>
                <c:pt idx="1">
                  <c:v>0.7010613999999995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Single-RF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PN-ROC</c:v>
                </c:pt>
                <c:pt idx="1">
                  <c:v>PB-ROC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0.65455120000000355</c:v>
                </c:pt>
                <c:pt idx="1">
                  <c:v>0.765239000000004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Single-SVM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PN-ROC</c:v>
                </c:pt>
                <c:pt idx="1">
                  <c:v>PB-ROC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0.68939460000000385</c:v>
                </c:pt>
                <c:pt idx="1">
                  <c:v>0.75319709999999995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RF-BC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PN-ROC</c:v>
                </c:pt>
                <c:pt idx="1">
                  <c:v>PB-ROC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0.65513150000000064</c:v>
                </c:pt>
                <c:pt idx="1">
                  <c:v>0.76496910000000062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SVM-BC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Sheet1!$B$1:$C$1</c:f>
              <c:strCache>
                <c:ptCount val="2"/>
                <c:pt idx="0">
                  <c:v>PN-ROC</c:v>
                </c:pt>
                <c:pt idx="1">
                  <c:v>PB-ROC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0.69185270000000065</c:v>
                </c:pt>
                <c:pt idx="1">
                  <c:v>0.75552010000000003</c:v>
                </c:pt>
              </c:numCache>
            </c:numRef>
          </c:val>
        </c:ser>
        <c:axId val="54538624"/>
        <c:axId val="54540160"/>
      </c:barChart>
      <c:catAx>
        <c:axId val="545386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he-IL" sz="1800" b="1"/>
            </a:pPr>
            <a:endParaRPr lang="en-US"/>
          </a:p>
        </c:txPr>
        <c:crossAx val="54540160"/>
        <c:crosses val="autoZero"/>
        <c:auto val="1"/>
        <c:lblAlgn val="ctr"/>
        <c:lblOffset val="100"/>
      </c:catAx>
      <c:valAx>
        <c:axId val="54540160"/>
        <c:scaling>
          <c:orientation val="minMax"/>
          <c:max val="0.8"/>
          <c:min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he-IL" sz="1600"/>
                </a:pPr>
                <a:r>
                  <a:rPr lang="en-US" sz="1600" b="0" dirty="0" smtClean="0"/>
                  <a:t>Average AUC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0"/>
              <c:y val="0.2882753768099843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he-IL"/>
            </a:pPr>
            <a:endParaRPr lang="en-US"/>
          </a:p>
        </c:txPr>
        <c:crossAx val="54538624"/>
        <c:crosses val="autoZero"/>
        <c:crossBetween val="between"/>
        <c:majorUnit val="0.1"/>
      </c:valAx>
    </c:plotArea>
    <c:legend>
      <c:legendPos val="t"/>
      <c:layout/>
      <c:txPr>
        <a:bodyPr/>
        <a:lstStyle/>
        <a:p>
          <a:pPr>
            <a:defRPr lang="he-IL" sz="1800"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711286089238946"/>
          <c:y val="3.4919862574589601E-2"/>
          <c:w val="0.82228788817128196"/>
          <c:h val="0.86951687406506339"/>
        </c:manualLayout>
      </c:layout>
      <c:bar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Number of significant diseases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cat>
            <c:strRef>
              <c:f>Sheet2!$A$2:$A$7</c:f>
              <c:strCache>
                <c:ptCount val="6"/>
                <c:pt idx="0">
                  <c:v>LP-RF</c:v>
                </c:pt>
                <c:pt idx="1">
                  <c:v>LP-SVM</c:v>
                </c:pt>
                <c:pt idx="2">
                  <c:v>Single-RF</c:v>
                </c:pt>
                <c:pt idx="3">
                  <c:v>Single-SVM</c:v>
                </c:pt>
                <c:pt idx="4">
                  <c:v>BC-RF</c:v>
                </c:pt>
                <c:pt idx="5">
                  <c:v>BC-SVM</c:v>
                </c:pt>
              </c:strCache>
            </c:strRef>
          </c:cat>
          <c:val>
            <c:numRef>
              <c:f>Sheet2!$B$2:$B$7</c:f>
              <c:numCache>
                <c:formatCode>General</c:formatCode>
                <c:ptCount val="6"/>
                <c:pt idx="0">
                  <c:v>17</c:v>
                </c:pt>
                <c:pt idx="1">
                  <c:v>15</c:v>
                </c:pt>
                <c:pt idx="2">
                  <c:v>17</c:v>
                </c:pt>
                <c:pt idx="3">
                  <c:v>24</c:v>
                </c:pt>
                <c:pt idx="4">
                  <c:v>20</c:v>
                </c:pt>
                <c:pt idx="5">
                  <c:v>22</c:v>
                </c:pt>
              </c:numCache>
            </c:numRef>
          </c:val>
        </c:ser>
        <c:axId val="81460608"/>
        <c:axId val="54730752"/>
      </c:barChart>
      <c:catAx>
        <c:axId val="8146060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4730752"/>
        <c:crosses val="autoZero"/>
        <c:auto val="1"/>
        <c:lblAlgn val="ctr"/>
        <c:lblOffset val="120"/>
      </c:catAx>
      <c:valAx>
        <c:axId val="54730752"/>
        <c:scaling>
          <c:orientation val="minMax"/>
          <c:max val="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Number of </a:t>
                </a:r>
                <a:r>
                  <a:rPr lang="en-US" sz="2400" dirty="0" smtClean="0"/>
                  <a:t>well-classified </a:t>
                </a:r>
                <a:r>
                  <a:rPr lang="en-US" sz="2400" dirty="0"/>
                  <a:t>diseases</a:t>
                </a:r>
              </a:p>
            </c:rich>
          </c:tx>
          <c:layout>
            <c:manualLayout>
              <c:xMode val="edge"/>
              <c:yMode val="edge"/>
              <c:x val="5.6179775280898875E-3"/>
              <c:y val="0.17177979057419576"/>
            </c:manualLayout>
          </c:layout>
        </c:title>
        <c:numFmt formatCode="General" sourceLinked="1"/>
        <c:tickLblPos val="nextTo"/>
        <c:crossAx val="81460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57638" y="88058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8058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5C5B871-8F50-49E6-8680-3E75031AC15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06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57638" y="88058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8058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ACA3AC8-2DDD-487B-BCB9-BC5BEEC683D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781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1588" y="88058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rtl="1" eaLnBrk="1" hangingPunct="1">
              <a:spcBef>
                <a:spcPct val="0"/>
              </a:spcBef>
            </a:pPr>
            <a:fld id="{8311F991-6C04-4AAF-8857-EF3F50C2E892}" type="slidenum">
              <a:rPr lang="he-IL" sz="1200">
                <a:solidFill>
                  <a:schemeClr val="tx1"/>
                </a:solidFill>
                <a:latin typeface="Times New Roman" pitchFamily="18" charset="0"/>
              </a:rPr>
              <a:pPr algn="l" rtl="1" eaLnBrk="1" hangingPunct="1">
                <a:spcBef>
                  <a:spcPct val="0"/>
                </a:spcBef>
              </a:pPr>
              <a:t>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/>
              <a:t>Contents: </a:t>
            </a:r>
            <a:r>
              <a:rPr lang="en-US" baseline="0" dirty="0" err="1" smtClean="0"/>
              <a:t>Adeptus</a:t>
            </a:r>
            <a:r>
              <a:rPr lang="en-US" baseline="0" dirty="0" smtClean="0"/>
              <a:t> + new Cosmic results</a:t>
            </a:r>
          </a:p>
          <a:p>
            <a:pPr eaLnBrk="1" hangingPunct="1"/>
            <a:r>
              <a:rPr lang="en-US" baseline="0" dirty="0" smtClean="0"/>
              <a:t>30 minutes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latin typeface="Comic Sans MS"/>
                <a:ea typeface="+mn-ea"/>
                <a:cs typeface="Arial" pitchFamily="34" charset="0"/>
              </a:rPr>
              <a:t>24% higher recall at the same precision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latin typeface="Comic Sans MS"/>
                <a:ea typeface="+mn-ea"/>
                <a:cs typeface="Arial" pitchFamily="34" charset="0"/>
              </a:rPr>
              <a:t>11% higher precision at the same recall</a:t>
            </a:r>
            <a:endParaRPr lang="he-IL" sz="1200" b="1" kern="1200" dirty="0" smtClean="0">
              <a:solidFill>
                <a:srgbClr val="000000"/>
              </a:solidFill>
              <a:latin typeface="Comic Sans MS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Differential: its PB-ROC, PN-ROC &gt; 0.65, SMQ&lt;0.05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To avoid inheriting genes from a child: require SMQ &lt;0.05 on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parent samples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only</a:t>
            </a: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Mitosis </a:t>
            </a:r>
            <a:r>
              <a:rPr lang="en-US" dirty="0" err="1" smtClean="0"/>
              <a:t>submodule</a:t>
            </a:r>
            <a:r>
              <a:rPr lang="en-US" dirty="0" smtClean="0"/>
              <a:t> is </a:t>
            </a:r>
            <a:r>
              <a:rPr lang="en-US" dirty="0" err="1" smtClean="0"/>
              <a:t>upregulated</a:t>
            </a:r>
            <a:r>
              <a:rPr lang="en-US" dirty="0" smtClean="0"/>
              <a:t> but</a:t>
            </a:r>
            <a:r>
              <a:rPr lang="en-US" baseline="0" dirty="0" smtClean="0"/>
              <a:t> its ability to form physical interactions with cytoskeleton related factors is impaired.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1588" y="88058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l" rtl="1" eaLnBrk="1" hangingPunct="1">
              <a:spcBef>
                <a:spcPct val="0"/>
              </a:spcBef>
            </a:pPr>
            <a:fld id="{8311F991-6C04-4AAF-8857-EF3F50C2E892}" type="slidenum">
              <a:rPr lang="he-IL" sz="1200">
                <a:solidFill>
                  <a:prstClr val="black"/>
                </a:solidFill>
                <a:latin typeface="Times New Roman" pitchFamily="18" charset="0"/>
                <a:cs typeface="Arial"/>
              </a:rPr>
              <a:pPr algn="l" rtl="1" eaLnBrk="1" hangingPunct="1">
                <a:spcBef>
                  <a:spcPct val="0"/>
                </a:spcBef>
              </a:pPr>
              <a:t>23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218</a:t>
            </a:r>
            <a:r>
              <a:rPr lang="en-US" baseline="0" dirty="0" smtClean="0"/>
              <a:t> databases listed – in reality there are probably at least 10 times as many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A3AC8-2DDD-487B-BCB9-BC5BEEC683D4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5" tIns="46442" rIns="92885" bIns="46442" anchor="b"/>
          <a:lstStyle/>
          <a:p>
            <a:pPr algn="r" defTabSz="928688" eaLnBrk="1" hangingPunct="1">
              <a:spcBef>
                <a:spcPct val="0"/>
              </a:spcBef>
            </a:pPr>
            <a:fld id="{DF25DBA4-76A4-4AD2-977E-3931296ADFD6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defTabSz="928688" eaLnBrk="1" hangingPunct="1">
                <a:spcBef>
                  <a:spcPct val="0"/>
                </a:spcBef>
              </a:pPr>
              <a:t>5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345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  <a:noFill/>
          <a:ln/>
        </p:spPr>
        <p:txBody>
          <a:bodyPr lIns="92885" tIns="46442" rIns="92885" bIns="46442"/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1588" y="88058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l" rtl="1" eaLnBrk="1" hangingPunct="1">
              <a:spcBef>
                <a:spcPct val="0"/>
              </a:spcBef>
            </a:pPr>
            <a:fld id="{8311F991-6C04-4AAF-8857-EF3F50C2E892}" type="slidenum">
              <a:rPr lang="he-IL" sz="1200">
                <a:solidFill>
                  <a:prstClr val="black"/>
                </a:solidFill>
                <a:latin typeface="Times New Roman" pitchFamily="18" charset="0"/>
                <a:cs typeface="Arial"/>
              </a:rPr>
              <a:pPr algn="l" rtl="1" eaLnBrk="1" hangingPunct="1">
                <a:spcBef>
                  <a:spcPct val="0"/>
                </a:spcBef>
              </a:pPr>
              <a:t>6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27A01-09DE-4060-B6FF-4EAD63AE28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F4F4E-1695-4AF4-AC07-FF6A70FDF5E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28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Power set: Using RF: similar to multi-label trees</a:t>
            </a:r>
          </a:p>
          <a:p>
            <a:pPr marL="0" lvl="2" defTabSz="9288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Power set was better than most approaches in an experimental study (</a:t>
            </a:r>
            <a:r>
              <a:rPr lang="en-US" dirty="0" err="1" smtClean="0"/>
              <a:t>Madjarov</a:t>
            </a:r>
            <a:r>
              <a:rPr lang="en-US" dirty="0" smtClean="0"/>
              <a:t> et al. 2012)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1547-5E7E-4678-A26D-17010FF65A2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A5DA-36D4-4594-ABDA-0BEB55F29BD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93F2-D2E4-4801-B1CA-6FC130C707C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1547-5E7E-4678-A26D-17010FF65A2D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3350-6F98-42AF-92CD-2766404A3B17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556B-B6A0-4790-9BE9-F34AF4B2FD3B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447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21B3-BB93-4A4E-A5E3-85D3C8A2203A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DC17-01B3-4996-8432-354E133F3E2E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378D-0DFE-469C-9F11-F03C5D556085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B072-9758-48BA-9E04-679433E54DAC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8815-EF51-434C-B85F-AC3EE3B9F8B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3350-6F98-42AF-92CD-2766404A3B1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A512-593A-41F2-91C7-D85B62A43975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A5DA-36D4-4594-ABDA-0BEB55F29BD5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3" y="14478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93F2-D2E4-4801-B1CA-6FC130C707C7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556B-B6A0-4790-9BE9-F34AF4B2FD3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21B3-BB93-4A4E-A5E3-85D3C8A2203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DC17-01B3-4996-8432-354E133F3E2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378D-0DFE-469C-9F11-F03C5D55608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B072-9758-48BA-9E04-679433E54DA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8815-EF51-434C-B85F-AC3EE3B9F8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A512-593A-41F2-91C7-D85B62A4397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tau.ac.il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tau.ac.il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524625"/>
            <a:ext cx="3959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ED88B89-0CF4-479A-BC29-19D686C1F1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3" name="Picture 7" descr="The Tel Aviv University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8400"/>
            <a:ext cx="454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acg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1160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bldLvl="2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5" tIns="46024" rIns="92045" bIns="460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5" tIns="46024" rIns="92045" bIns="46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6" y="6524625"/>
            <a:ext cx="3959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5" tIns="46024" rIns="92045" bIns="46024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  <a:latin typeface="Comic Sans MS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5" tIns="46024" rIns="92045" bIns="46024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5" tIns="46024" rIns="92045" bIns="46024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ED88B89-0CF4-479A-BC29-19D686C1F102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223" name="Picture 7" descr="The Tel Aviv University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" y="6248402"/>
            <a:ext cx="454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acg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0"/>
            <a:ext cx="11160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bldLvl="2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400" fill="hold"/>
                        <p:tgtEl>
                          <p:spTgt spid="103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400" fill="hold"/>
                        <p:tgtEl>
                          <p:spTgt spid="103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4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059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116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174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231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s.berkeley.edu/talks/ron-shamir-david-amar-02-01-20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 rtl="1">
              <a:spcBef>
                <a:spcPct val="0"/>
              </a:spcBef>
            </a:pPr>
            <a:fld id="{05C379CB-6059-40D9-A235-EB26BAD47174}" type="slidenum">
              <a:rPr lang="he-IL" sz="1400">
                <a:solidFill>
                  <a:schemeClr val="tx1"/>
                </a:solidFill>
                <a:latin typeface="Times New Roman" pitchFamily="18" charset="0"/>
              </a:rPr>
              <a:pPr algn="r" rtl="1">
                <a:spcBef>
                  <a:spcPct val="0"/>
                </a:spcBef>
              </a:pPr>
              <a:t>1</a:t>
            </a:fld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916113"/>
            <a:ext cx="8229600" cy="1470025"/>
          </a:xfrm>
        </p:spPr>
        <p:txBody>
          <a:bodyPr/>
          <a:lstStyle/>
          <a:p>
            <a:pPr rtl="0" eaLnBrk="1" hangingPunct="1"/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sz="4000" dirty="0" smtClean="0">
                <a:solidFill>
                  <a:srgbClr val="0000FF"/>
                </a:solidFill>
              </a:rPr>
              <a:t>Joint Analysis of Multiple Cancer Types for Revealing Disease-Specific Genomic Events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4038600"/>
            <a:ext cx="6934200" cy="23209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David Amar and Ron Shamir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School of Computer Science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Tel Aviv University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Simons Inst. workshop on Computational Cancer Biology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UC Berkeley, Feb. 1 2016</a:t>
            </a:r>
            <a:endParaRPr lang="en-US" sz="1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51547-5E7E-4678-A26D-17010FF65A2D}" type="slidenum">
              <a:rPr lang="he-IL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Multi-label classification</a:t>
            </a:r>
            <a:endParaRPr lang="en-US" sz="4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1447800"/>
            <a:ext cx="624840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everal correct labels possible per sample</a:t>
            </a:r>
          </a:p>
          <a:p>
            <a:pPr marL="0" indent="0">
              <a:buNone/>
            </a:pPr>
            <a:r>
              <a:rPr lang="en-US" dirty="0" smtClean="0"/>
              <a:t>Approaches: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Learn separately each </a:t>
            </a:r>
            <a:r>
              <a:rPr lang="en-US" dirty="0" smtClean="0">
                <a:solidFill>
                  <a:srgbClr val="FF0000"/>
                </a:solidFill>
              </a:rPr>
              <a:t>single class </a:t>
            </a:r>
            <a:r>
              <a:rPr lang="en-US" dirty="0" smtClean="0"/>
              <a:t>for each disease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Adaptation: </a:t>
            </a:r>
            <a:r>
              <a:rPr lang="en-US" dirty="0" smtClean="0">
                <a:solidFill>
                  <a:srgbClr val="FF0000"/>
                </a:solidFill>
              </a:rPr>
              <a:t>Bayesian Correction </a:t>
            </a:r>
            <a:r>
              <a:rPr lang="en-US" sz="2200" dirty="0" smtClean="0"/>
              <a:t>(</a:t>
            </a:r>
            <a:r>
              <a:rPr lang="en-US" sz="2200" dirty="0" err="1" smtClean="0"/>
              <a:t>Barutcuoglu</a:t>
            </a:r>
            <a:r>
              <a:rPr lang="en-US" sz="2200" dirty="0" smtClean="0"/>
              <a:t> et al. 2006)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Transformation: use </a:t>
            </a:r>
            <a:r>
              <a:rPr lang="en-US" dirty="0" smtClean="0">
                <a:solidFill>
                  <a:srgbClr val="FF0000"/>
                </a:solidFill>
              </a:rPr>
              <a:t>label power-sets</a:t>
            </a:r>
            <a:r>
              <a:rPr lang="en-US" dirty="0" smtClean="0"/>
              <a:t> and learn a multiclass model </a:t>
            </a:r>
            <a:r>
              <a:rPr lang="en-US" sz="2200" dirty="0" smtClean="0"/>
              <a:t>(</a:t>
            </a:r>
            <a:r>
              <a:rPr lang="en-US" sz="2200" dirty="0" err="1" smtClean="0"/>
              <a:t>Tsoumakas</a:t>
            </a:r>
            <a:r>
              <a:rPr lang="en-US" sz="2200" dirty="0" smtClean="0"/>
              <a:t> 2009)</a:t>
            </a: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53704"/>
          <a:stretch>
            <a:fillRect/>
          </a:stretch>
        </p:blipFill>
        <p:spPr bwMode="auto">
          <a:xfrm>
            <a:off x="6934200" y="2133600"/>
            <a:ext cx="1905000" cy="166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46296"/>
          <a:stretch>
            <a:fillRect/>
          </a:stretch>
        </p:blipFill>
        <p:spPr bwMode="auto">
          <a:xfrm>
            <a:off x="6934200" y="4038600"/>
            <a:ext cx="2209800" cy="166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Use leave-</a:t>
            </a:r>
            <a:r>
              <a:rPr lang="en-US" dirty="0" smtClean="0">
                <a:solidFill>
                  <a:srgbClr val="FF0000"/>
                </a:solidFill>
              </a:rPr>
              <a:t>dataset</a:t>
            </a:r>
            <a:r>
              <a:rPr lang="en-US" dirty="0" smtClean="0"/>
              <a:t>-out cross-validation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Global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AUC</a:t>
            </a:r>
            <a:r>
              <a:rPr lang="en-US" sz="2800" dirty="0" smtClean="0"/>
              <a:t> scores: sort all </a:t>
            </a:r>
            <a:r>
              <a:rPr lang="en-US" sz="2800" dirty="0" err="1" smtClean="0"/>
              <a:t>Pij</a:t>
            </a:r>
            <a:r>
              <a:rPr lang="en-US" sz="2800" dirty="0" smtClean="0"/>
              <a:t> and compare to </a:t>
            </a:r>
            <a:r>
              <a:rPr lang="en-US" sz="2800" dirty="0" err="1" smtClean="0"/>
              <a:t>Yij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Disease-based AUC</a:t>
            </a:r>
            <a:r>
              <a:rPr lang="en-US" sz="2800" dirty="0" smtClean="0"/>
              <a:t>: same for each column separately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1932" y="3143310"/>
            <a:ext cx="20574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FFFFFF"/>
                </a:solidFill>
              </a:rPr>
              <a:t>Y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762310"/>
            <a:ext cx="24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Disease terms </a:t>
            </a:r>
            <a:endParaRPr lang="en-US" sz="18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5023366" y="3667155"/>
            <a:ext cx="129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Samples</a:t>
            </a:r>
            <a:endParaRPr lang="en-US" sz="20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5332" y="3143310"/>
            <a:ext cx="2057400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FFFFFF"/>
                </a:solidFill>
              </a:rPr>
              <a:t>P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46766" y="3667155"/>
            <a:ext cx="1295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Samples</a:t>
            </a:r>
            <a:endParaRPr lang="en-US" sz="20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3430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Classifier output:</a:t>
            </a:r>
            <a:endParaRPr lang="en-US" sz="20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1676400" y="3143310"/>
            <a:ext cx="381000" cy="1371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67671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Test set</a:t>
            </a:r>
            <a:endParaRPr lang="en-US" sz="20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4507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Probabilities [0,1]</a:t>
            </a:r>
            <a:endParaRPr lang="en-US" sz="18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5732" y="4495800"/>
            <a:ext cx="24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{0,1}</a:t>
            </a:r>
            <a:endParaRPr lang="en-US" sz="18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2932" y="2743200"/>
            <a:ext cx="245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Disease terms </a:t>
            </a:r>
            <a:endParaRPr lang="en-US" sz="18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23622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True labels:</a:t>
            </a:r>
            <a:endParaRPr lang="en-US" sz="20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5257800" y="4198203"/>
            <a:ext cx="3792528" cy="1702130"/>
            <a:chOff x="4595751" y="2743200"/>
            <a:chExt cx="4378377" cy="200693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232" b="6090"/>
            <a:stretch>
              <a:fillRect/>
            </a:stretch>
          </p:blipFill>
          <p:spPr bwMode="auto">
            <a:xfrm>
              <a:off x="4595751" y="2743200"/>
              <a:ext cx="4378377" cy="2006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6709558" y="3550722"/>
              <a:ext cx="106878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he-IL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embarrassment of riches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5638800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 a disease D define: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Positives</a:t>
            </a:r>
            <a:r>
              <a:rPr lang="en-US" sz="2800" dirty="0" smtClean="0"/>
              <a:t>: disease samples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Negatives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direct controls </a:t>
            </a:r>
            <a:r>
              <a:rPr lang="en-US" sz="2800" b="1" dirty="0" smtClean="0"/>
              <a:t>in the same study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Background controls (BGCs)</a:t>
            </a:r>
            <a:r>
              <a:rPr lang="en-US" sz="2800" dirty="0" smtClean="0"/>
              <a:t>: all others</a:t>
            </a:r>
          </a:p>
          <a:p>
            <a:r>
              <a:rPr lang="en-US" sz="2800" b="1" dirty="0" smtClean="0"/>
              <a:t>Scores can be high even if positives </a:t>
            </a:r>
            <a:r>
              <a:rPr lang="en-US" sz="2800" b="1" dirty="0" smtClean="0">
                <a:sym typeface="Symbol"/>
              </a:rPr>
              <a:t> </a:t>
            </a:r>
            <a:r>
              <a:rPr lang="en-US" sz="2800" b="1" dirty="0" smtClean="0"/>
              <a:t>negatives and both differ from BGCs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943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+mn-cs"/>
              </a:rPr>
              <a:t>500 positives, 500 negatives, identically distributed, 10000 BGCs with lower mean</a:t>
            </a:r>
            <a:endParaRPr lang="en-US" sz="16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800" y="1885890"/>
            <a:ext cx="3352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6477000" y="1200090"/>
            <a:ext cx="457200" cy="1981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6934200" y="1733490"/>
            <a:ext cx="304800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31812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omic Sans MS"/>
                <a:cs typeface="+mn-cs"/>
              </a:rPr>
              <a:t>All other diseases</a:t>
            </a:r>
            <a:endParaRPr lang="en-US" sz="2000" dirty="0">
              <a:solidFill>
                <a:srgbClr val="FFFFFF"/>
              </a:solidFill>
              <a:latin typeface="Comic Sans MS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1428690"/>
            <a:ext cx="24384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Disease D studies</a:t>
            </a:r>
            <a:endParaRPr lang="en-US" sz="18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203829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controls</a:t>
            </a:r>
            <a:endParaRPr lang="en-US" sz="18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04995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cases</a:t>
            </a:r>
            <a:endParaRPr lang="en-US" sz="18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cxnSp>
        <p:nvCxnSpPr>
          <p:cNvPr id="20" name="Straight Arrow Connector 19"/>
          <p:cNvCxnSpPr>
            <a:stCxn id="16" idx="2"/>
          </p:cNvCxnSpPr>
          <p:nvPr/>
        </p:nvCxnSpPr>
        <p:spPr>
          <a:xfrm>
            <a:off x="6324600" y="1798022"/>
            <a:ext cx="76200" cy="2402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Solution: stricter evaluation, multiple criteria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833" t="9773" r="3785" b="6391"/>
          <a:stretch>
            <a:fillRect/>
          </a:stretch>
        </p:blipFill>
        <p:spPr bwMode="auto">
          <a:xfrm>
            <a:off x="3505200" y="1828800"/>
            <a:ext cx="2303813" cy="223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2508766" y="2749034"/>
            <a:ext cx="1447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Probability</a:t>
            </a:r>
            <a:endParaRPr lang="he-IL" sz="18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3962400" y="4038600"/>
            <a:ext cx="685800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srgbClr val="000000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3962400" y="4038600"/>
            <a:ext cx="1295400" cy="3810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18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22860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+mn-cs"/>
              </a:rPr>
              <a:t>(2) PB-ROC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+mn-cs"/>
              </a:rPr>
              <a:t>: AUC positives vs. BGCs</a:t>
            </a:r>
            <a:endParaRPr lang="en-US" sz="24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2860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+mn-cs"/>
              </a:rPr>
              <a:t>(1) PN-ROC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+mn-cs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+mn-cs"/>
              </a:rPr>
              <a:t>AUC positives vs. negatives</a:t>
            </a:r>
            <a:endParaRPr lang="en-US" sz="24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0292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+mn-cs"/>
              </a:rPr>
              <a:t>(3) SMQ: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+mn-cs"/>
              </a:rPr>
              <a:t>Study-based meta-analysis q-value for combined confidence on the disease datasets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per-dataset Z-score, summarize using Stouffer’s method, correct by FDR.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classifiers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3515271409"/>
              </p:ext>
            </p:extLst>
          </p:nvPr>
        </p:nvGraphicFramePr>
        <p:xfrm>
          <a:off x="152400" y="1295400"/>
          <a:ext cx="8534400" cy="415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5943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+mn-cs"/>
              </a:rPr>
              <a:t>LP: label power-set*	BC: Bayesian correction*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RF: random forest	SVM: support vector machine</a:t>
            </a:r>
            <a:endParaRPr lang="en-US" sz="20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600" y="5769114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</a:rPr>
              <a:t>*Multi-label classifiers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classifiers 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458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+mn-cs"/>
              </a:rPr>
              <a:t>Well-classified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+mn-cs"/>
              </a:rPr>
              <a:t>disease terms: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+mn-cs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+mn-cs"/>
              </a:rPr>
              <a:t>SMQ &lt; 0.05, PB-ROC  &gt; 0.7,  PN-ROC &gt; 0.7</a:t>
            </a:r>
            <a:endParaRPr lang="he-IL" sz="24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338888565"/>
              </p:ext>
            </p:extLst>
          </p:nvPr>
        </p:nvGraphicFramePr>
        <p:xfrm>
          <a:off x="445827" y="1399322"/>
          <a:ext cx="830580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 well-classified diseases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" descr="Z:\davidama\geo_classification_project\reports_presentations\genes_analysis\Figure 5.png"/>
          <p:cNvPicPr>
            <a:picLocks noChangeAspect="1" noChangeArrowheads="1"/>
          </p:cNvPicPr>
          <p:nvPr/>
        </p:nvPicPr>
        <p:blipFill>
          <a:blip r:embed="rId3" cstate="print"/>
          <a:srcRect l="18182" r="10101"/>
          <a:stretch>
            <a:fillRect/>
          </a:stretch>
        </p:blipFill>
        <p:spPr bwMode="auto">
          <a:xfrm>
            <a:off x="762000" y="1371600"/>
            <a:ext cx="7493254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validation: RNA-seq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74" name="Picture 2" descr="Z:\davidama\geo_classification_project\reports_presentations\genes_analysis\Figure 3.png"/>
          <p:cNvPicPr>
            <a:picLocks noChangeAspect="1" noChangeArrowheads="1"/>
          </p:cNvPicPr>
          <p:nvPr/>
        </p:nvPicPr>
        <p:blipFill>
          <a:blip r:embed="rId3" cstate="print"/>
          <a:srcRect l="12381" t="18338" r="16774" b="21648"/>
          <a:stretch>
            <a:fillRect/>
          </a:stretch>
        </p:blipFill>
        <p:spPr bwMode="auto">
          <a:xfrm>
            <a:off x="609600" y="1760668"/>
            <a:ext cx="7620000" cy="48409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1295400"/>
            <a:ext cx="563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+mn-cs"/>
              </a:rPr>
              <a:t>Data: 1,699 samples (TCGA)</a:t>
            </a:r>
            <a:endParaRPr lang="he-IL" sz="24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3810000"/>
            <a:ext cx="1905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+mn-cs"/>
              </a:rPr>
              <a:t>AUC &gt; 0.96</a:t>
            </a:r>
            <a:endParaRPr lang="he-IL" sz="24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2: Global AUPR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9666" t="16996" r="13163" b="12688"/>
          <a:stretch>
            <a:fillRect/>
          </a:stretch>
        </p:blipFill>
        <p:spPr bwMode="auto">
          <a:xfrm>
            <a:off x="1143484" y="1219200"/>
            <a:ext cx="731471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28800" y="4753116"/>
            <a:ext cx="5257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he-IL" sz="2000" b="1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444326" y="3878477"/>
            <a:ext cx="25695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Comic Sans MS"/>
                <a:cs typeface="+mn-cs"/>
              </a:rPr>
              <a:t>precision</a:t>
            </a:r>
            <a:endParaRPr lang="he-IL" sz="36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5160" y="6324600"/>
            <a:ext cx="29918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Comic Sans MS"/>
                <a:cs typeface="+mn-cs"/>
              </a:rPr>
              <a:t>recall</a:t>
            </a:r>
            <a:endParaRPr lang="he-IL" sz="36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667000"/>
            <a:ext cx="1676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PNAS 2010</a:t>
            </a:r>
            <a:endParaRPr lang="he-IL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48600" cy="4648200"/>
          </a:xfrm>
        </p:spPr>
        <p:txBody>
          <a:bodyPr/>
          <a:lstStyle/>
          <a:p>
            <a:r>
              <a:rPr lang="en-US" dirty="0" smtClean="0"/>
              <a:t>Compute differential genes on disjoint groups of datasets, calculate their overlap, significance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14600" y="2895600"/>
            <a:ext cx="6477000" cy="4038600"/>
            <a:chOff x="1718846" y="3428998"/>
            <a:chExt cx="5291554" cy="2438402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3870" t="11722" r="2607" b="10447"/>
            <a:stretch>
              <a:fillRect/>
            </a:stretch>
          </p:blipFill>
          <p:spPr bwMode="auto">
            <a:xfrm>
              <a:off x="1948716" y="3505200"/>
              <a:ext cx="5061684" cy="2086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859422" y="4288422"/>
              <a:ext cx="205740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+mn-cs"/>
                </a:rPr>
                <a:t>Jaccard</a:t>
              </a:r>
              <a:endParaRPr lang="he-IL" sz="1600" dirty="0">
                <a:solidFill>
                  <a:srgbClr val="000000"/>
                </a:solidFill>
                <a:latin typeface="Comic Sans MS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560177" y="4364626"/>
              <a:ext cx="205740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+mn-cs"/>
                </a:rPr>
                <a:t>-log p-value</a:t>
              </a:r>
              <a:endParaRPr lang="he-IL" sz="1600" dirty="0">
                <a:solidFill>
                  <a:srgbClr val="000000"/>
                </a:solidFill>
                <a:latin typeface="Comic Sans MS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0" y="5528846"/>
              <a:ext cx="21336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+mn-cs"/>
                </a:rPr>
                <a:t>Number of datasets</a:t>
              </a:r>
              <a:endParaRPr lang="he-IL" sz="1600" dirty="0">
                <a:solidFill>
                  <a:srgbClr val="000000"/>
                </a:solidFill>
                <a:latin typeface="Comic Sans MS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6800" y="5528846"/>
              <a:ext cx="21336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omic Sans MS"/>
                  <a:cs typeface="+mn-cs"/>
                </a:rPr>
                <a:t>Number of datasets</a:t>
              </a:r>
              <a:endParaRPr lang="he-IL" sz="1600" dirty="0">
                <a:solidFill>
                  <a:srgbClr val="000000"/>
                </a:solidFill>
                <a:latin typeface="Comic Sans MS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3048000"/>
            <a:ext cx="2133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Cancer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600" y="2971800"/>
            <a:ext cx="2417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Assuming linear trend continues: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Comic Sans MS"/>
              <a:cs typeface="+mn-cs"/>
            </a:endParaRP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At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+mn-cs"/>
              </a:rPr>
              <a:t>46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datasets, 4,258 samples: Jaccard ~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+mn-cs"/>
              </a:rPr>
              <a:t>0.29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(p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+mn-cs"/>
              </a:rPr>
              <a:t>&lt; 1E-270). </a:t>
            </a:r>
            <a:endParaRPr lang="en-US" sz="2000" dirty="0" smtClean="0">
              <a:solidFill>
                <a:srgbClr val="000000"/>
              </a:solidFill>
              <a:latin typeface="Comic Sans MS"/>
              <a:cs typeface="+mn-cs"/>
            </a:endParaRP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Comic Sans MS"/>
              <a:cs typeface="+mn-cs"/>
            </a:endParaRP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For 100 datasets,   10,000 samples: Jaccard ~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+mn-cs"/>
              </a:rPr>
              <a:t>0.6. </a:t>
            </a:r>
          </a:p>
        </p:txBody>
      </p:sp>
    </p:spTree>
    <p:extLst>
      <p:ext uri="{BB962C8B-B14F-4D97-AF65-F5344CB8AC3E}">
        <p14:creationId xmlns:p14="http://schemas.microsoft.com/office/powerpoint/2010/main" xmlns="" val="615331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286" t="11143" r="15714" b="46571"/>
          <a:stretch>
            <a:fillRect/>
          </a:stretch>
        </p:blipFill>
        <p:spPr bwMode="auto">
          <a:xfrm>
            <a:off x="80319" y="3048000"/>
            <a:ext cx="888038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Omics data deluge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1.7 million expression profiles in GEO</a:t>
            </a:r>
          </a:p>
          <a:p>
            <a:r>
              <a:rPr lang="en-US" dirty="0" smtClean="0"/>
              <a:t>How can we exploit this richness?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E3350-6F98-42AF-92CD-2766404A3B17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943600" y="5181600"/>
            <a:ext cx="2133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Selecting biomarker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458200" cy="571500"/>
          </a:xfrm>
        </p:spPr>
        <p:txBody>
          <a:bodyPr/>
          <a:lstStyle/>
          <a:p>
            <a:r>
              <a:rPr lang="en-US" sz="2400" dirty="0" smtClean="0"/>
              <a:t>For disease D,</a:t>
            </a:r>
            <a:r>
              <a:rPr lang="en-US" sz="2400" dirty="0" smtClean="0">
                <a:sym typeface="Symbol"/>
              </a:rPr>
              <a:t> </a:t>
            </a:r>
            <a:r>
              <a:rPr lang="en-US" sz="2400" dirty="0" smtClean="0"/>
              <a:t>gene G, rank samples by G’s expression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92" b="55319"/>
          <a:stretch/>
        </p:blipFill>
        <p:spPr>
          <a:xfrm>
            <a:off x="228600" y="1874122"/>
            <a:ext cx="8716709" cy="231687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4419600"/>
            <a:ext cx="579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5" tIns="46024" rIns="92045" bIns="46024" numCol="1" anchor="t" anchorCtr="0" compatLnSpc="1">
            <a:prstTxWarp prst="textNoShape">
              <a:avLst/>
            </a:prstTxWarp>
          </a:bodyPr>
          <a:lstStyle/>
          <a:p>
            <a:pPr marL="342793" marR="0" lvl="0" indent="-34279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 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D if </a:t>
            </a:r>
          </a:p>
          <a:p>
            <a:pPr lvl="1"/>
            <a:r>
              <a:rPr lang="en-US" sz="2400" kern="0" dirty="0" smtClean="0">
                <a:solidFill>
                  <a:schemeClr val="tx1"/>
                </a:solidFill>
                <a:latin typeface="+mn-lt"/>
                <a:cs typeface="+mn-cs"/>
              </a:rPr>
              <a:t>PB-ROC</a:t>
            </a:r>
            <a:r>
              <a:rPr lang="en-US" sz="2400" kern="0" dirty="0">
                <a:solidFill>
                  <a:schemeClr val="tx1"/>
                </a:solidFill>
                <a:latin typeface="+mn-lt"/>
                <a:cs typeface="+mn-cs"/>
              </a:rPr>
              <a:t>, PN-ROC &gt; 0.65, SMQ &lt;0.05</a:t>
            </a:r>
          </a:p>
          <a:p>
            <a:pPr lvl="1" algn="l"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+mn-lt"/>
                <a:cs typeface="+mn-cs"/>
              </a:rPr>
              <a:t>G has SMQ &lt; 0.05 on s</a:t>
            </a:r>
            <a:r>
              <a:rPr lang="en-US" sz="2400" kern="0" baseline="0" dirty="0" smtClean="0">
                <a:solidFill>
                  <a:schemeClr val="tx1"/>
                </a:solidFill>
                <a:latin typeface="+mn-lt"/>
                <a:cs typeface="+mn-cs"/>
              </a:rPr>
              <a:t>amples with</a:t>
            </a:r>
            <a:r>
              <a:rPr lang="en-US" sz="2400" kern="0" dirty="0" smtClean="0">
                <a:solidFill>
                  <a:schemeClr val="tx1"/>
                </a:solidFill>
                <a:latin typeface="+mn-lt"/>
                <a:cs typeface="+mn-cs"/>
              </a:rPr>
              <a:t> label</a:t>
            </a:r>
            <a:r>
              <a:rPr lang="en-US" sz="2400" kern="0" baseline="0" dirty="0" smtClean="0">
                <a:solidFill>
                  <a:schemeClr val="tx1"/>
                </a:solidFill>
                <a:latin typeface="+mn-lt"/>
                <a:cs typeface="+mn-cs"/>
              </a:rPr>
              <a:t> D but </a:t>
            </a:r>
            <a:r>
              <a:rPr lang="en-US" sz="2400" kern="0" baseline="0" dirty="0" smtClean="0">
                <a:solidFill>
                  <a:srgbClr val="FF0000"/>
                </a:solidFill>
                <a:latin typeface="+mn-lt"/>
                <a:cs typeface="+mn-cs"/>
              </a:rPr>
              <a:t>no child labels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Z:\davidama\geo_classification_project\reports_presentations\genes_analysis\Figure 5.png"/>
          <p:cNvPicPr>
            <a:picLocks noChangeAspect="1" noChangeArrowheads="1"/>
          </p:cNvPicPr>
          <p:nvPr/>
        </p:nvPicPr>
        <p:blipFill>
          <a:blip r:embed="rId4" cstate="print"/>
          <a:srcRect l="43203" t="46180" r="33551" b="23795"/>
          <a:stretch>
            <a:fillRect/>
          </a:stretch>
        </p:blipFill>
        <p:spPr bwMode="auto">
          <a:xfrm>
            <a:off x="6019800" y="4724400"/>
            <a:ext cx="2590800" cy="168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dirty="0" smtClean="0"/>
              <a:t>Projecting the cancer biomarker genes on the PPI network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258 cancer-specific genes</a:t>
            </a:r>
          </a:p>
          <a:p>
            <a:r>
              <a:rPr lang="en-US" dirty="0" smtClean="0"/>
              <a:t>The two largest components in the PPI graph: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" descr="Z:\davidama\geo_classification_project\reports_presentations\genes_analysis\Figure 6.png"/>
          <p:cNvPicPr/>
          <p:nvPr/>
        </p:nvPicPr>
        <p:blipFill>
          <a:blip r:embed="rId3" cstate="print"/>
          <a:srcRect t="14052" b="16614"/>
          <a:stretch>
            <a:fillRect/>
          </a:stretch>
        </p:blipFill>
        <p:spPr bwMode="auto">
          <a:xfrm>
            <a:off x="457200" y="3124200"/>
            <a:ext cx="655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מעוגל 5"/>
          <p:cNvSpPr/>
          <p:nvPr/>
        </p:nvSpPr>
        <p:spPr>
          <a:xfrm>
            <a:off x="7162800" y="3657600"/>
            <a:ext cx="1524000" cy="68580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Down: cytoskeleton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7162800" y="4495800"/>
            <a:ext cx="1676400" cy="129540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Up: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TP53 network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Mitosis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Replication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Cell cycle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400800"/>
            <a:ext cx="533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Impaired rewiring of replication pathway?</a:t>
            </a:r>
            <a:endParaRPr lang="he-IL" sz="18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 bwMode="auto">
          <a:xfrm>
            <a:off x="7848600" y="5943600"/>
            <a:ext cx="1219200" cy="914400"/>
          </a:xfrm>
          <a:prstGeom prst="rightArrow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 Summary (1)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6700" y="1143000"/>
            <a:ext cx="7848600" cy="464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 new GE compendium</a:t>
            </a:r>
          </a:p>
          <a:p>
            <a:r>
              <a:rPr lang="en-US" sz="2400" b="1" dirty="0" smtClean="0"/>
              <a:t>Multi-label classification</a:t>
            </a:r>
          </a:p>
          <a:p>
            <a:pPr lvl="1"/>
            <a:r>
              <a:rPr lang="en-US" sz="2400" dirty="0" smtClean="0"/>
              <a:t>Dataset-level CV, validation on RNA-Seq data</a:t>
            </a:r>
          </a:p>
          <a:p>
            <a:pPr lvl="1"/>
            <a:r>
              <a:rPr lang="en-US" sz="2400" dirty="0" smtClean="0"/>
              <a:t>Simple approach wins</a:t>
            </a:r>
          </a:p>
          <a:p>
            <a:pPr lvl="1"/>
            <a:r>
              <a:rPr lang="en-US" sz="2400" dirty="0" smtClean="0"/>
              <a:t>Improves over extant studies</a:t>
            </a:r>
          </a:p>
          <a:p>
            <a:r>
              <a:rPr lang="en-US" sz="2400" b="1" dirty="0" smtClean="0"/>
              <a:t>Improving interpretability</a:t>
            </a:r>
          </a:p>
          <a:p>
            <a:pPr lvl="1"/>
            <a:r>
              <a:rPr lang="en-US" sz="2400" dirty="0" smtClean="0"/>
              <a:t>Disease-specific differential genes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Not Shown: Integration with network, mutation, drug target data reveals therapeutic potential</a:t>
            </a:r>
          </a:p>
          <a:p>
            <a:r>
              <a:rPr lang="en-US" sz="2400" b="1" dirty="0" smtClean="0"/>
              <a:t>Computational take home lessons:</a:t>
            </a:r>
          </a:p>
          <a:p>
            <a:pPr lvl="1"/>
            <a:r>
              <a:rPr lang="en-US" sz="2000" b="1" dirty="0" smtClean="0"/>
              <a:t>Must separate controls and BGCs</a:t>
            </a:r>
          </a:p>
          <a:p>
            <a:pPr lvl="1"/>
            <a:r>
              <a:rPr lang="en-US" sz="2000" b="1" dirty="0" smtClean="0"/>
              <a:t>Reproducible biomarkers: still a challenge</a:t>
            </a:r>
            <a:endParaRPr lang="en-US" sz="2000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" descr="alchemy_lab-277x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"/>
            <a:ext cx="1114425" cy="1206958"/>
          </a:xfrm>
          <a:prstGeom prst="rect">
            <a:avLst/>
          </a:prstGeom>
          <a:noFill/>
        </p:spPr>
      </p:pic>
      <p:pic>
        <p:nvPicPr>
          <p:cNvPr id="6" name="Picture 2" descr="Z:\davidama\geo_classification_project\reports_presentations\genes_analysis\Figure 7.png"/>
          <p:cNvPicPr/>
          <p:nvPr/>
        </p:nvPicPr>
        <p:blipFill>
          <a:blip r:embed="rId4" cstate="print"/>
          <a:srcRect l="8467" t="33086" r="1545"/>
          <a:stretch>
            <a:fillRect/>
          </a:stretch>
        </p:blipFill>
        <p:spPr bwMode="auto">
          <a:xfrm>
            <a:off x="6934200" y="50292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Z:\davidama\geo_classification_project\reports_presentations\genes_analysis\Figure 5.png"/>
          <p:cNvPicPr>
            <a:picLocks noChangeAspect="1" noChangeArrowheads="1"/>
          </p:cNvPicPr>
          <p:nvPr/>
        </p:nvPicPr>
        <p:blipFill>
          <a:blip r:embed="rId5" cstate="print"/>
          <a:srcRect l="18182" r="10101"/>
          <a:stretch>
            <a:fillRect/>
          </a:stretch>
        </p:blipFill>
        <p:spPr bwMode="auto">
          <a:xfrm>
            <a:off x="7543800" y="3278054"/>
            <a:ext cx="1299030" cy="91149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25753" y="1524000"/>
            <a:ext cx="19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ADEPTUS* </a:t>
            </a:r>
            <a:endParaRPr lang="he-IL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233315"/>
            <a:ext cx="85344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*Annotated Disease Expression Profiles Transformed into a Unified Suite</a:t>
            </a:r>
          </a:p>
          <a:p>
            <a:r>
              <a:rPr lang="en-US" sz="1600" b="1" dirty="0" smtClean="0"/>
              <a:t>http://acgt.cs.tau.ac.il/adeptus/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5" tIns="46024" rIns="92045" bIns="46024"/>
          <a:lstStyle/>
          <a:p>
            <a:pPr algn="r" rtl="1">
              <a:spcBef>
                <a:spcPct val="0"/>
              </a:spcBef>
            </a:pPr>
            <a:fld id="{05C379CB-6059-40D9-A235-EB26BAD47174}" type="slidenum">
              <a:rPr lang="he-IL" sz="1400">
                <a:solidFill>
                  <a:srgbClr val="000000"/>
                </a:solidFill>
                <a:latin typeface="Times New Roman" pitchFamily="18" charset="0"/>
              </a:rPr>
              <a:pPr algn="r" rtl="1">
                <a:spcBef>
                  <a:spcPct val="0"/>
                </a:spcBef>
              </a:pPr>
              <a:t>23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2" y="1371600"/>
            <a:ext cx="8229600" cy="1470025"/>
          </a:xfrm>
        </p:spPr>
        <p:txBody>
          <a:bodyPr/>
          <a:lstStyle/>
          <a:p>
            <a:pPr rtl="0" eaLnBrk="1" hangingPunct="1"/>
            <a:r>
              <a:rPr lang="en-US" sz="4800" dirty="0" smtClean="0"/>
              <a:t>II. Mutation based classification</a:t>
            </a:r>
            <a:endParaRPr lang="en-US" sz="2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316" y="6372225"/>
            <a:ext cx="3959225" cy="33337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3333CC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51547-5E7E-4678-A26D-17010FF65A2D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5" tIns="46024" rIns="92045" bIns="46024" numCol="1" anchor="t" anchorCtr="0" compatLnSpc="1">
            <a:prstTxWarp prst="textNoShape">
              <a:avLst/>
            </a:prstTxWarp>
          </a:bodyPr>
          <a:lstStyle/>
          <a:p>
            <a:pPr algn="r" rt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 algn="r" rtl="1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other 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flow can be used for other genomic data</a:t>
            </a:r>
          </a:p>
          <a:p>
            <a:endParaRPr lang="en-US" dirty="0" smtClean="0"/>
          </a:p>
          <a:p>
            <a:r>
              <a:rPr lang="en-US" dirty="0" smtClean="0"/>
              <a:t>Somatic mutations</a:t>
            </a:r>
          </a:p>
          <a:p>
            <a:endParaRPr lang="en-US" dirty="0" smtClean="0"/>
          </a:p>
          <a:p>
            <a:r>
              <a:rPr lang="en-US" dirty="0" smtClean="0"/>
              <a:t>Great, we have the TCGA</a:t>
            </a:r>
          </a:p>
          <a:p>
            <a:pPr lvl="1"/>
            <a:r>
              <a:rPr lang="en-US" dirty="0" smtClean="0"/>
              <a:t>Not so great – no negatives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E3350-6F98-42AF-92CD-2766404A3B17}" type="slidenum">
              <a:rPr lang="he-IL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large compendium of annotated somatic mutations</a:t>
            </a:r>
          </a:p>
          <a:p>
            <a:pPr lvl="1"/>
            <a:r>
              <a:rPr lang="en-US" sz="2400" dirty="0" smtClean="0"/>
              <a:t>Easy to work with</a:t>
            </a:r>
          </a:p>
          <a:p>
            <a:pPr lvl="1"/>
            <a:r>
              <a:rPr lang="en-US" sz="2400" dirty="0" smtClean="0"/>
              <a:t>&gt;1,000,000 samples</a:t>
            </a:r>
          </a:p>
          <a:p>
            <a:pPr lvl="2"/>
            <a:r>
              <a:rPr lang="en-US" sz="2000" b="1" dirty="0" smtClean="0"/>
              <a:t>Most samples are from small-scale experiments or are not </a:t>
            </a:r>
            <a:r>
              <a:rPr lang="en-US" sz="2000" b="1" dirty="0" err="1" smtClean="0"/>
              <a:t>curated</a:t>
            </a:r>
            <a:endParaRPr lang="en-US" sz="2000" b="1" dirty="0" smtClean="0"/>
          </a:p>
          <a:p>
            <a:endParaRPr lang="en-US" sz="2800" dirty="0" smtClean="0"/>
          </a:p>
          <a:p>
            <a:r>
              <a:rPr lang="en-US" sz="2800" dirty="0" smtClean="0"/>
              <a:t>DO labels: much easier to map than GEO</a:t>
            </a:r>
          </a:p>
          <a:p>
            <a:pPr lvl="1"/>
            <a:r>
              <a:rPr lang="en-US" sz="2400" dirty="0" smtClean="0"/>
              <a:t>COSMIC maintains a controlled vocabulary</a:t>
            </a:r>
          </a:p>
          <a:p>
            <a:pPr lvl="1"/>
            <a:r>
              <a:rPr lang="en-US" sz="2400" dirty="0" smtClean="0"/>
              <a:t>~770,000 patients mapped to DO terms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E3350-6F98-42AF-92CD-2766404A3B17}" type="slidenum">
              <a:rPr lang="he-IL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2" descr="http://cancer.sanger.ac.uk/cancergenome/gfx/logo_cosm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76694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648200"/>
          </a:xfrm>
        </p:spPr>
        <p:txBody>
          <a:bodyPr/>
          <a:lstStyle/>
          <a:p>
            <a:r>
              <a:rPr lang="en-US" dirty="0" smtClean="0"/>
              <a:t>Filter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i="1" dirty="0" smtClean="0"/>
              <a:t>labels</a:t>
            </a:r>
            <a:r>
              <a:rPr lang="en-US" sz="2400" dirty="0" smtClean="0"/>
              <a:t>) Only samples with mapped DOs terms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i="1" dirty="0" err="1" smtClean="0"/>
              <a:t>curated</a:t>
            </a:r>
            <a:r>
              <a:rPr lang="en-US" sz="2400" dirty="0" smtClean="0"/>
              <a:t>) Only “confirmed somatic mutations”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i="1" dirty="0" smtClean="0"/>
              <a:t>WG</a:t>
            </a:r>
            <a:r>
              <a:rPr lang="en-US" sz="2400" dirty="0" smtClean="0"/>
              <a:t>) Samples from whole </a:t>
            </a:r>
            <a:r>
              <a:rPr lang="en-US" sz="2400" dirty="0" err="1" smtClean="0"/>
              <a:t>exome</a:t>
            </a:r>
            <a:r>
              <a:rPr lang="en-US" sz="2400" dirty="0" smtClean="0"/>
              <a:t> studies</a:t>
            </a:r>
          </a:p>
          <a:p>
            <a:endParaRPr lang="en-US" dirty="0" smtClean="0"/>
          </a:p>
          <a:p>
            <a:r>
              <a:rPr lang="en-US" dirty="0" smtClean="0"/>
              <a:t>9,304 patients</a:t>
            </a:r>
          </a:p>
          <a:p>
            <a:pPr lvl="1"/>
            <a:r>
              <a:rPr lang="en-US" dirty="0" smtClean="0"/>
              <a:t>4,636 are from the TCGA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E3350-6F98-42AF-92CD-2766404A3B17}" type="slidenum">
              <a:rPr lang="he-IL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609600"/>
          </a:xfrm>
        </p:spPr>
        <p:txBody>
          <a:bodyPr/>
          <a:lstStyle/>
          <a:p>
            <a:r>
              <a:rPr lang="en-US" dirty="0" smtClean="0"/>
              <a:t>Data selection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52 terms with </a:t>
            </a:r>
            <a:r>
              <a:rPr lang="en-US" u="sng" dirty="0" smtClean="0"/>
              <a:t>&gt;</a:t>
            </a:r>
            <a:r>
              <a:rPr lang="en-US" dirty="0" smtClean="0"/>
              <a:t> 50 patients, 3 datasets</a:t>
            </a:r>
          </a:p>
          <a:p>
            <a:r>
              <a:rPr lang="en-US" dirty="0" smtClean="0"/>
              <a:t>Multi-label algorithms</a:t>
            </a:r>
          </a:p>
          <a:p>
            <a:pPr lvl="2"/>
            <a:r>
              <a:rPr lang="en-US" dirty="0" err="1" smtClean="0"/>
              <a:t>MLkNN</a:t>
            </a:r>
            <a:r>
              <a:rPr lang="en-US" dirty="0" smtClean="0"/>
              <a:t>, HOMER, RFPCT, Single (BR), BC</a:t>
            </a:r>
          </a:p>
          <a:p>
            <a:r>
              <a:rPr lang="en-US" dirty="0" smtClean="0"/>
              <a:t>Most terms are tiny, require many trees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0000"/>
                </a:solidFill>
              </a:rPr>
              <a:t>RF*: </a:t>
            </a:r>
            <a:r>
              <a:rPr lang="en-US" dirty="0" smtClean="0"/>
              <a:t>revised Random Forest:</a:t>
            </a:r>
          </a:p>
          <a:p>
            <a:pPr lvl="1"/>
            <a:r>
              <a:rPr lang="en-US" dirty="0" smtClean="0"/>
              <a:t>Let P,N,B be the pos, </a:t>
            </a:r>
            <a:r>
              <a:rPr lang="en-US" dirty="0" err="1" smtClean="0"/>
              <a:t>neg</a:t>
            </a:r>
            <a:r>
              <a:rPr lang="en-US" dirty="0" smtClean="0"/>
              <a:t>, and BGCs sets</a:t>
            </a:r>
          </a:p>
          <a:p>
            <a:pPr lvl="1"/>
            <a:r>
              <a:rPr lang="en-US" dirty="0" smtClean="0"/>
              <a:t>F = an empty forest</a:t>
            </a:r>
          </a:p>
          <a:p>
            <a:pPr lvl="1"/>
            <a:r>
              <a:rPr lang="en-US" dirty="0" smtClean="0"/>
              <a:t>Repeat K times</a:t>
            </a:r>
          </a:p>
          <a:p>
            <a:pPr lvl="2"/>
            <a:r>
              <a:rPr lang="en-US" dirty="0" smtClean="0"/>
              <a:t>Sample B*, a set of |N|+|P| samples from B</a:t>
            </a:r>
          </a:p>
          <a:p>
            <a:pPr lvl="2"/>
            <a:r>
              <a:rPr lang="en-US" dirty="0" smtClean="0"/>
              <a:t>Learn an RF using P,N</a:t>
            </a:r>
            <a:r>
              <a:rPr lang="en-US" dirty="0" smtClean="0">
                <a:sym typeface="Symbol"/>
              </a:rPr>
              <a:t></a:t>
            </a:r>
            <a:r>
              <a:rPr lang="en-US" dirty="0" smtClean="0"/>
              <a:t>B*</a:t>
            </a:r>
          </a:p>
          <a:p>
            <a:pPr lvl="2"/>
            <a:r>
              <a:rPr lang="en-US" dirty="0" smtClean="0"/>
              <a:t>Combine with 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89450" y="3365500"/>
          <a:ext cx="165100" cy="127000"/>
        </p:xfrm>
        <a:graphic>
          <a:graphicData uri="http://schemas.openxmlformats.org/presentationml/2006/ole">
            <p:oleObj spid="_x0000_s1026" name="Equation" r:id="rId3" imgW="164880" imgH="12672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E3350-6F98-42AF-92CD-2766404A3B17}" type="slidenum">
              <a:rPr lang="he-IL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66611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LDO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019800"/>
            <a:ext cx="6477000" cy="5847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terms when using the number of mutations as a single feature: large differences between TCGA and </a:t>
            </a:r>
            <a:r>
              <a:rPr lang="en-US" sz="1600" dirty="0" err="1" smtClean="0"/>
              <a:t>nonTCGA</a:t>
            </a:r>
            <a:r>
              <a:rPr lang="en-US" sz="1600" dirty="0" smtClean="0"/>
              <a:t> (details later)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1600200"/>
            <a:ext cx="2133600" cy="2948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1600" dirty="0" smtClean="0"/>
              <a:t>Benign neoplasm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/>
              <a:t>Kidney cancer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/>
              <a:t>Bladder cancer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/>
              <a:t>Immune cancers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/>
              <a:t>Pancreatic cancer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/>
              <a:t>Liver cancer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/>
              <a:t>Intestinal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/>
              <a:t>…</a:t>
            </a:r>
          </a:p>
          <a:p>
            <a:pPr algn="l">
              <a:buFont typeface="Wingdings" pitchFamily="2" charset="2"/>
              <a:buChar char="Ø"/>
            </a:pPr>
            <a:r>
              <a:rPr lang="en-US" sz="1600" dirty="0" smtClean="0"/>
              <a:t>colorectal has low PN-ROC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943600" y="1981200"/>
            <a:ext cx="914400" cy="10668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TCGA vs. non TCGA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E3350-6F98-42AF-92CD-2766404A3B17}" type="slidenum">
              <a:rPr lang="he-IL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#Mutations per gene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6002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#Mutations per sample (examples)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357977" cy="335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48263"/>
          <a:stretch>
            <a:fillRect/>
          </a:stretch>
        </p:blipFill>
        <p:spPr bwMode="auto">
          <a:xfrm>
            <a:off x="5029200" y="2057400"/>
            <a:ext cx="2937625" cy="349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191000" y="5619690"/>
            <a:ext cx="44196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Sig. diff (p&lt;0.001 </a:t>
            </a:r>
            <a:r>
              <a:rPr lang="en-US" sz="1400" dirty="0" err="1" smtClean="0">
                <a:solidFill>
                  <a:schemeClr val="tx1"/>
                </a:solidFill>
              </a:rPr>
              <a:t>Bonf</a:t>
            </a:r>
            <a:r>
              <a:rPr lang="en-US" sz="1400" dirty="0" smtClean="0">
                <a:solidFill>
                  <a:schemeClr val="tx1"/>
                </a:solidFill>
              </a:rPr>
              <a:t>) in 22 out of 42 terms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TCGA&gt;</a:t>
            </a:r>
            <a:r>
              <a:rPr lang="en-US" sz="1400" dirty="0" err="1" smtClean="0">
                <a:solidFill>
                  <a:schemeClr val="tx1"/>
                </a:solidFill>
              </a:rPr>
              <a:t>NonTCGA</a:t>
            </a:r>
            <a:r>
              <a:rPr lang="en-US" sz="1400" dirty="0" smtClean="0">
                <a:solidFill>
                  <a:schemeClr val="tx1"/>
                </a:solidFill>
              </a:rPr>
              <a:t> in 13 out the 22 cases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Omics data deluge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E3350-6F98-42AF-92CD-2766404A3B17}" type="slidenum">
              <a:rPr lang="he-IL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571" t="7714" r="17143" b="21429"/>
          <a:stretch>
            <a:fillRect/>
          </a:stretch>
        </p:blipFill>
        <p:spPr bwMode="auto">
          <a:xfrm>
            <a:off x="1143000" y="25908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914400"/>
          </a:xfrm>
        </p:spPr>
        <p:txBody>
          <a:bodyPr/>
          <a:lstStyle/>
          <a:p>
            <a:r>
              <a:rPr lang="en-US" dirty="0" smtClean="0"/>
              <a:t>1.2M cancer mutation profiles in COSMIC</a:t>
            </a:r>
          </a:p>
          <a:p>
            <a:r>
              <a:rPr lang="en-US" dirty="0" smtClean="0"/>
              <a:t>How can we exploit this richness?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5562600" y="5410200"/>
            <a:ext cx="2133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6663309" cy="445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one set, testing on the other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2098431"/>
            <a:ext cx="2057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800" dirty="0" smtClean="0"/>
              <a:t>19  DO terms with ROC &gt; 0.75 (in the union)	</a:t>
            </a:r>
            <a:endParaRPr lang="he-IL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3470031"/>
            <a:ext cx="2057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800" dirty="0" smtClean="0"/>
              <a:t>Caution!  No negatives</a:t>
            </a:r>
            <a:endParaRPr lang="he-I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disease D</a:t>
            </a:r>
          </a:p>
          <a:p>
            <a:pPr lvl="1"/>
            <a:r>
              <a:rPr lang="en-US" dirty="0" smtClean="0"/>
              <a:t>Take the top 50 genes in the RF</a:t>
            </a:r>
          </a:p>
          <a:p>
            <a:pPr lvl="1"/>
            <a:r>
              <a:rPr lang="en-US" dirty="0" smtClean="0"/>
              <a:t>Their enrichment score: </a:t>
            </a:r>
          </a:p>
          <a:p>
            <a:pPr lvl="2">
              <a:buNone/>
            </a:pPr>
            <a:r>
              <a:rPr lang="en-US" dirty="0" smtClean="0"/>
              <a:t>		P(</a:t>
            </a:r>
            <a:r>
              <a:rPr lang="en-US" dirty="0" err="1" smtClean="0"/>
              <a:t>mut</a:t>
            </a:r>
            <a:r>
              <a:rPr lang="en-US" dirty="0" smtClean="0"/>
              <a:t> in D)/P(</a:t>
            </a:r>
            <a:r>
              <a:rPr lang="en-US" dirty="0" err="1" smtClean="0"/>
              <a:t>mut</a:t>
            </a:r>
            <a:r>
              <a:rPr lang="en-US" dirty="0" smtClean="0"/>
              <a:t> not in D)</a:t>
            </a:r>
          </a:p>
          <a:p>
            <a:pPr lvl="1"/>
            <a:r>
              <a:rPr lang="en-US" dirty="0" smtClean="0"/>
              <a:t>Add PPI and pathway networks, focus on the largest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0"/>
            <a:ext cx="601734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Intestinal cancer: nice agreement with colon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91842"/>
            <a:ext cx="4724400" cy="250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382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39725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42773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42773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47345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54203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819400"/>
            <a:ext cx="320347" cy="20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1006147" y="27710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GeneMania</a:t>
            </a:r>
            <a:r>
              <a:rPr lang="en-US" sz="1200" dirty="0" smtClean="0"/>
              <a:t> Added gene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381000" y="1828800"/>
            <a:ext cx="25908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7200" y="1905000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Gene enrichment factor log (P</a:t>
            </a:r>
            <a:r>
              <a:rPr lang="en-US" sz="1050" baseline="-25000" dirty="0" smtClean="0"/>
              <a:t>1</a:t>
            </a:r>
            <a:r>
              <a:rPr lang="en-US" sz="1050" dirty="0" smtClean="0"/>
              <a:t>/ P</a:t>
            </a:r>
            <a:r>
              <a:rPr lang="en-US" sz="1050" baseline="-25000" dirty="0" smtClean="0"/>
              <a:t>0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2438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-0.55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514600" y="2438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3.5</a:t>
            </a:r>
            <a:endParaRPr lang="en-US" sz="1200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157728"/>
            <a:ext cx="1831602" cy="28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5715000" y="5572780"/>
            <a:ext cx="2362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 (overlap with highly sig. </a:t>
            </a:r>
            <a:r>
              <a:rPr lang="en-US" sz="1400" dirty="0" err="1" smtClean="0"/>
              <a:t>mut</a:t>
            </a:r>
            <a:r>
              <a:rPr lang="en-US" sz="1400" dirty="0" smtClean="0"/>
              <a:t>) &lt; 1E-15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81000" y="3276600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Tumorportal</a:t>
            </a:r>
            <a:r>
              <a:rPr lang="en-US" sz="1400" dirty="0" smtClean="0"/>
              <a:t> (Lawrence Nature 14) CRC: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Kidney: nice agreement with corrections</a:t>
            </a:r>
            <a:endParaRPr lang="en-US" sz="3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53" y="2438400"/>
            <a:ext cx="320347" cy="20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43000" y="23900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GeneMania</a:t>
            </a:r>
            <a:r>
              <a:rPr lang="en-US" sz="1200" dirty="0" smtClean="0"/>
              <a:t> Added gene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1000" y="1447800"/>
            <a:ext cx="27432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1524000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Gene enrichment factor log (P</a:t>
            </a:r>
            <a:r>
              <a:rPr lang="en-US" sz="1050" baseline="-25000" dirty="0" smtClean="0"/>
              <a:t>1</a:t>
            </a:r>
            <a:r>
              <a:rPr lang="en-US" sz="1050" dirty="0" smtClean="0"/>
              <a:t>/ P</a:t>
            </a:r>
            <a:r>
              <a:rPr lang="en-US" sz="1050" baseline="-25000" dirty="0" smtClean="0"/>
              <a:t>0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2057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-2.72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0" y="2057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5.1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397510"/>
            <a:ext cx="4801887" cy="439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4801887" y="4191000"/>
            <a:ext cx="2743200" cy="13716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5400" y="2514600"/>
            <a:ext cx="533400" cy="6096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795462"/>
            <a:ext cx="1992884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0"/>
            <a:ext cx="4095750" cy="252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914400" y="3810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3810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600" y="3810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3810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3810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41249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46583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24100" y="414784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</a:t>
            </a:r>
            <a:endParaRPr lang="en-US" sz="28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385486" y="4328586"/>
            <a:ext cx="304797" cy="105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3167491"/>
            <a:ext cx="2514600" cy="56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Tumorportal</a:t>
            </a:r>
            <a:endParaRPr lang="en-US" sz="1400" dirty="0" smtClean="0"/>
          </a:p>
          <a:p>
            <a:r>
              <a:rPr lang="en-US" sz="1400" dirty="0" smtClean="0"/>
              <a:t>KIRC (Kidney):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4495800" y="6172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genetic interactions?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Benign: non TCGA example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962400"/>
            <a:ext cx="2743200" cy="156966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Node border width is proportional to the q-value reported in Lawrence et al. (Nature 14) for </a:t>
            </a:r>
            <a:r>
              <a:rPr lang="en-US" sz="1600" u="sng" dirty="0" smtClean="0"/>
              <a:t>all </a:t>
            </a:r>
            <a:r>
              <a:rPr lang="en-US" sz="1600" u="sng" dirty="0" err="1" smtClean="0"/>
              <a:t>PanCan</a:t>
            </a:r>
            <a:r>
              <a:rPr lang="en-US" sz="1600" dirty="0" smtClean="0"/>
              <a:t>. Only nodes with q&lt;0.1 have border.</a:t>
            </a:r>
            <a:endParaRPr lang="en-US" sz="1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53" y="2819400"/>
            <a:ext cx="320347" cy="20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43000" y="27710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GeneMania</a:t>
            </a:r>
            <a:r>
              <a:rPr lang="en-US" sz="1200" dirty="0" smtClean="0"/>
              <a:t> Added gene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1000" y="1828800"/>
            <a:ext cx="27432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1905000"/>
            <a:ext cx="243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Gene enrichment factor log (P</a:t>
            </a:r>
            <a:r>
              <a:rPr lang="en-US" sz="1050" baseline="-25000" dirty="0" smtClean="0"/>
              <a:t>1</a:t>
            </a:r>
            <a:r>
              <a:rPr lang="en-US" sz="1050" dirty="0" smtClean="0"/>
              <a:t>/ P</a:t>
            </a:r>
            <a:r>
              <a:rPr lang="en-US" sz="1050" baseline="-25000" dirty="0" smtClean="0"/>
              <a:t>0</a:t>
            </a:r>
            <a:r>
              <a:rPr lang="en-US" sz="1050" dirty="0" smtClean="0"/>
              <a:t>)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24662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&lt;-10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667000" y="24662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3.9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07" y="2209025"/>
            <a:ext cx="199781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828800"/>
            <a:ext cx="5334000" cy="39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848600" cy="4648200"/>
          </a:xfrm>
        </p:spPr>
        <p:txBody>
          <a:bodyPr/>
          <a:lstStyle/>
          <a:p>
            <a:r>
              <a:rPr lang="en-US" sz="2800" dirty="0" smtClean="0"/>
              <a:t>TCGA is not enough – COSMIC adds value</a:t>
            </a:r>
          </a:p>
          <a:p>
            <a:r>
              <a:rPr lang="en-US" sz="2800" dirty="0" smtClean="0"/>
              <a:t>Better, faster classification by treating negatives, BGC differently</a:t>
            </a:r>
          </a:p>
          <a:p>
            <a:pPr lvl="1"/>
            <a:r>
              <a:rPr lang="en-US" sz="1800" dirty="0" smtClean="0"/>
              <a:t>Can classify 28% of terms</a:t>
            </a:r>
          </a:p>
          <a:p>
            <a:pPr lvl="1"/>
            <a:r>
              <a:rPr lang="en-US" sz="1800" dirty="0" smtClean="0"/>
              <a:t>Can classify some additional non-TCGA terms</a:t>
            </a:r>
            <a:endParaRPr lang="en-US" sz="2000" dirty="0" smtClean="0"/>
          </a:p>
          <a:p>
            <a:r>
              <a:rPr lang="en-US" sz="2800" dirty="0" smtClean="0"/>
              <a:t>Classifier interpretation</a:t>
            </a:r>
          </a:p>
          <a:p>
            <a:pPr lvl="1"/>
            <a:r>
              <a:rPr lang="en-US" sz="1800" dirty="0" smtClean="0"/>
              <a:t>Recapitulates the main cancer genes</a:t>
            </a:r>
          </a:p>
          <a:p>
            <a:pPr lvl="1"/>
            <a:r>
              <a:rPr lang="en-US" sz="1800" dirty="0" smtClean="0"/>
              <a:t>Refines </a:t>
            </a:r>
            <a:r>
              <a:rPr lang="en-US" sz="1800" dirty="0" err="1" smtClean="0"/>
              <a:t>Tumorportal</a:t>
            </a:r>
            <a:r>
              <a:rPr lang="en-US" sz="1800" dirty="0" smtClean="0"/>
              <a:t>: removes and adds genes, new terms</a:t>
            </a:r>
          </a:p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shown: additional classification results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Small-scale data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91 DO terms; 249 genes; 21,586 samples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33 DO terms with PB and PN ROC &gt; 0.7</a:t>
            </a:r>
          </a:p>
          <a:p>
            <a:pPr lvl="1"/>
            <a:endParaRPr lang="en-US" sz="18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E3350-6F98-42AF-92CD-2766404A3B17}" type="slidenum">
              <a:rPr lang="he-IL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…and put it in disease context?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971800"/>
            <a:ext cx="35052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&gt; 6500 DO terms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E3350-6F98-42AF-92CD-2766404A3B17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6258" name="Picture 2" descr="https://pbs.twimg.com/profile_images/929890006/D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47774"/>
            <a:ext cx="4543425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848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3913" y="1447800"/>
            <a:ext cx="5119687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Expression-based classification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Mutation-based classification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51547-5E7E-4678-A26D-17010FF65A2D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2" descr="alchemy_lab-277x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1442339" cy="15621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733800"/>
            <a:ext cx="2819400" cy="218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6553200" y="914400"/>
            <a:ext cx="2514600" cy="5312152"/>
            <a:chOff x="6553200" y="1600200"/>
            <a:chExt cx="2514600" cy="5312152"/>
          </a:xfrm>
        </p:grpSpPr>
        <p:sp>
          <p:nvSpPr>
            <p:cNvPr id="11" name="Rectangle 10"/>
            <p:cNvSpPr/>
            <p:nvPr/>
          </p:nvSpPr>
          <p:spPr>
            <a:xfrm>
              <a:off x="6553200" y="6019800"/>
              <a:ext cx="25146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 smtClean="0">
                  <a:solidFill>
                    <a:srgbClr val="000000"/>
                  </a:solidFill>
                  <a:latin typeface="Comic Sans MS"/>
                  <a:cs typeface="+mn-cs"/>
                </a:rPr>
                <a:t>Shai</a:t>
              </a:r>
              <a:r>
                <a:rPr lang="en-US" sz="2800" dirty="0" smtClean="0">
                  <a:solidFill>
                    <a:srgbClr val="000000"/>
                  </a:solidFill>
                  <a:latin typeface="Comic Sans MS"/>
                  <a:cs typeface="+mn-cs"/>
                </a:rPr>
                <a:t> Izraeli  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omic Sans MS"/>
                  <a:cs typeface="+mn-cs"/>
                </a:rPr>
                <a:t>Sheba  Hospital</a:t>
              </a:r>
            </a:p>
          </p:txBody>
        </p:sp>
        <p:pic>
          <p:nvPicPr>
            <p:cNvPr id="13" name="Picture 4" descr="Tom Hai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2840" y="1600200"/>
              <a:ext cx="1475759" cy="1702800"/>
            </a:xfrm>
            <a:prstGeom prst="rect">
              <a:avLst/>
            </a:prstGeom>
            <a:noFill/>
          </p:spPr>
        </p:pic>
        <p:pic>
          <p:nvPicPr>
            <p:cNvPr id="14" name="Picture 6" descr="http://www.waxmancancer.org/static/userimages/Funded_Investigators/shai2.png"/>
            <p:cNvPicPr>
              <a:picLocks noChangeAspect="1" noChangeArrowheads="1"/>
            </p:cNvPicPr>
            <p:nvPr/>
          </p:nvPicPr>
          <p:blipFill>
            <a:blip r:embed="rId6" cstate="print"/>
            <a:srcRect b="13514"/>
            <a:stretch>
              <a:fillRect/>
            </a:stretch>
          </p:blipFill>
          <p:spPr bwMode="auto">
            <a:xfrm>
              <a:off x="7315200" y="3886200"/>
              <a:ext cx="1598190" cy="2029448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7225629" y="3286780"/>
              <a:ext cx="18421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  <a:latin typeface="Comic Sans MS"/>
                </a:rPr>
                <a:t>Tom </a:t>
              </a:r>
              <a:r>
                <a:rPr lang="en-US" sz="2800" dirty="0" err="1" smtClean="0">
                  <a:solidFill>
                    <a:srgbClr val="000000"/>
                  </a:solidFill>
                  <a:latin typeface="Comic Sans MS"/>
                </a:rPr>
                <a:t>Hait</a:t>
              </a:r>
              <a:r>
                <a:rPr lang="en-US" sz="2800" dirty="0" smtClean="0">
                  <a:solidFill>
                    <a:srgbClr val="000000"/>
                  </a:solidFill>
                  <a:latin typeface="Comic Sans MS"/>
                </a:rPr>
                <a:t> </a:t>
              </a:r>
              <a:endParaRPr lang="en-US" sz="2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5" tIns="46024" rIns="92045" bIns="46024"/>
          <a:lstStyle/>
          <a:p>
            <a:pPr algn="r" rtl="1">
              <a:spcBef>
                <a:spcPct val="0"/>
              </a:spcBef>
            </a:pPr>
            <a:fld id="{05C379CB-6059-40D9-A235-EB26BAD47174}" type="slidenum">
              <a:rPr lang="he-IL" sz="1400">
                <a:solidFill>
                  <a:srgbClr val="000000"/>
                </a:solidFill>
                <a:latin typeface="Times New Roman" pitchFamily="18" charset="0"/>
              </a:rPr>
              <a:pPr algn="r" rtl="1">
                <a:spcBef>
                  <a:spcPct val="0"/>
                </a:spcBef>
              </a:pPr>
              <a:t>6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2" y="1371600"/>
            <a:ext cx="8229600" cy="1470025"/>
          </a:xfrm>
        </p:spPr>
        <p:txBody>
          <a:bodyPr/>
          <a:lstStyle/>
          <a:p>
            <a:pPr rtl="0" eaLnBrk="1" hangingPunct="1"/>
            <a:r>
              <a:rPr lang="en-US" sz="4800" dirty="0" smtClean="0"/>
              <a:t>I. Expression based classification</a:t>
            </a: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51547-5E7E-4678-A26D-17010FF65A2D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5" tIns="46024" rIns="92045" bIns="46024" numCol="1" anchor="t" anchorCtr="0" compatLnSpc="1">
            <a:prstTxWarp prst="textNoShape">
              <a:avLst/>
            </a:prstTxWarp>
          </a:bodyPr>
          <a:lstStyle/>
          <a:p>
            <a:pPr algn="r" rtl="1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B6F15528-21DE-4FAA-801E-634DDDAF4B2B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 algn="r" rtl="1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90600" y="76200"/>
            <a:ext cx="80010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371600" indent="-1371600" algn="l">
              <a:spcBef>
                <a:spcPct val="50000"/>
              </a:spcBef>
            </a:pPr>
            <a:r>
              <a:rPr lang="en-US" sz="2400" dirty="0" smtClean="0">
                <a:solidFill>
                  <a:srgbClr val="CC0099"/>
                </a:solidFill>
              </a:rPr>
              <a:t> Amar et al., </a:t>
            </a:r>
            <a:r>
              <a:rPr lang="en-US" sz="2400" dirty="0" smtClean="0">
                <a:solidFill>
                  <a:schemeClr val="tx1"/>
                </a:solidFill>
              </a:rPr>
              <a:t>NAR 2015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4648200"/>
          </a:xfrm>
        </p:spPr>
        <p:txBody>
          <a:bodyPr/>
          <a:lstStyle/>
          <a:p>
            <a:r>
              <a:rPr lang="en-US" dirty="0" smtClean="0"/>
              <a:t>Single study disease biomarkers: predictive, but not reproducible and low on biomed context.</a:t>
            </a:r>
          </a:p>
          <a:p>
            <a:r>
              <a:rPr lang="en-US" dirty="0" smtClean="0"/>
              <a:t> Want</a:t>
            </a:r>
          </a:p>
          <a:p>
            <a:pPr lvl="1"/>
            <a:r>
              <a:rPr lang="en-US" dirty="0" smtClean="0"/>
              <a:t>Better biomarkers from numerous expression profiles of many diseases</a:t>
            </a:r>
          </a:p>
          <a:p>
            <a:pPr lvl="1"/>
            <a:r>
              <a:rPr lang="en-US" dirty="0" smtClean="0"/>
              <a:t>More robust</a:t>
            </a:r>
          </a:p>
          <a:p>
            <a:pPr lvl="1"/>
            <a:r>
              <a:rPr lang="en-US" dirty="0" smtClean="0"/>
              <a:t>More interpretable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921514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algn="l" eaLnBrk="1" fontAlgn="auto" hangingPunct="1">
              <a:spcBef>
                <a:spcPts val="600"/>
              </a:spcBef>
              <a:spcAft>
                <a:spcPts val="0"/>
              </a:spcAft>
              <a:buSzPct val="70000"/>
            </a:pP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Huang et al.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PNAS 2010; </a:t>
            </a:r>
            <a:r>
              <a:rPr lang="en-US" sz="1800" dirty="0" err="1" smtClean="0">
                <a:solidFill>
                  <a:srgbClr val="000000"/>
                </a:solidFill>
                <a:latin typeface="Comic Sans MS"/>
                <a:cs typeface="+mn-cs"/>
              </a:rPr>
              <a:t>Schmid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 et al.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PNAS 2012;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cs typeface="+mn-cs"/>
              </a:rPr>
              <a:t> Lee et al.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Bioinformatics 2013; </a:t>
            </a:r>
            <a:r>
              <a:rPr lang="en-US" sz="2000" dirty="0" err="1" smtClean="0">
                <a:solidFill>
                  <a:srgbClr val="000000"/>
                </a:solidFill>
                <a:latin typeface="Comic Sans MS"/>
                <a:cs typeface="+mn-cs"/>
              </a:rPr>
              <a:t>Altschuler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 et al. Genome Med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endCxn id="14" idx="1"/>
          </p:cNvCxnSpPr>
          <p:nvPr/>
        </p:nvCxnSpPr>
        <p:spPr>
          <a:xfrm>
            <a:off x="3352800" y="2655025"/>
            <a:ext cx="762000" cy="0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2" descr="Z:\davidama\geo_classification_project\reports_presentations\genes_analysis\for_figure7_2_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9810" y="2590800"/>
            <a:ext cx="1049390" cy="533400"/>
          </a:xfrm>
          <a:prstGeom prst="rect">
            <a:avLst/>
          </a:prstGeom>
          <a:noFill/>
        </p:spPr>
      </p:pic>
      <p:pic>
        <p:nvPicPr>
          <p:cNvPr id="128" name="Picture 2" descr="C:\Users\davidama\Dropbox\Adeptus Didi\Figures\ALL_network.png"/>
          <p:cNvPicPr>
            <a:picLocks noChangeAspect="1" noChangeArrowheads="1"/>
          </p:cNvPicPr>
          <p:nvPr/>
        </p:nvPicPr>
        <p:blipFill>
          <a:blip r:embed="rId4" cstate="print"/>
          <a:srcRect l="19867" t="3815" r="19915" b="22168"/>
          <a:stretch>
            <a:fillRect/>
          </a:stretch>
        </p:blipFill>
        <p:spPr bwMode="auto">
          <a:xfrm>
            <a:off x="7315200" y="3416506"/>
            <a:ext cx="1143000" cy="77449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04800" y="2083525"/>
            <a:ext cx="12192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1600" dirty="0" smtClean="0"/>
              <a:t>Manually annotated expression database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914277" y="2083525"/>
            <a:ext cx="1590923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en-US" sz="1600" dirty="0" smtClean="0"/>
              <a:t>Classification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4114800" y="2083525"/>
            <a:ext cx="1111857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en-US" sz="1600" dirty="0" smtClean="0"/>
              <a:t>Disease specific differential genes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5791200" y="2083525"/>
            <a:ext cx="12954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en-US" sz="1600" dirty="0" smtClean="0"/>
              <a:t>Integration of external data 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5" idx="3"/>
            <a:endCxn id="13" idx="1"/>
          </p:cNvCxnSpPr>
          <p:nvPr/>
        </p:nvCxnSpPr>
        <p:spPr>
          <a:xfrm>
            <a:off x="1524000" y="2655025"/>
            <a:ext cx="390277" cy="0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5" idx="1"/>
          </p:cNvCxnSpPr>
          <p:nvPr/>
        </p:nvCxnSpPr>
        <p:spPr>
          <a:xfrm>
            <a:off x="5226657" y="2655025"/>
            <a:ext cx="564543" cy="0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9" idx="0"/>
            <a:endCxn id="5" idx="2"/>
          </p:cNvCxnSpPr>
          <p:nvPr/>
        </p:nvCxnSpPr>
        <p:spPr>
          <a:xfrm flipV="1">
            <a:off x="876300" y="3226525"/>
            <a:ext cx="38100" cy="42232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016981" y="3648849"/>
            <a:ext cx="1335819" cy="8674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1200" b="1" dirty="0" smtClean="0"/>
              <a:t>Multi-label classification, Disease-specific validation</a:t>
            </a:r>
            <a:endParaRPr lang="en-US" sz="1200" b="1" dirty="0"/>
          </a:p>
        </p:txBody>
      </p:sp>
      <p:cxnSp>
        <p:nvCxnSpPr>
          <p:cNvPr id="37" name="Straight Arrow Connector 36"/>
          <p:cNvCxnSpPr>
            <a:stCxn id="36" idx="0"/>
            <a:endCxn id="13" idx="2"/>
          </p:cNvCxnSpPr>
          <p:nvPr/>
        </p:nvCxnSpPr>
        <p:spPr>
          <a:xfrm flipV="1">
            <a:off x="2684891" y="3226525"/>
            <a:ext cx="24848" cy="42232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9" idx="0"/>
            <a:endCxn id="14" idx="2"/>
          </p:cNvCxnSpPr>
          <p:nvPr/>
        </p:nvCxnSpPr>
        <p:spPr>
          <a:xfrm flipH="1" flipV="1">
            <a:off x="4670729" y="3226525"/>
            <a:ext cx="8613" cy="425638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867400" y="3648849"/>
            <a:ext cx="1066800" cy="84359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/>
              <a:t>Mutations,</a:t>
            </a:r>
          </a:p>
          <a:p>
            <a:pPr algn="ctr"/>
            <a:r>
              <a:rPr lang="en-US" sz="1200" b="1" dirty="0" smtClean="0"/>
              <a:t>Drugs,</a:t>
            </a:r>
          </a:p>
          <a:p>
            <a:pPr algn="ctr"/>
            <a:r>
              <a:rPr lang="en-US" sz="1200" b="1" dirty="0" smtClean="0"/>
              <a:t>Interactions</a:t>
            </a:r>
            <a:endParaRPr lang="en-US" sz="1200" b="1" dirty="0"/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V="1">
            <a:off x="6400800" y="3226525"/>
            <a:ext cx="3556" cy="42232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352800" y="1295400"/>
            <a:ext cx="1219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Well- classified diseases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53000" y="1447800"/>
            <a:ext cx="1219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Biomarker gene sets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467600" y="1676400"/>
            <a:ext cx="1371600" cy="6155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0" rIns="36000" bIns="0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Disease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summaries</a:t>
            </a:r>
            <a:endParaRPr lang="he-IL" sz="2000" b="1" dirty="0">
              <a:solidFill>
                <a:srgbClr val="FF0000"/>
              </a:solidFill>
            </a:endParaRPr>
          </a:p>
        </p:txBody>
      </p:sp>
      <p:cxnSp>
        <p:nvCxnSpPr>
          <p:cNvPr id="117" name="Straight Arrow Connector 116"/>
          <p:cNvCxnSpPr>
            <a:stCxn id="15" idx="3"/>
          </p:cNvCxnSpPr>
          <p:nvPr/>
        </p:nvCxnSpPr>
        <p:spPr>
          <a:xfrm>
            <a:off x="7086600" y="2655025"/>
            <a:ext cx="533400" cy="164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5" idx="3"/>
          </p:cNvCxnSpPr>
          <p:nvPr/>
        </p:nvCxnSpPr>
        <p:spPr>
          <a:xfrm>
            <a:off x="7086600" y="2655025"/>
            <a:ext cx="381000" cy="621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1"/>
          <p:cNvGrpSpPr/>
          <p:nvPr/>
        </p:nvGrpSpPr>
        <p:grpSpPr>
          <a:xfrm>
            <a:off x="304800" y="3648849"/>
            <a:ext cx="1143000" cy="850790"/>
            <a:chOff x="304800" y="3657600"/>
            <a:chExt cx="1143000" cy="850790"/>
          </a:xfrm>
        </p:grpSpPr>
        <p:sp>
          <p:nvSpPr>
            <p:cNvPr id="29" name="Rounded Rectangle 28"/>
            <p:cNvSpPr/>
            <p:nvPr/>
          </p:nvSpPr>
          <p:spPr>
            <a:xfrm>
              <a:off x="304800" y="3657600"/>
              <a:ext cx="1143000" cy="850790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GEO,TCGA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pic>
          <p:nvPicPr>
            <p:cNvPr id="130" name="Picture 8" descr="http://www.lncrnablog.com/wp-content/uploads/2013/07/heatmap.png"/>
            <p:cNvPicPr>
              <a:picLocks noChangeAspect="1" noChangeArrowheads="1"/>
            </p:cNvPicPr>
            <p:nvPr/>
          </p:nvPicPr>
          <p:blipFill>
            <a:blip r:embed="rId5" cstate="print"/>
            <a:srcRect l="5106" t="8481" r="9787" b="12367"/>
            <a:stretch>
              <a:fillRect/>
            </a:stretch>
          </p:blipFill>
          <p:spPr bwMode="auto">
            <a:xfrm>
              <a:off x="467139" y="3998638"/>
              <a:ext cx="374255" cy="225720"/>
            </a:xfrm>
            <a:prstGeom prst="rect">
              <a:avLst/>
            </a:prstGeom>
            <a:noFill/>
          </p:spPr>
        </p:pic>
        <p:pic>
          <p:nvPicPr>
            <p:cNvPr id="131" name="Picture 2" descr="http://t3.gstatic.com/images?q=tbn:ANd9GcSIRVFhjh0STruckIhQ0JRJuiLN4yfXa-HOpVm05ndXrxq9pwBO"/>
            <p:cNvPicPr>
              <a:picLocks noChangeAspect="1" noChangeArrowheads="1"/>
            </p:cNvPicPr>
            <p:nvPr/>
          </p:nvPicPr>
          <p:blipFill>
            <a:blip r:embed="rId6" cstate="print"/>
            <a:srcRect r="28163"/>
            <a:stretch>
              <a:fillRect/>
            </a:stretch>
          </p:blipFill>
          <p:spPr bwMode="auto">
            <a:xfrm rot="5400000" flipV="1">
              <a:off x="984249" y="4015796"/>
              <a:ext cx="327058" cy="355438"/>
            </a:xfrm>
            <a:prstGeom prst="rect">
              <a:avLst/>
            </a:prstGeom>
            <a:noFill/>
          </p:spPr>
        </p:pic>
        <p:pic>
          <p:nvPicPr>
            <p:cNvPr id="132" name="Picture 10" descr="http://ajpheart.physiology.org/content/ajpheart/298/2/H623/F5.large.jpg"/>
            <p:cNvPicPr>
              <a:picLocks noChangeAspect="1" noChangeArrowheads="1"/>
            </p:cNvPicPr>
            <p:nvPr/>
          </p:nvPicPr>
          <p:blipFill>
            <a:blip r:embed="rId7" cstate="print"/>
            <a:srcRect l="21955" t="27273" r="6690" b="13636"/>
            <a:stretch>
              <a:fillRect/>
            </a:stretch>
          </p:blipFill>
          <p:spPr bwMode="auto">
            <a:xfrm>
              <a:off x="671972" y="4033444"/>
              <a:ext cx="303388" cy="326748"/>
            </a:xfrm>
            <a:prstGeom prst="rect">
              <a:avLst/>
            </a:prstGeom>
            <a:noFill/>
          </p:spPr>
        </p:pic>
      </p:grpSp>
      <p:grpSp>
        <p:nvGrpSpPr>
          <p:cNvPr id="3" name="Group 52"/>
          <p:cNvGrpSpPr/>
          <p:nvPr/>
        </p:nvGrpSpPr>
        <p:grpSpPr>
          <a:xfrm>
            <a:off x="4011432" y="3652163"/>
            <a:ext cx="1335819" cy="843637"/>
            <a:chOff x="4011432" y="3648849"/>
            <a:chExt cx="1335819" cy="843637"/>
          </a:xfrm>
        </p:grpSpPr>
        <p:sp>
          <p:nvSpPr>
            <p:cNvPr id="39" name="Rounded Rectangle 38"/>
            <p:cNvSpPr/>
            <p:nvPr/>
          </p:nvSpPr>
          <p:spPr>
            <a:xfrm>
              <a:off x="4011432" y="3648849"/>
              <a:ext cx="1335819" cy="843637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tIns="0" rIns="36000" bIns="108000" rtlCol="0" anchor="ctr"/>
            <a:lstStyle/>
            <a:p>
              <a:pPr algn="ctr"/>
              <a:r>
                <a:rPr lang="en-US" sz="1200" b="1" dirty="0" smtClean="0"/>
                <a:t>Disease Ontology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/>
            </a:p>
          </p:txBody>
        </p:sp>
        <p:grpSp>
          <p:nvGrpSpPr>
            <p:cNvPr id="4" name="Group 132"/>
            <p:cNvGrpSpPr/>
            <p:nvPr/>
          </p:nvGrpSpPr>
          <p:grpSpPr>
            <a:xfrm>
              <a:off x="4343400" y="3962400"/>
              <a:ext cx="707382" cy="458133"/>
              <a:chOff x="539552" y="2420888"/>
              <a:chExt cx="864096" cy="792088"/>
            </a:xfrm>
          </p:grpSpPr>
          <p:cxnSp>
            <p:nvCxnSpPr>
              <p:cNvPr id="134" name="Straight Arrow Connector 133"/>
              <p:cNvCxnSpPr>
                <a:stCxn id="146" idx="5"/>
                <a:endCxn id="153" idx="0"/>
              </p:cNvCxnSpPr>
              <p:nvPr/>
            </p:nvCxnSpPr>
            <p:spPr>
              <a:xfrm>
                <a:off x="817039" y="2482351"/>
                <a:ext cx="46549" cy="29857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54" idx="4"/>
                <a:endCxn id="151" idx="0"/>
              </p:cNvCxnSpPr>
              <p:nvPr/>
            </p:nvCxnSpPr>
            <p:spPr>
              <a:xfrm flipH="1">
                <a:off x="1079612" y="2492896"/>
                <a:ext cx="72008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stCxn id="154" idx="5"/>
                <a:endCxn id="147" idx="1"/>
              </p:cNvCxnSpPr>
              <p:nvPr/>
            </p:nvCxnSpPr>
            <p:spPr>
              <a:xfrm>
                <a:off x="1177079" y="2482351"/>
                <a:ext cx="165106" cy="30912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46" idx="3"/>
                <a:endCxn id="150" idx="0"/>
              </p:cNvCxnSpPr>
              <p:nvPr/>
            </p:nvCxnSpPr>
            <p:spPr>
              <a:xfrm flipH="1">
                <a:off x="575556" y="2482351"/>
                <a:ext cx="190565" cy="8255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stCxn id="150" idx="4"/>
                <a:endCxn id="148" idx="0"/>
              </p:cNvCxnSpPr>
              <p:nvPr/>
            </p:nvCxnSpPr>
            <p:spPr>
              <a:xfrm>
                <a:off x="575556" y="2636912"/>
                <a:ext cx="0" cy="21602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>
                <a:stCxn id="148" idx="5"/>
                <a:endCxn id="152" idx="1"/>
              </p:cNvCxnSpPr>
              <p:nvPr/>
            </p:nvCxnSpPr>
            <p:spPr>
              <a:xfrm>
                <a:off x="601015" y="2914399"/>
                <a:ext cx="93098" cy="930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stCxn id="151" idx="4"/>
                <a:endCxn id="149" idx="1"/>
              </p:cNvCxnSpPr>
              <p:nvPr/>
            </p:nvCxnSpPr>
            <p:spPr>
              <a:xfrm>
                <a:off x="1079612" y="2780928"/>
                <a:ext cx="46549" cy="15456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149" idx="4"/>
                <a:endCxn id="145" idx="7"/>
              </p:cNvCxnSpPr>
              <p:nvPr/>
            </p:nvCxnSpPr>
            <p:spPr>
              <a:xfrm flipH="1">
                <a:off x="1033063" y="2996952"/>
                <a:ext cx="118557" cy="15456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stCxn id="153" idx="5"/>
                <a:endCxn id="145" idx="0"/>
              </p:cNvCxnSpPr>
              <p:nvPr/>
            </p:nvCxnSpPr>
            <p:spPr>
              <a:xfrm>
                <a:off x="889047" y="2842391"/>
                <a:ext cx="118557" cy="29857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stCxn id="147" idx="3"/>
                <a:endCxn id="149" idx="6"/>
              </p:cNvCxnSpPr>
              <p:nvPr/>
            </p:nvCxnSpPr>
            <p:spPr>
              <a:xfrm flipH="1">
                <a:off x="1187624" y="2842391"/>
                <a:ext cx="154561" cy="11855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152" idx="5"/>
                <a:endCxn id="145" idx="2"/>
              </p:cNvCxnSpPr>
              <p:nvPr/>
            </p:nvCxnSpPr>
            <p:spPr>
              <a:xfrm>
                <a:off x="745031" y="3058415"/>
                <a:ext cx="226569" cy="11855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/>
              <p:cNvSpPr/>
              <p:nvPr/>
            </p:nvSpPr>
            <p:spPr>
              <a:xfrm>
                <a:off x="971600" y="314096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55576" y="24208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331640" y="278092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39552" y="2852936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115616" y="292494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539552" y="2564904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043608" y="270892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683568" y="2996952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827584" y="278092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115616" y="242088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1219200" y="1143000"/>
            <a:ext cx="1219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Sample features &amp; labels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-228600" y="4520386"/>
            <a:ext cx="2209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&gt;13K  profiles (GEO)</a:t>
            </a:r>
          </a:p>
          <a:p>
            <a:r>
              <a:rPr lang="en-US" sz="2000" dirty="0" smtClean="0"/>
              <a:t>170 datasets</a:t>
            </a:r>
          </a:p>
          <a:p>
            <a:r>
              <a:rPr lang="en-US" sz="2000" dirty="0" smtClean="0"/>
              <a:t>17 platforms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609600" y="4572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45" tIns="46024" rIns="92045" bIns="4602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analysis process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avidama\geo_classification_project\reports_presentations\genes_analysis\Supp_figure_all_diseases.png"/>
          <p:cNvPicPr>
            <a:picLocks noChangeAspect="1" noChangeArrowheads="1"/>
          </p:cNvPicPr>
          <p:nvPr/>
        </p:nvPicPr>
        <p:blipFill>
          <a:blip r:embed="rId3" cstate="print"/>
          <a:srcRect l="9481" r="3365"/>
          <a:stretch>
            <a:fillRect/>
          </a:stretch>
        </p:blipFill>
        <p:spPr bwMode="auto">
          <a:xfrm>
            <a:off x="0" y="609600"/>
            <a:ext cx="9101834" cy="532923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7848600" cy="609600"/>
          </a:xfrm>
        </p:spPr>
        <p:txBody>
          <a:bodyPr/>
          <a:lstStyle/>
          <a:p>
            <a:r>
              <a:rPr lang="en-US" dirty="0" smtClean="0"/>
              <a:t>48 participating DO terms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cs typeface="+mn-cs"/>
              </a:rPr>
              <a:t>Criteria: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+mn-cs"/>
                <a:sym typeface="Symbol"/>
              </a:rPr>
              <a:t>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+mn-cs"/>
              </a:rPr>
              <a:t>5 datasets;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+mn-cs"/>
                <a:sym typeface="Symbol"/>
              </a:rPr>
              <a:t> 100 samples</a:t>
            </a:r>
            <a:endParaRPr lang="en-US" sz="24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U template">
  <a:themeElements>
    <a:clrScheme name="cg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cg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c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AU template">
  <a:themeElements>
    <a:clrScheme name="cg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cg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c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g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1404</Words>
  <Application>Microsoft Office PowerPoint</Application>
  <PresentationFormat>On-screen Show (4:3)</PresentationFormat>
  <Paragraphs>338</Paragraphs>
  <Slides>35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TAU template</vt:lpstr>
      <vt:lpstr>1_TAU template</vt:lpstr>
      <vt:lpstr>Equation</vt:lpstr>
      <vt:lpstr> Joint Analysis of Multiple Cancer Types for Revealing Disease-Specific Genomic Events   </vt:lpstr>
      <vt:lpstr>The Omics data deluge </vt:lpstr>
      <vt:lpstr>The Omics data deluge (2)</vt:lpstr>
      <vt:lpstr>…and put it in disease context?</vt:lpstr>
      <vt:lpstr>Outline</vt:lpstr>
      <vt:lpstr>I. Expression based classification</vt:lpstr>
      <vt:lpstr>Goals</vt:lpstr>
      <vt:lpstr>Slide 8</vt:lpstr>
      <vt:lpstr>48 participating DO terms </vt:lpstr>
      <vt:lpstr>Multi-label classification</vt:lpstr>
      <vt:lpstr>Evaluating the algorithms</vt:lpstr>
      <vt:lpstr>An embarrassment of riches </vt:lpstr>
      <vt:lpstr>Solution: stricter evaluation, multiple criteria</vt:lpstr>
      <vt:lpstr>Comparing classifiers</vt:lpstr>
      <vt:lpstr>Comparing classifiers (2)</vt:lpstr>
      <vt:lpstr>24 well-classified diseases</vt:lpstr>
      <vt:lpstr>Independent validation: RNA-seq</vt:lpstr>
      <vt:lpstr>Validation 2: Global AUPR</vt:lpstr>
      <vt:lpstr>Robustness</vt:lpstr>
      <vt:lpstr>Selecting biomarker genes</vt:lpstr>
      <vt:lpstr>Projecting the cancer biomarker genes on the PPI network</vt:lpstr>
      <vt:lpstr> Summary (1)</vt:lpstr>
      <vt:lpstr>II. Mutation based classification</vt:lpstr>
      <vt:lpstr>Moving to other genomics</vt:lpstr>
      <vt:lpstr>Slide 25</vt:lpstr>
      <vt:lpstr>Data selection</vt:lpstr>
      <vt:lpstr>Tested algorithms</vt:lpstr>
      <vt:lpstr>LDO Results</vt:lpstr>
      <vt:lpstr>TCGA vs. non TCGA</vt:lpstr>
      <vt:lpstr>Training on one set, testing on the other</vt:lpstr>
      <vt:lpstr>Interpreting the classifiers</vt:lpstr>
      <vt:lpstr>Intestinal cancer: nice agreement with colon</vt:lpstr>
      <vt:lpstr>Kidney: nice agreement with corrections</vt:lpstr>
      <vt:lpstr>Benign: non TCGA example</vt:lpstr>
      <vt:lpstr>Summary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analysis of biomedical data:  from connectivity to cancer</dc:title>
  <dc:creator/>
  <cp:lastModifiedBy/>
  <cp:revision>23</cp:revision>
  <cp:lastPrinted>1601-01-01T00:00:00Z</cp:lastPrinted>
  <dcterms:created xsi:type="dcterms:W3CDTF">2008-09-04T21:40:31Z</dcterms:created>
  <dcterms:modified xsi:type="dcterms:W3CDTF">2016-02-08T18:54:51Z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1037</vt:i4>
  </property>
</Properties>
</file>