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0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80" r:id="rId4"/>
    <p:sldId id="268" r:id="rId5"/>
    <p:sldId id="292" r:id="rId6"/>
    <p:sldId id="260" r:id="rId7"/>
    <p:sldId id="274" r:id="rId8"/>
    <p:sldId id="262" r:id="rId9"/>
    <p:sldId id="284" r:id="rId10"/>
    <p:sldId id="282" r:id="rId11"/>
    <p:sldId id="265" r:id="rId12"/>
    <p:sldId id="285" r:id="rId13"/>
    <p:sldId id="263" r:id="rId14"/>
    <p:sldId id="277" r:id="rId15"/>
    <p:sldId id="275" r:id="rId16"/>
    <p:sldId id="278" r:id="rId17"/>
    <p:sldId id="276" r:id="rId18"/>
    <p:sldId id="266" r:id="rId19"/>
    <p:sldId id="288" r:id="rId20"/>
    <p:sldId id="289" r:id="rId21"/>
    <p:sldId id="286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74EA"/>
    <a:srgbClr val="CCEBBF"/>
    <a:srgbClr val="F7D9FD"/>
    <a:srgbClr val="FFFCB6"/>
    <a:srgbClr val="FFFFFF"/>
    <a:srgbClr val="63B409"/>
    <a:srgbClr val="FFB328"/>
    <a:srgbClr val="A9EAA5"/>
    <a:srgbClr val="AAF25C"/>
    <a:srgbClr val="A9E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8"/>
    <p:restoredTop sz="91468"/>
  </p:normalViewPr>
  <p:slideViewPr>
    <p:cSldViewPr snapToGrid="0" snapToObjects="1">
      <p:cViewPr>
        <p:scale>
          <a:sx n="100" d="100"/>
          <a:sy n="100" d="100"/>
        </p:scale>
        <p:origin x="288" y="-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D48C-ECFF-E944-A9C4-86454B82C3CC}" type="datetimeFigureOut">
              <a:rPr lang="en-US" smtClean="0"/>
              <a:t>12/2/15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3A069-92F3-8F47-A8DA-641AE9766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33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D23FC-A4C0-FC45-B320-B52FFCC7690D}" type="datetimeFigureOut">
              <a:rPr lang="en-US" smtClean="0"/>
              <a:t>12/2/15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9E05A-9858-0142-BB50-7BEB94701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5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05A-9858-0142-BB50-7BEB947019E5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3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Remove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sparseOV</a:t>
            </a:r>
            <a:endParaRPr lang="zh-CN" altLang="en-US" baseline="0" dirty="0" smtClean="0"/>
          </a:p>
          <a:p>
            <a:r>
              <a:rPr lang="en-US" altLang="zh-CN" baseline="0" dirty="0" smtClean="0"/>
              <a:t>Move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05A-9858-0142-BB50-7BEB947019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4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05A-9858-0142-BB50-7BEB947019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27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05A-9858-0142-BB50-7BEB947019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92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05A-9858-0142-BB50-7BEB947019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60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Omit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computations</a:t>
            </a:r>
            <a:endParaRPr lang="zh-CN" altLang="en-US" dirty="0" smtClean="0"/>
          </a:p>
          <a:p>
            <a:r>
              <a:rPr lang="en-US" altLang="zh-CN" dirty="0" smtClean="0"/>
              <a:t>just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preserves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05A-9858-0142-BB50-7BEB947019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6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05A-9858-0142-BB50-7BEB947019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30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05A-9858-0142-BB50-7BEB947019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40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05A-9858-0142-BB50-7BEB947019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3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05A-9858-0142-BB50-7BEB947019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28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world</a:t>
            </a:r>
            <a:r>
              <a:rPr lang="zh-CN" altLang="en-US" dirty="0" smtClean="0"/>
              <a:t> </a:t>
            </a:r>
            <a:r>
              <a:rPr lang="en-US" altLang="zh-CN" dirty="0" smtClean="0"/>
              <a:t>tidier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05A-9858-0142-BB50-7BEB947019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4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05A-9858-0142-BB50-7BEB947019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66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05A-9858-0142-BB50-7BEB947019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36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05A-9858-0142-BB50-7BEB947019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55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Motivations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05A-9858-0142-BB50-7BEB947019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0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TODO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05A-9858-0142-BB50-7BEB947019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83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05A-9858-0142-BB50-7BEB947019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6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05A-9858-0142-BB50-7BEB947019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24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05A-9858-0142-BB50-7BEB947019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67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05A-9858-0142-BB50-7BEB947019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34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05A-9858-0142-BB50-7BEB947019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B0A6-0A3E-8C4A-8C91-30BF69E00BB4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5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D2B5-2300-9F48-9038-BD45E8685AEC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3970-EF8F-0D40-93F5-0F0CDB51E186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B2E0-C774-164C-890D-13DE9B2C8A83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1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7298-9D89-CD4C-8715-D7834D8865C0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10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AC71-0E14-8C43-8AFC-0CEE43C71017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F67-3D5F-5A4C-A413-54E2CAEA270B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1E84-593E-F44C-9FA5-CCA6FD764FAB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44E7-BCD4-1549-AB7A-7777B4525E98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0E806D0-D0C4-404A-8E5E-4E73DD595E61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4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911F-00ED-144F-9E73-8098BF27FC36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1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4551DAE-4209-5D47-A5C0-C9F9A6F31F0F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61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80.png"/><Relationship Id="rId5" Type="http://schemas.openxmlformats.org/officeDocument/2006/relationships/image" Target="../media/image291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11.png"/><Relationship Id="rId6" Type="http://schemas.openxmlformats.org/officeDocument/2006/relationships/image" Target="../media/image321.png"/><Relationship Id="rId7" Type="http://schemas.openxmlformats.org/officeDocument/2006/relationships/image" Target="../media/image331.png"/><Relationship Id="rId8" Type="http://schemas.openxmlformats.org/officeDocument/2006/relationships/image" Target="../media/image341.png"/><Relationship Id="rId9" Type="http://schemas.openxmlformats.org/officeDocument/2006/relationships/image" Target="../media/image350.png"/><Relationship Id="rId10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37.png"/><Relationship Id="rId5" Type="http://schemas.openxmlformats.org/officeDocument/2006/relationships/image" Target="../media/image35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0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0.png"/><Relationship Id="rId4" Type="http://schemas.openxmlformats.org/officeDocument/2006/relationships/image" Target="../media/image47.png"/><Relationship Id="rId5" Type="http://schemas.openxmlformats.org/officeDocument/2006/relationships/image" Target="../media/image281.png"/><Relationship Id="rId6" Type="http://schemas.openxmlformats.org/officeDocument/2006/relationships/image" Target="../media/image290.png"/><Relationship Id="rId7" Type="http://schemas.openxmlformats.org/officeDocument/2006/relationships/image" Target="../media/image471.png"/><Relationship Id="rId8" Type="http://schemas.openxmlformats.org/officeDocument/2006/relationships/image" Target="../media/image310.png"/><Relationship Id="rId9" Type="http://schemas.openxmlformats.org/officeDocument/2006/relationships/image" Target="../media/image320.png"/><Relationship Id="rId10" Type="http://schemas.openxmlformats.org/officeDocument/2006/relationships/image" Target="../media/image33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1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5" Type="http://schemas.openxmlformats.org/officeDocument/2006/relationships/image" Target="../media/image450.png"/><Relationship Id="rId6" Type="http://schemas.openxmlformats.org/officeDocument/2006/relationships/image" Target="../media/image460.png"/><Relationship Id="rId7" Type="http://schemas.openxmlformats.org/officeDocument/2006/relationships/image" Target="../media/image470.png"/><Relationship Id="rId8" Type="http://schemas.openxmlformats.org/officeDocument/2006/relationships/image" Target="../media/image48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4" Type="http://schemas.openxmlformats.org/officeDocument/2006/relationships/image" Target="../media/image62.png"/><Relationship Id="rId5" Type="http://schemas.openxmlformats.org/officeDocument/2006/relationships/image" Target="../media/image9.png"/><Relationship Id="rId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511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4" Type="http://schemas.openxmlformats.org/officeDocument/2006/relationships/image" Target="../media/image67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50.png"/><Relationship Id="rId5" Type="http://schemas.openxmlformats.org/officeDocument/2006/relationships/image" Target="../media/image261.png"/><Relationship Id="rId6" Type="http://schemas.openxmlformats.org/officeDocument/2006/relationships/image" Target="../media/image270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Orthogonal </a:t>
            </a:r>
            <a:r>
              <a:rPr lang="en-US" sz="4400" dirty="0" smtClean="0"/>
              <a:t>Vectors</a:t>
            </a:r>
            <a:r>
              <a:rPr lang="zh-CN" altLang="en-US" sz="4400" dirty="0" smtClean="0"/>
              <a:t/>
            </a:r>
            <a:br>
              <a:rPr lang="zh-CN" altLang="en-US" sz="4400" dirty="0" smtClean="0"/>
            </a:br>
            <a:r>
              <a:rPr lang="en-US" sz="4400" dirty="0" smtClean="0"/>
              <a:t>is </a:t>
            </a:r>
            <a:r>
              <a:rPr lang="en-US" sz="4400" dirty="0"/>
              <a:t>hard for first-order properties on sparse graphs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49879"/>
          </a:xfrm>
        </p:spPr>
        <p:txBody>
          <a:bodyPr>
            <a:normAutofit/>
          </a:bodyPr>
          <a:lstStyle/>
          <a:p>
            <a:r>
              <a:rPr lang="en-US" altLang="zh-CN" b="1" cap="none" spc="0" dirty="0" err="1" smtClean="0">
                <a:latin typeface="+mn-lt"/>
              </a:rPr>
              <a:t>Jiawei</a:t>
            </a:r>
            <a:r>
              <a:rPr lang="zh-CN" altLang="en-US" b="1" cap="none" spc="0" dirty="0" smtClean="0">
                <a:latin typeface="+mn-lt"/>
              </a:rPr>
              <a:t> </a:t>
            </a:r>
            <a:r>
              <a:rPr lang="en-US" altLang="zh-CN" b="1" cap="none" spc="0" dirty="0" smtClean="0">
                <a:latin typeface="+mn-lt"/>
              </a:rPr>
              <a:t>Gao</a:t>
            </a:r>
            <a:r>
              <a:rPr lang="en-US" altLang="zh-CN" cap="none" spc="0" dirty="0" smtClean="0">
                <a:latin typeface="+mn-lt"/>
              </a:rPr>
              <a:t>,</a:t>
            </a:r>
            <a:r>
              <a:rPr lang="zh-CN" altLang="en-US" b="1" cap="none" spc="0" dirty="0" smtClean="0">
                <a:latin typeface="+mn-lt"/>
              </a:rPr>
              <a:t> </a:t>
            </a:r>
            <a:r>
              <a:rPr lang="en-US" cap="none" spc="0" dirty="0" smtClean="0">
                <a:latin typeface="+mn-lt"/>
              </a:rPr>
              <a:t>Russell </a:t>
            </a:r>
            <a:r>
              <a:rPr lang="en-US" cap="none" spc="0" dirty="0" err="1" smtClean="0">
                <a:latin typeface="+mn-lt"/>
              </a:rPr>
              <a:t>Impagliazzo</a:t>
            </a:r>
            <a:endParaRPr lang="zh-CN" altLang="en-US" cap="none" spc="0" dirty="0" smtClean="0">
              <a:latin typeface="+mn-lt"/>
            </a:endParaRPr>
          </a:p>
          <a:p>
            <a:r>
              <a:rPr lang="en-US" altLang="zh-CN" cap="none" spc="0" dirty="0" smtClean="0">
                <a:latin typeface="+mn-lt"/>
              </a:rPr>
              <a:t>UC</a:t>
            </a:r>
            <a:r>
              <a:rPr lang="zh-CN" altLang="en-US" cap="none" spc="0" dirty="0" smtClean="0">
                <a:latin typeface="+mn-lt"/>
              </a:rPr>
              <a:t> </a:t>
            </a:r>
            <a:r>
              <a:rPr lang="en-US" altLang="zh-CN" cap="none" spc="0" dirty="0" smtClean="0">
                <a:latin typeface="+mn-lt"/>
              </a:rPr>
              <a:t>San</a:t>
            </a:r>
            <a:r>
              <a:rPr lang="zh-CN" altLang="en-US" cap="none" spc="0" dirty="0" smtClean="0">
                <a:latin typeface="+mn-lt"/>
              </a:rPr>
              <a:t> </a:t>
            </a:r>
            <a:r>
              <a:rPr lang="en-US" altLang="zh-CN" cap="none" spc="0" dirty="0" smtClean="0">
                <a:latin typeface="+mn-lt"/>
              </a:rPr>
              <a:t>Diego</a:t>
            </a:r>
            <a:endParaRPr lang="en-US" cap="none" spc="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1274" y="758952"/>
            <a:ext cx="6925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Computational Complexity of Low-Polynomial Time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Problems Workshop</a:t>
            </a:r>
          </a:p>
          <a:p>
            <a:pPr algn="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Dec. 3, 2015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-203200" y="2976569"/>
            <a:ext cx="9639300" cy="16461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200" dirty="0"/>
              <a:t>Hardness</a:t>
            </a:r>
            <a:r>
              <a:rPr lang="zh-CN" altLang="en-US" sz="4200" dirty="0"/>
              <a:t> </a:t>
            </a:r>
            <a:r>
              <a:rPr lang="en-US" altLang="zh-CN" sz="4200" dirty="0"/>
              <a:t>in</a:t>
            </a:r>
            <a:r>
              <a:rPr lang="zh-CN" altLang="en-US" sz="4200" dirty="0"/>
              <a:t> </a:t>
            </a:r>
            <a:r>
              <a:rPr lang="en-US" altLang="zh-CN" sz="4200" dirty="0"/>
              <a:t>3-quantifier problems</a:t>
            </a:r>
            <a:endParaRPr lang="en-US" sz="4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7280" y="1830281"/>
                <a:ext cx="7274510" cy="1875173"/>
              </a:xfrm>
            </p:spPr>
            <p:txBody>
              <a:bodyPr/>
              <a:lstStyle/>
              <a:p>
                <a:r>
                  <a:rPr lang="en-US" dirty="0" smtClean="0"/>
                  <a:t>There exists fine-grained reduction from </a:t>
                </a:r>
                <a:r>
                  <a:rPr lang="en-US" dirty="0" smtClean="0"/>
                  <a:t>(</a:t>
                </a:r>
                <a:r>
                  <a:rPr lang="en-US" altLang="zh-CN" dirty="0" smtClean="0"/>
                  <a:t>k+1</a:t>
                </a:r>
                <a:r>
                  <a:rPr lang="en-US" dirty="0" smtClean="0"/>
                  <a:t>)-</a:t>
                </a:r>
                <a:r>
                  <a:rPr lang="en-US" dirty="0" smtClean="0"/>
                  <a:t>quantifier problems to k-quantifier problems.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𝑘</m:t>
                    </m:r>
                    <m:r>
                      <a:rPr lang="zh-CN" alt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</m:oMath>
                </a14:m>
                <a:r>
                  <a:rPr lang="en-US" altLang="zh-CN" dirty="0" smtClean="0"/>
                  <a:t>)</a:t>
                </a:r>
                <a:endParaRPr lang="en-US" dirty="0"/>
              </a:p>
              <a:p>
                <a:r>
                  <a:rPr lang="en-US" dirty="0" smtClean="0"/>
                  <a:t>We just need to consider the cases where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</a:rPr>
                      <m:t>𝑘</m:t>
                    </m:r>
                    <m:r>
                      <a:rPr lang="en-US" altLang="zh-CN" b="0" i="1" smtClean="0">
                        <a:latin typeface="Cambria Math" charset="0"/>
                      </a:rPr>
                      <m:t>=</m:t>
                    </m:r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280" y="1830281"/>
                <a:ext cx="7274510" cy="1875173"/>
              </a:xfrm>
              <a:blipFill rotWithShape="0">
                <a:blip r:embed="rId3"/>
                <a:stretch>
                  <a:fillRect l="-922" t="-3247" r="-2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301300" y="3141294"/>
            <a:ext cx="8876903" cy="1385757"/>
            <a:chOff x="530491" y="4715503"/>
            <a:chExt cx="8876903" cy="1385757"/>
          </a:xfrm>
        </p:grpSpPr>
        <p:grpSp>
          <p:nvGrpSpPr>
            <p:cNvPr id="14" name="Group 13"/>
            <p:cNvGrpSpPr/>
            <p:nvPr/>
          </p:nvGrpSpPr>
          <p:grpSpPr>
            <a:xfrm>
              <a:off x="530491" y="4715503"/>
              <a:ext cx="8876903" cy="647863"/>
              <a:chOff x="456112" y="4222762"/>
              <a:chExt cx="8876903" cy="64786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56112" y="4222763"/>
                <a:ext cx="1701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(k+1)-quantifier </a:t>
                </a:r>
                <a:r>
                  <a:rPr lang="en-US" altLang="zh-CN" dirty="0" smtClean="0"/>
                  <a:t>problems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682707" y="4224294"/>
                <a:ext cx="1701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k-quantifier problems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70103" y="4222762"/>
                <a:ext cx="1701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3</a:t>
                </a:r>
                <a:r>
                  <a:rPr lang="en-US" altLang="zh-CN" dirty="0" smtClean="0"/>
                  <a:t>-quantifier problems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1897229" y="4251597"/>
                    <a:ext cx="93961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≤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FGR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7229" y="4251597"/>
                    <a:ext cx="939616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5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3867709" y="4251597"/>
                    <a:ext cx="93961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≤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FGR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7709" y="4251597"/>
                    <a:ext cx="939616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5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5148882" y="4251597"/>
                    <a:ext cx="93961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≤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FGR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8882" y="4251597"/>
                    <a:ext cx="939616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5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TextBox 10"/>
              <p:cNvSpPr txBox="1"/>
              <p:nvPr/>
            </p:nvSpPr>
            <p:spPr>
              <a:xfrm>
                <a:off x="4696593" y="4251600"/>
                <a:ext cx="521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. . .</a:t>
                </a:r>
                <a:endParaRPr lang="en-US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7202095" y="4251597"/>
                    <a:ext cx="93961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≤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FGR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02095" y="4251597"/>
                    <a:ext cx="939616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5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/>
              <p:cNvSpPr txBox="1"/>
              <p:nvPr/>
            </p:nvSpPr>
            <p:spPr>
              <a:xfrm>
                <a:off x="8023090" y="4222762"/>
                <a:ext cx="13099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</a:t>
                </a:r>
                <a:r>
                  <a:rPr lang="zh-CN" altLang="en-US" dirty="0" smtClean="0"/>
                  <a:t> </a:t>
                </a:r>
                <a:r>
                  <a:rPr lang="en-US" dirty="0" smtClean="0"/>
                  <a:t>Disjoint </a:t>
                </a:r>
                <a:r>
                  <a:rPr lang="en-US" dirty="0"/>
                  <a:t>Sets</a:t>
                </a:r>
                <a:endParaRPr lang="en-US" dirty="0"/>
              </a:p>
            </p:txBody>
          </p:sp>
        </p:grpSp>
        <p:sp>
          <p:nvSpPr>
            <p:cNvPr id="15" name="Up Arrow 14"/>
            <p:cNvSpPr/>
            <p:nvPr/>
          </p:nvSpPr>
          <p:spPr>
            <a:xfrm>
              <a:off x="7620101" y="5283556"/>
              <a:ext cx="252362" cy="443562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02905" y="5731928"/>
              <a:ext cx="1486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Need to show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1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710049"/>
              </p:ext>
            </p:extLst>
          </p:nvPr>
        </p:nvGraphicFramePr>
        <p:xfrm>
          <a:off x="818268" y="4850939"/>
          <a:ext cx="7543800" cy="1097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543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Theorem</a:t>
                      </a:r>
                      <a:r>
                        <a:rPr lang="en-US" sz="2000" baseline="0" dirty="0" smtClean="0"/>
                        <a:t> 1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1" u="sng" baseline="0" dirty="0" smtClean="0"/>
                        <a:t>2</a:t>
                      </a:r>
                      <a:r>
                        <a:rPr lang="zh-CN" altLang="en-US" sz="2000" b="1" u="sng" baseline="0" dirty="0" smtClean="0"/>
                        <a:t> </a:t>
                      </a:r>
                      <a:r>
                        <a:rPr lang="en-US" altLang="zh-CN" sz="2000" b="1" u="sng" baseline="0" dirty="0" smtClean="0"/>
                        <a:t>Disjoint</a:t>
                      </a:r>
                      <a:r>
                        <a:rPr lang="zh-CN" altLang="en-US" sz="2000" b="1" u="sng" baseline="0" dirty="0" smtClean="0"/>
                        <a:t> </a:t>
                      </a:r>
                      <a:r>
                        <a:rPr lang="en-US" altLang="zh-CN" sz="2000" b="1" u="sng" baseline="0" dirty="0" smtClean="0"/>
                        <a:t>Sets</a:t>
                      </a:r>
                      <a:r>
                        <a:rPr lang="zh-CN" altLang="en-US" sz="2000" b="0" u="none" baseline="0" dirty="0" smtClean="0"/>
                        <a:t> </a:t>
                      </a:r>
                      <a:r>
                        <a:rPr lang="en-US" altLang="zh-CN" sz="2000" baseline="0" dirty="0" smtClean="0"/>
                        <a:t>is</a:t>
                      </a:r>
                      <a:r>
                        <a:rPr lang="zh-CN" altLang="en-US" sz="2000" baseline="0" dirty="0" smtClean="0"/>
                        <a:t> </a:t>
                      </a:r>
                      <a:r>
                        <a:rPr lang="en-US" altLang="zh-CN" sz="2000" baseline="0" dirty="0" smtClean="0"/>
                        <a:t>hard</a:t>
                      </a:r>
                      <a:r>
                        <a:rPr lang="zh-CN" altLang="en-US" sz="2000" baseline="0" dirty="0" smtClean="0"/>
                        <a:t> </a:t>
                      </a:r>
                      <a:r>
                        <a:rPr lang="en-US" altLang="zh-CN" sz="2000" baseline="0" dirty="0" smtClean="0"/>
                        <a:t>in</a:t>
                      </a:r>
                      <a:r>
                        <a:rPr lang="zh-CN" altLang="en-US" sz="2000" baseline="0" dirty="0" smtClean="0"/>
                        <a:t> </a:t>
                      </a:r>
                      <a:r>
                        <a:rPr lang="en-US" altLang="zh-CN" sz="2000" b="1" u="sng" baseline="0" dirty="0" smtClean="0"/>
                        <a:t>3-quantifier problems</a:t>
                      </a:r>
                      <a:r>
                        <a:rPr lang="zh-CN" altLang="en-US" sz="2000" baseline="0" dirty="0" smtClean="0"/>
                        <a:t> </a:t>
                      </a:r>
                      <a:r>
                        <a:rPr lang="en-US" altLang="zh-CN" sz="2000" baseline="0" dirty="0" smtClean="0"/>
                        <a:t>under</a:t>
                      </a:r>
                      <a:r>
                        <a:rPr lang="zh-CN" altLang="en-US" sz="2000" baseline="0" dirty="0" smtClean="0"/>
                        <a:t> </a:t>
                      </a:r>
                      <a:r>
                        <a:rPr lang="en-US" altLang="zh-CN" sz="2000" baseline="0" dirty="0" smtClean="0"/>
                        <a:t>randomized</a:t>
                      </a:r>
                      <a:r>
                        <a:rPr lang="zh-CN" altLang="en-US" sz="2000" baseline="0" dirty="0" smtClean="0"/>
                        <a:t> </a:t>
                      </a:r>
                      <a:r>
                        <a:rPr lang="en-US" altLang="zh-CN" sz="2000" baseline="0" dirty="0" smtClean="0"/>
                        <a:t>fine-grained</a:t>
                      </a:r>
                      <a:r>
                        <a:rPr lang="zh-CN" altLang="en-US" sz="2000" baseline="0" dirty="0" smtClean="0"/>
                        <a:t> </a:t>
                      </a:r>
                      <a:r>
                        <a:rPr lang="en-US" altLang="zh-CN" sz="2000" baseline="0" dirty="0" smtClean="0"/>
                        <a:t>reductions.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9" name="Right Arrow 18"/>
          <p:cNvSpPr/>
          <p:nvPr/>
        </p:nvSpPr>
        <p:spPr>
          <a:xfrm rot="13312141">
            <a:off x="2104700" y="3940025"/>
            <a:ext cx="678933" cy="12397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9071099">
            <a:off x="4694148" y="3926375"/>
            <a:ext cx="678933" cy="12397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47797" y="4221219"/>
            <a:ext cx="213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By exhaustive search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6200000">
            <a:off x="3907866" y="3921115"/>
            <a:ext cx="428258" cy="13639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8F7-EBDD-D942-868C-7A5BD24C191A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24715" y="3861043"/>
                <a:ext cx="832792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CN" dirty="0" smtClean="0"/>
                  <a:t>Time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15" y="3861043"/>
                <a:ext cx="832792" cy="281937"/>
              </a:xfrm>
              <a:prstGeom prst="rect">
                <a:avLst/>
              </a:prstGeom>
              <a:blipFill rotWithShape="0">
                <a:blip r:embed="rId6"/>
                <a:stretch>
                  <a:fillRect l="-16788" t="-25532" r="-5839" b="-4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729452" y="3859645"/>
                <a:ext cx="1052404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CN" dirty="0" smtClean="0"/>
                  <a:t>Time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452" y="3859645"/>
                <a:ext cx="1052404" cy="281937"/>
              </a:xfrm>
              <a:prstGeom prst="rect">
                <a:avLst/>
              </a:prstGeom>
              <a:blipFill rotWithShape="0">
                <a:blip r:embed="rId7"/>
                <a:stretch>
                  <a:fillRect l="-13953" t="-26087" r="-4651" b="-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6084822" y="3842356"/>
                <a:ext cx="823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CN" dirty="0" smtClean="0"/>
                  <a:t>Time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822" y="3842356"/>
                <a:ext cx="823046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7037" t="-28261" r="-592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7967080" y="3829656"/>
                <a:ext cx="823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CN" dirty="0" smtClean="0"/>
                  <a:t>Time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80" y="3829656"/>
                <a:ext cx="823046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7778" t="-28261" r="-592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71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91564428"/>
                  </p:ext>
                </p:extLst>
              </p:nvPr>
            </p:nvGraphicFramePr>
            <p:xfrm>
              <a:off x="834994" y="1960734"/>
              <a:ext cx="7543800" cy="10972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7543800"/>
                  </a:tblGrid>
                  <a:tr h="134303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Theorem 2</a:t>
                          </a:r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If</a:t>
                          </a:r>
                          <a:r>
                            <a:rPr lang="en-US" sz="20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1" i="1" u="sng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∃∃</m:t>
                              </m:r>
                              <m:r>
                                <a:rPr lang="en-US" altLang="zh-CN" sz="2000" b="1" i="1" u="sng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∀</m:t>
                              </m:r>
                            </m:oMath>
                          </a14:m>
                          <a:r>
                            <a:rPr lang="en-US" sz="2000" b="1" u="sng" dirty="0" smtClean="0"/>
                            <a:t> problems</a:t>
                          </a:r>
                          <a:r>
                            <a:rPr lang="en-US" sz="2000" b="1" u="none" dirty="0" smtClean="0"/>
                            <a:t> </a:t>
                          </a:r>
                          <a:r>
                            <a:rPr lang="en-US" sz="2000" dirty="0" smtClean="0"/>
                            <a:t>are solvable</a:t>
                          </a:r>
                          <a:r>
                            <a:rPr lang="en-US" sz="2000" baseline="0" dirty="0" smtClean="0"/>
                            <a:t> in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="0" baseline="0" dirty="0" err="1" smtClean="0">
                              <a:solidFill>
                                <a:schemeClr val="tx1"/>
                              </a:solidFill>
                            </a:rPr>
                            <a:t>subquadratic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time</a:t>
                          </a:r>
                          <a:r>
                            <a:rPr lang="en-US" sz="2000" dirty="0" smtClean="0"/>
                            <a:t>,</a:t>
                          </a:r>
                          <a:endParaRPr lang="zh-CN" altLang="en-US" sz="20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 smtClean="0"/>
                            <a:t>then</a:t>
                          </a:r>
                          <a:r>
                            <a:rPr lang="en-US" sz="20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1" i="1" u="sng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∀∃</m:t>
                              </m:r>
                              <m:r>
                                <a:rPr lang="en-US" altLang="zh-CN" sz="2000" b="1" i="1" u="sng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∀</m:t>
                              </m:r>
                            </m:oMath>
                          </a14:m>
                          <a:r>
                            <a:rPr lang="zh-CN" altLang="en-US" sz="2000" b="1" u="sng" dirty="0" smtClean="0"/>
                            <a:t> </a:t>
                          </a:r>
                          <a:r>
                            <a:rPr lang="en-US" altLang="zh-CN" sz="2000" b="1" u="sng" dirty="0" smtClean="0"/>
                            <a:t>problems</a:t>
                          </a:r>
                          <a:r>
                            <a:rPr lang="en-US" sz="2000" b="1" u="none" dirty="0" smtClean="0"/>
                            <a:t> </a:t>
                          </a:r>
                          <a:r>
                            <a:rPr lang="en-US" altLang="zh-CN" sz="2000" dirty="0" smtClean="0"/>
                            <a:t>are</a:t>
                          </a:r>
                          <a:r>
                            <a:rPr lang="zh-CN" altLang="en-US" sz="2000" dirty="0" smtClean="0"/>
                            <a:t> </a:t>
                          </a:r>
                          <a:r>
                            <a:rPr lang="en-US" altLang="zh-CN" sz="2000" dirty="0" smtClean="0"/>
                            <a:t>solvable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in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="0" baseline="0" dirty="0" err="1" smtClean="0">
                              <a:solidFill>
                                <a:schemeClr val="tx1"/>
                              </a:solidFill>
                            </a:rPr>
                            <a:t>subquadratic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time.</a:t>
                          </a:r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91564428"/>
                  </p:ext>
                </p:extLst>
              </p:nvPr>
            </p:nvGraphicFramePr>
            <p:xfrm>
              <a:off x="834994" y="1960734"/>
              <a:ext cx="7543800" cy="10972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7543800"/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Theorem 2</a:t>
                          </a:r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60345" r="-1372" b="-1551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3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24311574"/>
                  </p:ext>
                </p:extLst>
              </p:nvPr>
            </p:nvGraphicFramePr>
            <p:xfrm>
              <a:off x="815533" y="3363337"/>
              <a:ext cx="7543800" cy="7924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75438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smtClean="0"/>
                            <a:t>Theorem</a:t>
                          </a:r>
                          <a:r>
                            <a:rPr lang="zh-CN" altLang="en-US" sz="2000" dirty="0" smtClean="0"/>
                            <a:t> </a:t>
                          </a:r>
                          <a:r>
                            <a:rPr lang="en-US" altLang="zh-CN" sz="2000" dirty="0" smtClean="0"/>
                            <a:t>3</a:t>
                          </a:r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b="1" u="sng" dirty="0" smtClean="0"/>
                            <a:t>2 Disjoint Sets</a:t>
                          </a:r>
                          <a:r>
                            <a:rPr lang="zh-CN" altLang="en-US" sz="2000" b="1" u="none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is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complete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in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1" i="1" u="sng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∃∃∀</m:t>
                              </m:r>
                            </m:oMath>
                          </a14:m>
                          <a:r>
                            <a:rPr lang="en-US" altLang="zh-CN" sz="2000" b="1" u="sng" baseline="0" dirty="0" smtClean="0"/>
                            <a:t> problems</a:t>
                          </a:r>
                          <a:r>
                            <a:rPr lang="en-US" altLang="zh-CN" sz="2000" baseline="0" dirty="0" smtClean="0"/>
                            <a:t> under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randomized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FGR.</a:t>
                          </a:r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3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24311574"/>
                  </p:ext>
                </p:extLst>
              </p:nvPr>
            </p:nvGraphicFramePr>
            <p:xfrm>
              <a:off x="815533" y="3363337"/>
              <a:ext cx="7543800" cy="7924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7543800"/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smtClean="0"/>
                            <a:t>Theorem</a:t>
                          </a:r>
                          <a:r>
                            <a:rPr lang="zh-CN" altLang="en-US" sz="2000" dirty="0" smtClean="0"/>
                            <a:t> </a:t>
                          </a:r>
                          <a:r>
                            <a:rPr lang="en-US" altLang="zh-CN" sz="2000" dirty="0" smtClean="0"/>
                            <a:t>3</a:t>
                          </a:r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109231" r="-1372" b="-2769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altLang="zh-CN" sz="4200" dirty="0"/>
              <a:t>Hardness</a:t>
            </a:r>
            <a:r>
              <a:rPr lang="zh-CN" altLang="en-US" sz="4200" dirty="0"/>
              <a:t> </a:t>
            </a:r>
            <a:r>
              <a:rPr lang="en-US" altLang="zh-CN" sz="4200" dirty="0"/>
              <a:t>in</a:t>
            </a:r>
            <a:r>
              <a:rPr lang="zh-CN" altLang="en-US" sz="4200" dirty="0"/>
              <a:t> </a:t>
            </a:r>
            <a:r>
              <a:rPr lang="en-US" altLang="zh-CN" sz="4200" dirty="0"/>
              <a:t>3-quantifier problems</a:t>
            </a:r>
            <a:endParaRPr lang="en-US" sz="4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8211-992C-2D42-B7C2-6679E77FC098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613992" y="4507930"/>
            <a:ext cx="3714932" cy="15753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smtClean="0">
                <a:solidFill>
                  <a:schemeClr val="tx1"/>
                </a:solidFill>
              </a:rPr>
              <a:t>Easy </a:t>
            </a:r>
            <a:r>
              <a:rPr lang="en-US" b="1" dirty="0" smtClean="0">
                <a:solidFill>
                  <a:schemeClr val="tx1"/>
                </a:solidFill>
              </a:rPr>
              <a:t>problems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15533" y="4507931"/>
            <a:ext cx="3637705" cy="15753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tx1"/>
                </a:solidFill>
              </a:rPr>
              <a:t>Hard problems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020190" y="4923220"/>
            <a:ext cx="1715923" cy="965784"/>
            <a:chOff x="4716775" y="5134106"/>
            <a:chExt cx="1715923" cy="965784"/>
          </a:xfrm>
        </p:grpSpPr>
        <p:sp>
          <p:nvSpPr>
            <p:cNvPr id="37" name="Rounded Rectangle 36"/>
            <p:cNvSpPr/>
            <p:nvPr/>
          </p:nvSpPr>
          <p:spPr>
            <a:xfrm>
              <a:off x="4716775" y="5134106"/>
              <a:ext cx="1715923" cy="965784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835836" y="5214323"/>
                  <a:ext cx="69442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∃∃∃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5836" y="5214323"/>
                  <a:ext cx="694421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582670" y="5225050"/>
                  <a:ext cx="7056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∀</m:t>
                        </m:r>
                        <m:r>
                          <a:rPr lang="en-US" altLang="zh-CN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∃∃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2670" y="5225050"/>
                  <a:ext cx="705642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583418" y="5614433"/>
                  <a:ext cx="71686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∃</m:t>
                        </m:r>
                        <m:r>
                          <a:rPr lang="en-US" altLang="zh-CN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∀∀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3418" y="5614433"/>
                  <a:ext cx="716863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822460" y="5614433"/>
                  <a:ext cx="72808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∀∀∀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2460" y="5614433"/>
                  <a:ext cx="728083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794598" y="5227192"/>
                <a:ext cx="1067023" cy="379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O</m:t>
                      </m:r>
                      <m:r>
                        <a:rPr lang="en-US" b="0" i="0" smtClean="0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3/2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598" y="5227192"/>
                <a:ext cx="1067023" cy="379719"/>
              </a:xfrm>
              <a:prstGeom prst="rect">
                <a:avLst/>
              </a:prstGeom>
              <a:blipFill rotWithShape="0">
                <a:blip r:embed="rId9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857992" y="4983404"/>
            <a:ext cx="2788420" cy="829400"/>
            <a:chOff x="857992" y="5270490"/>
            <a:chExt cx="2788420" cy="829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240447" y="5699780"/>
                  <a:ext cx="71686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∀∀∃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0447" y="5699780"/>
                  <a:ext cx="716863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226836" y="5273234"/>
                  <a:ext cx="7056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∃∃</m:t>
                        </m:r>
                        <m:r>
                          <a:rPr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6836" y="5273234"/>
                  <a:ext cx="705641" cy="4001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857992" y="5270490"/>
                  <a:ext cx="71686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∀∃</m:t>
                        </m:r>
                        <m:r>
                          <a:rPr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992" y="5270490"/>
                  <a:ext cx="716863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878066" y="5673933"/>
                  <a:ext cx="7056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∃∀∃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066" y="5673933"/>
                  <a:ext cx="705641" cy="40011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ight Arrow 48"/>
            <p:cNvSpPr/>
            <p:nvPr/>
          </p:nvSpPr>
          <p:spPr>
            <a:xfrm>
              <a:off x="1577929" y="5593594"/>
              <a:ext cx="637776" cy="208849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Arrow 50"/>
            <p:cNvSpPr/>
            <p:nvPr/>
          </p:nvSpPr>
          <p:spPr>
            <a:xfrm>
              <a:off x="3008636" y="5591861"/>
              <a:ext cx="637776" cy="208849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06796" y="5763142"/>
            <a:ext cx="1605119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Hitting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Set</a:t>
            </a:r>
            <a:endParaRPr lang="zh-CN" altLang="en-US" dirty="0" smtClean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G</a:t>
            </a:r>
            <a:r>
              <a:rPr lang="en-US" altLang="zh-CN" dirty="0" smtClean="0">
                <a:solidFill>
                  <a:schemeClr val="bg1"/>
                </a:solidFill>
              </a:rPr>
              <a:t>raph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R</a:t>
            </a:r>
            <a:r>
              <a:rPr lang="en-US" altLang="zh-CN" dirty="0" smtClean="0">
                <a:solidFill>
                  <a:schemeClr val="bg1"/>
                </a:solidFill>
              </a:rPr>
              <a:t>adius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30526" y="5763142"/>
            <a:ext cx="1858137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G</a:t>
            </a:r>
            <a:r>
              <a:rPr lang="en-US" altLang="zh-CN" dirty="0" smtClean="0">
                <a:solidFill>
                  <a:schemeClr val="bg1"/>
                </a:solidFill>
              </a:rPr>
              <a:t>raph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D</a:t>
            </a:r>
            <a:r>
              <a:rPr lang="en-US" altLang="zh-CN" dirty="0" smtClean="0">
                <a:solidFill>
                  <a:schemeClr val="bg1"/>
                </a:solidFill>
              </a:rPr>
              <a:t>iameter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03696" y="5679842"/>
            <a:ext cx="1931939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3-Clique</a:t>
            </a:r>
            <a:endParaRPr lang="zh-CN" altLang="en-US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3-Independent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Set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0828" y="5055256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/>
              <a:t>2</a:t>
            </a:r>
            <a:r>
              <a:rPr lang="zh-CN" altLang="en-US" sz="2000" dirty="0" smtClean="0"/>
              <a:t> </a:t>
            </a:r>
            <a:r>
              <a:rPr lang="en-US" altLang="zh-CN" sz="2000" dirty="0" err="1" smtClean="0"/>
              <a:t>Disj</a:t>
            </a:r>
            <a:r>
              <a:rPr lang="en-US" altLang="zh-CN" sz="2000" dirty="0" smtClean="0"/>
              <a:t>.</a:t>
            </a:r>
            <a:endParaRPr lang="en-US" altLang="zh-CN" sz="2000" dirty="0" smtClean="0"/>
          </a:p>
          <a:p>
            <a:pPr algn="ctr"/>
            <a:r>
              <a:rPr lang="en-US" altLang="zh-CN" sz="2000" dirty="0" smtClean="0"/>
              <a:t>Sets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1121" y="5002361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Thm</a:t>
            </a:r>
            <a:r>
              <a:rPr lang="en-US" dirty="0" smtClean="0">
                <a:solidFill>
                  <a:srgbClr val="C00000"/>
                </a:solidFill>
              </a:rPr>
              <a:t>.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31828" y="5000628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Thm</a:t>
            </a:r>
            <a:r>
              <a:rPr lang="en-US" dirty="0" smtClean="0">
                <a:solidFill>
                  <a:srgbClr val="C00000"/>
                </a:solidFill>
              </a:rPr>
              <a:t>. 3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3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∀∃∀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∃∃∀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3635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3264194"/>
                <a:ext cx="7543801" cy="19037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 smtClean="0">
                    <a:ea typeface="Cambria Math" charset="0"/>
                    <a:cs typeface="Cambria Math" charset="0"/>
                  </a:rPr>
                  <a:t>Dense</a:t>
                </a:r>
                <a:r>
                  <a:rPr lang="zh-CN" altLang="en-US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dirty="0" smtClean="0">
                    <a:ea typeface="Cambria Math" charset="0"/>
                    <a:cs typeface="Cambria Math" charset="0"/>
                  </a:rPr>
                  <a:t>structures</a:t>
                </a:r>
                <a:r>
                  <a:rPr lang="zh-CN" altLang="en-US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dirty="0" smtClean="0">
                    <a:ea typeface="Cambria Math" charset="0"/>
                    <a:cs typeface="Cambria Math" charset="0"/>
                  </a:rPr>
                  <a:t>[AVWW</a:t>
                </a:r>
                <a:r>
                  <a:rPr lang="zh-CN" altLang="en-US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dirty="0" smtClean="0">
                    <a:ea typeface="Cambria Math" charset="0"/>
                    <a:cs typeface="Cambria Math" charset="0"/>
                  </a:rPr>
                  <a:t>’16]</a:t>
                </a:r>
                <a:endParaRPr lang="zh-CN" altLang="en-US" b="0" dirty="0" smtClean="0">
                  <a:ea typeface="Cambria Math" charset="0"/>
                  <a:cs typeface="Cambria Math" charset="0"/>
                </a:endParaRPr>
              </a:p>
              <a:p>
                <a:pPr algn="ctr"/>
                <a:endParaRPr lang="en-US" dirty="0" smtClean="0"/>
              </a:p>
              <a:p>
                <a:pPr marL="0" indent="0">
                  <a:buNone/>
                </a:pPr>
                <a:endParaRPr lang="zh-CN" altLang="en-US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We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show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generalized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case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on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s</a:t>
                </a:r>
                <a:r>
                  <a:rPr lang="en-US" altLang="zh-CN" dirty="0" smtClean="0"/>
                  <a:t>parse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graphs</a:t>
                </a:r>
                <a:r>
                  <a:rPr lang="en-US" altLang="zh-CN" dirty="0"/>
                  <a:t>.</a:t>
                </a:r>
                <a14:m>
                  <m:oMath xmlns:m="http://schemas.openxmlformats.org/officeDocument/2006/math">
                    <m:r>
                      <a:rPr lang="zh-CN" altLang="en-US" b="1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3264194"/>
                <a:ext cx="7543801" cy="1903712"/>
              </a:xfrm>
              <a:blipFill rotWithShape="0">
                <a:blip r:embed="rId4"/>
                <a:stretch>
                  <a:fillRect l="-2019" t="-3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BB47-CAFD-6E4C-AD43-D8A33EBBC475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05185185"/>
                  </p:ext>
                </p:extLst>
              </p:nvPr>
            </p:nvGraphicFramePr>
            <p:xfrm>
              <a:off x="834994" y="1960734"/>
              <a:ext cx="7543800" cy="10972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7543800"/>
                  </a:tblGrid>
                  <a:tr h="134303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Theorem 2</a:t>
                          </a:r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If</a:t>
                          </a:r>
                          <a:r>
                            <a:rPr lang="en-US" sz="20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1" i="1" u="sng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∃∃</m:t>
                              </m:r>
                              <m:r>
                                <a:rPr lang="en-US" altLang="zh-CN" sz="2000" b="1" i="1" u="sng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∀</m:t>
                              </m:r>
                            </m:oMath>
                          </a14:m>
                          <a:r>
                            <a:rPr lang="en-US" sz="2000" b="1" u="sng" dirty="0" smtClean="0"/>
                            <a:t> problems</a:t>
                          </a:r>
                          <a:r>
                            <a:rPr lang="en-US" sz="2000" b="1" u="none" dirty="0" smtClean="0"/>
                            <a:t> </a:t>
                          </a:r>
                          <a:r>
                            <a:rPr lang="en-US" sz="2000" dirty="0" smtClean="0"/>
                            <a:t>are solvable</a:t>
                          </a:r>
                          <a:r>
                            <a:rPr lang="en-US" sz="2000" baseline="0" dirty="0" smtClean="0"/>
                            <a:t> in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="0" baseline="0" dirty="0" err="1" smtClean="0">
                              <a:solidFill>
                                <a:schemeClr val="tx1"/>
                              </a:solidFill>
                            </a:rPr>
                            <a:t>subquadratic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time</a:t>
                          </a:r>
                          <a:r>
                            <a:rPr lang="en-US" sz="2000" dirty="0" smtClean="0"/>
                            <a:t>,</a:t>
                          </a:r>
                          <a:endParaRPr lang="zh-CN" altLang="en-US" sz="20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 smtClean="0"/>
                            <a:t>then</a:t>
                          </a:r>
                          <a:r>
                            <a:rPr lang="en-US" sz="20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1" i="1" u="sng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∀∃</m:t>
                              </m:r>
                              <m:r>
                                <a:rPr lang="en-US" altLang="zh-CN" sz="2000" b="1" i="1" u="sng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∀</m:t>
                              </m:r>
                            </m:oMath>
                          </a14:m>
                          <a:r>
                            <a:rPr lang="zh-CN" altLang="en-US" sz="2000" b="1" u="sng" dirty="0" smtClean="0"/>
                            <a:t> </a:t>
                          </a:r>
                          <a:r>
                            <a:rPr lang="en-US" altLang="zh-CN" sz="2000" b="1" u="sng" dirty="0" smtClean="0"/>
                            <a:t>problems</a:t>
                          </a:r>
                          <a:r>
                            <a:rPr lang="en-US" sz="2000" b="1" u="none" dirty="0" smtClean="0"/>
                            <a:t> </a:t>
                          </a:r>
                          <a:r>
                            <a:rPr lang="en-US" altLang="zh-CN" sz="2000" dirty="0" smtClean="0"/>
                            <a:t>are</a:t>
                          </a:r>
                          <a:r>
                            <a:rPr lang="zh-CN" altLang="en-US" sz="2000" dirty="0" smtClean="0"/>
                            <a:t> </a:t>
                          </a:r>
                          <a:r>
                            <a:rPr lang="en-US" altLang="zh-CN" sz="2000" dirty="0" smtClean="0"/>
                            <a:t>solvable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in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="0" baseline="0" dirty="0" err="1" smtClean="0">
                              <a:solidFill>
                                <a:schemeClr val="tx1"/>
                              </a:solidFill>
                            </a:rPr>
                            <a:t>subquadratic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time.</a:t>
                          </a:r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1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05185185"/>
                  </p:ext>
                </p:extLst>
              </p:nvPr>
            </p:nvGraphicFramePr>
            <p:xfrm>
              <a:off x="834994" y="1960734"/>
              <a:ext cx="7543800" cy="10972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7543800"/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Theorem 2</a:t>
                          </a:r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t="-60345" r="-1372" b="-1551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ectangle 5"/>
          <p:cNvSpPr/>
          <p:nvPr/>
        </p:nvSpPr>
        <p:spPr>
          <a:xfrm>
            <a:off x="2133600" y="3771900"/>
            <a:ext cx="1701800" cy="6096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ysClr val="windowText" lastClr="000000"/>
                </a:solidFill>
              </a:rPr>
              <a:t>Hitting</a:t>
            </a:r>
            <a:r>
              <a:rPr lang="zh-CN" alt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zh-CN" dirty="0" smtClean="0">
                <a:solidFill>
                  <a:sysClr val="windowText" lastClr="000000"/>
                </a:solidFill>
              </a:rPr>
              <a:t>Set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0180" y="3771900"/>
            <a:ext cx="1701800" cy="6096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ysClr val="windowText" lastClr="000000"/>
                </a:solidFill>
              </a:rPr>
              <a:t>OV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098290" y="3975100"/>
            <a:ext cx="889000" cy="2032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125980" y="5166146"/>
                <a:ext cx="1701800" cy="609600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b="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∃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b="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𝜓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980" y="5166146"/>
                <a:ext cx="1701800" cy="6096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242560" y="5166146"/>
                <a:ext cx="1701800" cy="609600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∃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b="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∃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b="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𝜓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60" y="5166146"/>
                <a:ext cx="1701800" cy="6096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/>
          <p:cNvSpPr/>
          <p:nvPr/>
        </p:nvSpPr>
        <p:spPr>
          <a:xfrm>
            <a:off x="4090670" y="5369346"/>
            <a:ext cx="889000" cy="2032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1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Completeness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∃∃</m:t>
                    </m:r>
                    <m:r>
                      <a:rPr lang="en-US" altLang="zh-C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∀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3635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492972"/>
              </p:ext>
            </p:extLst>
          </p:nvPr>
        </p:nvGraphicFramePr>
        <p:xfrm>
          <a:off x="822325" y="3764547"/>
          <a:ext cx="7543800" cy="1706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7543800"/>
              </a:tblGrid>
              <a:tr h="134303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Lemma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These</a:t>
                      </a:r>
                      <a:r>
                        <a:rPr lang="zh-CN" altLang="en-US" sz="2000" dirty="0" smtClean="0"/>
                        <a:t> </a:t>
                      </a:r>
                      <a:r>
                        <a:rPr lang="en-US" altLang="zh-CN" sz="2000" dirty="0" smtClean="0"/>
                        <a:t>three</a:t>
                      </a:r>
                      <a:r>
                        <a:rPr lang="zh-CN" altLang="en-US" sz="2000" baseline="0" dirty="0" smtClean="0"/>
                        <a:t> </a:t>
                      </a:r>
                      <a:r>
                        <a:rPr lang="en-US" altLang="zh-CN" sz="2000" baseline="0" dirty="0" smtClean="0"/>
                        <a:t>problems</a:t>
                      </a:r>
                      <a:r>
                        <a:rPr lang="zh-CN" altLang="en-US" sz="2000" baseline="0" dirty="0" smtClean="0"/>
                        <a:t> </a:t>
                      </a:r>
                      <a:r>
                        <a:rPr lang="en-US" altLang="zh-CN" sz="2000" baseline="0" dirty="0" smtClean="0"/>
                        <a:t>are</a:t>
                      </a:r>
                      <a:r>
                        <a:rPr lang="zh-CN" altLang="en-US" sz="2000" baseline="0" dirty="0" smtClean="0"/>
                        <a:t> </a:t>
                      </a:r>
                      <a:r>
                        <a:rPr lang="en-US" altLang="zh-CN" sz="2000" baseline="0" dirty="0" smtClean="0"/>
                        <a:t>equivalent</a:t>
                      </a:r>
                      <a:r>
                        <a:rPr lang="zh-CN" altLang="en-US" sz="2000" baseline="0" dirty="0" smtClean="0"/>
                        <a:t> </a:t>
                      </a:r>
                      <a:r>
                        <a:rPr lang="en-US" altLang="zh-CN" sz="2000" baseline="0" dirty="0" smtClean="0"/>
                        <a:t>under </a:t>
                      </a:r>
                      <a:r>
                        <a:rPr lang="en-US" altLang="zh-CN" sz="2000" b="0" baseline="0" dirty="0" smtClean="0">
                          <a:solidFill>
                            <a:srgbClr val="C00000"/>
                          </a:solidFill>
                        </a:rPr>
                        <a:t>randomized</a:t>
                      </a:r>
                      <a:r>
                        <a:rPr lang="zh-CN" altLang="en-US" sz="2000" baseline="0" dirty="0" smtClean="0"/>
                        <a:t> </a:t>
                      </a:r>
                      <a:r>
                        <a:rPr lang="en-US" altLang="zh-CN" sz="2000" baseline="0" dirty="0" smtClean="0"/>
                        <a:t>FGR:</a:t>
                      </a:r>
                      <a:endParaRPr lang="zh-CN" altLang="en-US" sz="2000" baseline="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altLang="zh-CN" sz="2000" baseline="0" dirty="0" smtClean="0"/>
                        <a:t>2 Disjoint Sets</a:t>
                      </a:r>
                      <a:endParaRPr lang="zh-CN" altLang="en-US" sz="2000" baseline="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altLang="zh-CN" sz="2000" baseline="0" dirty="0" smtClean="0"/>
                        <a:t>Set Containment</a:t>
                      </a:r>
                      <a:endParaRPr lang="zh-CN" altLang="en-US" sz="2000" baseline="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altLang="zh-CN" sz="2000" baseline="0" dirty="0" smtClean="0"/>
                        <a:t>2 Set</a:t>
                      </a:r>
                      <a:r>
                        <a:rPr lang="zh-CN" altLang="en-US" sz="2000" baseline="0" dirty="0" smtClean="0"/>
                        <a:t> </a:t>
                      </a:r>
                      <a:r>
                        <a:rPr lang="en-US" altLang="zh-CN" sz="2000" baseline="0" dirty="0" smtClean="0"/>
                        <a:t>Covering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Up Arrow Callout 2"/>
          <p:cNvSpPr/>
          <p:nvPr/>
        </p:nvSpPr>
        <p:spPr>
          <a:xfrm>
            <a:off x="4305300" y="4508499"/>
            <a:ext cx="3505200" cy="1702555"/>
          </a:xfrm>
          <a:prstGeom prst="upArrowCallout">
            <a:avLst>
              <a:gd name="adj1" fmla="val 8471"/>
              <a:gd name="adj2" fmla="val 10950"/>
              <a:gd name="adj3" fmla="val 11777"/>
              <a:gd name="adj4" fmla="val 70762"/>
            </a:avLst>
          </a:prstGeom>
          <a:solidFill>
            <a:srgbClr val="FFFCB6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ysClr val="windowText" lastClr="000000"/>
                </a:solidFill>
              </a:rPr>
              <a:t>The </a:t>
            </a:r>
            <a:r>
              <a:rPr lang="en-US" sz="2000" dirty="0" smtClean="0">
                <a:solidFill>
                  <a:srgbClr val="C00000"/>
                </a:solidFill>
              </a:rPr>
              <a:t>only randomized </a:t>
            </a:r>
            <a:r>
              <a:rPr lang="en-US" sz="2000" dirty="0" smtClean="0">
                <a:solidFill>
                  <a:sysClr val="windowText" lastClr="000000"/>
                </a:solidFill>
              </a:rPr>
              <a:t>reduction.</a:t>
            </a:r>
          </a:p>
          <a:p>
            <a:pPr algn="ctr"/>
            <a:r>
              <a:rPr lang="en-US" sz="2000" dirty="0" smtClean="0">
                <a:solidFill>
                  <a:sysClr val="windowText" lastClr="000000"/>
                </a:solidFill>
              </a:rPr>
              <a:t>Other parts of the proof are deterministic.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C485-C979-B944-8B3F-6C09EB6F72AA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39942439"/>
                  </p:ext>
                </p:extLst>
              </p:nvPr>
            </p:nvGraphicFramePr>
            <p:xfrm>
              <a:off x="822325" y="2329480"/>
              <a:ext cx="7543800" cy="7924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75438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smtClean="0"/>
                            <a:t>Theorem</a:t>
                          </a:r>
                          <a:r>
                            <a:rPr lang="zh-CN" altLang="en-US" sz="2000" dirty="0" smtClean="0"/>
                            <a:t> </a:t>
                          </a:r>
                          <a:r>
                            <a:rPr lang="en-US" altLang="zh-CN" sz="2000" dirty="0" smtClean="0"/>
                            <a:t>3</a:t>
                          </a:r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b="1" u="sng" dirty="0" smtClean="0"/>
                            <a:t>2 Disjoint Sets</a:t>
                          </a:r>
                          <a:r>
                            <a:rPr lang="zh-CN" altLang="en-US" sz="2000" b="1" u="none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is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complete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in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1" i="1" u="sng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∃∃∀</m:t>
                              </m:r>
                            </m:oMath>
                          </a14:m>
                          <a:r>
                            <a:rPr lang="en-US" altLang="zh-CN" sz="2000" b="1" u="sng" baseline="0" dirty="0" smtClean="0"/>
                            <a:t> problems</a:t>
                          </a:r>
                          <a:r>
                            <a:rPr lang="en-US" altLang="zh-CN" sz="2000" baseline="0" dirty="0" smtClean="0"/>
                            <a:t> under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randomized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FGR.</a:t>
                          </a:r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9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39942439"/>
                  </p:ext>
                </p:extLst>
              </p:nvPr>
            </p:nvGraphicFramePr>
            <p:xfrm>
              <a:off x="822325" y="2329480"/>
              <a:ext cx="7543800" cy="7924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7543800"/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smtClean="0"/>
                            <a:t>Theorem</a:t>
                          </a:r>
                          <a:r>
                            <a:rPr lang="zh-CN" altLang="en-US" sz="2000" dirty="0" smtClean="0"/>
                            <a:t> </a:t>
                          </a:r>
                          <a:r>
                            <a:rPr lang="en-US" altLang="zh-CN" sz="2000" dirty="0" smtClean="0"/>
                            <a:t>3</a:t>
                          </a:r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109231" r="-1372" b="-261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6940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val 85"/>
          <p:cNvSpPr/>
          <p:nvPr/>
        </p:nvSpPr>
        <p:spPr>
          <a:xfrm>
            <a:off x="5421435" y="3630706"/>
            <a:ext cx="480753" cy="2144806"/>
          </a:xfrm>
          <a:prstGeom prst="ellipse">
            <a:avLst/>
          </a:prstGeom>
          <a:solidFill>
            <a:srgbClr val="FFFCB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554882" y="3320865"/>
                <a:ext cx="216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882" y="3320865"/>
                <a:ext cx="216085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7778" r="-2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/>
          <p:cNvSpPr/>
          <p:nvPr/>
        </p:nvSpPr>
        <p:spPr>
          <a:xfrm>
            <a:off x="2507876" y="3630706"/>
            <a:ext cx="480753" cy="2144806"/>
          </a:xfrm>
          <a:prstGeom prst="ellipse">
            <a:avLst/>
          </a:prstGeom>
          <a:solidFill>
            <a:srgbClr val="FFFCB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Problems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44781" y="1863097"/>
                <a:ext cx="2687319" cy="819347"/>
              </a:xfrm>
            </p:spPr>
            <p:txBody>
              <a:bodyPr numCol="1">
                <a:normAutofit/>
              </a:bodyPr>
              <a:lstStyle/>
              <a:p>
                <a:r>
                  <a:rPr lang="en-US" b="1" dirty="0" smtClean="0"/>
                  <a:t>2 </a:t>
                </a:r>
                <a:r>
                  <a:rPr lang="en-US" b="1" dirty="0" smtClean="0"/>
                  <a:t>Disjoint Sets</a:t>
                </a:r>
              </a:p>
              <a:p>
                <a:r>
                  <a:rPr lang="en-US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∩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=∅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44781" y="1863097"/>
                <a:ext cx="2687319" cy="819347"/>
              </a:xfrm>
              <a:blipFill rotWithShape="0">
                <a:blip r:embed="rId4"/>
                <a:stretch>
                  <a:fillRect l="-2494" t="-8209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08972" y="1884362"/>
                <a:ext cx="2543175" cy="8193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Set Containment</a:t>
                </a:r>
              </a:p>
              <a:p>
                <a:r>
                  <a:rPr lang="en-US" dirty="0" smtClean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08972" y="1884362"/>
                <a:ext cx="2543175" cy="819348"/>
              </a:xfrm>
              <a:blipFill rotWithShape="0">
                <a:blip r:embed="rId5"/>
                <a:stretch>
                  <a:fillRect l="-2392" t="-1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195064" y="1884362"/>
                <a:ext cx="2872736" cy="82641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2 Set Cover</a:t>
                </a:r>
              </a:p>
              <a:p>
                <a:r>
                  <a:rPr lang="en-US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195064" y="1884362"/>
                <a:ext cx="2872736" cy="826417"/>
              </a:xfrm>
              <a:blipFill rotWithShape="0">
                <a:blip r:embed="rId6"/>
                <a:stretch>
                  <a:fillRect l="-2119" t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3098800" y="1884362"/>
            <a:ext cx="0" cy="402272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83300" y="1884361"/>
            <a:ext cx="0" cy="402272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4626" y="2714344"/>
                <a:ext cx="2843847" cy="58477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∃</m:t>
                        </m:r>
                        <m:sSub>
                          <m:sSubPr>
                            <m:ctrlPr>
                              <a:rPr lang="en-US" sz="16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∃</m:t>
                        </m:r>
                        <m:sSub>
                          <m:sSubPr>
                            <m:ctrlPr>
                              <a:rPr lang="en-US" sz="16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∀</m:t>
                        </m:r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𝑈</m:t>
                        </m:r>
                      </m:e>
                    </m:d>
                  </m:oMath>
                </a14:m>
                <a:endParaRPr lang="en-US" sz="160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/>
                <a:r>
                  <a:rPr lang="en-US" sz="160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¬</m:t>
                        </m:r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)∨</m:t>
                        </m:r>
                        <m: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¬</m:t>
                        </m:r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26" y="2714344"/>
                <a:ext cx="2843847" cy="584775"/>
              </a:xfrm>
              <a:prstGeom prst="rect">
                <a:avLst/>
              </a:prstGeom>
              <a:blipFill rotWithShape="0">
                <a:blip r:embed="rId7"/>
                <a:stretch>
                  <a:fillRect b="-505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48919" y="5916722"/>
            <a:ext cx="868171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To preserve the sparsity of input graph,</a:t>
            </a:r>
          </a:p>
          <a:p>
            <a:pPr algn="ctr"/>
            <a:r>
              <a:rPr lang="en-US" sz="2000" dirty="0" smtClean="0"/>
              <a:t>we are not allowed to complement the sets directly.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2948" y="3952035"/>
                <a:ext cx="5542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48" y="3952035"/>
                <a:ext cx="554277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8909" y="4322972"/>
                <a:ext cx="4869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09" y="4322972"/>
                <a:ext cx="486993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>
            <a:endCxn id="30" idx="2"/>
          </p:cNvCxnSpPr>
          <p:nvPr/>
        </p:nvCxnSpPr>
        <p:spPr>
          <a:xfrm>
            <a:off x="843988" y="4194684"/>
            <a:ext cx="1867689" cy="113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33" idx="5"/>
          </p:cNvCxnSpPr>
          <p:nvPr/>
        </p:nvCxnSpPr>
        <p:spPr>
          <a:xfrm>
            <a:off x="835551" y="4215056"/>
            <a:ext cx="1925311" cy="14268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29" idx="3"/>
          </p:cNvCxnSpPr>
          <p:nvPr/>
        </p:nvCxnSpPr>
        <p:spPr>
          <a:xfrm flipV="1">
            <a:off x="835397" y="3890156"/>
            <a:ext cx="1884720" cy="64300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31" idx="2"/>
          </p:cNvCxnSpPr>
          <p:nvPr/>
        </p:nvCxnSpPr>
        <p:spPr>
          <a:xfrm>
            <a:off x="843835" y="4553530"/>
            <a:ext cx="1867843" cy="19212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86367" y="4165872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86213" y="4524719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86213" y="5246645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6213" y="4885682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711679" y="3840972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711679" y="4278910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711679" y="4716846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711679" y="5154784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711679" y="5592720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238263" y="3939194"/>
                <a:ext cx="5542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263" y="3939194"/>
                <a:ext cx="554277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74224" y="4310131"/>
                <a:ext cx="4869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224" y="4310131"/>
                <a:ext cx="486993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3779303" y="4181843"/>
            <a:ext cx="1867689" cy="113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770866" y="4202215"/>
            <a:ext cx="1925311" cy="14268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721682" y="4153031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721528" y="4511878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721528" y="5233804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721528" y="4872841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646994" y="3828131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646994" y="4266069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646994" y="4704005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46994" y="5141943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646994" y="5579879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225008" y="2706869"/>
                <a:ext cx="2732084" cy="58477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∃</m:t>
                        </m:r>
                        <m:sSub>
                          <m:sSubPr>
                            <m:ctrlPr>
                              <a:rPr lang="en-US" sz="16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∃</m:t>
                        </m:r>
                        <m:sSub>
                          <m:sSubPr>
                            <m:ctrlPr>
                              <a:rPr lang="en-US" sz="16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∀</m:t>
                        </m:r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𝑈</m:t>
                        </m:r>
                      </m:e>
                    </m:d>
                  </m:oMath>
                </a14:m>
                <a:endParaRPr lang="en-US" sz="160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/>
                <a:r>
                  <a:rPr lang="en-US" sz="160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¬</m:t>
                        </m:r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)∨(</m:t>
                        </m:r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008" y="2706869"/>
                <a:ext cx="2732084" cy="584775"/>
              </a:xfrm>
              <a:prstGeom prst="rect">
                <a:avLst/>
              </a:prstGeom>
              <a:blipFill rotWithShape="0">
                <a:blip r:embed="rId12"/>
                <a:stretch>
                  <a:fillRect b="-505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234675" y="2706869"/>
                <a:ext cx="2732084" cy="58477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∃</m:t>
                        </m:r>
                        <m:sSub>
                          <m:sSubPr>
                            <m:ctrlPr>
                              <a:rPr lang="en-US" sz="16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∃</m:t>
                        </m:r>
                        <m:sSub>
                          <m:sSubPr>
                            <m:ctrlPr>
                              <a:rPr lang="en-US" sz="16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∀</m:t>
                        </m:r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𝑈</m:t>
                        </m:r>
                      </m:e>
                    </m:d>
                  </m:oMath>
                </a14:m>
                <a:endParaRPr lang="en-US" sz="160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/>
                <a:r>
                  <a:rPr lang="en-US" sz="160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)∨(</m:t>
                        </m:r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75" y="2706869"/>
                <a:ext cx="2732084" cy="584775"/>
              </a:xfrm>
              <a:prstGeom prst="rect">
                <a:avLst/>
              </a:prstGeom>
              <a:blipFill rotWithShape="0">
                <a:blip r:embed="rId13"/>
                <a:stretch>
                  <a:fillRect b="-5051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/>
          <p:cNvCxnSpPr>
            <a:stCxn id="51" idx="4"/>
            <a:endCxn id="47" idx="6"/>
          </p:cNvCxnSpPr>
          <p:nvPr/>
        </p:nvCxnSpPr>
        <p:spPr>
          <a:xfrm flipH="1">
            <a:off x="3779150" y="4323691"/>
            <a:ext cx="1896655" cy="21699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53" idx="2"/>
            <a:endCxn id="47" idx="6"/>
          </p:cNvCxnSpPr>
          <p:nvPr/>
        </p:nvCxnSpPr>
        <p:spPr>
          <a:xfrm flipH="1" flipV="1">
            <a:off x="3779150" y="4540689"/>
            <a:ext cx="1867844" cy="63006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4" idx="2"/>
            <a:endCxn id="47" idx="5"/>
          </p:cNvCxnSpPr>
          <p:nvPr/>
        </p:nvCxnSpPr>
        <p:spPr>
          <a:xfrm flipH="1" flipV="1">
            <a:off x="3770711" y="4561061"/>
            <a:ext cx="1876283" cy="104762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641323" y="3320865"/>
                <a:ext cx="216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323" y="3320865"/>
                <a:ext cx="216085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7778" r="-2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/>
          <p:cNvSpPr/>
          <p:nvPr/>
        </p:nvSpPr>
        <p:spPr>
          <a:xfrm>
            <a:off x="8421256" y="3625888"/>
            <a:ext cx="480753" cy="2144806"/>
          </a:xfrm>
          <a:prstGeom prst="ellipse">
            <a:avLst/>
          </a:prstGeom>
          <a:solidFill>
            <a:srgbClr val="FFFCB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8554703" y="3316047"/>
                <a:ext cx="216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703" y="3316047"/>
                <a:ext cx="216085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7778" r="-2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238084" y="3934376"/>
                <a:ext cx="5542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084" y="3934376"/>
                <a:ext cx="554277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274045" y="4305313"/>
                <a:ext cx="4869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045" y="4305313"/>
                <a:ext cx="486993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/>
          <p:cNvSpPr/>
          <p:nvPr/>
        </p:nvSpPr>
        <p:spPr>
          <a:xfrm>
            <a:off x="6721503" y="4148213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721349" y="4507060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721349" y="5228986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721349" y="4868023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8646815" y="3823313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8646815" y="4261251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8646815" y="4699187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8646815" y="5137125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8646815" y="5575061"/>
            <a:ext cx="57622" cy="576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stCxn id="99" idx="2"/>
          </p:cNvCxnSpPr>
          <p:nvPr/>
        </p:nvCxnSpPr>
        <p:spPr>
          <a:xfrm flipH="1">
            <a:off x="6778972" y="4290062"/>
            <a:ext cx="1867843" cy="24580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6778971" y="4535871"/>
            <a:ext cx="1867844" cy="63006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6770532" y="4556243"/>
            <a:ext cx="1876283" cy="104762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94" idx="6"/>
            <a:endCxn id="98" idx="2"/>
          </p:cNvCxnSpPr>
          <p:nvPr/>
        </p:nvCxnSpPr>
        <p:spPr>
          <a:xfrm flipV="1">
            <a:off x="6779125" y="3852124"/>
            <a:ext cx="1867690" cy="324900"/>
          </a:xfrm>
          <a:prstGeom prst="line">
            <a:avLst/>
          </a:prstGeom>
          <a:ln w="28575">
            <a:solidFill>
              <a:srgbClr val="63B4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94" idx="6"/>
            <a:endCxn id="100" idx="2"/>
          </p:cNvCxnSpPr>
          <p:nvPr/>
        </p:nvCxnSpPr>
        <p:spPr>
          <a:xfrm>
            <a:off x="6779125" y="4177024"/>
            <a:ext cx="1867690" cy="550974"/>
          </a:xfrm>
          <a:prstGeom prst="line">
            <a:avLst/>
          </a:prstGeom>
          <a:ln w="28575">
            <a:solidFill>
              <a:srgbClr val="63B4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94" idx="6"/>
            <a:endCxn id="101" idx="2"/>
          </p:cNvCxnSpPr>
          <p:nvPr/>
        </p:nvCxnSpPr>
        <p:spPr>
          <a:xfrm>
            <a:off x="6779125" y="4177024"/>
            <a:ext cx="1867690" cy="988912"/>
          </a:xfrm>
          <a:prstGeom prst="line">
            <a:avLst/>
          </a:prstGeom>
          <a:ln w="28575">
            <a:solidFill>
              <a:srgbClr val="63B4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537C-86DE-6C45-9188-6A66426061ED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7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06260" y="2229419"/>
            <a:ext cx="2234580" cy="2520381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 of Basic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383685"/>
          </a:xfrm>
        </p:spPr>
        <p:txBody>
          <a:bodyPr/>
          <a:lstStyle/>
          <a:p>
            <a:r>
              <a:rPr lang="en-US" dirty="0" smtClean="0"/>
              <a:t>We do </a:t>
            </a:r>
            <a:r>
              <a:rPr lang="en-US" dirty="0" smtClean="0">
                <a:solidFill>
                  <a:srgbClr val="C00000"/>
                </a:solidFill>
              </a:rPr>
              <a:t>Universe-Shrinking Self-Reductions </a:t>
            </a:r>
            <a:r>
              <a:rPr lang="en-US" dirty="0" smtClean="0"/>
              <a:t>on Basic Problems.</a:t>
            </a:r>
            <a:endParaRPr lang="en-US" dirty="0"/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497116" y="5044711"/>
            <a:ext cx="7976195" cy="15968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000" dirty="0" smtClean="0"/>
              <a:t>Preserves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fine-grained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complexity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sparse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graphs.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1820075" y="2562226"/>
            <a:ext cx="404315" cy="1803789"/>
          </a:xfrm>
          <a:prstGeom prst="ellipse">
            <a:avLst/>
          </a:prstGeom>
          <a:solidFill>
            <a:srgbClr val="FFFCB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2304" y="2301649"/>
                <a:ext cx="19159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304" y="2301649"/>
                <a:ext cx="191591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25806" r="-2580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460" y="2821666"/>
                <a:ext cx="4661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0" y="2821666"/>
                <a:ext cx="466149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703" y="3133625"/>
                <a:ext cx="4262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3" y="3133625"/>
                <a:ext cx="426206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439036" y="3025734"/>
            <a:ext cx="1570733" cy="95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1941" y="3042867"/>
            <a:ext cx="1619193" cy="11999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90577" y="3001503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0447" y="3303295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0447" y="3910437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0447" y="3606866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09771" y="2728261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09771" y="3096569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09771" y="3464874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009771" y="3833181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09771" y="4201487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38908" y="3145029"/>
            <a:ext cx="1595093" cy="18249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38908" y="3327525"/>
            <a:ext cx="1570863" cy="5298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31811" y="3344658"/>
            <a:ext cx="1577960" cy="88105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175150" y="2958411"/>
            <a:ext cx="404315" cy="1101309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36011" y="2707621"/>
                <a:ext cx="55458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𝑈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011" y="2707621"/>
                <a:ext cx="554589" cy="246221"/>
              </a:xfrm>
              <a:prstGeom prst="rect">
                <a:avLst/>
              </a:prstGeom>
              <a:blipFill rotWithShape="0">
                <a:blip r:embed="rId7"/>
                <a:stretch>
                  <a:fillRect t="-4878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24821" y="2756285"/>
                <a:ext cx="4661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821" y="2756285"/>
                <a:ext cx="466149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3745652" y="3007562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745522" y="3309354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745522" y="3916496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745522" y="3612925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364846" y="3102628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364846" y="3839240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364846" y="3320634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364846" y="3579937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2448963" y="3971104"/>
            <a:ext cx="878475" cy="35535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290040" y="3092872"/>
            <a:ext cx="1171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r</a:t>
            </a:r>
            <a:r>
              <a:rPr lang="en-US" sz="1600" dirty="0" smtClean="0"/>
              <a:t>andomized</a:t>
            </a:r>
          </a:p>
          <a:p>
            <a:pPr algn="ctr"/>
            <a:r>
              <a:rPr lang="en-US" sz="1600" dirty="0" smtClean="0"/>
              <a:t>self</a:t>
            </a:r>
          </a:p>
          <a:p>
            <a:pPr algn="ctr"/>
            <a:r>
              <a:rPr lang="en-US" sz="1600" dirty="0" smtClean="0"/>
              <a:t>reduction</a:t>
            </a:r>
            <a:endParaRPr lang="en-US" sz="1600" dirty="0"/>
          </a:p>
        </p:txBody>
      </p:sp>
      <p:cxnSp>
        <p:nvCxnSpPr>
          <p:cNvPr id="47" name="Straight Connector 46"/>
          <p:cNvCxnSpPr>
            <a:stCxn id="33" idx="1"/>
            <a:endCxn id="28" idx="7"/>
          </p:cNvCxnSpPr>
          <p:nvPr/>
        </p:nvCxnSpPr>
        <p:spPr>
          <a:xfrm flipH="1" flipV="1">
            <a:off x="3787015" y="3014660"/>
            <a:ext cx="1584928" cy="950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1" idx="2"/>
            <a:endCxn id="28" idx="6"/>
          </p:cNvCxnSpPr>
          <p:nvPr/>
        </p:nvCxnSpPr>
        <p:spPr>
          <a:xfrm flipH="1" flipV="1">
            <a:off x="3794112" y="3031792"/>
            <a:ext cx="1570734" cy="572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1" idx="3"/>
            <a:endCxn id="29" idx="6"/>
          </p:cNvCxnSpPr>
          <p:nvPr/>
        </p:nvCxnSpPr>
        <p:spPr>
          <a:xfrm flipH="1" flipV="1">
            <a:off x="3793982" y="3333584"/>
            <a:ext cx="1577961" cy="28771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5" idx="3"/>
            <a:endCxn id="29" idx="5"/>
          </p:cNvCxnSpPr>
          <p:nvPr/>
        </p:nvCxnSpPr>
        <p:spPr>
          <a:xfrm flipH="1" flipV="1">
            <a:off x="3786885" y="3350717"/>
            <a:ext cx="1585058" cy="52988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3" idx="2"/>
            <a:endCxn id="29" idx="7"/>
          </p:cNvCxnSpPr>
          <p:nvPr/>
        </p:nvCxnSpPr>
        <p:spPr>
          <a:xfrm flipH="1">
            <a:off x="3786885" y="3126858"/>
            <a:ext cx="1577961" cy="18959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427193" y="3094115"/>
                <a:ext cx="4661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193" y="3094115"/>
                <a:ext cx="466149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35907" y="4284214"/>
            <a:ext cx="114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Problem 1</a:t>
            </a:r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006501" y="4290273"/>
            <a:ext cx="114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Problem 1</a:t>
            </a: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327356" y="4278366"/>
            <a:ext cx="114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587644" y="3188375"/>
            <a:ext cx="1247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complementsets</a:t>
            </a:r>
            <a:endParaRPr lang="en-US" sz="1600" dirty="0"/>
          </a:p>
        </p:txBody>
      </p:sp>
      <p:sp>
        <p:nvSpPr>
          <p:cNvPr id="77" name="Right Arrow 76"/>
          <p:cNvSpPr/>
          <p:nvPr/>
        </p:nvSpPr>
        <p:spPr>
          <a:xfrm>
            <a:off x="5771929" y="3971595"/>
            <a:ext cx="878475" cy="35535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478937" y="2984446"/>
            <a:ext cx="404315" cy="1101309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439798" y="2733656"/>
                <a:ext cx="55458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𝑈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798" y="2733656"/>
                <a:ext cx="554589" cy="246221"/>
              </a:xfrm>
              <a:prstGeom prst="rect">
                <a:avLst/>
              </a:prstGeom>
              <a:blipFill rotWithShape="0">
                <a:blip r:embed="rId10"/>
                <a:stretch>
                  <a:fillRect t="-4878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728608" y="2782320"/>
                <a:ext cx="4661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608" y="2782320"/>
                <a:ext cx="466149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/>
          <p:cNvSpPr/>
          <p:nvPr/>
        </p:nvSpPr>
        <p:spPr>
          <a:xfrm>
            <a:off x="7049439" y="3033597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049309" y="3335389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049309" y="3942531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049309" y="3638960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8668633" y="3128663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8668633" y="3865275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668633" y="3346669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8668633" y="3605972"/>
            <a:ext cx="48460" cy="4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 flipH="1" flipV="1">
            <a:off x="7090802" y="3040695"/>
            <a:ext cx="1584928" cy="950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7097899" y="3057827"/>
            <a:ext cx="1570734" cy="572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7" idx="5"/>
          </p:cNvCxnSpPr>
          <p:nvPr/>
        </p:nvCxnSpPr>
        <p:spPr>
          <a:xfrm flipH="1" flipV="1">
            <a:off x="7090673" y="3342486"/>
            <a:ext cx="1619323" cy="4554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/>
              <p:cNvSpPr txBox="1"/>
              <p:nvPr/>
            </p:nvSpPr>
            <p:spPr>
              <a:xfrm>
                <a:off x="6730980" y="3120150"/>
                <a:ext cx="466149" cy="3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′</m:t>
                              </m:r>
                            </m:sup>
                          </m:sSubSup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980" y="3120150"/>
                <a:ext cx="466149" cy="360483"/>
              </a:xfrm>
              <a:prstGeom prst="rect">
                <a:avLst/>
              </a:prstGeom>
              <a:blipFill rotWithShape="0">
                <a:blip r:embed="rId11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71FF-4822-A14B-B9FF-1A67445CA19D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3408279" y="2229419"/>
            <a:ext cx="2234580" cy="2520381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783043" y="2229419"/>
            <a:ext cx="2234580" cy="2520381"/>
          </a:xfrm>
          <a:prstGeom prst="rect">
            <a:avLst/>
          </a:prstGeom>
          <a:noFill/>
          <a:ln w="28575">
            <a:solidFill>
              <a:srgbClr val="CA74E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2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of Basic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543801" cy="450426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Reduction from </a:t>
                </a:r>
                <a:r>
                  <a:rPr lang="en-US" b="1" u="sng" dirty="0" smtClean="0"/>
                  <a:t>Set Containment</a:t>
                </a:r>
                <a:r>
                  <a:rPr lang="en-US" b="1" dirty="0" smtClean="0"/>
                  <a:t> to </a:t>
                </a:r>
                <a:r>
                  <a:rPr lang="en-US" b="1" u="sng" dirty="0"/>
                  <a:t>2 Disjoint Sets</a:t>
                </a:r>
                <a:endParaRPr lang="en-US" b="1" u="sng" dirty="0" smtClean="0"/>
              </a:p>
              <a:p>
                <a:pPr lvl="1"/>
                <a:r>
                  <a:rPr lang="en-US" sz="2000" dirty="0" smtClean="0"/>
                  <a:t>The graph is sparse, </a:t>
                </a:r>
                <a:r>
                  <a:rPr lang="en-US" sz="2000" dirty="0"/>
                  <a:t>s</a:t>
                </a:r>
                <a:r>
                  <a:rPr lang="en-US" sz="2000" dirty="0" smtClean="0"/>
                  <a:t>o there aren’t many large-degree vertices.</a:t>
                </a:r>
              </a:p>
              <a:p>
                <a:pPr lvl="1"/>
                <a:r>
                  <a:rPr lang="en-US" sz="2000" dirty="0" smtClean="0">
                    <a:solidFill>
                      <a:srgbClr val="C00000"/>
                    </a:solidFill>
                  </a:rPr>
                  <a:t>Large degree (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)</a:t>
                </a:r>
                <a:endParaRPr lang="zh-CN" altLang="en-US" sz="2000" dirty="0" smtClean="0">
                  <a:solidFill>
                    <a:srgbClr val="C00000"/>
                  </a:solidFill>
                </a:endParaRPr>
              </a:p>
              <a:p>
                <a:pPr lvl="2">
                  <a:buFont typeface="Arial" charset="0"/>
                  <a:buChar char="•"/>
                </a:pPr>
                <a:r>
                  <a:rPr lang="en-US" sz="1800" dirty="0" smtClean="0"/>
                  <a:t>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charset="0"/>
                      </a:rPr>
                      <m:t>O</m:t>
                    </m:r>
                    <m:r>
                      <a:rPr lang="en-US" sz="1800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charset="0"/>
                          </a:rPr>
                          <m:t>1−</m:t>
                        </m:r>
                        <m:r>
                          <a:rPr lang="en-US" sz="1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</m:sup>
                    </m:sSup>
                    <m:r>
                      <a:rPr lang="en-US" sz="18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 of them.</a:t>
                </a:r>
                <a:endParaRPr lang="zh-CN" altLang="en-US" sz="1800" dirty="0" smtClean="0"/>
              </a:p>
              <a:p>
                <a:pPr lvl="2">
                  <a:buFont typeface="Arial" charset="0"/>
                  <a:buChar char="•"/>
                </a:pPr>
                <a:r>
                  <a:rPr lang="en-US" altLang="zh-CN" sz="1800" u="sng" dirty="0" smtClean="0"/>
                  <a:t>Exhaustive</a:t>
                </a:r>
                <a:r>
                  <a:rPr lang="zh-CN" altLang="en-US" sz="1800" u="sng" dirty="0" smtClean="0"/>
                  <a:t> </a:t>
                </a:r>
                <a:r>
                  <a:rPr lang="en-US" altLang="zh-CN" sz="1800" u="sng" dirty="0" smtClean="0"/>
                  <a:t>search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on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them,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and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u="sng" dirty="0" smtClean="0"/>
                  <a:t>remove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them.</a:t>
                </a:r>
                <a:endParaRPr lang="en-US" sz="1800" dirty="0" smtClean="0"/>
              </a:p>
              <a:p>
                <a:pPr lvl="1"/>
                <a:r>
                  <a:rPr lang="en-US" sz="2000" dirty="0" smtClean="0">
                    <a:solidFill>
                      <a:srgbClr val="C00000"/>
                    </a:solidFill>
                  </a:rPr>
                  <a:t>Small degree (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pPr lvl="2">
                  <a:buFont typeface="Arial" charset="0"/>
                  <a:buChar char="•"/>
                </a:pPr>
                <a:r>
                  <a:rPr lang="en-US" sz="1800" u="sng" dirty="0" smtClean="0"/>
                  <a:t>Self-reduce</a:t>
                </a:r>
                <a:r>
                  <a:rPr lang="en-US" sz="1800" dirty="0" smtClean="0"/>
                  <a:t> to a smaller universe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charset="0"/>
                              </a:rPr>
                              <m:t>𝑈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sz="1800" dirty="0" smtClean="0"/>
                  <a:t>.</a:t>
                </a:r>
              </a:p>
              <a:p>
                <a:pPr lvl="2">
                  <a:buFont typeface="Arial" charset="0"/>
                  <a:buChar char="•"/>
                </a:pPr>
                <a:r>
                  <a:rPr lang="en-US" sz="1800" u="sng" dirty="0" smtClean="0"/>
                  <a:t>Complement</a:t>
                </a:r>
                <a:r>
                  <a:rPr lang="en-US" sz="1800" dirty="0" smtClean="0"/>
                  <a:t> all sets on universe</a:t>
                </a:r>
                <a:r>
                  <a:rPr lang="zh-CN" altLang="en-US" sz="1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charset="0"/>
                          </a:rPr>
                          <m:t>𝑈</m:t>
                        </m:r>
                      </m:e>
                      <m:sup>
                        <m:r>
                          <a:rPr lang="en-US" sz="1800" i="1">
                            <a:latin typeface="Cambria Math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1800" dirty="0" smtClean="0"/>
                  <a:t>.</a:t>
                </a:r>
                <a:endParaRPr lang="zh-CN" altLang="en-US" sz="1800" dirty="0" smtClean="0"/>
              </a:p>
              <a:p>
                <a:pPr lvl="2">
                  <a:buFont typeface="Arial" charset="0"/>
                  <a:buChar char="•"/>
                </a:pPr>
                <a:r>
                  <a:rPr lang="en-US" sz="1800" dirty="0" smtClean="0"/>
                  <a:t>Because degree is small, error probability is small.</a:t>
                </a:r>
              </a:p>
              <a:p>
                <a:pPr lvl="2"/>
                <a:endParaRPr lang="en-US" sz="16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504266"/>
              </a:xfrm>
              <a:blipFill rotWithShape="0">
                <a:blip r:embed="rId3"/>
                <a:stretch>
                  <a:fillRect l="-808" t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CC0A-F112-0943-B1BC-85352D6616D6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9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Universe-shrinking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technique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22959" y="1845734"/>
                <a:ext cx="7580985" cy="1601917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Use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Bloom Filter </a:t>
                </a:r>
                <a:r>
                  <a:rPr lang="en-US" dirty="0" smtClean="0"/>
                  <a:t>to randomly map each element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𝑈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t</m:t>
                    </m:r>
                    <m:r>
                      <a:rPr lang="en-US" b="0" i="0" smtClean="0">
                        <a:latin typeface="Cambria Math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 smtClean="0"/>
                  <a:t> elements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independently.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h</m:t>
                    </m:r>
                    <m:r>
                      <a:rPr lang="en-US" sz="2000" b="0" i="1" smtClean="0">
                        <a:latin typeface="Cambria Math" charset="0"/>
                      </a:rPr>
                      <m:t>:</m:t>
                    </m:r>
                    <m:r>
                      <a:rPr lang="en-US" sz="2000" b="0" i="1" smtClean="0">
                        <a:latin typeface="Cambria Math" charset="0"/>
                      </a:rPr>
                      <m:t>𝑈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𝑈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</m:t>
                        </m:r>
                      </m:e>
                      <m:sup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sup>
                    </m:sSup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. 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</m:t>
                    </m:r>
                    <m:r>
                      <a:rPr lang="en-US" sz="2000" b="0" i="1" smtClean="0">
                        <a:latin typeface="Cambria Math" charset="0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charset="0"/>
                          </a:rPr>
                          <m:t>, …,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000" i="1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dirty="0" smtClean="0"/>
                  <a:t>.</a:t>
                </a:r>
              </a:p>
              <a:p>
                <a:pPr lvl="1"/>
                <a:r>
                  <a:rPr lang="en-US" sz="2000" dirty="0" smtClean="0"/>
                  <a:t>For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𝑈</m:t>
                    </m:r>
                  </m:oMath>
                </a14:m>
                <a:r>
                  <a:rPr lang="en-US" sz="2000" dirty="0" smtClean="0"/>
                  <a:t>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⋃"/>
                        <m:limLoc m:val="subSup"/>
                        <m:supHide m:val="on"/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b="0" i="1" smtClean="0">
                            <a:latin typeface="Cambria Math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dirty="0" smtClean="0"/>
                  <a:t>.</a:t>
                </a:r>
                <a:endParaRPr lang="zh-CN" altLang="en-US" sz="2000" dirty="0" smtClean="0"/>
              </a:p>
              <a:p>
                <a:r>
                  <a:rPr lang="en-US" dirty="0"/>
                  <a:t>For </a:t>
                </a:r>
                <a:r>
                  <a:rPr lang="en-US" b="1" u="sng" dirty="0"/>
                  <a:t>Set Containment</a:t>
                </a:r>
                <a:r>
                  <a:rPr lang="en-US" u="sng" dirty="0"/>
                  <a:t> </a:t>
                </a:r>
                <a:r>
                  <a:rPr lang="en-US" dirty="0"/>
                  <a:t>problem:</a:t>
                </a:r>
              </a:p>
              <a:p>
                <a:pPr marL="544068" lvl="1" indent="-342900">
                  <a:buFont typeface="+mj-lt"/>
                  <a:buAutoNum type="arabicPeriod"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</a:rPr>
                          <m:t>′</m:t>
                        </m:r>
                      </m:sup>
                    </m:sSubSup>
                    <m:r>
                      <a:rPr lang="en-US" sz="2000" i="1">
                        <a:latin typeface="Cambria Math" charset="0"/>
                      </a:rPr>
                      <m:t> 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/>
                  <a:t>.</a:t>
                </a:r>
              </a:p>
              <a:p>
                <a:pPr marL="544068" lvl="1" indent="-342900">
                  <a:buFont typeface="+mj-lt"/>
                  <a:buAutoNum type="arabicPeriod"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⊈</m:t>
                    </m:r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but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</a:rPr>
                          <m:t>′</m:t>
                        </m:r>
                      </m:sup>
                    </m:sSubSup>
                    <m:r>
                      <a:rPr lang="en-US" sz="2000" i="1">
                        <a:latin typeface="Cambria Math" charset="0"/>
                      </a:rPr>
                      <m:t> 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/>
                  <a:t>, an error occurs</a:t>
                </a:r>
                <a:r>
                  <a:rPr lang="en-US" sz="2000" dirty="0" smtClean="0"/>
                  <a:t>.</a:t>
                </a:r>
              </a:p>
              <a:p>
                <a:pPr marL="201168" lvl="1" indent="0">
                  <a:buNone/>
                </a:pPr>
                <a:endParaRPr lang="en-US" sz="1000" dirty="0"/>
              </a:p>
              <a:p>
                <a:pPr lvl="1"/>
                <a:r>
                  <a:rPr lang="en-US" altLang="zh-CN" sz="2000" dirty="0" smtClean="0"/>
                  <a:t>Yes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instances</a:t>
                </a:r>
                <a:r>
                  <a:rPr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</m:oMath>
                </a14:m>
                <a:r>
                  <a:rPr lang="en-US" altLang="zh-CN" sz="2000" dirty="0" smtClean="0"/>
                  <a:t> Yes instances.</a:t>
                </a:r>
              </a:p>
              <a:p>
                <a:pPr lvl="1"/>
                <a:r>
                  <a:rPr lang="en-US" altLang="zh-CN" sz="2000" dirty="0" smtClean="0"/>
                  <a:t>No instances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No instances. (high probability)</a:t>
                </a:r>
              </a:p>
              <a:p>
                <a:pPr marL="201168" lvl="1" indent="0">
                  <a:buNone/>
                </a:pPr>
                <a:r>
                  <a:rPr lang="en-US" altLang="zh-CN" sz="2000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Yes instances. (unlikely to happen)</a:t>
                </a:r>
              </a:p>
              <a:p>
                <a:pPr marL="201168" lvl="1" indent="0">
                  <a:buNone/>
                </a:pPr>
                <a:endParaRPr lang="zh-CN" altLang="en-US" sz="1000" dirty="0"/>
              </a:p>
              <a:p>
                <a:pPr marL="292608" lvl="1">
                  <a:buNone/>
                </a:pPr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small</a:t>
                </a:r>
                <a:r>
                  <a:rPr lang="en-US" sz="2000" dirty="0"/>
                  <a:t>, </a:t>
                </a:r>
                <a:r>
                  <a:rPr lang="en-US" sz="2000" dirty="0" smtClean="0"/>
                  <a:t>probability of false positive </a:t>
                </a:r>
                <a:r>
                  <a:rPr lang="en-US" sz="2000" dirty="0"/>
                  <a:t>is exponentially small.</a:t>
                </a:r>
              </a:p>
              <a:p>
                <a:pPr marL="201168" lvl="1" indent="0">
                  <a:buNone/>
                </a:pPr>
                <a:endParaRPr lang="en-US" sz="2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22959" y="1845734"/>
                <a:ext cx="7580985" cy="1601917"/>
              </a:xfrm>
              <a:blipFill rotWithShape="0">
                <a:blip r:embed="rId3"/>
                <a:stretch>
                  <a:fillRect l="-804" t="-4183" b="-174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13E0-D8DC-574A-8133-0A85AF562162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545328" y="2393450"/>
            <a:ext cx="3522472" cy="2226258"/>
            <a:chOff x="5545328" y="2393450"/>
            <a:chExt cx="3522472" cy="2226258"/>
          </a:xfrm>
        </p:grpSpPr>
        <p:grpSp>
          <p:nvGrpSpPr>
            <p:cNvPr id="63" name="Group 62"/>
            <p:cNvGrpSpPr/>
            <p:nvPr/>
          </p:nvGrpSpPr>
          <p:grpSpPr>
            <a:xfrm>
              <a:off x="5545328" y="2532392"/>
              <a:ext cx="3419431" cy="1934915"/>
              <a:chOff x="190440" y="3698913"/>
              <a:chExt cx="4337915" cy="2454647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2373612" y="4008754"/>
                <a:ext cx="480753" cy="2144806"/>
              </a:xfrm>
              <a:prstGeom prst="ellipse">
                <a:avLst/>
              </a:prstGeom>
              <a:solidFill>
                <a:srgbClr val="FFFCB6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507059" y="3698913"/>
                    <a:ext cx="21608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charset="0"/>
                            </a:rPr>
                            <m:t>𝑈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7059" y="3698913"/>
                    <a:ext cx="216085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9412" r="-29412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90440" y="4317242"/>
                    <a:ext cx="55427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440" y="4317242"/>
                    <a:ext cx="554277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226401" y="4688179"/>
                    <a:ext cx="48699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401" y="4688179"/>
                    <a:ext cx="486993" cy="400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63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/>
              <p:cNvCxnSpPr/>
              <p:nvPr/>
            </p:nvCxnSpPr>
            <p:spPr>
              <a:xfrm>
                <a:off x="731480" y="4559891"/>
                <a:ext cx="1867689" cy="11303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23043" y="4580263"/>
                <a:ext cx="1925311" cy="142684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/>
              <p:cNvSpPr/>
              <p:nvPr/>
            </p:nvSpPr>
            <p:spPr>
              <a:xfrm>
                <a:off x="673859" y="4531079"/>
                <a:ext cx="57622" cy="576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73705" y="4889926"/>
                <a:ext cx="57622" cy="576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73705" y="5611852"/>
                <a:ext cx="57622" cy="576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73705" y="5250889"/>
                <a:ext cx="57622" cy="576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599171" y="4206179"/>
                <a:ext cx="57622" cy="576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599171" y="4644117"/>
                <a:ext cx="57622" cy="576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599171" y="5082053"/>
                <a:ext cx="57622" cy="576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599171" y="5519991"/>
                <a:ext cx="57622" cy="576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599171" y="5957927"/>
                <a:ext cx="57622" cy="576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flipH="1">
                <a:off x="731327" y="4701739"/>
                <a:ext cx="1896655" cy="216998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 flipV="1">
                <a:off x="731327" y="4918737"/>
                <a:ext cx="1867844" cy="630065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 flipV="1">
                <a:off x="722888" y="4939109"/>
                <a:ext cx="1876283" cy="104762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3971794" y="4316347"/>
                <a:ext cx="556561" cy="135223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300588" y="4614410"/>
                <a:ext cx="57622" cy="576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221263" y="5532794"/>
                <a:ext cx="57622" cy="576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322262" y="5081157"/>
                <a:ext cx="57622" cy="576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221263" y="5307615"/>
                <a:ext cx="57622" cy="576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358210" y="4829716"/>
                <a:ext cx="57622" cy="576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Arrow Connector 27"/>
              <p:cNvCxnSpPr>
                <a:stCxn id="49" idx="7"/>
                <a:endCxn id="22" idx="2"/>
              </p:cNvCxnSpPr>
              <p:nvPr/>
            </p:nvCxnSpPr>
            <p:spPr>
              <a:xfrm flipV="1">
                <a:off x="2648354" y="4643221"/>
                <a:ext cx="1652234" cy="9335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49" idx="6"/>
              </p:cNvCxnSpPr>
              <p:nvPr/>
            </p:nvCxnSpPr>
            <p:spPr>
              <a:xfrm>
                <a:off x="2656793" y="4672928"/>
                <a:ext cx="1665469" cy="43704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49" idx="5"/>
                <a:endCxn id="25" idx="2"/>
              </p:cNvCxnSpPr>
              <p:nvPr/>
            </p:nvCxnSpPr>
            <p:spPr>
              <a:xfrm>
                <a:off x="2648354" y="4693300"/>
                <a:ext cx="1572909" cy="643126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158723" y="4000576"/>
                    <a:ext cx="2889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58723" y="4000576"/>
                    <a:ext cx="288925" cy="27699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24444" r="-8889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/>
              <p:cNvSpPr/>
              <p:nvPr/>
            </p:nvSpPr>
            <p:spPr>
              <a:xfrm>
                <a:off x="4092088" y="4784535"/>
                <a:ext cx="57622" cy="576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5545328" y="2393450"/>
              <a:ext cx="3522472" cy="2226258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647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2959" y="1870530"/>
            <a:ext cx="7543801" cy="6112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Hybrid Problem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2494460"/>
                <a:ext cx="7543801" cy="414232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Hybrid Problem</a:t>
                </a:r>
              </a:p>
              <a:p>
                <a:pPr lvl="1"/>
                <a:r>
                  <a:rPr lang="en-US" sz="2000" dirty="0" smtClean="0"/>
                  <a:t>A combination of Basic Problems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𝑈</m:t>
                    </m:r>
                  </m:oMath>
                </a14:m>
                <a:r>
                  <a:rPr lang="en-US" sz="2000" dirty="0" smtClean="0"/>
                  <a:t> is partitioned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,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,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,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sz="2000" b="0" i="0" smtClean="0">
                        <a:latin typeface="Cambria Math" charset="0"/>
                      </a:rPr>
                      <m:t>.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A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must simultaneously satisfy:</a:t>
                </a:r>
              </a:p>
              <a:p>
                <a:pPr marL="726948" lvl="2" indent="-342900">
                  <a:buFont typeface="+mj-lt"/>
                  <a:buAutoNum type="arabicPeriod"/>
                </a:pPr>
                <a:r>
                  <a:rPr lang="zh-CN" alt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∩</m:t>
                    </m:r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∩</m:t>
                        </m:r>
                        <m:r>
                          <a:rPr lang="en-US" sz="1800" i="1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 smtClean="0"/>
                  <a:t> are disjoint.</a:t>
                </a:r>
              </a:p>
              <a:p>
                <a:pPr marL="726948" lvl="2" indent="-342900">
                  <a:buFont typeface="+mj-lt"/>
                  <a:buAutoNum type="arabicPeriod"/>
                </a:pPr>
                <a:r>
                  <a:rPr lang="zh-CN" alt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∩</m:t>
                        </m:r>
                        <m:r>
                          <a:rPr lang="en-US" sz="1800" i="1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sz="18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/>
                  <a:t> is contained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∩</m:t>
                        </m:r>
                        <m:r>
                          <a:rPr lang="en-US" sz="1800" i="1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sz="18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/>
                  <a:t>.</a:t>
                </a:r>
              </a:p>
              <a:p>
                <a:pPr marL="726948" lvl="2" indent="-342900">
                  <a:buFont typeface="+mj-lt"/>
                  <a:buAutoNum type="arabicPeriod"/>
                </a:pPr>
                <a:r>
                  <a:rPr lang="zh-CN" alt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∩</m:t>
                        </m:r>
                        <m:r>
                          <a:rPr lang="en-US" sz="1800" i="1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sz="18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charset="0"/>
                      </a:rPr>
                      <m:t>ontains</m:t>
                    </m:r>
                    <m:r>
                      <a:rPr lang="en-US" sz="1800" b="0" i="0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∩</m:t>
                        </m:r>
                        <m:r>
                          <a:rPr lang="en-US" sz="1800" i="1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sz="18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 smtClean="0"/>
                  <a:t>.</a:t>
                </a:r>
              </a:p>
              <a:p>
                <a:pPr marL="726948" lvl="2" indent="-342900">
                  <a:buFont typeface="+mj-lt"/>
                  <a:buAutoNum type="arabicPeriod"/>
                </a:pPr>
                <a:r>
                  <a:rPr lang="zh-CN" altLang="en-US" sz="18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∩</m:t>
                            </m:r>
                            <m:r>
                              <a:rPr lang="en-US" sz="1800" i="1">
                                <a:latin typeface="Cambria Math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1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∪</m:t>
                    </m:r>
                    <m:d>
                      <m:dPr>
                        <m:ctrlPr>
                          <a:rPr lang="en-US" sz="1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∩</m:t>
                            </m:r>
                            <m:r>
                              <a:rPr lang="en-US" sz="1800" i="1">
                                <a:latin typeface="Cambria Math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sz="1800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  <a:p>
                <a:r>
                  <a:rPr lang="en-US" altLang="zh-CN" dirty="0" smtClean="0"/>
                  <a:t>We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can </a:t>
                </a:r>
                <a:r>
                  <a:rPr lang="en-US" altLang="zh-CN" dirty="0" smtClean="0"/>
                  <a:t>construct an instance of the Hybrid </a:t>
                </a:r>
                <a:r>
                  <a:rPr lang="en-US" altLang="zh-CN" dirty="0" smtClean="0"/>
                  <a:t>Problem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linear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size </a:t>
                </a:r>
                <a:r>
                  <a:rPr lang="en-US" altLang="zh-CN" dirty="0" smtClean="0"/>
                  <a:t>in linear </a:t>
                </a:r>
                <a:r>
                  <a:rPr lang="en-US" altLang="zh-CN" dirty="0" smtClean="0"/>
                  <a:t>time.</a:t>
                </a:r>
                <a:endParaRPr lang="en-US" dirty="0"/>
              </a:p>
            </p:txBody>
          </p:sp>
        </mc:Choice>
        <mc:Fallback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2494460"/>
                <a:ext cx="7543801" cy="4142324"/>
              </a:xfrm>
              <a:blipFill rotWithShape="0">
                <a:blip r:embed="rId3"/>
                <a:stretch>
                  <a:fillRect l="-808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2960" y="1973301"/>
                <a:ext cx="16873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∃∃∀</m:t>
                    </m:r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Problems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1973301"/>
                <a:ext cx="1687385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231" r="-2888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494794" y="1973301"/>
            <a:ext cx="1817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Hybrid Problem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384105" y="1973301"/>
            <a:ext cx="1756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Basic Problems</a:t>
            </a:r>
            <a:endParaRPr lang="en-US" sz="2000" dirty="0"/>
          </a:p>
        </p:txBody>
      </p:sp>
      <p:sp>
        <p:nvSpPr>
          <p:cNvPr id="3" name="Right Arrow 2"/>
          <p:cNvSpPr/>
          <p:nvPr/>
        </p:nvSpPr>
        <p:spPr>
          <a:xfrm>
            <a:off x="2617499" y="2019725"/>
            <a:ext cx="682507" cy="35368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506810" y="2019725"/>
            <a:ext cx="682507" cy="35368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7601-19D0-B647-ADC5-1410252CF251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0" y="5193422"/>
            <a:ext cx="9144000" cy="1143878"/>
            <a:chOff x="0" y="5193422"/>
            <a:chExt cx="9144000" cy="1143878"/>
          </a:xfrm>
        </p:grpSpPr>
        <p:sp>
          <p:nvSpPr>
            <p:cNvPr id="39" name="Rectangle 38"/>
            <p:cNvSpPr/>
            <p:nvPr/>
          </p:nvSpPr>
          <p:spPr>
            <a:xfrm>
              <a:off x="0" y="5193422"/>
              <a:ext cx="9144000" cy="1143878"/>
            </a:xfrm>
            <a:prstGeom prst="rect">
              <a:avLst/>
            </a:prstGeom>
            <a:solidFill>
              <a:srgbClr val="FFF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0" y="5193422"/>
              <a:ext cx="9144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20078645">
            <a:off x="4419169" y="3654272"/>
            <a:ext cx="3632597" cy="2759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3334000">
            <a:off x="1791510" y="3430038"/>
            <a:ext cx="2334212" cy="23636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894350">
            <a:off x="3491303" y="3290144"/>
            <a:ext cx="1730208" cy="23280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989873">
            <a:off x="1212075" y="2364558"/>
            <a:ext cx="140083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Edit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Distance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320107">
            <a:off x="3186076" y="2099365"/>
            <a:ext cx="17493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Frechet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Distance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923037">
            <a:off x="6101976" y="2491579"/>
            <a:ext cx="273677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Longest</a:t>
            </a:r>
            <a:r>
              <a:rPr lang="zh-CN" altLang="en-US" dirty="0" smtClean="0"/>
              <a:t> </a:t>
            </a:r>
            <a:r>
              <a:rPr lang="en-US" altLang="zh-CN" dirty="0"/>
              <a:t>C</a:t>
            </a:r>
            <a:r>
              <a:rPr lang="en-US" altLang="zh-CN" dirty="0" smtClean="0"/>
              <a:t>ommon</a:t>
            </a:r>
            <a:r>
              <a:rPr lang="zh-CN" altLang="en-US" dirty="0" smtClean="0"/>
              <a:t> </a:t>
            </a:r>
            <a:r>
              <a:rPr lang="en-US" altLang="zh-CN" dirty="0"/>
              <a:t>S</a:t>
            </a:r>
            <a:r>
              <a:rPr lang="en-US" altLang="zh-CN" dirty="0" smtClean="0"/>
              <a:t>ubstring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309145">
            <a:off x="5260633" y="2887953"/>
            <a:ext cx="168276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Local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Alignment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1025192">
            <a:off x="1557482" y="3473566"/>
            <a:ext cx="50937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LCS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261508">
            <a:off x="2730616" y="2950539"/>
            <a:ext cx="236077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Sparse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</a:t>
            </a:r>
            <a:r>
              <a:rPr lang="zh-CN" altLang="en-US" dirty="0" smtClean="0"/>
              <a:t> </a:t>
            </a:r>
            <a:r>
              <a:rPr lang="en-US" altLang="zh-CN" dirty="0" smtClean="0"/>
              <a:t>Diameter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94351" y="5549388"/>
            <a:ext cx="113114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k</a:t>
            </a:r>
            <a:r>
              <a:rPr lang="en-US" altLang="zh-CN" smtClean="0">
                <a:solidFill>
                  <a:schemeClr val="bg1"/>
                </a:solidFill>
              </a:rPr>
              <a:t>-CNF-SAT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3849543" y="4967829"/>
            <a:ext cx="738520" cy="29995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4940063">
            <a:off x="3285632" y="3755042"/>
            <a:ext cx="975499" cy="20513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2291590">
            <a:off x="2125138" y="4024638"/>
            <a:ext cx="1917281" cy="22560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8430628">
            <a:off x="4376849" y="3757243"/>
            <a:ext cx="1181625" cy="23046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25494" y="5530793"/>
                <a:ext cx="940257" cy="38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1−</m:t>
                              </m:r>
                              <m:r>
                                <a:rPr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494" y="5530793"/>
                <a:ext cx="940257" cy="3879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470363" y="2042866"/>
                <a:ext cx="819648" cy="406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charset="0"/>
                            </a:rPr>
                            <m:t>2−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′′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363" y="2042866"/>
                <a:ext cx="819648" cy="4069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627912" y="4275885"/>
            <a:ext cx="1246431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Sparse OV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80" y="5180722"/>
            <a:ext cx="1533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NP-complete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880" y="4748547"/>
            <a:ext cx="133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Polynomial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61351" y="4447416"/>
                <a:ext cx="824456" cy="406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charset="0"/>
                            </a:rPr>
                            <m:t>2−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351" y="4447416"/>
                <a:ext cx="824456" cy="4069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1944910" y="5064107"/>
            <a:ext cx="1666489" cy="16213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If SETH is </a:t>
            </a:r>
            <a:r>
              <a:rPr lang="en-US" sz="2400" dirty="0" smtClean="0">
                <a:solidFill>
                  <a:schemeClr val="bg1"/>
                </a:solidFill>
              </a:rPr>
              <a:t>false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38D3-3D7D-EF4D-8EFC-13BE8FA49E0C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354229" y="4737698"/>
                <a:ext cx="893514" cy="406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′′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229" y="4737698"/>
                <a:ext cx="893514" cy="4069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6235467" y="3957332"/>
            <a:ext cx="2086466" cy="1191325"/>
            <a:chOff x="6412896" y="3943494"/>
            <a:chExt cx="2086466" cy="1191325"/>
          </a:xfrm>
        </p:grpSpPr>
        <p:sp>
          <p:nvSpPr>
            <p:cNvPr id="40" name="Rounded Rectangle 39"/>
            <p:cNvSpPr/>
            <p:nvPr/>
          </p:nvSpPr>
          <p:spPr>
            <a:xfrm>
              <a:off x="6412896" y="3943494"/>
              <a:ext cx="2086466" cy="11743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..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41363" y="4047031"/>
              <a:ext cx="2057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FO graph properties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579341" y="4420200"/>
              <a:ext cx="904594" cy="2745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Hitting</a:t>
              </a:r>
              <a:r>
                <a:rPr lang="zh-CN" altLang="en-US" sz="1200" dirty="0" smtClean="0"/>
                <a:t> </a:t>
              </a:r>
              <a:r>
                <a:rPr lang="en-US" altLang="zh-CN" sz="1200" dirty="0" smtClean="0"/>
                <a:t>set</a:t>
              </a:r>
              <a:endParaRPr lang="en-US" sz="12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779718" y="4771372"/>
              <a:ext cx="1227086" cy="287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smtClean="0"/>
                <a:t>k-dominating</a:t>
              </a:r>
              <a:r>
                <a:rPr lang="zh-CN" altLang="en-US" sz="1200" dirty="0" smtClean="0"/>
                <a:t> </a:t>
              </a:r>
              <a:r>
                <a:rPr lang="en-US" altLang="zh-CN" sz="1200" dirty="0" smtClean="0"/>
                <a:t>set</a:t>
              </a:r>
              <a:endParaRPr lang="en-US" sz="12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718841" y="4407657"/>
              <a:ext cx="513847" cy="2784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/>
                <a:t>k</a:t>
              </a:r>
              <a:r>
                <a:rPr lang="en-US" altLang="zh-CN" sz="1200" smtClean="0"/>
                <a:t>-OV</a:t>
              </a:r>
              <a:endParaRPr lang="en-US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39100" y="4765487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/>
                <a:t>…</a:t>
              </a:r>
              <a:endParaRPr lang="en-US"/>
            </a:p>
          </p:txBody>
        </p:sp>
      </p:grpSp>
      <p:sp>
        <p:nvSpPr>
          <p:cNvPr id="48" name="Left Arrow 47"/>
          <p:cNvSpPr/>
          <p:nvPr/>
        </p:nvSpPr>
        <p:spPr>
          <a:xfrm rot="20947892">
            <a:off x="5153386" y="4218091"/>
            <a:ext cx="971144" cy="354142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922351"/>
                  </p:ext>
                </p:extLst>
              </p:nvPr>
            </p:nvGraphicFramePr>
            <p:xfrm>
              <a:off x="822958" y="1857526"/>
              <a:ext cx="4270150" cy="2237804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4270150"/>
                  </a:tblGrid>
                  <a:tr h="134303">
                    <a:tc>
                      <a:txBody>
                        <a:bodyPr/>
                        <a:lstStyle/>
                        <a:p>
                          <a:r>
                            <a:rPr lang="en-US" altLang="zh-CN" sz="2000" b="1" dirty="0" smtClean="0"/>
                            <a:t>Orthogonal</a:t>
                          </a:r>
                          <a:r>
                            <a:rPr lang="zh-CN" altLang="en-US" sz="2000" b="1" dirty="0" smtClean="0"/>
                            <a:t> </a:t>
                          </a:r>
                          <a:r>
                            <a:rPr lang="en-US" altLang="zh-CN" sz="2000" b="1" dirty="0" smtClean="0"/>
                            <a:t>Vectors</a:t>
                          </a:r>
                          <a:r>
                            <a:rPr lang="zh-CN" altLang="en-US" sz="2000" b="1" dirty="0" smtClean="0"/>
                            <a:t> </a:t>
                          </a:r>
                          <a:r>
                            <a:rPr lang="en-US" altLang="zh-CN" sz="2000" dirty="0" smtClean="0"/>
                            <a:t>Problem</a:t>
                          </a:r>
                          <a:r>
                            <a:rPr lang="zh-CN" altLang="en-US" sz="2000" dirty="0" smtClean="0"/>
                            <a:t> </a:t>
                          </a:r>
                          <a:r>
                            <a:rPr lang="en-US" altLang="zh-CN" sz="2000" dirty="0" smtClean="0"/>
                            <a:t>(OV)</a:t>
                          </a:r>
                          <a:endParaRPr lang="zh-CN" altLang="en-US" sz="2000" dirty="0" smtClean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b="1" dirty="0" smtClean="0"/>
                            <a:t>Input:</a:t>
                          </a:r>
                          <a:r>
                            <a:rPr lang="zh-CN" altLang="en-US" sz="2000" dirty="0" smtClean="0"/>
                            <a:t> </a:t>
                          </a:r>
                          <a:r>
                            <a:rPr lang="en-US" altLang="zh-CN" sz="2000" dirty="0" smtClean="0"/>
                            <a:t>A</a:t>
                          </a:r>
                          <a:r>
                            <a:rPr lang="zh-CN" altLang="en-US" sz="2000" dirty="0" smtClean="0"/>
                            <a:t> </a:t>
                          </a:r>
                          <a:r>
                            <a:rPr lang="en-US" altLang="zh-CN" sz="2000" dirty="0" smtClean="0"/>
                            <a:t>set</a:t>
                          </a:r>
                          <a:r>
                            <a:rPr lang="zh-CN" altLang="en-US" sz="2000" dirty="0" smtClean="0"/>
                            <a:t> </a:t>
                          </a:r>
                          <a:r>
                            <a:rPr lang="en-US" altLang="zh-CN" sz="2000" dirty="0" smtClean="0"/>
                            <a:t>of</a:t>
                          </a:r>
                          <a:r>
                            <a:rPr lang="zh-CN" altLang="en-US" sz="20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zh-CN" altLang="en-US" sz="2000" dirty="0" smtClean="0"/>
                            <a:t> </a:t>
                          </a:r>
                          <a:r>
                            <a:rPr lang="en-US" altLang="zh-CN" sz="2000" dirty="0" smtClean="0"/>
                            <a:t>Boolean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vectors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of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dimension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0" i="1" baseline="0" smtClean="0">
                                  <a:latin typeface="Cambria Math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en-US" sz="2000" dirty="0" smtClean="0"/>
                            <a:t>.</a:t>
                          </a:r>
                          <a:endParaRPr lang="zh-CN" altLang="en-US" sz="2000" dirty="0" smtClean="0"/>
                        </a:p>
                        <a:p>
                          <a:r>
                            <a:rPr lang="en-US" altLang="zh-CN" sz="2000" dirty="0" smtClean="0"/>
                            <a:t>(</a:t>
                          </a:r>
                          <a:r>
                            <a:rPr lang="en-US" altLang="zh-CN" sz="2000" dirty="0" smtClean="0"/>
                            <a:t>Usually</a:t>
                          </a:r>
                          <a:r>
                            <a:rPr lang="zh-CN" altLang="en-US" sz="20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zh-CN" altLang="en-US" sz="2000" dirty="0" smtClean="0"/>
                            <a:t> </a:t>
                          </a:r>
                          <a:r>
                            <a:rPr lang="en-US" altLang="zh-CN" sz="2000" dirty="0" smtClean="0"/>
                            <a:t>is</a:t>
                          </a:r>
                          <a:r>
                            <a:rPr lang="zh-CN" altLang="en-US" sz="2000" dirty="0" smtClean="0"/>
                            <a:t> </a:t>
                          </a:r>
                          <a:r>
                            <a:rPr lang="en-US" altLang="zh-CN" sz="2000" dirty="0" smtClean="0"/>
                            <a:t>between</a:t>
                          </a:r>
                          <a:r>
                            <a:rPr lang="zh-CN" altLang="en-US" sz="2000" dirty="0" smtClean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altLang="zh-CN" sz="200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000" i="0" smtClean="0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zh-CN" altLang="en-US" sz="2000" dirty="0" smtClean="0"/>
                            <a:t> </a:t>
                          </a:r>
                          <a:r>
                            <a:rPr lang="en-US" altLang="zh-CN" sz="2000" dirty="0" smtClean="0"/>
                            <a:t>and</a:t>
                          </a:r>
                          <a:r>
                            <a:rPr lang="zh-CN" altLang="en-US" sz="20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charset="0"/>
                                    </a:rPr>
                                    <m:t>𝑜</m:t>
                                  </m:r>
                                  <m:r>
                                    <a:rPr lang="en-US" altLang="zh-CN" sz="2000" b="0" i="1" smtClean="0">
                                      <a:latin typeface="Cambria Math" charset="0"/>
                                    </a:rPr>
                                    <m:t>(1)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 smtClean="0"/>
                            <a:t>.)</a:t>
                          </a:r>
                          <a:endParaRPr lang="zh-CN" altLang="en-US" sz="2000" dirty="0" smtClean="0"/>
                        </a:p>
                        <a:p>
                          <a:endParaRPr lang="zh-CN" altLang="en-US" sz="1400" dirty="0" smtClean="0"/>
                        </a:p>
                        <a:p>
                          <a:r>
                            <a:rPr lang="en-US" altLang="zh-CN" sz="2000" b="1" dirty="0" smtClean="0"/>
                            <a:t>Output: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Whether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there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exist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vectors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0" i="1" baseline="0" smtClean="0">
                                  <a:latin typeface="Cambria Math" charset="0"/>
                                </a:rPr>
                                <m:t>𝑢</m:t>
                              </m:r>
                            </m:oMath>
                          </a14:m>
                          <a:r>
                            <a:rPr lang="en-US" altLang="zh-CN" sz="2000" baseline="0" dirty="0" smtClean="0"/>
                            <a:t>,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0" i="1" baseline="0" smtClean="0">
                                  <a:latin typeface="Cambria Math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such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that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0" i="1" baseline="0" smtClean="0">
                                  <a:latin typeface="Cambria Math" charset="0"/>
                                </a:rPr>
                                <m:t>𝑢</m:t>
                              </m:r>
                              <m:r>
                                <a:rPr lang="zh-CN" altLang="en-US" sz="2000" b="0" i="1" baseline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r>
                                <a:rPr lang="en-US" altLang="zh-CN" sz="2000" b="0" i="1" baseline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  <m:r>
                                <a:rPr lang="en-US" altLang="zh-CN" sz="2000" b="0" i="1" baseline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altLang="zh-CN" sz="2000" dirty="0" smtClean="0"/>
                            <a:t>.</a:t>
                          </a:r>
                          <a:endParaRPr lang="en-US" sz="2000" dirty="0" smtClean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922351"/>
                  </p:ext>
                </p:extLst>
              </p:nvPr>
            </p:nvGraphicFramePr>
            <p:xfrm>
              <a:off x="822958" y="1857526"/>
              <a:ext cx="4270150" cy="2237804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4270150"/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b="1" dirty="0" smtClean="0"/>
                            <a:t>Orthogonal</a:t>
                          </a:r>
                          <a:r>
                            <a:rPr lang="zh-CN" altLang="en-US" sz="2000" b="1" dirty="0" smtClean="0"/>
                            <a:t> </a:t>
                          </a:r>
                          <a:r>
                            <a:rPr lang="en-US" altLang="zh-CN" sz="2000" b="1" dirty="0" smtClean="0"/>
                            <a:t>Vectors</a:t>
                          </a:r>
                          <a:r>
                            <a:rPr lang="zh-CN" altLang="en-US" sz="2000" b="1" dirty="0" smtClean="0"/>
                            <a:t> </a:t>
                          </a:r>
                          <a:r>
                            <a:rPr lang="en-US" altLang="zh-CN" sz="2000" dirty="0" smtClean="0"/>
                            <a:t>Problem</a:t>
                          </a:r>
                          <a:r>
                            <a:rPr lang="zh-CN" altLang="en-US" sz="2000" dirty="0" smtClean="0"/>
                            <a:t> </a:t>
                          </a:r>
                          <a:r>
                            <a:rPr lang="en-US" altLang="zh-CN" sz="2000" dirty="0" smtClean="0"/>
                            <a:t>(OV)</a:t>
                          </a:r>
                          <a:endParaRPr lang="zh-CN" altLang="en-US" sz="2000" dirty="0" smtClean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8415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142" t="-23102" r="-2422" b="-59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06647"/>
              </p:ext>
            </p:extLst>
          </p:nvPr>
        </p:nvGraphicFramePr>
        <p:xfrm>
          <a:off x="6536451" y="2240971"/>
          <a:ext cx="1828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</a:tblGrid>
              <a:tr h="3443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982353"/>
              </p:ext>
            </p:extLst>
          </p:nvPr>
        </p:nvGraphicFramePr>
        <p:xfrm>
          <a:off x="6536451" y="2713655"/>
          <a:ext cx="1828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</a:tblGrid>
              <a:tr h="3443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324323"/>
              </p:ext>
            </p:extLst>
          </p:nvPr>
        </p:nvGraphicFramePr>
        <p:xfrm>
          <a:off x="6536451" y="3186339"/>
          <a:ext cx="1828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</a:tblGrid>
              <a:tr h="3443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733503"/>
              </p:ext>
            </p:extLst>
          </p:nvPr>
        </p:nvGraphicFramePr>
        <p:xfrm>
          <a:off x="6536451" y="3659023"/>
          <a:ext cx="1828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</a:tblGrid>
              <a:tr h="3443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218967"/>
              </p:ext>
            </p:extLst>
          </p:nvPr>
        </p:nvGraphicFramePr>
        <p:xfrm>
          <a:off x="6536451" y="4643039"/>
          <a:ext cx="1828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</a:tblGrid>
              <a:tr h="3443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7423673" y="4165539"/>
            <a:ext cx="55626" cy="556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423673" y="4292539"/>
            <a:ext cx="55626" cy="556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423673" y="4419539"/>
            <a:ext cx="55626" cy="556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60001" y="2710083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001" y="2710083"/>
                <a:ext cx="37645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60001" y="3655451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001" y="3655451"/>
                <a:ext cx="36933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822958" y="4199101"/>
                <a:ext cx="7543801" cy="165041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CN" sz="1800" dirty="0" smtClean="0"/>
                  <a:t>When</a:t>
                </a:r>
                <a:r>
                  <a:rPr lang="zh-CN" alt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charset="0"/>
                      </a:rPr>
                      <m:t>𝑑</m:t>
                    </m:r>
                    <m:r>
                      <a:rPr lang="en-US" altLang="zh-CN" sz="1800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800">
                        <a:latin typeface="Cambria Math" charset="0"/>
                      </a:rPr>
                      <m:t>O</m:t>
                    </m:r>
                    <m:r>
                      <a:rPr lang="en-US" altLang="zh-CN" sz="1800" i="1">
                        <a:latin typeface="Cambria Math" charset="0"/>
                      </a:rPr>
                      <m:t>(</m:t>
                    </m:r>
                    <m:func>
                      <m:funcPr>
                        <m:ctrlPr>
                          <a:rPr lang="en-US" altLang="zh-CN" sz="1800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1800" i="1">
                            <a:latin typeface="Cambria Math" charset="0"/>
                          </a:rPr>
                          <m:t>𝑛</m:t>
                        </m:r>
                      </m:e>
                    </m:func>
                    <m:r>
                      <a:rPr lang="en-US" altLang="zh-CN" sz="18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zh-CN" sz="1800" dirty="0" smtClean="0"/>
                  <a:t>,</a:t>
                </a:r>
                <a:endParaRPr lang="zh-CN" altLang="en-US" sz="1800" dirty="0" smtClean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CN" dirty="0" smtClean="0"/>
                  <a:t>Simple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algorithm: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charset="0"/>
                      </a:rPr>
                      <m:t>O</m:t>
                    </m:r>
                    <m:r>
                      <a:rPr lang="en-US" altLang="zh-CN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zh-CN" altLang="en-US" dirty="0" smtClean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CN" dirty="0" smtClean="0"/>
                  <a:t>Best algorithm: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2−</m:t>
                        </m:r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Θ</m:t>
                        </m:r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(1/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  <m:r>
                              <a:rPr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/</m:t>
                            </m:r>
                            <m:func>
                              <m:funcPr>
                                <m:ctrlPr>
                                  <a:rPr lang="en-US" altLang="zh-CN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CN" dirty="0" smtClean="0"/>
                  <a:t> [AWY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’15]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zh-CN" altLang="en-US" sz="1800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1800" dirty="0"/>
              </a:p>
            </p:txBody>
          </p:sp>
        </mc:Choice>
        <mc:Fallback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8" y="4199101"/>
                <a:ext cx="7543801" cy="1650412"/>
              </a:xfrm>
              <a:prstGeom prst="rect">
                <a:avLst/>
              </a:prstGeom>
              <a:blipFill rotWithShape="0">
                <a:blip r:embed="rId6"/>
                <a:stretch>
                  <a:fillRect l="-647" t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60890244"/>
                  </p:ext>
                </p:extLst>
              </p:nvPr>
            </p:nvGraphicFramePr>
            <p:xfrm>
              <a:off x="822959" y="5233917"/>
              <a:ext cx="7543800" cy="805244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7543800"/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altLang="zh-CN" sz="2000" b="1" dirty="0" smtClean="0"/>
                            <a:t>Orthogonal</a:t>
                          </a:r>
                          <a:r>
                            <a:rPr lang="zh-CN" altLang="en-US" sz="2000" b="1" dirty="0" smtClean="0"/>
                            <a:t> </a:t>
                          </a:r>
                          <a:r>
                            <a:rPr lang="en-US" altLang="zh-CN" sz="2000" b="1" dirty="0" smtClean="0"/>
                            <a:t>Vectors</a:t>
                          </a:r>
                          <a:r>
                            <a:rPr lang="zh-CN" altLang="en-US" sz="2000" b="1" dirty="0" smtClean="0"/>
                            <a:t> </a:t>
                          </a:r>
                          <a:r>
                            <a:rPr lang="en-US" altLang="zh-CN" sz="2000" dirty="0" smtClean="0"/>
                            <a:t>Conjecture</a:t>
                          </a:r>
                          <a:endParaRPr lang="en-US" altLang="zh-CN" sz="2000" dirty="0" smtClean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b="0" dirty="0" smtClean="0"/>
                            <a:t>OV</a:t>
                          </a:r>
                          <a:r>
                            <a:rPr lang="zh-CN" altLang="en-US" sz="2000" b="0" dirty="0" smtClean="0"/>
                            <a:t> </a:t>
                          </a:r>
                          <a:r>
                            <a:rPr lang="en-US" altLang="zh-CN" sz="2000" b="0" dirty="0" smtClean="0"/>
                            <a:t>with</a:t>
                          </a:r>
                          <a:r>
                            <a:rPr lang="zh-CN" altLang="en-US" sz="2000" b="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0" i="1" baseline="0" smtClean="0">
                                  <a:latin typeface="Cambria Math" charset="0"/>
                                </a:rPr>
                                <m:t>𝑑</m:t>
                              </m:r>
                              <m:r>
                                <a:rPr lang="en-US" altLang="zh-CN" sz="2000" b="0" i="1" baseline="0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baseline="0" smtClean="0">
                                  <a:latin typeface="Cambria Math" charset="0"/>
                                </a:rPr>
                                <m:t>O</m:t>
                              </m:r>
                              <m:r>
                                <a:rPr lang="en-US" altLang="zh-CN" sz="2000" b="0" i="1" baseline="0" smtClean="0">
                                  <a:latin typeface="Cambria Math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altLang="zh-CN" sz="2000" b="0" i="1" baseline="0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baseline="0" smtClean="0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sz="2000" b="0" i="1" baseline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altLang="zh-CN" sz="2000" b="0" i="1" baseline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zh-CN" altLang="en-US" sz="2000" dirty="0" smtClean="0"/>
                            <a:t> </a:t>
                          </a:r>
                          <a:r>
                            <a:rPr lang="en-US" sz="2000" dirty="0" smtClean="0"/>
                            <a:t>requires time</a:t>
                          </a:r>
                          <a:r>
                            <a:rPr lang="zh-CN" altLang="en-US" sz="20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charset="0"/>
                                    </a:rPr>
                                    <m:t>2−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charset="0"/>
                                    </a:rPr>
                                    <m:t>o</m:t>
                                  </m:r>
                                  <m:r>
                                    <a:rPr lang="en-US" altLang="zh-CN" sz="2000" b="0" i="1" smtClean="0">
                                      <a:latin typeface="Cambria Math" charset="0"/>
                                    </a:rPr>
                                    <m:t>(1)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 smtClean="0"/>
                            <a:t>.</a:t>
                          </a:r>
                          <a:endParaRPr lang="en-US" sz="2000" dirty="0" smtClean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0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60890244"/>
                  </p:ext>
                </p:extLst>
              </p:nvPr>
            </p:nvGraphicFramePr>
            <p:xfrm>
              <a:off x="822959" y="5233917"/>
              <a:ext cx="7543800" cy="805244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7543800"/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b="1" dirty="0" smtClean="0"/>
                            <a:t>Orthogonal</a:t>
                          </a:r>
                          <a:r>
                            <a:rPr lang="zh-CN" altLang="en-US" sz="2000" b="1" dirty="0" smtClean="0"/>
                            <a:t> </a:t>
                          </a:r>
                          <a:r>
                            <a:rPr lang="en-US" altLang="zh-CN" sz="2000" b="1" dirty="0" smtClean="0"/>
                            <a:t>Vectors</a:t>
                          </a:r>
                          <a:r>
                            <a:rPr lang="zh-CN" altLang="en-US" sz="2000" b="1" dirty="0" smtClean="0"/>
                            <a:t> </a:t>
                          </a:r>
                          <a:r>
                            <a:rPr lang="en-US" altLang="zh-CN" sz="2000" dirty="0" smtClean="0"/>
                            <a:t>Conjecture</a:t>
                          </a:r>
                          <a:endParaRPr lang="en-US" altLang="zh-CN" sz="2000" dirty="0" smtClean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90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81" t="-102941" r="-1372" b="-264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Left Brace 4"/>
          <p:cNvSpPr/>
          <p:nvPr/>
        </p:nvSpPr>
        <p:spPr>
          <a:xfrm>
            <a:off x="5930900" y="2263926"/>
            <a:ext cx="421341" cy="2744873"/>
          </a:xfrm>
          <a:prstGeom prst="leftBrace">
            <a:avLst>
              <a:gd name="adj1" fmla="val 4608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259996" y="1359822"/>
                <a:ext cx="3779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996" y="1359822"/>
                <a:ext cx="37792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eft Brace 22"/>
          <p:cNvSpPr/>
          <p:nvPr/>
        </p:nvSpPr>
        <p:spPr>
          <a:xfrm rot="5400000">
            <a:off x="7281498" y="1012676"/>
            <a:ext cx="331587" cy="1835918"/>
          </a:xfrm>
          <a:prstGeom prst="leftBrace">
            <a:avLst>
              <a:gd name="adj1" fmla="val 6195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01201" y="3426851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201" y="3426851"/>
                <a:ext cx="37459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Up Arrow Callout 24"/>
          <p:cNvSpPr/>
          <p:nvPr/>
        </p:nvSpPr>
        <p:spPr>
          <a:xfrm>
            <a:off x="3676794" y="6111879"/>
            <a:ext cx="1836127" cy="524400"/>
          </a:xfrm>
          <a:prstGeom prst="upArrowCallout">
            <a:avLst>
              <a:gd name="adj1" fmla="val 25000"/>
              <a:gd name="adj2" fmla="val 25000"/>
              <a:gd name="adj3" fmla="val 19354"/>
              <a:gd name="adj4" fmla="val 6497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ysClr val="windowText" lastClr="000000"/>
                </a:solidFill>
              </a:rPr>
              <a:t>Implied</a:t>
            </a:r>
            <a:r>
              <a:rPr lang="zh-CN" alt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zh-CN" dirty="0" smtClean="0">
                <a:solidFill>
                  <a:sysClr val="windowText" lastClr="000000"/>
                </a:solidFill>
              </a:rPr>
              <a:t>by</a:t>
            </a:r>
            <a:r>
              <a:rPr lang="zh-CN" alt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zh-CN" dirty="0" smtClean="0">
                <a:solidFill>
                  <a:sysClr val="windowText" lastClr="000000"/>
                </a:solidFill>
              </a:rPr>
              <a:t>SETH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955-E321-1842-B913-891FA9C01B36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6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20078645">
            <a:off x="4419169" y="3654272"/>
            <a:ext cx="3632597" cy="2759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3334000">
            <a:off x="1791510" y="3430038"/>
            <a:ext cx="2334212" cy="23636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894350">
            <a:off x="3491303" y="3290144"/>
            <a:ext cx="1730208" cy="23280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989873">
            <a:off x="1212075" y="2364558"/>
            <a:ext cx="140083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Edit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Distance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320107">
            <a:off x="3186076" y="2099365"/>
            <a:ext cx="17493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Frechet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Distance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923037">
            <a:off x="6101976" y="2491579"/>
            <a:ext cx="273677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Longest</a:t>
            </a:r>
            <a:r>
              <a:rPr lang="zh-CN" altLang="en-US" dirty="0" smtClean="0"/>
              <a:t> </a:t>
            </a:r>
            <a:r>
              <a:rPr lang="en-US" altLang="zh-CN" dirty="0"/>
              <a:t>C</a:t>
            </a:r>
            <a:r>
              <a:rPr lang="en-US" altLang="zh-CN" dirty="0" smtClean="0"/>
              <a:t>ommon</a:t>
            </a:r>
            <a:r>
              <a:rPr lang="zh-CN" altLang="en-US" dirty="0" smtClean="0"/>
              <a:t> </a:t>
            </a:r>
            <a:r>
              <a:rPr lang="en-US" altLang="zh-CN" dirty="0"/>
              <a:t>S</a:t>
            </a:r>
            <a:r>
              <a:rPr lang="en-US" altLang="zh-CN" dirty="0" smtClean="0"/>
              <a:t>ubstring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309145">
            <a:off x="5260633" y="2887953"/>
            <a:ext cx="168276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Local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Alignment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1025192">
            <a:off x="1557482" y="3473566"/>
            <a:ext cx="50937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LCS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261508">
            <a:off x="2730616" y="2950539"/>
            <a:ext cx="236077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Sparse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</a:t>
            </a:r>
            <a:r>
              <a:rPr lang="zh-CN" altLang="en-US" dirty="0" smtClean="0"/>
              <a:t> </a:t>
            </a:r>
            <a:r>
              <a:rPr lang="en-US" altLang="zh-CN" dirty="0" smtClean="0"/>
              <a:t>Diameter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14940063">
            <a:off x="3285632" y="3755042"/>
            <a:ext cx="975499" cy="20513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2291590">
            <a:off x="2125138" y="4024638"/>
            <a:ext cx="1917281" cy="22560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8430628">
            <a:off x="4376849" y="3757243"/>
            <a:ext cx="1181625" cy="23046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470363" y="2042866"/>
                <a:ext cx="819648" cy="406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charset="0"/>
                            </a:rPr>
                            <m:t>2−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′′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363" y="2042866"/>
                <a:ext cx="819648" cy="4069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177262" y="5383057"/>
            <a:ext cx="2057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FO graph properties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5507367"/>
            <a:ext cx="133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Polynomial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235261" y="5351537"/>
                <a:ext cx="893514" cy="406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′′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261" y="5351537"/>
                <a:ext cx="893514" cy="4069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Up-Down Arrow 2"/>
          <p:cNvSpPr/>
          <p:nvPr/>
        </p:nvSpPr>
        <p:spPr>
          <a:xfrm>
            <a:off x="4068823" y="4750651"/>
            <a:ext cx="311791" cy="558160"/>
          </a:xfrm>
          <a:prstGeom prst="up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627912" y="4275885"/>
            <a:ext cx="1246431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Sparse OV</a:t>
            </a:r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861351" y="4447416"/>
                <a:ext cx="824456" cy="406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charset="0"/>
                            </a:rPr>
                            <m:t>2−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351" y="4447416"/>
                <a:ext cx="824456" cy="4069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0" y="5985562"/>
            <a:ext cx="9144000" cy="351737"/>
          </a:xfrm>
          <a:prstGeom prst="rect">
            <a:avLst/>
          </a:prstGeom>
          <a:solidFill>
            <a:srgbClr val="FFF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0" y="5985562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47A9-CAEE-B44C-B712-DA962E1473CD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147294" y="5346911"/>
            <a:ext cx="2074754" cy="4435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Open Problems</a:t>
            </a:r>
            <a:endParaRPr lang="en-US" sz="4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635508" lvl="1" indent="-342900">
                  <a:buFont typeface="+mj-lt"/>
                  <a:buAutoNum type="arabicPeriod"/>
                </a:pPr>
                <a:r>
                  <a:rPr lang="en-US" sz="2000" dirty="0" smtClean="0"/>
                  <a:t>Find a complete </a:t>
                </a:r>
                <a:r>
                  <a:rPr lang="en-US" altLang="zh-CN" sz="2000" dirty="0" smtClean="0"/>
                  <a:t>(k+1)</a:t>
                </a:r>
                <a:r>
                  <a:rPr lang="en-US" sz="2000" dirty="0" smtClean="0"/>
                  <a:t>-</a:t>
                </a:r>
                <a:r>
                  <a:rPr lang="en-US" sz="2000" dirty="0" smtClean="0"/>
                  <a:t>quantifier </a:t>
                </a:r>
                <a:r>
                  <a:rPr lang="en-US" sz="2000" dirty="0" smtClean="0"/>
                  <a:t>problem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for</a:t>
                </a:r>
                <a:r>
                  <a:rPr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charset="0"/>
                      </a:rPr>
                      <m:t>𝑘</m:t>
                    </m:r>
                    <m:r>
                      <a:rPr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&gt;2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 smtClean="0"/>
              </a:p>
              <a:p>
                <a:pPr marL="818388" lvl="2" indent="-342900"/>
                <a:r>
                  <a:rPr lang="en-US" sz="1800" dirty="0" smtClean="0"/>
                  <a:t>We found complete problems for specific quantifier structures.</a:t>
                </a:r>
              </a:p>
              <a:p>
                <a:pPr marL="818388" lvl="2" indent="-342900"/>
                <a:r>
                  <a:rPr lang="en-US" sz="1800" dirty="0" smtClean="0"/>
                  <a:t>E.g. k-Orthogonal Vectors is complete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∃</m:t>
                        </m:r>
                      </m:e>
                      <m:sub>
                        <m:r>
                          <a:rPr lang="en-US" sz="18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charset="0"/>
                      </a:rPr>
                      <m:t>…</m:t>
                    </m:r>
                    <m:sSub>
                      <m:sSubPr>
                        <m:ctrlPr>
                          <a:rPr lang="en-US" sz="1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∃</m:t>
                        </m:r>
                      </m:e>
                      <m:sub>
                        <m:r>
                          <a:rPr lang="en-US" sz="18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∀</m:t>
                    </m:r>
                  </m:oMath>
                </a14:m>
                <a:r>
                  <a:rPr lang="en-US" sz="1800" dirty="0" smtClean="0"/>
                  <a:t> problems.</a:t>
                </a:r>
              </a:p>
              <a:p>
                <a:pPr marL="818388" lvl="2" indent="-342900"/>
                <a:r>
                  <a:rPr lang="en-US" sz="1800" dirty="0" smtClean="0"/>
                  <a:t>But we don’t know if </a:t>
                </a:r>
                <a:r>
                  <a:rPr lang="en-US" sz="1800" dirty="0"/>
                  <a:t>k-Orthogonal Vectors is complete for </a:t>
                </a:r>
                <a:r>
                  <a:rPr lang="en-US" sz="1800" dirty="0" smtClean="0"/>
                  <a:t>general (k+1)-quantifier problem.</a:t>
                </a:r>
              </a:p>
              <a:p>
                <a:pPr marL="635508" lvl="1" indent="-342900">
                  <a:buFont typeface="+mj-lt"/>
                  <a:buAutoNum type="arabicPeriod"/>
                </a:pPr>
                <a:r>
                  <a:rPr lang="en-US" sz="2000" dirty="0" smtClean="0"/>
                  <a:t>Are there similar results </a:t>
                </a:r>
                <a:r>
                  <a:rPr lang="en-US" altLang="zh-CN" sz="2000" dirty="0" smtClean="0"/>
                  <a:t>for</a:t>
                </a:r>
                <a:r>
                  <a:rPr lang="en-US" sz="2000" dirty="0" smtClean="0"/>
                  <a:t> dense graphs?</a:t>
                </a:r>
              </a:p>
              <a:p>
                <a:pPr marL="818388" lvl="2" indent="-342900"/>
                <a:r>
                  <a:rPr lang="en-US" sz="1800" dirty="0" smtClean="0"/>
                  <a:t>If we measure by #edges, we go through all (k+1) variables using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charset="0"/>
                      </a:rPr>
                      <m:t>O</m:t>
                    </m:r>
                    <m:r>
                      <a:rPr lang="en-US" sz="1800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charset="0"/>
                          </a:rPr>
                          <m:t>𝑘</m:t>
                        </m:r>
                      </m:sup>
                    </m:sSup>
                    <m:r>
                      <a:rPr lang="en-US" sz="18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818388" lvl="2" indent="-342900"/>
                <a:r>
                  <a:rPr lang="en-US" sz="1800" dirty="0" smtClean="0"/>
                  <a:t>If we measure by #vertices in dense graphs, there won’t be such advantage.</a:t>
                </a:r>
              </a:p>
              <a:p>
                <a:pPr marL="635508" lvl="1" indent="-342900">
                  <a:buFont typeface="+mj-lt"/>
                  <a:buAutoNum type="arabicPeriod"/>
                </a:pPr>
                <a:r>
                  <a:rPr lang="en-US" sz="2000" dirty="0" smtClean="0"/>
                  <a:t>Model checking in higher-</a:t>
                </a:r>
                <a:r>
                  <a:rPr lang="en-US" sz="2000" dirty="0" err="1" smtClean="0"/>
                  <a:t>arity</a:t>
                </a:r>
                <a:r>
                  <a:rPr lang="en-US" sz="2000" dirty="0" smtClean="0"/>
                  <a:t> </a:t>
                </a:r>
                <a:r>
                  <a:rPr lang="en-US" sz="2000" dirty="0" smtClean="0"/>
                  <a:t>structures</a:t>
                </a:r>
                <a:r>
                  <a:rPr lang="en-US" altLang="zh-CN" sz="2000" dirty="0"/>
                  <a:t>.</a:t>
                </a:r>
                <a:endParaRPr lang="en-US" sz="2000" dirty="0" smtClean="0"/>
              </a:p>
              <a:p>
                <a:pPr marL="818388" lvl="2" indent="-342900"/>
                <a:r>
                  <a:rPr lang="en-US" sz="1800" dirty="0" smtClean="0"/>
                  <a:t>From graph properties to </a:t>
                </a:r>
                <a:r>
                  <a:rPr lang="en-US" sz="1800" dirty="0" err="1" smtClean="0"/>
                  <a:t>hypergraph</a:t>
                </a:r>
                <a:r>
                  <a:rPr lang="en-US" sz="1800" dirty="0" smtClean="0"/>
                  <a:t> properties.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818" r="-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999B-12E0-C94D-9AD4-A53C0A7F3FF8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6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9808" lvl="1" indent="-457200">
              <a:buFont typeface="+mj-lt"/>
              <a:buAutoNum type="arabicPeriod" startAt="4"/>
            </a:pPr>
            <a:r>
              <a:rPr lang="en-US" sz="2000" dirty="0" smtClean="0"/>
              <a:t>Completeness </a:t>
            </a:r>
            <a:r>
              <a:rPr lang="en-US" sz="2000" dirty="0"/>
              <a:t>results for dynamic </a:t>
            </a:r>
            <a:r>
              <a:rPr lang="en-US" sz="2000" dirty="0" smtClean="0"/>
              <a:t>programming</a:t>
            </a:r>
            <a:r>
              <a:rPr lang="en-US" altLang="zh-CN" sz="2000" dirty="0" smtClean="0"/>
              <a:t>.</a:t>
            </a:r>
            <a:endParaRPr lang="en-US" sz="2000" dirty="0" smtClean="0"/>
          </a:p>
          <a:p>
            <a:pPr marL="818388" lvl="2" indent="-342900"/>
            <a:r>
              <a:rPr lang="en-US" sz="1800" dirty="0" smtClean="0"/>
              <a:t>Can we clean up more mess in the graph?</a:t>
            </a:r>
          </a:p>
          <a:p>
            <a:pPr marL="818388" lvl="2" indent="-342900"/>
            <a:r>
              <a:rPr lang="en-US" sz="1800" dirty="0" smtClean="0"/>
              <a:t>Many </a:t>
            </a:r>
            <a:r>
              <a:rPr lang="en-US" sz="1800" dirty="0"/>
              <a:t>SETH-hard problems have dynamic programming algorithms.</a:t>
            </a:r>
          </a:p>
          <a:p>
            <a:pPr marL="818388" lvl="2" indent="-342900"/>
            <a:r>
              <a:rPr lang="en-US" sz="1800" dirty="0"/>
              <a:t>When can’t we do better than dynamic programming</a:t>
            </a:r>
            <a:r>
              <a:rPr lang="en-US" sz="1800" dirty="0" smtClean="0"/>
              <a:t>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7E17-677A-7842-83FA-64FB276A1A30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7533" y="4985435"/>
            <a:ext cx="2234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Thank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you.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722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0" y="5193422"/>
            <a:ext cx="9144000" cy="1143878"/>
            <a:chOff x="0" y="5193422"/>
            <a:chExt cx="9144000" cy="1143878"/>
          </a:xfrm>
        </p:grpSpPr>
        <p:sp>
          <p:nvSpPr>
            <p:cNvPr id="39" name="Rectangle 38"/>
            <p:cNvSpPr/>
            <p:nvPr/>
          </p:nvSpPr>
          <p:spPr>
            <a:xfrm>
              <a:off x="0" y="5193422"/>
              <a:ext cx="9144000" cy="1143878"/>
            </a:xfrm>
            <a:prstGeom prst="rect">
              <a:avLst/>
            </a:prstGeom>
            <a:solidFill>
              <a:srgbClr val="FFF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0" y="5193422"/>
              <a:ext cx="9144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ight Arrow 18"/>
          <p:cNvSpPr/>
          <p:nvPr/>
        </p:nvSpPr>
        <p:spPr>
          <a:xfrm rot="20078645">
            <a:off x="4419169" y="3654272"/>
            <a:ext cx="3632597" cy="27598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3334000">
            <a:off x="1791510" y="3430038"/>
            <a:ext cx="2334212" cy="23636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894350">
            <a:off x="3491303" y="3290144"/>
            <a:ext cx="1730208" cy="23280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3545820" cy="1450757"/>
          </a:xfrm>
        </p:spPr>
        <p:txBody>
          <a:bodyPr/>
          <a:lstStyle/>
          <a:p>
            <a:r>
              <a:rPr lang="en-US" altLang="zh-CN" dirty="0" smtClean="0"/>
              <a:t>Introduction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11233" y="4349721"/>
            <a:ext cx="497380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OV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989873">
            <a:off x="1212075" y="2364558"/>
            <a:ext cx="140083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Edit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Distance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320107">
            <a:off x="3186076" y="2099365"/>
            <a:ext cx="17493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Frechet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Distance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923037">
            <a:off x="6101976" y="2491579"/>
            <a:ext cx="273677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Longest</a:t>
            </a:r>
            <a:r>
              <a:rPr lang="zh-CN" altLang="en-US" dirty="0" smtClean="0"/>
              <a:t> </a:t>
            </a:r>
            <a:r>
              <a:rPr lang="en-US" altLang="zh-CN" dirty="0"/>
              <a:t>C</a:t>
            </a:r>
            <a:r>
              <a:rPr lang="en-US" altLang="zh-CN" dirty="0" smtClean="0"/>
              <a:t>ommon</a:t>
            </a:r>
            <a:r>
              <a:rPr lang="zh-CN" altLang="en-US" dirty="0" smtClean="0"/>
              <a:t> </a:t>
            </a:r>
            <a:r>
              <a:rPr lang="en-US" altLang="zh-CN" dirty="0"/>
              <a:t>S</a:t>
            </a:r>
            <a:r>
              <a:rPr lang="en-US" altLang="zh-CN" dirty="0" smtClean="0"/>
              <a:t>ubstring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309145">
            <a:off x="5260633" y="2887953"/>
            <a:ext cx="168276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Local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Alignment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1025192">
            <a:off x="1557482" y="3473566"/>
            <a:ext cx="50937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LCS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261508">
            <a:off x="2730616" y="2950539"/>
            <a:ext cx="236077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Sparse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</a:t>
            </a:r>
            <a:r>
              <a:rPr lang="zh-CN" altLang="en-US" dirty="0" smtClean="0"/>
              <a:t> </a:t>
            </a:r>
            <a:r>
              <a:rPr lang="en-US" altLang="zh-CN" dirty="0" smtClean="0"/>
              <a:t>Diameter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94351" y="5549388"/>
            <a:ext cx="113114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k</a:t>
            </a:r>
            <a:r>
              <a:rPr lang="en-US" altLang="zh-CN" smtClean="0">
                <a:solidFill>
                  <a:schemeClr val="bg1"/>
                </a:solidFill>
              </a:rPr>
              <a:t>-CNF-SAT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4940063">
            <a:off x="3285632" y="3755042"/>
            <a:ext cx="975499" cy="20513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2291590">
            <a:off x="2125138" y="4024638"/>
            <a:ext cx="1917281" cy="22560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8430628">
            <a:off x="4376849" y="3757243"/>
            <a:ext cx="1181625" cy="23046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25494" y="5530793"/>
                <a:ext cx="940257" cy="38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1−</m:t>
                              </m:r>
                              <m:r>
                                <a:rPr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494" y="5530793"/>
                <a:ext cx="940257" cy="3879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43689" y="4399283"/>
                <a:ext cx="760336" cy="406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charset="0"/>
                            </a:rPr>
                            <m:t>2−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689" y="4399283"/>
                <a:ext cx="760336" cy="4069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470363" y="2042866"/>
                <a:ext cx="819648" cy="406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charset="0"/>
                            </a:rPr>
                            <m:t>2−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′′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363" y="2042866"/>
                <a:ext cx="819648" cy="4069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Arrow 24"/>
          <p:cNvSpPr/>
          <p:nvPr/>
        </p:nvSpPr>
        <p:spPr>
          <a:xfrm rot="17988267">
            <a:off x="3733770" y="2817991"/>
            <a:ext cx="2936657" cy="24227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68511" y="1138994"/>
                <a:ext cx="883767" cy="406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charset="0"/>
                            </a:rPr>
                            <m:t>2−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′′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511" y="1138994"/>
                <a:ext cx="883767" cy="4069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532917" y="1163174"/>
            <a:ext cx="1246431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Sparse OV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80" y="5180722"/>
            <a:ext cx="1533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NP-complete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880" y="4748547"/>
            <a:ext cx="133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Polynomial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61351" y="4447416"/>
                <a:ext cx="824456" cy="406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charset="0"/>
                            </a:rPr>
                            <m:t>2−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351" y="4447416"/>
                <a:ext cx="824456" cy="4069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Arrow 40"/>
          <p:cNvSpPr/>
          <p:nvPr/>
        </p:nvSpPr>
        <p:spPr>
          <a:xfrm rot="16200000">
            <a:off x="3912703" y="5023209"/>
            <a:ext cx="658080" cy="26963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9408-84EC-4248-B2E5-91AA5A9518B8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370213" y="4170250"/>
                <a:ext cx="70983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213" y="4170250"/>
                <a:ext cx="709839" cy="67710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6235467" y="3957332"/>
            <a:ext cx="3012276" cy="1191325"/>
            <a:chOff x="6235467" y="3957332"/>
            <a:chExt cx="3012276" cy="119132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8354229" y="4737698"/>
                  <a:ext cx="893514" cy="4069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charset="0"/>
                                  </a:rPr>
                                  <m:t>′′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4229" y="4737698"/>
                  <a:ext cx="893514" cy="40697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ounded Rectangle 32"/>
            <p:cNvSpPr/>
            <p:nvPr/>
          </p:nvSpPr>
          <p:spPr>
            <a:xfrm>
              <a:off x="6235467" y="3957332"/>
              <a:ext cx="2086466" cy="11743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..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63934" y="4060869"/>
              <a:ext cx="2057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FO graph properties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01912" y="4434038"/>
              <a:ext cx="904594" cy="2745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Hitting</a:t>
              </a:r>
              <a:r>
                <a:rPr lang="zh-CN" altLang="en-US" sz="1200" dirty="0" smtClean="0"/>
                <a:t> </a:t>
              </a:r>
              <a:r>
                <a:rPr lang="en-US" altLang="zh-CN" sz="1200" dirty="0" smtClean="0"/>
                <a:t>set</a:t>
              </a:r>
              <a:endParaRPr lang="en-US" sz="12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02289" y="4785210"/>
              <a:ext cx="1227086" cy="287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smtClean="0"/>
                <a:t>k-dominating</a:t>
              </a:r>
              <a:r>
                <a:rPr lang="zh-CN" altLang="en-US" sz="1200" dirty="0" smtClean="0"/>
                <a:t> </a:t>
              </a:r>
              <a:r>
                <a:rPr lang="en-US" altLang="zh-CN" sz="1200" dirty="0" smtClean="0"/>
                <a:t>set</a:t>
              </a:r>
              <a:endParaRPr 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61671" y="4779325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…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504027" y="4416823"/>
              <a:ext cx="670655" cy="297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k-clique</a:t>
              </a:r>
              <a:endParaRPr lang="en-US" sz="1200" dirty="0"/>
            </a:p>
          </p:txBody>
        </p:sp>
      </p:grpSp>
      <p:sp>
        <p:nvSpPr>
          <p:cNvPr id="26" name="Left Arrow 25"/>
          <p:cNvSpPr/>
          <p:nvPr/>
        </p:nvSpPr>
        <p:spPr>
          <a:xfrm rot="20947892">
            <a:off x="5153386" y="4218091"/>
            <a:ext cx="971144" cy="354142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0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185 L -0.20503 0.4643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8" grpId="0" animBg="1"/>
      <p:bldP spid="22" grpId="0"/>
      <p:bldP spid="23" grpId="0"/>
      <p:bldP spid="25" grpId="0" animBg="1"/>
      <p:bldP spid="25" grpId="1" animBg="1"/>
      <p:bldP spid="27" grpId="0"/>
      <p:bldP spid="27" grpId="1"/>
      <p:bldP spid="21" grpId="0" animBg="1"/>
      <p:bldP spid="21" grpId="1" animBg="1"/>
      <p:bldP spid="32" grpId="0"/>
      <p:bldP spid="13" grpId="0"/>
      <p:bldP spid="13" grpId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“Sparse”</a:t>
            </a:r>
            <a:r>
              <a:rPr lang="zh-CN" altLang="en-US" dirty="0" smtClean="0"/>
              <a:t> </a:t>
            </a:r>
            <a:r>
              <a:rPr lang="en-US" altLang="zh-CN" dirty="0" smtClean="0"/>
              <a:t>OV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Problem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4527802" cy="2695731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dirty="0" smtClean="0"/>
                  <a:t>2</a:t>
                </a:r>
                <a:r>
                  <a:rPr lang="zh-CN" altLang="en-US" b="1" dirty="0" smtClean="0"/>
                  <a:t> </a:t>
                </a:r>
                <a:r>
                  <a:rPr lang="en-US" altLang="zh-CN" b="1" dirty="0" smtClean="0"/>
                  <a:t>Disjoint</a:t>
                </a:r>
                <a:r>
                  <a:rPr lang="zh-CN" altLang="en-US" b="1" dirty="0" smtClean="0"/>
                  <a:t> </a:t>
                </a:r>
                <a:r>
                  <a:rPr lang="en-US" altLang="zh-CN" b="1" dirty="0" smtClean="0"/>
                  <a:t>Sets</a:t>
                </a:r>
                <a:endParaRPr lang="en-US" b="1" dirty="0" smtClean="0"/>
              </a:p>
              <a:p>
                <a:pPr lvl="1"/>
                <a:r>
                  <a:rPr lang="en-US" altLang="zh-CN" sz="2000" dirty="0"/>
                  <a:t>B</a:t>
                </a:r>
                <a:r>
                  <a:rPr lang="en-US" sz="2000" dirty="0" smtClean="0"/>
                  <a:t>ipartite </a:t>
                </a:r>
                <a:r>
                  <a:rPr lang="en-US" sz="2000" dirty="0" smtClean="0"/>
                  <a:t>graph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/>
                  <a:t>edges.</a:t>
                </a:r>
                <a:endParaRPr lang="en-US" sz="2000" dirty="0" smtClean="0"/>
              </a:p>
              <a:p>
                <a:pPr lvl="1"/>
                <a:r>
                  <a:rPr lang="en-US" altLang="zh-CN" sz="2000" dirty="0"/>
                  <a:t>An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edge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charset="0"/>
                          </a:rPr>
                          <m:t>𝑆</m:t>
                        </m:r>
                        <m:r>
                          <a:rPr lang="en-US" altLang="zh-CN" sz="2000">
                            <a:latin typeface="Cambria Math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exists</a:t>
                </a:r>
                <a:r>
                  <a:rPr lang="zh-CN" altLang="en-US" sz="2000" dirty="0"/>
                  <a:t> </a:t>
                </a:r>
                <a:r>
                  <a:rPr lang="en-US" altLang="zh-CN" sz="2000" dirty="0" err="1"/>
                  <a:t>iff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charset="0"/>
                      </a:rPr>
                      <m:t>𝑖</m:t>
                    </m:r>
                    <m:r>
                      <a:rPr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</m:oMath>
                </a14:m>
                <a:r>
                  <a:rPr lang="en-US" altLang="zh-CN" sz="2000" dirty="0" smtClean="0"/>
                  <a:t>.</a:t>
                </a:r>
                <a:endParaRPr lang="zh-CN" altLang="en-US" sz="2000" dirty="0" smtClean="0"/>
              </a:p>
              <a:p>
                <a:pPr lvl="1"/>
                <a:r>
                  <a:rPr lang="en-US" altLang="zh-CN" sz="2000" b="1" dirty="0" smtClean="0"/>
                  <a:t>Input: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the</a:t>
                </a:r>
                <a:r>
                  <a:rPr lang="zh-CN" altLang="en-US" sz="2000" dirty="0" smtClean="0"/>
                  <a:t> </a:t>
                </a:r>
                <a:r>
                  <a:rPr lang="en-US" sz="2000" dirty="0" smtClean="0"/>
                  <a:t>list </a:t>
                </a:r>
                <a:r>
                  <a:rPr lang="en-US" sz="2000" dirty="0" smtClean="0"/>
                  <a:t>of all edges</a:t>
                </a:r>
                <a:r>
                  <a:rPr lang="en-US" sz="2000" dirty="0" smtClean="0"/>
                  <a:t>.</a:t>
                </a:r>
                <a:endParaRPr lang="zh-CN" altLang="en-US" sz="2000" dirty="0" smtClean="0"/>
              </a:p>
              <a:p>
                <a:pPr lvl="1"/>
                <a:r>
                  <a:rPr lang="en-US" altLang="zh-CN" sz="2000" b="1" dirty="0" smtClean="0"/>
                  <a:t>Output: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whether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there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exists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disjoint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sets</a:t>
                </a:r>
                <a:r>
                  <a:rPr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,</a:t>
                </a:r>
                <a:r>
                  <a:rPr lang="en-US" sz="2000" dirty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.</a:t>
                </a:r>
                <a:endParaRPr lang="zh-CN" altLang="en-US" sz="2000" dirty="0" smtClean="0"/>
              </a:p>
              <a:p>
                <a:pPr lvl="1"/>
                <a:r>
                  <a:rPr lang="en-US" altLang="zh-CN" sz="2000" i="1" dirty="0" smtClean="0"/>
                  <a:t>OV</a:t>
                </a:r>
                <a:r>
                  <a:rPr lang="zh-CN" altLang="en-US" sz="2000" i="1" dirty="0" smtClean="0"/>
                  <a:t> </a:t>
                </a:r>
                <a:r>
                  <a:rPr lang="en-US" altLang="zh-CN" sz="2000" i="1" dirty="0" smtClean="0"/>
                  <a:t>is</a:t>
                </a:r>
                <a:r>
                  <a:rPr lang="zh-CN" altLang="en-US" sz="2000" i="1" dirty="0" smtClean="0"/>
                  <a:t> </a:t>
                </a:r>
                <a:r>
                  <a:rPr lang="en-US" altLang="zh-CN" sz="2000" i="1" dirty="0"/>
                  <a:t>a</a:t>
                </a:r>
                <a:r>
                  <a:rPr lang="zh-CN" altLang="en-US" sz="2000" i="1" dirty="0"/>
                  <a:t> </a:t>
                </a:r>
                <a:r>
                  <a:rPr lang="en-US" altLang="zh-CN" sz="2000" i="1" dirty="0"/>
                  <a:t>special</a:t>
                </a:r>
                <a:r>
                  <a:rPr lang="zh-CN" altLang="en-US" sz="2000" i="1" dirty="0"/>
                  <a:t> </a:t>
                </a:r>
                <a:r>
                  <a:rPr lang="en-US" altLang="zh-CN" sz="2000" i="1" dirty="0"/>
                  <a:t>case</a:t>
                </a:r>
                <a:r>
                  <a:rPr lang="zh-CN" altLang="en-US" sz="2000" i="1" dirty="0"/>
                  <a:t> </a:t>
                </a:r>
                <a:r>
                  <a:rPr lang="en-US" altLang="zh-CN" sz="2000" i="1" dirty="0"/>
                  <a:t>when</a:t>
                </a:r>
                <a:r>
                  <a:rPr lang="zh-CN" altLang="en-US" sz="2000" i="1" dirty="0"/>
                  <a:t> </a:t>
                </a:r>
                <a:r>
                  <a:rPr lang="en-US" altLang="zh-CN" sz="2000" i="1" dirty="0"/>
                  <a:t>the</a:t>
                </a:r>
                <a:r>
                  <a:rPr lang="zh-CN" altLang="en-US" sz="2000" i="1" dirty="0"/>
                  <a:t> </a:t>
                </a:r>
                <a:r>
                  <a:rPr lang="en-US" altLang="zh-CN" sz="2000" i="1" dirty="0"/>
                  <a:t>bipartite</a:t>
                </a:r>
                <a:r>
                  <a:rPr lang="zh-CN" altLang="en-US" sz="2000" i="1" dirty="0"/>
                  <a:t> </a:t>
                </a:r>
                <a:r>
                  <a:rPr lang="en-US" altLang="zh-CN" sz="2000" i="1" dirty="0"/>
                  <a:t>graph</a:t>
                </a:r>
                <a:r>
                  <a:rPr lang="zh-CN" altLang="en-US" sz="2000" i="1" dirty="0"/>
                  <a:t> </a:t>
                </a:r>
                <a:r>
                  <a:rPr lang="en-US" altLang="zh-CN" sz="2000" i="1" dirty="0"/>
                  <a:t>is</a:t>
                </a:r>
                <a:r>
                  <a:rPr lang="zh-CN" altLang="en-US" sz="2000" i="1" dirty="0"/>
                  <a:t> </a:t>
                </a:r>
                <a:r>
                  <a:rPr lang="en-US" altLang="zh-CN" sz="2000" i="1" dirty="0"/>
                  <a:t>very</a:t>
                </a:r>
                <a:r>
                  <a:rPr lang="zh-CN" altLang="en-US" sz="2000" i="1" dirty="0"/>
                  <a:t> </a:t>
                </a:r>
                <a:r>
                  <a:rPr lang="en-US" altLang="zh-CN" sz="2000" i="1" dirty="0"/>
                  <a:t>unbalanced</a:t>
                </a:r>
                <a:r>
                  <a:rPr lang="en-US" altLang="zh-CN" sz="2000" i="1" dirty="0" smtClean="0"/>
                  <a:t>.</a:t>
                </a:r>
                <a:endParaRPr lang="en-US" sz="2000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4527802" cy="2695731"/>
              </a:xfrm>
              <a:blipFill rotWithShape="0">
                <a:blip r:embed="rId3"/>
                <a:stretch>
                  <a:fillRect l="-1346" t="-2489" b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785905"/>
              </p:ext>
            </p:extLst>
          </p:nvPr>
        </p:nvGraphicFramePr>
        <p:xfrm>
          <a:off x="6245527" y="1966780"/>
          <a:ext cx="1828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</a:tblGrid>
              <a:tr h="3443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869077" y="1963208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077" y="1963208"/>
                <a:ext cx="37645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577690"/>
              </p:ext>
            </p:extLst>
          </p:nvPr>
        </p:nvGraphicFramePr>
        <p:xfrm>
          <a:off x="6245527" y="2456277"/>
          <a:ext cx="18288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</a:tblGrid>
              <a:tr h="3443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869077" y="2452705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077" y="2452705"/>
                <a:ext cx="36933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550545" y="3600761"/>
                <a:ext cx="4177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545" y="3600761"/>
                <a:ext cx="41771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525145" y="4028041"/>
                <a:ext cx="457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145" y="4028041"/>
                <a:ext cx="45768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9" idx="6"/>
            <a:endCxn id="15" idx="2"/>
          </p:cNvCxnSpPr>
          <p:nvPr/>
        </p:nvCxnSpPr>
        <p:spPr>
          <a:xfrm>
            <a:off x="6129852" y="3797003"/>
            <a:ext cx="2255766" cy="1365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5"/>
            <a:endCxn id="18" idx="5"/>
          </p:cNvCxnSpPr>
          <p:nvPr/>
        </p:nvCxnSpPr>
        <p:spPr>
          <a:xfrm>
            <a:off x="6119661" y="3821608"/>
            <a:ext cx="2325361" cy="17233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14" idx="3"/>
          </p:cNvCxnSpPr>
          <p:nvPr/>
        </p:nvCxnSpPr>
        <p:spPr>
          <a:xfrm flipV="1">
            <a:off x="6119475" y="3429199"/>
            <a:ext cx="2276335" cy="7766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6"/>
            <a:endCxn id="16" idx="2"/>
          </p:cNvCxnSpPr>
          <p:nvPr/>
        </p:nvCxnSpPr>
        <p:spPr>
          <a:xfrm>
            <a:off x="6129667" y="4230412"/>
            <a:ext cx="2255952" cy="2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489759" y="48338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489759" y="53625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473020" y="31968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493963" y="37287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</a:t>
            </a:r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473020" y="42813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60258" y="3762205"/>
            <a:ext cx="69595" cy="695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60072" y="4195615"/>
            <a:ext cx="69595" cy="695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60072" y="5067546"/>
            <a:ext cx="69595" cy="695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60072" y="4631580"/>
            <a:ext cx="69595" cy="695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85619" y="3369796"/>
            <a:ext cx="69595" cy="695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85619" y="3898730"/>
            <a:ext cx="69595" cy="695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85619" y="4427663"/>
            <a:ext cx="69595" cy="695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385619" y="4956597"/>
            <a:ext cx="69595" cy="695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85619" y="5485530"/>
            <a:ext cx="69595" cy="695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830193" y="4616509"/>
                <a:ext cx="4784884" cy="103453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Question:</a:t>
                </a:r>
              </a:p>
              <a:p>
                <a:pPr lvl="1"/>
                <a:r>
                  <a:rPr lang="en-US" sz="2000" dirty="0" smtClean="0"/>
                  <a:t>Whether bipartite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𝐺</m:t>
                    </m:r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0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000" dirty="0" smtClean="0"/>
                  <a:t> satisfy</a:t>
                </a:r>
              </a:p>
              <a:p>
                <a:pPr marL="384048" lvl="2" indent="0">
                  <a:buNone/>
                </a:pPr>
                <a:endParaRPr lang="en-US" sz="2000" dirty="0" smtClean="0"/>
              </a:p>
              <a:p>
                <a:pPr lvl="1"/>
                <a:endParaRPr lang="en-US" sz="2000" dirty="0"/>
              </a:p>
            </p:txBody>
          </p:sp>
        </mc:Choice>
        <mc:Fallback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93" y="4616509"/>
                <a:ext cx="4784884" cy="1034530"/>
              </a:xfrm>
              <a:prstGeom prst="rect">
                <a:avLst/>
              </a:prstGeom>
              <a:blipFill rotWithShape="0">
                <a:blip r:embed="rId8"/>
                <a:stretch>
                  <a:fillRect l="-1274" t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55359" y="5547227"/>
                <a:ext cx="6212202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∃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∈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𝐴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∃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∈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𝐴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∀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∈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¬((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)∈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)∨¬((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)∈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59" y="5547227"/>
                <a:ext cx="621220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0938"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7B7F-3297-1E4B-A13D-B5A4F1449B99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“Sparse”</a:t>
            </a:r>
            <a:r>
              <a:rPr lang="zh-CN" altLang="en-US" dirty="0"/>
              <a:t> </a:t>
            </a:r>
            <a:r>
              <a:rPr lang="en-US" altLang="zh-CN" dirty="0"/>
              <a:t>OV</a:t>
            </a:r>
            <a:r>
              <a:rPr lang="zh-CN" altLang="en-US" dirty="0"/>
              <a:t> </a:t>
            </a:r>
            <a:r>
              <a:rPr lang="en-US" altLang="zh-CN" dirty="0" smtClean="0"/>
              <a:t>Conjecture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09FE-68D4-644F-82BC-C3790CF0239C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75518157"/>
                  </p:ext>
                </p:extLst>
              </p:nvPr>
            </p:nvGraphicFramePr>
            <p:xfrm>
              <a:off x="822960" y="2401817"/>
              <a:ext cx="7543800" cy="805244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7543800"/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altLang="zh-CN" sz="2000" b="1" dirty="0" smtClean="0"/>
                            <a:t>Orthogonal</a:t>
                          </a:r>
                          <a:r>
                            <a:rPr lang="zh-CN" altLang="en-US" sz="2000" b="1" dirty="0" smtClean="0"/>
                            <a:t> </a:t>
                          </a:r>
                          <a:r>
                            <a:rPr lang="en-US" altLang="zh-CN" sz="2000" b="1" dirty="0" smtClean="0"/>
                            <a:t>Vectors</a:t>
                          </a:r>
                          <a:r>
                            <a:rPr lang="zh-CN" altLang="en-US" sz="2000" b="1" dirty="0" smtClean="0"/>
                            <a:t> </a:t>
                          </a:r>
                          <a:r>
                            <a:rPr lang="en-US" altLang="zh-CN" sz="2000" dirty="0" smtClean="0"/>
                            <a:t>Conjecture</a:t>
                          </a:r>
                          <a:endParaRPr lang="en-US" altLang="zh-CN" sz="2000" dirty="0" smtClean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b="0" dirty="0" smtClean="0"/>
                            <a:t>OV</a:t>
                          </a:r>
                          <a:r>
                            <a:rPr lang="zh-CN" altLang="en-US" sz="2000" b="0" dirty="0" smtClean="0"/>
                            <a:t> </a:t>
                          </a:r>
                          <a:r>
                            <a:rPr lang="en-US" altLang="zh-CN" sz="2000" b="0" dirty="0" smtClean="0"/>
                            <a:t>with</a:t>
                          </a:r>
                          <a:r>
                            <a:rPr lang="zh-CN" altLang="en-US" sz="2000" b="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000" b="0" i="1" baseline="0" smtClean="0">
                                  <a:latin typeface="Cambria Math" charset="0"/>
                                </a:rPr>
                                <m:t>𝑑</m:t>
                              </m:r>
                              <m:r>
                                <a:rPr lang="en-US" altLang="zh-CN" sz="2000" b="0" i="1" baseline="0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baseline="0" smtClean="0">
                                  <a:latin typeface="Cambria Math" charset="0"/>
                                </a:rPr>
                                <m:t>O</m:t>
                              </m:r>
                              <m:r>
                                <a:rPr lang="en-US" altLang="zh-CN" sz="2000" b="0" i="1" baseline="0" smtClean="0">
                                  <a:latin typeface="Cambria Math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altLang="zh-CN" sz="2000" b="0" i="1" baseline="0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baseline="0" smtClean="0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sz="2000" b="0" i="1" baseline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altLang="zh-CN" sz="2000" b="0" i="1" baseline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zh-CN" altLang="en-US" sz="2000" dirty="0" smtClean="0"/>
                            <a:t> </a:t>
                          </a:r>
                          <a:r>
                            <a:rPr lang="en-US" sz="2000" dirty="0" smtClean="0"/>
                            <a:t>requires time</a:t>
                          </a:r>
                          <a:r>
                            <a:rPr lang="zh-CN" altLang="en-US" sz="20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charset="0"/>
                                    </a:rPr>
                                    <m:t>2−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charset="0"/>
                                    </a:rPr>
                                    <m:t>o</m:t>
                                  </m:r>
                                  <m:r>
                                    <a:rPr lang="en-US" altLang="zh-CN" sz="2000" b="0" i="1" smtClean="0">
                                      <a:latin typeface="Cambria Math" charset="0"/>
                                    </a:rPr>
                                    <m:t>(1)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 smtClean="0"/>
                            <a:t>.</a:t>
                          </a:r>
                          <a:endParaRPr lang="en-US" sz="2000" dirty="0" smtClean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75518157"/>
                  </p:ext>
                </p:extLst>
              </p:nvPr>
            </p:nvGraphicFramePr>
            <p:xfrm>
              <a:off x="822960" y="2401817"/>
              <a:ext cx="7543800" cy="805244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7543800"/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b="1" dirty="0" smtClean="0"/>
                            <a:t>Orthogonal</a:t>
                          </a:r>
                          <a:r>
                            <a:rPr lang="zh-CN" altLang="en-US" sz="2000" b="1" dirty="0" smtClean="0"/>
                            <a:t> </a:t>
                          </a:r>
                          <a:r>
                            <a:rPr lang="en-US" altLang="zh-CN" sz="2000" b="1" dirty="0" smtClean="0"/>
                            <a:t>Vectors</a:t>
                          </a:r>
                          <a:r>
                            <a:rPr lang="zh-CN" altLang="en-US" sz="2000" b="1" dirty="0" smtClean="0"/>
                            <a:t> </a:t>
                          </a:r>
                          <a:r>
                            <a:rPr lang="en-US" altLang="zh-CN" sz="2000" dirty="0" smtClean="0"/>
                            <a:t>Conjecture</a:t>
                          </a:r>
                          <a:endParaRPr lang="en-US" altLang="zh-CN" sz="2000" dirty="0" smtClean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90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104412" r="-1373" b="-25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30772757"/>
                  </p:ext>
                </p:extLst>
              </p:nvPr>
            </p:nvGraphicFramePr>
            <p:xfrm>
              <a:off x="822960" y="4028179"/>
              <a:ext cx="7543800" cy="805244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7543800"/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altLang="zh-CN" sz="2000" b="1" dirty="0" smtClean="0"/>
                            <a:t>Sparse</a:t>
                          </a:r>
                          <a:r>
                            <a:rPr lang="zh-CN" altLang="en-US" sz="2000" b="1" dirty="0" smtClean="0"/>
                            <a:t> </a:t>
                          </a:r>
                          <a:r>
                            <a:rPr lang="en-US" altLang="zh-CN" sz="2000" b="1" dirty="0" smtClean="0"/>
                            <a:t>Orthogonal</a:t>
                          </a:r>
                          <a:r>
                            <a:rPr lang="zh-CN" altLang="en-US" sz="2000" b="1" dirty="0" smtClean="0"/>
                            <a:t> </a:t>
                          </a:r>
                          <a:r>
                            <a:rPr lang="en-US" altLang="zh-CN" sz="2000" b="1" dirty="0" smtClean="0"/>
                            <a:t>Vectors</a:t>
                          </a:r>
                          <a:r>
                            <a:rPr lang="zh-CN" altLang="en-US" sz="2000" b="1" dirty="0" smtClean="0"/>
                            <a:t> </a:t>
                          </a:r>
                          <a:r>
                            <a:rPr lang="en-US" altLang="zh-CN" sz="2000" dirty="0" smtClean="0"/>
                            <a:t>Conjecture</a:t>
                          </a:r>
                          <a:endParaRPr lang="en-US" altLang="zh-CN" sz="2000" dirty="0" smtClean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smtClean="0"/>
                            <a:t>2 Disjoint Sets</a:t>
                          </a:r>
                          <a:r>
                            <a:rPr lang="zh-CN" altLang="en-US" sz="2000" smtClean="0"/>
                            <a:t> </a:t>
                          </a:r>
                          <a:r>
                            <a:rPr lang="en-US" sz="2000" smtClean="0"/>
                            <a:t>requires </a:t>
                          </a:r>
                          <a:r>
                            <a:rPr lang="en-US" sz="2000" dirty="0" smtClean="0"/>
                            <a:t>time</a:t>
                          </a:r>
                          <a:r>
                            <a:rPr lang="zh-CN" altLang="en-US" sz="20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charset="0"/>
                                    </a:rPr>
                                    <m:t>2−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charset="0"/>
                                    </a:rPr>
                                    <m:t>o</m:t>
                                  </m:r>
                                  <m:r>
                                    <a:rPr lang="en-US" altLang="zh-CN" sz="2000" b="0" i="1" smtClean="0">
                                      <a:latin typeface="Cambria Math" charset="0"/>
                                    </a:rPr>
                                    <m:t>(1)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dirty="0" smtClean="0"/>
                            <a:t>.</a:t>
                          </a:r>
                          <a:endParaRPr lang="en-US" sz="2000" dirty="0" smtClean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30772757"/>
                  </p:ext>
                </p:extLst>
              </p:nvPr>
            </p:nvGraphicFramePr>
            <p:xfrm>
              <a:off x="822960" y="4028179"/>
              <a:ext cx="7543800" cy="805244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7543800"/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b="1" dirty="0" smtClean="0"/>
                            <a:t>Sparse</a:t>
                          </a:r>
                          <a:r>
                            <a:rPr lang="zh-CN" altLang="en-US" sz="2000" b="1" dirty="0" smtClean="0"/>
                            <a:t> </a:t>
                          </a:r>
                          <a:r>
                            <a:rPr lang="en-US" altLang="zh-CN" sz="2000" b="1" dirty="0" smtClean="0"/>
                            <a:t>Orthogonal</a:t>
                          </a:r>
                          <a:r>
                            <a:rPr lang="zh-CN" altLang="en-US" sz="2000" b="1" dirty="0" smtClean="0"/>
                            <a:t> </a:t>
                          </a:r>
                          <a:r>
                            <a:rPr lang="en-US" altLang="zh-CN" sz="2000" b="1" dirty="0" smtClean="0"/>
                            <a:t>Vectors</a:t>
                          </a:r>
                          <a:r>
                            <a:rPr lang="zh-CN" altLang="en-US" sz="2000" b="1" dirty="0" smtClean="0"/>
                            <a:t> </a:t>
                          </a:r>
                          <a:r>
                            <a:rPr lang="en-US" altLang="zh-CN" sz="2000" dirty="0" smtClean="0"/>
                            <a:t>Conjecture</a:t>
                          </a:r>
                          <a:endParaRPr lang="en-US" altLang="zh-CN" sz="2000" dirty="0" smtClean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90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102941" r="-1373" b="-264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6171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First-order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8664370"/>
                  </p:ext>
                </p:extLst>
              </p:nvPr>
            </p:nvGraphicFramePr>
            <p:xfrm>
              <a:off x="353059" y="3644900"/>
              <a:ext cx="8483600" cy="2141602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2475679"/>
                    <a:gridCol w="6007921"/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Examples</a:t>
                          </a:r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smtClean="0"/>
                            <a:t>Hitting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Set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altLang="en-US" sz="2000" b="0" dirty="0" smtClean="0">
                              <a:ea typeface="Cambria Math" charset="0"/>
                              <a:cs typeface="Cambria Math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∃</m:t>
                                  </m:r>
                                  <m:r>
                                    <a:rPr lang="en-US" altLang="zh-CN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𝐻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∀</m:t>
                                  </m:r>
                                  <m:r>
                                    <a:rPr lang="en-US" altLang="zh-CN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∃</m:t>
                                  </m:r>
                                  <m:r>
                                    <a:rPr lang="en-US" altLang="zh-CN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𝑢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(</m:t>
                                  </m:r>
                                  <m:r>
                                    <a:rPr lang="en-US" altLang="zh-CN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𝑢</m:t>
                                  </m:r>
                                  <m:r>
                                    <a:rPr lang="en-US" altLang="zh-CN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∈</m:t>
                                  </m:r>
                                  <m:r>
                                    <a:rPr lang="en-US" altLang="zh-CN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𝐻</m:t>
                                  </m:r>
                                  <m:r>
                                    <a:rPr lang="en-US" altLang="zh-CN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)∧(</m:t>
                                  </m:r>
                                  <m:r>
                                    <a:rPr lang="en-US" altLang="zh-CN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𝑢</m:t>
                                  </m:r>
                                  <m:r>
                                    <a:rPr lang="en-US" altLang="zh-CN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∈</m:t>
                                  </m:r>
                                  <m:r>
                                    <a:rPr lang="en-US" altLang="zh-CN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  <m:r>
                                    <a:rPr lang="en-US" altLang="zh-CN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latin typeface="Cambria Math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2000" dirty="0" smtClean="0"/>
                            <a:t>-Clique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∃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smtClean="0">
                                  <a:latin typeface="Cambria Math" charset="0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∃</m:t>
                                  </m:r>
                                </m:e>
                                <m:sub>
                                  <m:r>
                                    <a:rPr lang="en-US" altLang="zh-CN" sz="20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smtClean="0">
                                  <a:latin typeface="Cambria Math" charset="0"/>
                                </a:rPr>
                                <m:t>)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⋀"/>
                                      <m:limLoc m:val="subSup"/>
                                      <m:supHide m:val="on"/>
                                      <m:ctrlPr>
                                        <a:rPr lang="en-US" sz="2000" i="1" smtClean="0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9"/>
                                        </m:rPr>
                                        <a:rPr lang="en-US" sz="2000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smtClean="0">
                                          <a:latin typeface="Cambria Math" charset="0"/>
                                        </a:rPr>
                                        <m:t>≠</m:t>
                                      </m:r>
                                      <m:r>
                                        <a:rPr lang="en-US" sz="2000" smtClean="0"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sz="2000" smtClean="0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smtClean="0">
                                              <a:latin typeface="Cambria Math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000" smtClean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smtClean="0">
                                              <a:latin typeface="Cambria Math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000" smtClean="0"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2000" smtClean="0">
                                          <a:latin typeface="Cambria Math" charset="0"/>
                                        </a:rPr>
                                        <m:t>)∈</m:t>
                                      </m:r>
                                      <m:r>
                                        <a:rPr lang="en-US" sz="2000" smtClean="0">
                                          <a:latin typeface="Cambria Math" charset="0"/>
                                        </a:rPr>
                                        <m:t>𝐸</m:t>
                                      </m:r>
                                    </m:e>
                                  </m:nary>
                                </m:e>
                              </m:d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latin typeface="Cambria Math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2000" dirty="0" smtClean="0"/>
                            <a:t>-Dominating Set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∃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smtClean="0">
                                  <a:latin typeface="Cambria Math" charset="0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∃</m:t>
                                  </m:r>
                                </m:e>
                                <m:sub>
                                  <m:r>
                                    <a:rPr lang="en-US" altLang="zh-CN" sz="20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smtClean="0">
                                  <a:latin typeface="Cambria Math" charset="0"/>
                                </a:rPr>
                                <m:t>)</m:t>
                              </m:r>
                              <m:r>
                                <a:rPr lang="en-US" sz="200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000" smtClean="0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+1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000" smtClean="0">
                                      <a:latin typeface="Cambria Math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000" smtClean="0">
                                  <a:latin typeface="Cambria Math" charset="0"/>
                                </a:rPr>
                                <m:t>)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⋁"/>
                                      <m:limLoc m:val="subSup"/>
                                      <m:ctrlPr>
                                        <a:rPr lang="en-US" sz="2000" i="1" smtClean="0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sz="2000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smtClean="0">
                                          <a:latin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000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p>
                                    <m:e>
                                      <m:r>
                                        <a:rPr lang="en-US" sz="2000" smtClean="0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smtClean="0">
                                              <a:latin typeface="Cambria Math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000" smtClean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smtClean="0">
                                              <a:latin typeface="Cambria Math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000" smtClean="0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000" smtClean="0">
                                              <a:latin typeface="Cambria Math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en-US" sz="2000" smtClean="0">
                                          <a:latin typeface="Cambria Math" charset="0"/>
                                        </a:rPr>
                                        <m:t>)∈</m:t>
                                      </m:r>
                                      <m:r>
                                        <a:rPr lang="en-US" sz="2000" smtClean="0">
                                          <a:latin typeface="Cambria Math" charset="0"/>
                                        </a:rPr>
                                        <m:t>𝐸</m:t>
                                      </m:r>
                                    </m:e>
                                  </m:nary>
                                </m:e>
                              </m:d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latin typeface="Cambria Math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altLang="zh-CN" sz="2000" dirty="0" smtClean="0"/>
                            <a:t>-Orthogonal</a:t>
                          </a:r>
                          <a:r>
                            <a:rPr lang="zh-CN" altLang="en-US" sz="2000" dirty="0" smtClean="0"/>
                            <a:t> </a:t>
                          </a:r>
                          <a:r>
                            <a:rPr lang="en-US" altLang="zh-CN" sz="2000" dirty="0" smtClean="0"/>
                            <a:t>Vectors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altLang="en-US" sz="20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∃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smtClean="0">
                                  <a:latin typeface="Cambria Math" charset="0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∃</m:t>
                                  </m:r>
                                </m:e>
                                <m:sub>
                                  <m:r>
                                    <a:rPr lang="en-US" altLang="zh-CN" sz="20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smtClean="0">
                                  <a:latin typeface="Cambria Math" charset="0"/>
                                </a:rPr>
                                <m:t>)</m:t>
                              </m:r>
                              <m:r>
                                <a:rPr lang="en-US" sz="200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000" smtClean="0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000" smtClean="0">
                                  <a:latin typeface="Cambria Math" charset="0"/>
                                </a:rPr>
                                <m:t>)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⋁"/>
                                      <m:limLoc m:val="subSup"/>
                                      <m:ctrlPr>
                                        <a:rPr lang="en-US" sz="2000" i="1" smtClean="0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sty m:val="p"/>
                                          <m:brk m:alnAt="1"/>
                                        </m:rPr>
                                        <a:rPr lang="en-US" altLang="zh-CN" sz="2000" b="0" i="0" smtClean="0">
                                          <a:latin typeface="Cambria Math" charset="0"/>
                                        </a:rPr>
                                        <m:t>j</m:t>
                                      </m:r>
                                      <m:r>
                                        <a:rPr lang="en-US" sz="2000" smtClean="0">
                                          <a:latin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000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p>
                                    <m:e>
                                      <m:r>
                                        <a:rPr lang="en-US" sz="200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¬</m:t>
                                      </m:r>
                                      <m:r>
                                        <a:rPr lang="en-US" sz="2000" smtClean="0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smtClean="0">
                                              <a:latin typeface="Cambria Math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 smtClean="0"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zh-CN" sz="2000" b="0" i="1" smtClean="0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b="0" i="1" smtClean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altLang="zh-CN" sz="2000" b="0" i="0" smtClean="0">
                                          <a:latin typeface="Cambria Math" charset="0"/>
                                        </a:rPr>
                                        <m:t>=1</m:t>
                                      </m:r>
                                      <m:r>
                                        <a:rPr lang="en-US" sz="2000" smtClean="0">
                                          <a:latin typeface="Cambria Math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d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8664370"/>
                  </p:ext>
                </p:extLst>
              </p:nvPr>
            </p:nvGraphicFramePr>
            <p:xfrm>
              <a:off x="353059" y="3644900"/>
              <a:ext cx="8483600" cy="2141602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2475679"/>
                    <a:gridCol w="6007921"/>
                  </a:tblGrid>
                  <a:tr h="396240">
                    <a:tc gridSpan="2"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Examples</a:t>
                          </a:r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smtClean="0"/>
                            <a:t>Hitting</a:t>
                          </a:r>
                          <a:r>
                            <a:rPr lang="zh-CN" altLang="en-US" sz="2000" baseline="0" dirty="0" smtClean="0"/>
                            <a:t> </a:t>
                          </a:r>
                          <a:r>
                            <a:rPr lang="en-US" altLang="zh-CN" sz="2000" baseline="0" dirty="0" smtClean="0"/>
                            <a:t>Set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1379" t="-106061" r="-203" b="-480303"/>
                          </a:stretch>
                        </a:blipFill>
                      </a:tcPr>
                    </a:tc>
                  </a:tr>
                  <a:tr h="4528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6" t="-183784" r="-242752" b="-3283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1379" t="-183784" r="-203" b="-328378"/>
                          </a:stretch>
                        </a:blipFill>
                      </a:tcPr>
                    </a:tc>
                  </a:tr>
                  <a:tr h="4372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6" t="-291667" r="-242752" b="-2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1379" t="-291667" r="-203" b="-237500"/>
                          </a:stretch>
                        </a:blipFill>
                      </a:tcPr>
                    </a:tc>
                  </a:tr>
                  <a:tr h="459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6" t="-371053" r="-242752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1379" t="-371053" r="-203" b="-125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822959" y="1845734"/>
                <a:ext cx="7543801" cy="181186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 sz="2000" dirty="0" smtClean="0"/>
                  <a:t>Graph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/>
                  <a:t>=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binary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relations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+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unary</a:t>
                </a:r>
                <a:r>
                  <a:rPr lang="zh-CN" altLang="en-US" sz="2000" dirty="0"/>
                  <a:t> </a:t>
                </a:r>
                <a:r>
                  <a:rPr lang="en-US" altLang="zh-CN" sz="2000" dirty="0" smtClean="0"/>
                  <a:t>relations.</a:t>
                </a:r>
                <a:endParaRPr lang="zh-CN" altLang="en-US" sz="2000" dirty="0" smtClean="0"/>
              </a:p>
              <a:p>
                <a:pPr lvl="1"/>
                <a:r>
                  <a:rPr lang="en-US" altLang="zh-CN" sz="2000" dirty="0" smtClean="0"/>
                  <a:t>First-order </a:t>
                </a:r>
                <a:r>
                  <a:rPr lang="en-US" altLang="zh-CN" sz="2000" dirty="0"/>
                  <a:t>formula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𝜑</m:t>
                    </m:r>
                  </m:oMath>
                </a14:m>
                <a:r>
                  <a:rPr lang="en-US" altLang="zh-CN" sz="2000" dirty="0"/>
                  <a:t> with </a:t>
                </a:r>
                <a:r>
                  <a:rPr lang="en-US" altLang="zh-CN" sz="2000" dirty="0" smtClean="0">
                    <a:latin typeface="Cambria Math" charset="0"/>
                    <a:ea typeface="Cambria Math" charset="0"/>
                    <a:cs typeface="Cambria Math" charset="0"/>
                  </a:rPr>
                  <a:t>k+1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quantifiers </a:t>
                </a:r>
                <a:r>
                  <a:rPr lang="en-US" altLang="zh-CN" sz="2000" dirty="0"/>
                  <a:t>(either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∃</m:t>
                    </m:r>
                  </m:oMath>
                </a14:m>
                <a:r>
                  <a:rPr lang="en-US" altLang="zh-CN" sz="2000" dirty="0"/>
                  <a:t> or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∀</m:t>
                    </m:r>
                  </m:oMath>
                </a14:m>
                <a:r>
                  <a:rPr lang="en-US" altLang="zh-CN" sz="2000" dirty="0" smtClean="0"/>
                  <a:t>).</a:t>
                </a:r>
              </a:p>
              <a:p>
                <a:pPr lvl="1"/>
                <a:r>
                  <a:rPr lang="en-US" altLang="zh-CN" sz="2000" dirty="0" smtClean="0"/>
                  <a:t>Input: Graph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altLang="zh-CN" sz="2000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altLang="zh-CN" sz="2000" dirty="0" smtClean="0"/>
                  <a:t> vertices and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charset="0"/>
                      </a:rPr>
                      <m:t> </m:t>
                    </m:r>
                    <m:r>
                      <a:rPr lang="en-US" altLang="zh-CN" sz="2000" i="1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altLang="zh-CN" sz="2000" dirty="0" smtClean="0"/>
                  <a:t> edges. (input size</a:t>
                </a: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is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altLang="zh-CN" sz="2000" dirty="0" smtClean="0"/>
                  <a:t>).</a:t>
                </a:r>
              </a:p>
              <a:p>
                <a:pPr lvl="1"/>
                <a:r>
                  <a:rPr lang="en-US" altLang="zh-CN" sz="2000" dirty="0" smtClean="0"/>
                  <a:t>The </a:t>
                </a:r>
                <a:r>
                  <a:rPr lang="en-US" altLang="zh-CN" sz="2000" dirty="0" smtClean="0">
                    <a:solidFill>
                      <a:srgbClr val="C00000"/>
                    </a:solidFill>
                  </a:rPr>
                  <a:t>model checking problem for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𝜑</m:t>
                    </m:r>
                  </m:oMath>
                </a14:m>
                <a:r>
                  <a:rPr lang="en-US" altLang="zh-CN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 smtClean="0"/>
                  <a:t>is to decide whether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charset="0"/>
                      </a:rPr>
                      <m:t>𝐺</m:t>
                    </m:r>
                    <m:r>
                      <a:rPr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⊨</m:t>
                    </m:r>
                    <m:r>
                      <a:rPr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𝜑</m:t>
                    </m:r>
                  </m:oMath>
                </a14:m>
                <a:r>
                  <a:rPr lang="en-US" altLang="zh-CN" sz="2000" dirty="0" smtClean="0"/>
                  <a:t>.</a:t>
                </a:r>
                <a:endParaRPr lang="en-US" altLang="zh-CN" sz="2000" dirty="0" smtClean="0"/>
              </a:p>
            </p:txBody>
          </p:sp>
        </mc:Choice>
        <mc:Fallback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" y="1845734"/>
                <a:ext cx="7543801" cy="1811866"/>
              </a:xfrm>
              <a:prstGeom prst="rect">
                <a:avLst/>
              </a:prstGeom>
              <a:blipFill rotWithShape="0">
                <a:blip r:embed="rId4"/>
                <a:stretch>
                  <a:fillRect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E232-EB1C-CC4C-BC71-011989329669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First-order</a:t>
            </a:r>
            <a:r>
              <a:rPr lang="zh-CN" altLang="en-US" dirty="0"/>
              <a:t> </a:t>
            </a:r>
            <a:r>
              <a:rPr lang="en-US" altLang="zh-CN" dirty="0" smtClean="0"/>
              <a:t>model checking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22957" y="1947616"/>
                <a:ext cx="7543800" cy="7134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 smtClean="0">
                    <a:solidFill>
                      <a:schemeClr val="tx1"/>
                    </a:solidFill>
                  </a:rPr>
                  <a:t>Model checking 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𝑘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altLang="zh-CN" sz="2000" dirty="0" smtClean="0">
                    <a:solidFill>
                      <a:schemeClr val="tx1"/>
                    </a:solidFill>
                  </a:rPr>
                  <a:t>-quantifier 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formula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𝜑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dirty="0"/>
                  <a:t>i</a:t>
                </a:r>
                <a:r>
                  <a:rPr lang="en-US" sz="2000" dirty="0" smtClean="0"/>
                  <a:t>s solvable </a:t>
                </a:r>
                <a:r>
                  <a:rPr lang="en-US" sz="2000" dirty="0"/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charset="0"/>
                      </a:rPr>
                      <m:t>O</m:t>
                    </m:r>
                    <m:r>
                      <a:rPr lang="en-US" sz="200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𝑘</m:t>
                        </m:r>
                        <m:r>
                          <a:rPr lang="en-US" sz="2000" i="1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charset="0"/>
                      </a:rPr>
                      <m:t>𝑚</m:t>
                    </m:r>
                    <m:r>
                      <a:rPr lang="en-US" sz="20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/>
                  <a:t> time.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7" y="1947616"/>
                <a:ext cx="7543800" cy="713465"/>
              </a:xfrm>
              <a:prstGeom prst="rect">
                <a:avLst/>
              </a:prstGeom>
              <a:blipFill rotWithShape="0">
                <a:blip r:embed="rId3"/>
                <a:stretch>
                  <a:fillRect t="-4237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22956" y="2823615"/>
                <a:ext cx="7543801" cy="4099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smtClean="0"/>
                  <a:t>We conjecture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it</a:t>
                </a:r>
                <a:r>
                  <a:rPr lang="zh-CN" alt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requires</a:t>
                </a:r>
                <a:r>
                  <a:rPr lang="zh-CN" alt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en-US" sz="2000" i="1"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Ω</m:t>
                        </m:r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time.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6" y="2823615"/>
                <a:ext cx="7543801" cy="409920"/>
              </a:xfrm>
              <a:prstGeom prst="rect">
                <a:avLst/>
              </a:prstGeom>
              <a:blipFill rotWithShape="0">
                <a:blip r:embed="rId4"/>
                <a:stretch>
                  <a:fillRect t="-597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865562" y="4458210"/>
                <a:ext cx="7543801" cy="181186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 sz="2000" dirty="0" smtClean="0"/>
                  <a:t>W.l.o.g. assume input size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charset="0"/>
                      </a:rPr>
                      <m:t>𝑚</m:t>
                    </m:r>
                    <m:r>
                      <a:rPr lang="en-US" altLang="zh-CN" sz="2000" b="0" i="1" smtClean="0">
                        <a:latin typeface="Cambria Math" charset="0"/>
                      </a:rPr>
                      <m:t>=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charset="0"/>
                          </a:rPr>
                          <m:t>o</m:t>
                        </m:r>
                        <m:r>
                          <a:rPr lang="en-US" altLang="zh-CN" sz="2000" b="0" i="1" smtClean="0">
                            <a:latin typeface="Cambria Math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altLang="zh-CN" sz="2000" dirty="0" smtClean="0"/>
                  <a:t>.</a:t>
                </a:r>
                <a:r>
                  <a:rPr lang="en-US" altLang="zh-CN" sz="2000" dirty="0"/>
                  <a:t> </a:t>
                </a:r>
                <a:r>
                  <a:rPr lang="en-US" altLang="zh-CN" sz="2000" b="1" dirty="0" smtClean="0"/>
                  <a:t>The graph is sparse.</a:t>
                </a:r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62" y="4458210"/>
                <a:ext cx="7543801" cy="1811866"/>
              </a:xfrm>
              <a:prstGeom prst="rect">
                <a:avLst/>
              </a:prstGeom>
              <a:blipFill rotWithShape="0">
                <a:blip r:embed="rId5"/>
                <a:stretch>
                  <a:fillRect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018226" y="4905335"/>
                <a:ext cx="5441674" cy="1249637"/>
              </a:xfrm>
              <a:prstGeom prst="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tx1"/>
                    </a:solidFill>
                  </a:rPr>
                  <a:t>For dense</a:t>
                </a:r>
                <a:r>
                  <a:rPr lang="zh-CN" alt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graphs: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[Williams’14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]</a:t>
                </a:r>
                <a:endParaRPr lang="en-US" altLang="zh-CN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D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ecidable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in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time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O</m:t>
                        </m:r>
                      </m:e>
                    </m:acc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𝑘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−2+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sup>
                    </m:sSup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altLang="zh-CN" dirty="0" smtClean="0">
                    <a:solidFill>
                      <a:schemeClr val="tx1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𝑘</m:t>
                    </m:r>
                    <m:r>
                      <a:rPr lang="en-US" altLang="zh-CN" dirty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9</m:t>
                    </m:r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, decidable in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i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O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𝑘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.</a:t>
                </a:r>
                <a:endParaRPr lang="zh-CN" altLang="en-US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altLang="zh-CN" dirty="0" smtClean="0">
                    <a:solidFill>
                      <a:schemeClr val="tx1"/>
                    </a:solidFill>
                  </a:rPr>
                  <a:t>Require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time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under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SETH.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226" y="4905335"/>
                <a:ext cx="5441674" cy="1249637"/>
              </a:xfrm>
              <a:prstGeom prst="rect">
                <a:avLst/>
              </a:prstGeom>
              <a:blipFill rotWithShape="0">
                <a:blip r:embed="rId6"/>
                <a:stretch>
                  <a:fillRect l="-781" t="-2404" b="-528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Up Arrow Callout 8"/>
          <p:cNvSpPr/>
          <p:nvPr/>
        </p:nvSpPr>
        <p:spPr>
          <a:xfrm>
            <a:off x="4516113" y="3360826"/>
            <a:ext cx="2595885" cy="899812"/>
          </a:xfrm>
          <a:prstGeom prst="upArrowCallout">
            <a:avLst>
              <a:gd name="adj1" fmla="val 25000"/>
              <a:gd name="adj2" fmla="val 25000"/>
              <a:gd name="adj3" fmla="val 19354"/>
              <a:gd name="adj4" fmla="val 6497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ysClr val="windowText" lastClr="000000"/>
                </a:solidFill>
              </a:rPr>
              <a:t>Implied</a:t>
            </a:r>
            <a:r>
              <a:rPr lang="zh-CN" alt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zh-CN" dirty="0" smtClean="0">
                <a:solidFill>
                  <a:sysClr val="windowText" lastClr="000000"/>
                </a:solidFill>
              </a:rPr>
              <a:t>by</a:t>
            </a:r>
            <a:r>
              <a:rPr lang="zh-CN" alt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zh-CN" dirty="0" smtClean="0">
                <a:solidFill>
                  <a:sysClr val="windowText" lastClr="000000"/>
                </a:solidFill>
              </a:rPr>
              <a:t>SETH</a:t>
            </a:r>
            <a:r>
              <a:rPr lang="zh-CN" alt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zh-CN" dirty="0" smtClean="0">
                <a:solidFill>
                  <a:sysClr val="windowText" lastClr="000000"/>
                </a:solidFill>
              </a:rPr>
              <a:t>and</a:t>
            </a:r>
            <a:r>
              <a:rPr lang="zh-CN" alt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zh-CN" dirty="0" smtClean="0">
                <a:solidFill>
                  <a:sysClr val="windowText" lastClr="000000"/>
                </a:solidFill>
              </a:rPr>
              <a:t>OVC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9303" y="3699993"/>
            <a:ext cx="3270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“Model Checking Conjecture”</a:t>
            </a:r>
            <a:endParaRPr lang="en-US" sz="20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A4C9-0CFB-EF4A-80C5-D3643EF3D492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9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6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62033002"/>
                  </p:ext>
                </p:extLst>
              </p:nvPr>
            </p:nvGraphicFramePr>
            <p:xfrm>
              <a:off x="865563" y="3646175"/>
              <a:ext cx="7543800" cy="159874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75438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smtClean="0"/>
                            <a:t>Theorem</a:t>
                          </a:r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 smtClean="0"/>
                            <a:t>If</a:t>
                          </a:r>
                          <a:r>
                            <a:rPr lang="en-US" altLang="zh-CN" sz="2400" baseline="0" dirty="0" smtClean="0"/>
                            <a:t> </a:t>
                          </a:r>
                          <a:r>
                            <a:rPr lang="en-US" altLang="zh-CN" sz="2400" b="1" u="sng" baseline="0" dirty="0" smtClean="0"/>
                            <a:t>2 Disjoint Sets</a:t>
                          </a:r>
                          <a:r>
                            <a:rPr lang="zh-CN" altLang="en-US" sz="2400" b="1" u="none" baseline="0" dirty="0" smtClean="0"/>
                            <a:t> </a:t>
                          </a:r>
                          <a:r>
                            <a:rPr lang="en-US" altLang="zh-CN" sz="2400" dirty="0" smtClean="0"/>
                            <a:t>can</a:t>
                          </a:r>
                          <a:r>
                            <a:rPr lang="en-US" altLang="zh-CN" sz="2400" baseline="0" dirty="0" smtClean="0"/>
                            <a:t> </a:t>
                          </a:r>
                          <a:r>
                            <a:rPr lang="en-US" altLang="zh-CN" sz="2400" baseline="0" dirty="0" smtClean="0"/>
                            <a:t>be solved in </a:t>
                          </a:r>
                          <a:r>
                            <a:rPr lang="en-US" altLang="zh-CN" sz="2400" b="1" baseline="0" dirty="0" err="1" smtClean="0">
                              <a:solidFill>
                                <a:srgbClr val="C00000"/>
                              </a:solidFill>
                            </a:rPr>
                            <a:t>subquadratic</a:t>
                          </a:r>
                          <a:r>
                            <a:rPr lang="zh-CN" altLang="en-US" sz="2400" baseline="0" dirty="0" smtClean="0"/>
                            <a:t> </a:t>
                          </a:r>
                          <a:r>
                            <a:rPr lang="en-US" altLang="zh-CN" sz="2400" baseline="0" dirty="0" smtClean="0"/>
                            <a:t>time</a:t>
                          </a:r>
                          <a:r>
                            <a:rPr lang="en-US" altLang="zh-CN" sz="2400" dirty="0" smtClean="0"/>
                            <a:t>,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 smtClean="0"/>
                            <a:t>then</a:t>
                          </a:r>
                          <a:r>
                            <a:rPr lang="zh-CN" altLang="en-US" sz="2400" dirty="0" smtClean="0"/>
                            <a:t> </a:t>
                          </a:r>
                          <a:r>
                            <a:rPr lang="en-US" altLang="zh-CN" sz="2400" b="1" u="sng" dirty="0" smtClean="0">
                              <a:solidFill>
                                <a:schemeClr val="tx1"/>
                              </a:solidFill>
                            </a:rPr>
                            <a:t>model checking for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1" i="1" u="sng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𝒌</m:t>
                              </m:r>
                              <m:r>
                                <a:rPr lang="en-US" altLang="zh-CN" sz="2400" b="1" i="1" u="sng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en-US" altLang="zh-CN" sz="2400" b="1" i="1" u="sng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altLang="zh-CN" sz="2400" b="1" u="sng" dirty="0" smtClean="0">
                              <a:solidFill>
                                <a:schemeClr val="tx1"/>
                              </a:solidFill>
                            </a:rPr>
                            <a:t>)-quantifier</a:t>
                          </a:r>
                          <a:r>
                            <a:rPr lang="zh-CN" altLang="en-US" sz="2400" b="1" u="sng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b="1" u="sng" dirty="0" smtClean="0">
                              <a:solidFill>
                                <a:schemeClr val="tx1"/>
                              </a:solidFill>
                            </a:rPr>
                            <a:t>formula</a:t>
                          </a:r>
                          <a:r>
                            <a:rPr lang="zh-CN" altLang="en-US" sz="2400" b="1" u="sng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u="none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u="none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altLang="zh-CN" sz="2400" b="0" i="1" u="none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≥2</m:t>
                              </m:r>
                            </m:oMath>
                          </a14:m>
                          <a:r>
                            <a:rPr lang="en-US" altLang="zh-CN" sz="2400" u="none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zh-CN" altLang="en-US" sz="2400" u="none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altLang="zh-CN" sz="2400" b="0" dirty="0" smtClean="0"/>
                            <a:t>can</a:t>
                          </a:r>
                          <a:r>
                            <a:rPr lang="zh-CN" altLang="en-US" sz="2400" b="0" dirty="0" smtClean="0"/>
                            <a:t> </a:t>
                          </a:r>
                          <a:r>
                            <a:rPr lang="en-US" altLang="zh-CN" sz="2400" b="0" dirty="0" smtClean="0"/>
                            <a:t>be</a:t>
                          </a:r>
                          <a:r>
                            <a:rPr lang="zh-CN" altLang="en-US" sz="2400" b="0" dirty="0" smtClean="0"/>
                            <a:t> </a:t>
                          </a:r>
                          <a:r>
                            <a:rPr lang="en-US" altLang="zh-CN" sz="2400" b="0" dirty="0" smtClean="0"/>
                            <a:t>solved</a:t>
                          </a:r>
                          <a:r>
                            <a:rPr lang="zh-CN" altLang="en-US" sz="2400" b="0" dirty="0" smtClean="0"/>
                            <a:t> </a:t>
                          </a:r>
                          <a:r>
                            <a:rPr lang="en-US" altLang="zh-CN" sz="2400" b="0" dirty="0" smtClean="0"/>
                            <a:t>in</a:t>
                          </a:r>
                          <a:r>
                            <a:rPr lang="zh-CN" altLang="en-US" sz="24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1" i="0" baseline="0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𝐎</m:t>
                              </m:r>
                              <m:r>
                                <a:rPr lang="en-US" altLang="zh-CN" sz="2400" b="1" i="0" baseline="0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sz="24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24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𝒌</m:t>
                                  </m:r>
                                  <m:r>
                                    <a:rPr lang="en-US" altLang="zh-CN" sz="24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altLang="zh-CN" sz="24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𝝐</m:t>
                                  </m:r>
                                </m:sup>
                              </m:sSup>
                              <m:r>
                                <a:rPr lang="en-US" altLang="zh-CN" sz="2400" b="1" i="0" baseline="0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zh-CN" altLang="en-US" sz="24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dirty="0" smtClean="0">
                              <a:solidFill>
                                <a:schemeClr val="tx1"/>
                              </a:solidFill>
                            </a:rPr>
                            <a:t>by</a:t>
                          </a:r>
                          <a:r>
                            <a:rPr lang="zh-CN" altLang="en-US" sz="24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dirty="0" smtClean="0">
                              <a:solidFill>
                                <a:schemeClr val="tx1"/>
                              </a:solidFill>
                            </a:rPr>
                            <a:t>randomized</a:t>
                          </a:r>
                          <a:r>
                            <a:rPr lang="zh-CN" altLang="en-US" sz="24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400" dirty="0" smtClean="0">
                              <a:solidFill>
                                <a:schemeClr val="tx1"/>
                              </a:solidFill>
                            </a:rPr>
                            <a:t>algorithms.</a:t>
                          </a:r>
                          <a:endParaRPr lang="zh-CN" altLang="en-US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62033002"/>
                  </p:ext>
                </p:extLst>
              </p:nvPr>
            </p:nvGraphicFramePr>
            <p:xfrm>
              <a:off x="865563" y="3646175"/>
              <a:ext cx="7543800" cy="159874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7543800"/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smtClean="0"/>
                            <a:t>Theorem</a:t>
                          </a:r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202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35354" r="-1372" b="-1111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562" y="2201647"/>
            <a:ext cx="7543801" cy="1304828"/>
          </a:xfrm>
        </p:spPr>
        <p:txBody>
          <a:bodyPr>
            <a:normAutofit/>
          </a:bodyPr>
          <a:lstStyle/>
          <a:p>
            <a:pPr lvl="1"/>
            <a:r>
              <a:rPr lang="en-US" altLang="zh-CN" sz="2000" dirty="0" smtClean="0"/>
              <a:t>2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Disjoint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Sets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hard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for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model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checking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graphs</a:t>
            </a:r>
            <a:r>
              <a:rPr lang="en-US" altLang="zh-CN" sz="2000" dirty="0" smtClean="0"/>
              <a:t>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under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randomized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reductions.</a:t>
            </a:r>
            <a:endParaRPr lang="zh-CN" altLang="en-US" sz="2000" dirty="0" smtClean="0"/>
          </a:p>
          <a:p>
            <a:pPr lvl="1"/>
            <a:r>
              <a:rPr lang="en-US" sz="2000" dirty="0" smtClean="0"/>
              <a:t>“</a:t>
            </a:r>
            <a:r>
              <a:rPr lang="en-US" sz="2000" dirty="0"/>
              <a:t>Model Checking Conjecture</a:t>
            </a:r>
            <a:r>
              <a:rPr lang="en-US" sz="2000" dirty="0" smtClean="0"/>
              <a:t>” is another name for </a:t>
            </a:r>
            <a:r>
              <a:rPr lang="en-US" altLang="zh-CN" sz="2000" dirty="0" smtClean="0"/>
              <a:t>Sparse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OV </a:t>
            </a:r>
            <a:r>
              <a:rPr lang="en-US" sz="2000" dirty="0" smtClean="0"/>
              <a:t>Conjecture.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52D-8205-C247-BE07-7603BC29568B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2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Fine-grained </a:t>
            </a:r>
            <a:r>
              <a:rPr lang="en-US" dirty="0" smtClean="0"/>
              <a:t>reductions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2391834"/>
                <a:ext cx="7543801" cy="4110566"/>
              </a:xfrm>
            </p:spPr>
            <p:txBody>
              <a:bodyPr>
                <a:noAutofit/>
              </a:bodyPr>
              <a:lstStyle/>
              <a:p>
                <a:endParaRPr lang="en-US" sz="900" b="1" dirty="0"/>
              </a:p>
              <a:p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lvl="1"/>
                <a:r>
                  <a:rPr lang="en-US" sz="2000" dirty="0" smtClean="0"/>
                  <a:t>Preserves fine-grained time complexity of problems</a:t>
                </a:r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lvl="1"/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Π</m:t>
                        </m:r>
                      </m:e>
                      <m:sub>
                        <m:r>
                          <a:rPr lang="en-US" sz="2000" b="0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can be solved </a:t>
                </a:r>
                <a:r>
                  <a:rPr lang="en-US" altLang="zh-CN" sz="2000" dirty="0" smtClean="0"/>
                  <a:t>substantially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faster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than</a:t>
                </a:r>
                <a:r>
                  <a:rPr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 smtClean="0"/>
                  <a:t>,</a:t>
                </a:r>
                <a:endParaRPr lang="zh-CN" altLang="en-US" sz="2000" dirty="0"/>
              </a:p>
              <a:p>
                <a:pPr marL="384048" lvl="2" indent="0">
                  <a:buNone/>
                </a:pPr>
                <a:r>
                  <a:rPr lang="en-US" sz="2000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Π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can be solved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/>
                  <a:t>substantially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faster</a:t>
                </a:r>
                <a:r>
                  <a:rPr lang="en-US" sz="2000" dirty="0" smtClean="0"/>
                  <a:t> </a:t>
                </a:r>
                <a:r>
                  <a:rPr lang="en-US" altLang="zh-CN" sz="2000" dirty="0" smtClean="0"/>
                  <a:t>than</a:t>
                </a:r>
                <a:r>
                  <a:rPr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2391834"/>
                <a:ext cx="7543801" cy="4110566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451809" y="2273049"/>
            <a:ext cx="4286100" cy="800220"/>
            <a:chOff x="2178326" y="3272041"/>
            <a:chExt cx="4286100" cy="800220"/>
          </a:xfrm>
        </p:grpSpPr>
        <p:grpSp>
          <p:nvGrpSpPr>
            <p:cNvPr id="8" name="Group 7"/>
            <p:cNvGrpSpPr/>
            <p:nvPr/>
          </p:nvGrpSpPr>
          <p:grpSpPr>
            <a:xfrm>
              <a:off x="2178326" y="3272041"/>
              <a:ext cx="1409938" cy="800220"/>
              <a:chOff x="1886226" y="2954541"/>
              <a:chExt cx="1409938" cy="800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1886226" y="2954541"/>
                    <a:ext cx="140993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/>
                      <a:t>Problem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86226" y="2954541"/>
                    <a:ext cx="1409938" cy="40011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4329" t="-9091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910207" y="3354651"/>
                    <a:ext cx="13619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/>
                      <a:t>Time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)</m:t>
                        </m:r>
                      </m:oMath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0207" y="3354651"/>
                    <a:ext cx="1361976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4464" t="-9231" r="-1339" b="-2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5048526" y="3272041"/>
              <a:ext cx="1415900" cy="800220"/>
              <a:chOff x="1886226" y="2954541"/>
              <a:chExt cx="1415900" cy="800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886226" y="2954541"/>
                    <a:ext cx="141590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/>
                      <a:t>Problem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86226" y="2954541"/>
                    <a:ext cx="1415900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4310" t="-9091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910207" y="3354651"/>
                    <a:ext cx="136793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/>
                      <a:t>Time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)</m:t>
                        </m:r>
                      </m:oMath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0207" y="3354651"/>
                    <a:ext cx="1367939" cy="400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4911" t="-9231" r="-1339" b="-2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810487" y="3441318"/>
                  <a:ext cx="9396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FGR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487" y="3441318"/>
                  <a:ext cx="939616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5F2B-DBAB-3F48-8B35-4C99A105451D}" type="datetime1">
              <a:rPr lang="en-US" smtClean="0"/>
              <a:t>12/3/15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6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4268</TotalTime>
  <Words>976</Words>
  <Application>Microsoft Macintosh PowerPoint</Application>
  <PresentationFormat>On-screen Show (4:3)</PresentationFormat>
  <Paragraphs>421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Calibri Light</vt:lpstr>
      <vt:lpstr>Cambria Math</vt:lpstr>
      <vt:lpstr>宋体</vt:lpstr>
      <vt:lpstr>Arial</vt:lpstr>
      <vt:lpstr>Retrospect</vt:lpstr>
      <vt:lpstr>Orthogonal Vectors is hard for first-order properties on sparse graphs </vt:lpstr>
      <vt:lpstr>Introduction</vt:lpstr>
      <vt:lpstr>Introduction</vt:lpstr>
      <vt:lpstr>“Sparse” OV Problem</vt:lpstr>
      <vt:lpstr>“Sparse” OV Conjecture</vt:lpstr>
      <vt:lpstr>First-order graph property</vt:lpstr>
      <vt:lpstr>First-order model checking</vt:lpstr>
      <vt:lpstr>Main Result</vt:lpstr>
      <vt:lpstr>Fine-grained reductions</vt:lpstr>
      <vt:lpstr>Hardness in 3-quantifier problems</vt:lpstr>
      <vt:lpstr>Hardness in 3-quantifier problems</vt:lpstr>
      <vt:lpstr>From ∀∃∀ to ∃∃∀</vt:lpstr>
      <vt:lpstr>Completeness in ∃∃∀</vt:lpstr>
      <vt:lpstr>Basic Problems</vt:lpstr>
      <vt:lpstr>Equivalence of Basic Problems</vt:lpstr>
      <vt:lpstr>Equivalence of Basic Problems</vt:lpstr>
      <vt:lpstr>Universe-shrinking technique</vt:lpstr>
      <vt:lpstr>Hybrid Problem</vt:lpstr>
      <vt:lpstr>Conclusion</vt:lpstr>
      <vt:lpstr>Conclusion</vt:lpstr>
      <vt:lpstr>Open Problems</vt:lpstr>
      <vt:lpstr>Open Problems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Orthogonal Vectors is hard for first-order properties on sparse graphs </dc:title>
  <dc:creator>Microsoft Office User</dc:creator>
  <cp:lastModifiedBy>Microsoft Office User</cp:lastModifiedBy>
  <cp:revision>776</cp:revision>
  <cp:lastPrinted>2015-11-24T19:12:36Z</cp:lastPrinted>
  <dcterms:created xsi:type="dcterms:W3CDTF">2015-11-15T22:50:50Z</dcterms:created>
  <dcterms:modified xsi:type="dcterms:W3CDTF">2015-12-04T05:01:41Z</dcterms:modified>
</cp:coreProperties>
</file>