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07" r:id="rId3"/>
    <p:sldId id="388" r:id="rId4"/>
    <p:sldId id="365" r:id="rId5"/>
    <p:sldId id="366" r:id="rId6"/>
    <p:sldId id="390" r:id="rId7"/>
    <p:sldId id="368" r:id="rId8"/>
    <p:sldId id="371" r:id="rId9"/>
    <p:sldId id="393" r:id="rId10"/>
    <p:sldId id="376" r:id="rId11"/>
    <p:sldId id="389" r:id="rId12"/>
    <p:sldId id="375" r:id="rId13"/>
    <p:sldId id="374" r:id="rId14"/>
    <p:sldId id="391" r:id="rId15"/>
    <p:sldId id="377" r:id="rId16"/>
    <p:sldId id="380" r:id="rId17"/>
    <p:sldId id="367" r:id="rId18"/>
    <p:sldId id="392" r:id="rId19"/>
    <p:sldId id="382" r:id="rId20"/>
    <p:sldId id="384" r:id="rId21"/>
    <p:sldId id="383" r:id="rId22"/>
    <p:sldId id="385" r:id="rId23"/>
    <p:sldId id="386" r:id="rId24"/>
    <p:sldId id="387" r:id="rId25"/>
    <p:sldId id="313" r:id="rId26"/>
    <p:sldId id="29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6421" autoAdjust="0"/>
  </p:normalViewPr>
  <p:slideViewPr>
    <p:cSldViewPr snapToGrid="0">
      <p:cViewPr varScale="1">
        <p:scale>
          <a:sx n="100" d="100"/>
          <a:sy n="100" d="100"/>
        </p:scale>
        <p:origin x="876" y="96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AE5-F8B5-4751-87C2-1DA23976113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88AB3-9D86-47FA-B7DC-CDFC1F2A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8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1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3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lower bound comes from taking the constructions that prove quadratic bounds and implement them with graphs where</a:t>
            </a:r>
            <a:r>
              <a:rPr lang="en-US" baseline="0" dirty="0" smtClean="0"/>
              <a:t> the parameter is small. In our paper this was pretty easy; the graph already had </a:t>
            </a:r>
            <a:r>
              <a:rPr lang="en-US" baseline="0" dirty="0" err="1" smtClean="0"/>
              <a:t>treewidth</a:t>
            </a:r>
            <a:r>
              <a:rPr lang="en-US" baseline="0" dirty="0" smtClean="0"/>
              <a:t> ~log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6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1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we’ll use </a:t>
            </a:r>
            <a:r>
              <a:rPr lang="en-US" dirty="0" err="1" smtClean="0"/>
              <a:t>MaxDiameter</a:t>
            </a:r>
            <a:r>
              <a:rPr lang="en-US" dirty="0" smtClean="0"/>
              <a:t> to refer to</a:t>
            </a:r>
            <a:r>
              <a:rPr lang="en-US" baseline="0" dirty="0" smtClean="0"/>
              <a:t> the identical max eccentricity and source eccentricity problems for diameter.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9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OV </a:t>
            </a:r>
            <a:r>
              <a:rPr lang="en-US" dirty="0" smtClean="0"/>
              <a:t>was used by RV to show that diameter is</a:t>
            </a:r>
            <a:r>
              <a:rPr lang="en-US" baseline="0" dirty="0" smtClean="0"/>
              <a:t> </a:t>
            </a:r>
            <a:r>
              <a:rPr lang="en-US" baseline="0" dirty="0" smtClean="0"/>
              <a:t>hard.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74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US" dirty="0" smtClean="0"/>
              <a:t>Our work shows how the HS and OV conjectures imply lower</a:t>
            </a:r>
            <a:r>
              <a:rPr lang="en-US" baseline="0" dirty="0" smtClean="0"/>
              <a:t> bounds on how well radius/diameter can be approximated in </a:t>
            </a:r>
            <a:r>
              <a:rPr lang="en-US" baseline="0" dirty="0" err="1" smtClean="0"/>
              <a:t>subquadratic</a:t>
            </a:r>
            <a:r>
              <a:rPr lang="en-US" baseline="0" dirty="0" smtClean="0"/>
              <a:t> time.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Ryan proved in ‘04 that SETH implies OV</a:t>
            </a:r>
          </a:p>
          <a:p>
            <a:pPr marL="228600" indent="-228600">
              <a:buAutoNum type="arabicParenBoth"/>
            </a:pPr>
            <a:r>
              <a:rPr lang="en-US" dirty="0" smtClean="0"/>
              <a:t>We actually show that HS is stronger than OV,</a:t>
            </a:r>
            <a:r>
              <a:rPr lang="en-US" baseline="0" dirty="0" smtClean="0"/>
              <a:t> a </a:t>
            </a:r>
            <a:r>
              <a:rPr lang="en-US" baseline="0" dirty="0" smtClean="0"/>
              <a:t>slightly counterintuitive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0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13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FPT didn’t make sense for problems</a:t>
            </a:r>
            <a:r>
              <a:rPr lang="en-US" baseline="0" dirty="0" smtClean="0"/>
              <a:t> in P, since for any parameter they’re FPT.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0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Giannopoulou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Mertzios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Niedermeier</a:t>
            </a:r>
            <a:r>
              <a:rPr lang="en-US" baseline="0" dirty="0" smtClean="0"/>
              <a:t> ‘15] Polynomial Fixed-Parameter Algorithms: A Case Study for Longest Path on Interval Graphs, </a:t>
            </a:r>
            <a:r>
              <a:rPr lang="en-US" baseline="0" dirty="0" err="1" smtClean="0"/>
              <a:t>arXiv</a:t>
            </a:r>
            <a:endParaRPr lang="en-US" baseline="0" dirty="0" smtClean="0"/>
          </a:p>
          <a:p>
            <a:r>
              <a:rPr lang="en-US" baseline="0" dirty="0" smtClean="0"/>
              <a:t>[</a:t>
            </a:r>
            <a:r>
              <a:rPr lang="en-US" baseline="0" dirty="0" err="1" smtClean="0"/>
              <a:t>Fomin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Lokshtanov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Pilipczuk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Saurabh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Wrochna</a:t>
            </a:r>
            <a:r>
              <a:rPr lang="en-US" baseline="0" dirty="0" smtClean="0"/>
              <a:t> ‘15] Fully polynomial-time parameterized computations for graphs and matrices of low </a:t>
            </a:r>
            <a:r>
              <a:rPr lang="en-US" baseline="0" dirty="0" err="1" smtClean="0"/>
              <a:t>treewidth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arXiv</a:t>
            </a:r>
            <a:endParaRPr lang="en-US" baseline="0" dirty="0" smtClean="0"/>
          </a:p>
          <a:p>
            <a:r>
              <a:rPr lang="en-US" baseline="0" dirty="0" smtClean="0"/>
              <a:t>[</a:t>
            </a:r>
            <a:r>
              <a:rPr lang="en-US" baseline="0" dirty="0" err="1" smtClean="0"/>
              <a:t>Abboud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Backurs</a:t>
            </a:r>
            <a:r>
              <a:rPr lang="en-US" baseline="0" dirty="0" smtClean="0"/>
              <a:t>, Hansen, Williams, </a:t>
            </a:r>
            <a:r>
              <a:rPr lang="en-US" baseline="0" dirty="0" err="1" smtClean="0"/>
              <a:t>Zamir</a:t>
            </a:r>
            <a:r>
              <a:rPr lang="en-US" baseline="0" dirty="0" smtClean="0"/>
              <a:t> ’15] Subtree Isomorphism Revisited, </a:t>
            </a:r>
            <a:r>
              <a:rPr lang="en-US" baseline="0" dirty="0" err="1" smtClean="0"/>
              <a:t>arXiv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AB3-9D86-47FA-B7DC-CDFC1F2AF6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5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4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4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2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4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1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0882-7103-4BFE-9272-DD96565CBBB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1E6E-BC79-4796-A8A0-75BA52DC5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57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and Fixed Parameter </a:t>
            </a:r>
            <a:r>
              <a:rPr lang="en-US" dirty="0" err="1" smtClean="0"/>
              <a:t>Subquadratic</a:t>
            </a:r>
            <a:r>
              <a:rPr lang="en-US" dirty="0" smtClean="0"/>
              <a:t> Algorithms for Radius and Diameter in Sparse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02037"/>
            <a:ext cx="10058400" cy="2097013"/>
          </a:xfrm>
        </p:spPr>
        <p:txBody>
          <a:bodyPr>
            <a:normAutofit/>
          </a:bodyPr>
          <a:lstStyle/>
          <a:p>
            <a:r>
              <a:rPr lang="en-US" dirty="0" smtClean="0"/>
              <a:t>Joshua R. Wang</a:t>
            </a:r>
          </a:p>
          <a:p>
            <a:r>
              <a:rPr lang="en-US" dirty="0" smtClean="0"/>
              <a:t>To Appear at SODA 2016</a:t>
            </a:r>
          </a:p>
          <a:p>
            <a:r>
              <a:rPr lang="en-US" dirty="0" smtClean="0"/>
              <a:t>Joint work with Amir </a:t>
            </a:r>
            <a:r>
              <a:rPr lang="en-US" dirty="0" err="1" smtClean="0"/>
              <a:t>Abboud</a:t>
            </a:r>
            <a:r>
              <a:rPr lang="en-US" dirty="0" smtClean="0"/>
              <a:t>, Virginia Vassilevska Williams</a:t>
            </a:r>
          </a:p>
          <a:p>
            <a:r>
              <a:rPr lang="en-US" dirty="0" smtClean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34606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Conjectures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6825" y="1728847"/>
            <a:ext cx="1543050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SETH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7248525" y="3143250"/>
            <a:ext cx="1543050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OV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38475" y="3143250"/>
            <a:ext cx="1543050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HS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6958012" y="4914900"/>
            <a:ext cx="2124075" cy="10156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Diameter Bounds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2747962" y="4914899"/>
            <a:ext cx="2124075" cy="10156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Radius Bounds</a:t>
            </a:r>
            <a:endParaRPr lang="en-US" sz="3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19875" y="2252425"/>
            <a:ext cx="1876425" cy="890825"/>
            <a:chOff x="6619875" y="2252425"/>
            <a:chExt cx="1876425" cy="89082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619875" y="2321004"/>
              <a:ext cx="628650" cy="822246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838950" y="2252425"/>
              <a:ext cx="165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[Williams ‘04]</a:t>
              </a:r>
              <a:endParaRPr lang="en-US" dirty="0"/>
            </a:p>
          </p:txBody>
        </p:sp>
      </p:grp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>
            <a:off x="8020050" y="3697248"/>
            <a:ext cx="0" cy="121765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>
            <a:off x="3810000" y="3697248"/>
            <a:ext cx="0" cy="121765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6" idx="1"/>
          </p:cNvCxnSpPr>
          <p:nvPr/>
        </p:nvCxnSpPr>
        <p:spPr>
          <a:xfrm>
            <a:off x="4581525" y="3420249"/>
            <a:ext cx="266700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8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cap="smal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Radius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cap="smal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Diameter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Problems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Hardness Conjectures</a:t>
            </a:r>
          </a:p>
          <a:p>
            <a:r>
              <a:rPr lang="en-US" dirty="0" smtClean="0"/>
              <a:t>Truly </a:t>
            </a:r>
            <a:r>
              <a:rPr lang="en-US" dirty="0" err="1" smtClean="0"/>
              <a:t>Subquadratic</a:t>
            </a:r>
            <a:r>
              <a:rPr lang="en-US" dirty="0" smtClean="0"/>
              <a:t> Approximation Results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Fixed Parameter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Subquadratic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Algorithms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(Diameter Approximation)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61175301"/>
                  </p:ext>
                </p:extLst>
              </p:nvPr>
            </p:nvGraphicFramePr>
            <p:xfrm>
              <a:off x="838200" y="1825625"/>
              <a:ext cx="10515600" cy="22332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Problem Variant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Upper Bound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OV Conjecture Bound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cap="small" baseline="0" dirty="0" smtClean="0"/>
                            <a:t>UndirectedDiameter</a:t>
                          </a:r>
                          <a:endParaRPr lang="en-US" cap="small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[RW</a:t>
                          </a:r>
                          <a:r>
                            <a:rPr lang="en-US" baseline="0" dirty="0" smtClean="0"/>
                            <a:t> ’13]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oMath>
                          </a14:m>
                          <a:r>
                            <a:rPr lang="en-US" dirty="0" smtClean="0"/>
                            <a:t> [RW ‘13]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MaxDiameter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[RW</a:t>
                          </a:r>
                          <a:r>
                            <a:rPr lang="en-US" baseline="0" dirty="0" smtClean="0"/>
                            <a:t> ’13]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oMath>
                          </a14:m>
                          <a:r>
                            <a:rPr lang="en-US" dirty="0" smtClean="0"/>
                            <a:t> [RW ‘13]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MinDiameter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 smtClean="0"/>
                            <a:t> on weighted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MinDiameter</a:t>
                          </a:r>
                          <a:r>
                            <a:rPr lang="en-US" cap="none" baseline="0" dirty="0" smtClean="0"/>
                            <a:t> on DAGs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3/2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smtClean="0"/>
                            <a:t>RoundtripDiameter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[metric]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3/2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61175301"/>
                  </p:ext>
                </p:extLst>
              </p:nvPr>
            </p:nvGraphicFramePr>
            <p:xfrm>
              <a:off x="838200" y="1825625"/>
              <a:ext cx="10515600" cy="22332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Problem Variant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Upper Bound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OV Conjecture Bound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cap="small" baseline="0" dirty="0" smtClean="0"/>
                            <a:t>UndirectedDiameter</a:t>
                          </a:r>
                          <a:endParaRPr lang="en-US" cap="small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8197" r="-100521" b="-4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108197" r="-696" b="-429508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MaxDiameter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208197" r="-100521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208197" r="-696" b="-329508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MinDiameter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03226" r="-100521" b="-2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303226" r="-696" b="-224194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MinDiameter</a:t>
                          </a:r>
                          <a:r>
                            <a:rPr lang="en-US" cap="none" baseline="0" dirty="0" smtClean="0"/>
                            <a:t> on DAGs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09836" r="-100521" b="-1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409836" r="-696" b="-127869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smtClean="0"/>
                            <a:t>RoundtripDiameter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509836" r="-100521" b="-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509836" r="-696" b="-278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75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(Radius Approximation)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4338273"/>
                  </p:ext>
                </p:extLst>
              </p:nvPr>
            </p:nvGraphicFramePr>
            <p:xfrm>
              <a:off x="838200" y="1825625"/>
              <a:ext cx="10515600" cy="26041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Problem Variant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Upper Bound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HS Conjecture Bound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cap="small" baseline="0" dirty="0" err="1" smtClean="0"/>
                            <a:t>UndirectedRadius</a:t>
                          </a:r>
                          <a:endParaRPr lang="en-US" cap="small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[RW</a:t>
                          </a:r>
                          <a:r>
                            <a:rPr lang="en-US" baseline="0" dirty="0" smtClean="0"/>
                            <a:t> ’13]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3/2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cap="small" baseline="0" dirty="0" err="1" smtClean="0"/>
                            <a:t>SourceRadius</a:t>
                          </a:r>
                          <a:endParaRPr lang="en-US" cap="small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</m:func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MaxRadius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[metric]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MinRadius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MinRadius</a:t>
                          </a:r>
                          <a:r>
                            <a:rPr lang="en-US" cap="none" baseline="0" dirty="0" smtClean="0"/>
                            <a:t> on DAGs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US" dirty="0" smtClean="0"/>
                            <a:t>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</m:func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RoundtripRadius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 in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[metric]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4338273"/>
                  </p:ext>
                </p:extLst>
              </p:nvPr>
            </p:nvGraphicFramePr>
            <p:xfrm>
              <a:off x="838200" y="1825625"/>
              <a:ext cx="10515600" cy="26041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Problem Variant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Upper Bound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HS Conjecture Bound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cap="small" baseline="0" dirty="0" err="1" smtClean="0"/>
                            <a:t>UndirectedRadius</a:t>
                          </a:r>
                          <a:endParaRPr lang="en-US" cap="small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8197" r="-100521" b="-5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108197" r="-696" b="-529508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cap="small" baseline="0" dirty="0" err="1" smtClean="0"/>
                            <a:t>SourceRadius</a:t>
                          </a:r>
                          <a:endParaRPr lang="en-US" cap="small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208197" r="-100521" b="-4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208197" r="-696" b="-429508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MaxRadius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03226" r="-100521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303226" r="-696" b="-32258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MinRadius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09836" r="-100521" b="-2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409836" r="-696" b="-227869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MinRadius</a:t>
                          </a:r>
                          <a:r>
                            <a:rPr lang="en-US" cap="none" baseline="0" dirty="0" smtClean="0"/>
                            <a:t> on DAGs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509836" r="-100521" b="-1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509836" r="-696" b="-127869"/>
                          </a:stretch>
                        </a:blipFill>
                      </a:tcPr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small" baseline="0" dirty="0" err="1" smtClean="0"/>
                            <a:t>RoundtripRadius</a:t>
                          </a:r>
                          <a:endParaRPr lang="en-US" cap="small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09836" r="-100521" b="-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609836" r="-696" b="-278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704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cap="smal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Radius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cap="smal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Diameter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Problems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Hardness Conjectures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Truly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Subquadratic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Approximation Results</a:t>
            </a:r>
          </a:p>
          <a:p>
            <a:r>
              <a:rPr lang="en-US" dirty="0" smtClean="0"/>
              <a:t>Fixed Parameter </a:t>
            </a:r>
            <a:r>
              <a:rPr lang="en-US" dirty="0" err="1" smtClean="0"/>
              <a:t>Subquadratic</a:t>
            </a:r>
            <a:r>
              <a:rPr lang="en-US" dirty="0" smtClean="0"/>
              <a:t>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Parameter Tractable in 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Parameterized Complexity studies which problems can be solved in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time.</a:t>
                </a:r>
              </a:p>
              <a:p>
                <a:pPr lvl="1"/>
                <a:r>
                  <a:rPr lang="en-US" b="0" dirty="0" smtClean="0"/>
                  <a:t>Example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: answer size, clause size for SAT, and </a:t>
                </a:r>
                <a:r>
                  <a:rPr lang="en-US" dirty="0" err="1" smtClean="0"/>
                  <a:t>treewidth</a:t>
                </a:r>
                <a:r>
                  <a:rPr lang="en-US" dirty="0" smtClean="0"/>
                  <a:t> for graphs.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 more fine-grained approach: pin down the correct exponent.</a:t>
                </a:r>
              </a:p>
              <a:p>
                <a:endParaRPr lang="en-US" dirty="0" smtClean="0"/>
              </a:p>
              <a:p>
                <a:r>
                  <a:rPr lang="en-US" dirty="0"/>
                  <a:t>e</a:t>
                </a:r>
                <a:r>
                  <a:rPr lang="en-US" dirty="0" smtClean="0"/>
                  <a:t>.g. Can Radius/Diameter on graphs of </a:t>
                </a:r>
                <a:r>
                  <a:rPr lang="en-US" dirty="0" err="1" smtClean="0"/>
                  <a:t>treewidth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be solved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time? For which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83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FPT in P Progress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[GMN ‘15] also proposed this approach, but only considered upper bounds.</a:t>
                </a:r>
              </a:p>
              <a:p>
                <a:r>
                  <a:rPr lang="en-US" dirty="0" smtClean="0"/>
                  <a:t>Our work introduced a tool for proving lower bounds and shows that we have all the tools needed to study FPT in P.</a:t>
                </a:r>
                <a:endParaRPr lang="en-US" dirty="0"/>
              </a:p>
              <a:p>
                <a:r>
                  <a:rPr lang="en-US" dirty="0" smtClean="0"/>
                  <a:t>Some recent results that have followed:</a:t>
                </a:r>
              </a:p>
              <a:p>
                <a:pPr lvl="1"/>
                <a:r>
                  <a:rPr lang="en-US" dirty="0" smtClean="0"/>
                  <a:t>[FLPSW ’15] present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poly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e>
                        </m:fun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algorithms for many problems including max flow, parameterized by </a:t>
                </a:r>
                <a:r>
                  <a:rPr lang="en-US" dirty="0" err="1" smtClean="0"/>
                  <a:t>treewidth</a:t>
                </a:r>
                <a:r>
                  <a:rPr lang="en-US" dirty="0" smtClean="0"/>
                  <a:t>!</a:t>
                </a:r>
              </a:p>
              <a:p>
                <a:pPr lvl="1"/>
                <a:r>
                  <a:rPr lang="en-US" dirty="0" smtClean="0"/>
                  <a:t>[ABHWZ ‘15] present upper and lower bounds for the Subtree Isomorphism problem, parameterized by the depth of the trees.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17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Treewidth is a popular parameterization for undirected graph problems, capturing when a graph is close to a tree.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Trees have </a:t>
                </a:r>
                <a:r>
                  <a:rPr lang="en-US" dirty="0" err="1" smtClean="0"/>
                  <a:t>treewidth</a:t>
                </a:r>
                <a:r>
                  <a:rPr lang="en-US" dirty="0" smtClean="0"/>
                  <a:t> one,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has </a:t>
                </a:r>
                <a:r>
                  <a:rPr lang="en-US" dirty="0" err="1" smtClean="0"/>
                  <a:t>treewidth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If your graph problem is easy on trees, it might be FPT with respect to </a:t>
                </a:r>
                <a:r>
                  <a:rPr lang="en-US" dirty="0" err="1" smtClean="0"/>
                  <a:t>treewidth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93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Trees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Radius and Diameter can be solved on trees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time.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Diameter [folklore]</a:t>
                </a:r>
              </a:p>
              <a:p>
                <a:pPr lvl="1"/>
                <a:r>
                  <a:rPr lang="en-US" dirty="0" smtClean="0"/>
                  <a:t>pick any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, let the furthest vertex from it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is a diameter endpoint; search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for the other endpoint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Radius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29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(</a:t>
            </a:r>
            <a:r>
              <a:rPr lang="en-US" dirty="0" err="1" smtClean="0"/>
              <a:t>Treewidth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solve all versions exactly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func>
                          </m:e>
                        </m:d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time.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Even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3/2−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en-US" dirty="0" smtClean="0"/>
                  <a:t> approximation algorithm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refutes hardness conjectures.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9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cap="small" dirty="0" smtClean="0"/>
              <a:t>Radius</a:t>
            </a:r>
            <a:r>
              <a:rPr lang="en-US" dirty="0" smtClean="0"/>
              <a:t> and </a:t>
            </a:r>
            <a:r>
              <a:rPr lang="en-US" cap="small" dirty="0" smtClean="0"/>
              <a:t>Diameter</a:t>
            </a:r>
            <a:r>
              <a:rPr lang="en-US" dirty="0" smtClean="0"/>
              <a:t> Problems</a:t>
            </a:r>
          </a:p>
          <a:p>
            <a:r>
              <a:rPr lang="en-US" dirty="0" smtClean="0"/>
              <a:t>Hardness Conjectures</a:t>
            </a:r>
          </a:p>
          <a:p>
            <a:r>
              <a:rPr lang="en-US" dirty="0" smtClean="0"/>
              <a:t>Truly </a:t>
            </a:r>
            <a:r>
              <a:rPr lang="en-US" dirty="0" err="1" smtClean="0"/>
              <a:t>Subquadratic</a:t>
            </a:r>
            <a:r>
              <a:rPr lang="en-US" dirty="0" smtClean="0"/>
              <a:t> Approximation Results</a:t>
            </a:r>
          </a:p>
          <a:p>
            <a:r>
              <a:rPr lang="en-US" dirty="0" smtClean="0"/>
              <a:t>Fixed Parameter </a:t>
            </a:r>
            <a:r>
              <a:rPr lang="en-US" dirty="0" err="1" smtClean="0"/>
              <a:t>Subquadratic</a:t>
            </a:r>
            <a:r>
              <a:rPr lang="en-US" dirty="0" smtClean="0"/>
              <a:t>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algorithm will compute the eccentricity of every node.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treewidth</a:t>
            </a:r>
            <a:r>
              <a:rPr lang="en-US" dirty="0" smtClean="0"/>
              <a:t> tools, we can reduce to the following problem: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980213" y="3771900"/>
            <a:ext cx="1593398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k</a:t>
            </a:r>
            <a:r>
              <a:rPr lang="en-US" sz="3000" dirty="0" smtClean="0"/>
              <a:t> nodes</a:t>
            </a:r>
            <a:endParaRPr lang="en-US" sz="3000" dirty="0"/>
          </a:p>
        </p:txBody>
      </p:sp>
      <p:cxnSp>
        <p:nvCxnSpPr>
          <p:cNvPr id="8" name="Straight Connector 7"/>
          <p:cNvCxnSpPr>
            <a:stCxn id="4" idx="7"/>
            <a:endCxn id="6" idx="1"/>
          </p:cNvCxnSpPr>
          <p:nvPr/>
        </p:nvCxnSpPr>
        <p:spPr>
          <a:xfrm>
            <a:off x="3244638" y="3442320"/>
            <a:ext cx="196892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2"/>
          </p:cNvCxnSpPr>
          <p:nvPr/>
        </p:nvCxnSpPr>
        <p:spPr>
          <a:xfrm flipV="1">
            <a:off x="3244638" y="4486275"/>
            <a:ext cx="1735575" cy="1043955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6" idx="7"/>
          </p:cNvCxnSpPr>
          <p:nvPr/>
        </p:nvCxnSpPr>
        <p:spPr>
          <a:xfrm flipH="1" flipV="1">
            <a:off x="6340263" y="3981136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6" idx="2"/>
          </p:cNvCxnSpPr>
          <p:nvPr/>
        </p:nvCxnSpPr>
        <p:spPr>
          <a:xfrm>
            <a:off x="3477986" y="4486275"/>
            <a:ext cx="1502227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5"/>
            <a:endCxn id="5" idx="3"/>
          </p:cNvCxnSpPr>
          <p:nvPr/>
        </p:nvCxnSpPr>
        <p:spPr>
          <a:xfrm>
            <a:off x="6340263" y="4991414"/>
            <a:ext cx="214037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  <a:endCxn id="6" idx="5"/>
          </p:cNvCxnSpPr>
          <p:nvPr/>
        </p:nvCxnSpPr>
        <p:spPr>
          <a:xfrm flipH="1">
            <a:off x="6340263" y="4486275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3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Strategy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Recurse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. Run </a:t>
                </a:r>
                <a:r>
                  <a:rPr lang="en-US" dirty="0" err="1" smtClean="0"/>
                  <a:t>Dijkstra</a:t>
                </a:r>
                <a:r>
                  <a:rPr lang="en-US" dirty="0" smtClean="0"/>
                  <a:t> from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center nodes.</a:t>
                </a:r>
              </a:p>
              <a:p>
                <a:r>
                  <a:rPr lang="en-US" dirty="0" smtClean="0"/>
                  <a:t>What’s left: distances between the left and right sets.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Oval 74"/>
              <p:cNvSpPr/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75" name="Oval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val 75"/>
              <p:cNvSpPr/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76" name="Oval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Oval 76"/>
          <p:cNvSpPr/>
          <p:nvPr/>
        </p:nvSpPr>
        <p:spPr>
          <a:xfrm>
            <a:off x="4980213" y="3771900"/>
            <a:ext cx="1593398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k</a:t>
            </a:r>
            <a:r>
              <a:rPr lang="en-US" sz="3000" dirty="0" smtClean="0"/>
              <a:t> nodes</a:t>
            </a:r>
            <a:endParaRPr lang="en-US" sz="3000" dirty="0"/>
          </a:p>
        </p:txBody>
      </p:sp>
      <p:cxnSp>
        <p:nvCxnSpPr>
          <p:cNvPr id="78" name="Straight Connector 77"/>
          <p:cNvCxnSpPr>
            <a:stCxn id="75" idx="7"/>
            <a:endCxn id="77" idx="1"/>
          </p:cNvCxnSpPr>
          <p:nvPr/>
        </p:nvCxnSpPr>
        <p:spPr>
          <a:xfrm>
            <a:off x="3244638" y="3442320"/>
            <a:ext cx="196892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5" idx="5"/>
            <a:endCxn id="77" idx="2"/>
          </p:cNvCxnSpPr>
          <p:nvPr/>
        </p:nvCxnSpPr>
        <p:spPr>
          <a:xfrm flipV="1">
            <a:off x="3244638" y="4486275"/>
            <a:ext cx="1735575" cy="1043955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6" idx="2"/>
            <a:endCxn id="77" idx="7"/>
          </p:cNvCxnSpPr>
          <p:nvPr/>
        </p:nvCxnSpPr>
        <p:spPr>
          <a:xfrm flipH="1" flipV="1">
            <a:off x="6340263" y="3981136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5" idx="6"/>
            <a:endCxn id="77" idx="2"/>
          </p:cNvCxnSpPr>
          <p:nvPr/>
        </p:nvCxnSpPr>
        <p:spPr>
          <a:xfrm>
            <a:off x="3477986" y="4486275"/>
            <a:ext cx="1502227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7" idx="5"/>
            <a:endCxn id="76" idx="3"/>
          </p:cNvCxnSpPr>
          <p:nvPr/>
        </p:nvCxnSpPr>
        <p:spPr>
          <a:xfrm>
            <a:off x="6340263" y="4991414"/>
            <a:ext cx="214037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6" idx="2"/>
            <a:endCxn id="77" idx="5"/>
          </p:cNvCxnSpPr>
          <p:nvPr/>
        </p:nvCxnSpPr>
        <p:spPr>
          <a:xfrm flipH="1">
            <a:off x="6340263" y="4486275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5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Strategy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Three-layered Case: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, what is</a:t>
                </a:r>
                <a:br>
                  <a:rPr lang="en-US" dirty="0" smtClean="0"/>
                </a:br>
                <a:r>
                  <a:rPr lang="en-US" sz="1400" dirty="0" smtClean="0"/>
                  <a:t>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lim>
                            </m:limLow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4980213" y="3771900"/>
                <a:ext cx="1593398" cy="1428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213" y="3771900"/>
                <a:ext cx="1593398" cy="142875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stCxn id="4" idx="7"/>
            <a:endCxn id="6" idx="1"/>
          </p:cNvCxnSpPr>
          <p:nvPr/>
        </p:nvCxnSpPr>
        <p:spPr>
          <a:xfrm>
            <a:off x="3244638" y="3442320"/>
            <a:ext cx="196892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2"/>
          </p:cNvCxnSpPr>
          <p:nvPr/>
        </p:nvCxnSpPr>
        <p:spPr>
          <a:xfrm flipV="1">
            <a:off x="3244638" y="4486275"/>
            <a:ext cx="1735575" cy="1043955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6" idx="7"/>
          </p:cNvCxnSpPr>
          <p:nvPr/>
        </p:nvCxnSpPr>
        <p:spPr>
          <a:xfrm flipH="1" flipV="1">
            <a:off x="6340263" y="3981136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6" idx="2"/>
          </p:cNvCxnSpPr>
          <p:nvPr/>
        </p:nvCxnSpPr>
        <p:spPr>
          <a:xfrm>
            <a:off x="3477986" y="4486275"/>
            <a:ext cx="1502227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5"/>
            <a:endCxn id="5" idx="3"/>
          </p:cNvCxnSpPr>
          <p:nvPr/>
        </p:nvCxnSpPr>
        <p:spPr>
          <a:xfrm>
            <a:off x="6340263" y="4991414"/>
            <a:ext cx="214037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  <a:endCxn id="6" idx="5"/>
          </p:cNvCxnSpPr>
          <p:nvPr/>
        </p:nvCxnSpPr>
        <p:spPr>
          <a:xfrm flipH="1">
            <a:off x="6340263" y="4486275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4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Strategy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561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Let’s start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Two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 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for which nodes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 is it better to go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? Which is the furthest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sz="1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sz="1400" dirty="0" smtClean="0"/>
              </a:p>
              <a:p>
                <a:r>
                  <a:rPr lang="en-US" dirty="0" smtClean="0"/>
                  <a:t>RHS can be computed ahead of time!</a:t>
                </a:r>
              </a:p>
              <a:p>
                <a:r>
                  <a:rPr lang="en-US" dirty="0" smtClean="0"/>
                  <a:t>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,∞</m:t>
                        </m:r>
                      </m:e>
                    </m:d>
                  </m:oMath>
                </a14:m>
                <a:r>
                  <a:rPr lang="en-US" dirty="0" smtClean="0"/>
                  <a:t>, which point is the furthest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56175"/>
              </a:xfrm>
              <a:blipFill rotWithShape="0">
                <a:blip r:embed="rId2"/>
                <a:stretch>
                  <a:fillRect l="-1043" t="-1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3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Strategy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4657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 general, this is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/>
                  <a:t>-dimensional orthogonal range searching problem, and can be solved with existing data structures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preprocessing time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query time.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Recurrence relation: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𝑘𝑛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Final runtime: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46576"/>
              </a:xfrm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5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Resolve the approximation gap between 2 and 3/2 for </a:t>
                </a:r>
                <a:r>
                  <a:rPr lang="en-US" dirty="0" err="1" smtClean="0"/>
                  <a:t>RoundtripDiameter</a:t>
                </a:r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:r>
                  <a:rPr lang="en-US" dirty="0" smtClean="0"/>
                  <a:t>Can we close the gap between our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func>
                          </m:e>
                        </m:d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upper bound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lower bound?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Apply FPT in P framework to your favorite problem in P?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09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40" y="283595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cap="small" dirty="0" smtClean="0"/>
              <a:t>Radius</a:t>
            </a:r>
            <a:r>
              <a:rPr lang="en-US" dirty="0" smtClean="0"/>
              <a:t> and </a:t>
            </a:r>
            <a:r>
              <a:rPr lang="en-US" cap="small" dirty="0" smtClean="0"/>
              <a:t>Diameter</a:t>
            </a:r>
            <a:r>
              <a:rPr lang="en-US" dirty="0" smtClean="0"/>
              <a:t> Problems</a:t>
            </a:r>
          </a:p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Hardness Conjectures</a:t>
            </a:r>
          </a:p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Truly </a:t>
            </a:r>
            <a:r>
              <a:rPr lang="en-US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Subquadratic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Approximation Results</a:t>
            </a:r>
          </a:p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Fixed Parameter </a:t>
            </a:r>
            <a:r>
              <a:rPr lang="en-US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Subquadratic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Algorithms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cap="small" dirty="0"/>
              <a:t>Radius</a:t>
            </a:r>
            <a:r>
              <a:rPr lang="en-US" dirty="0"/>
              <a:t> and </a:t>
            </a:r>
            <a:r>
              <a:rPr lang="en-US" cap="small" dirty="0"/>
              <a:t>Diameter</a:t>
            </a:r>
            <a:r>
              <a:rPr lang="en-US" dirty="0"/>
              <a:t> </a:t>
            </a:r>
            <a:r>
              <a:rPr lang="en-US" dirty="0" smtClean="0"/>
              <a:t>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b="0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/>
                  <a:t> is the length of the shortest path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b="0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cap="small" dirty="0" smtClean="0"/>
                  <a:t>Radius</a:t>
                </a:r>
                <a:r>
                  <a:rPr lang="en-US" dirty="0" smtClean="0"/>
                  <a:t> problem: minimum eccentricity?</a:t>
                </a:r>
              </a:p>
              <a:p>
                <a:r>
                  <a:rPr lang="en-US" cap="small" dirty="0" smtClean="0"/>
                  <a:t>Diameter</a:t>
                </a:r>
                <a:r>
                  <a:rPr lang="en-US" dirty="0" smtClean="0"/>
                  <a:t> problem: maximum eccentricity?</a:t>
                </a:r>
              </a:p>
              <a:p>
                <a:r>
                  <a:rPr lang="en-US" dirty="0" smtClean="0"/>
                  <a:t>Both can be solved via reduction to the all-pairs shortest-paths problem (APSP), but APSP requires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time just for output, even in sparse graphs.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96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study several natural extensions for directed graphs: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are still interested in the minimum and maximum eccentricities for </a:t>
            </a:r>
            <a:r>
              <a:rPr lang="en-US" cap="small" dirty="0" smtClean="0"/>
              <a:t>Radius</a:t>
            </a:r>
            <a:r>
              <a:rPr lang="en-US" dirty="0" smtClean="0"/>
              <a:t> and </a:t>
            </a:r>
            <a:r>
              <a:rPr lang="en-US" cap="small" dirty="0" smtClean="0"/>
              <a:t>Diameter</a:t>
            </a:r>
            <a:r>
              <a:rPr lang="en-US" dirty="0" smtClean="0"/>
              <a:t>, respectively.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3956157"/>
                  </p:ext>
                </p:extLst>
              </p:nvPr>
            </p:nvGraphicFramePr>
            <p:xfrm>
              <a:off x="2031999" y="2597451"/>
              <a:ext cx="8128000" cy="21819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Eccentricity</a:t>
                          </a:r>
                          <a:r>
                            <a:rPr lang="en-US" baseline="0" dirty="0" smtClean="0"/>
                            <a:t> Variant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Definition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Source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e>
                                      <m:li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Roundtrip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e>
                                      <m:li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e>
                                      <m:li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lim>
                                    </m:limLow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e>
                                          <m:lim/>
                                        </m:limLow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Min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e>
                                      <m:li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lim>
                                    </m:limLow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m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𝑖𝑛</m:t>
                                            </m:r>
                                          </m:e>
                                          <m:lim/>
                                        </m:limLow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3956157"/>
                  </p:ext>
                </p:extLst>
              </p:nvPr>
            </p:nvGraphicFramePr>
            <p:xfrm>
              <a:off x="2031999" y="2597451"/>
              <a:ext cx="8128000" cy="21819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Eccentricity</a:t>
                          </a:r>
                          <a:r>
                            <a:rPr lang="en-US" baseline="0" dirty="0" smtClean="0"/>
                            <a:t> Variant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Definition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504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Source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150" t="-89189" r="-600" b="-305405"/>
                          </a:stretch>
                        </a:blipFill>
                      </a:tcPr>
                    </a:tc>
                  </a:tr>
                  <a:tr h="4504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Roundtrip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150" t="-189189" r="-600" b="-205405"/>
                          </a:stretch>
                        </a:blipFill>
                      </a:tcPr>
                    </a:tc>
                  </a:tr>
                  <a:tr h="4551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150" t="-285333" r="-600" b="-102667"/>
                          </a:stretch>
                        </a:blipFill>
                      </a:tcPr>
                    </a:tc>
                  </a:tr>
                  <a:tr h="4551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Min Eccentricity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150" t="-385333" r="-600" b="-2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34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cap="smal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Radius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cap="smal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Diameter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Problems</a:t>
            </a:r>
          </a:p>
          <a:p>
            <a:r>
              <a:rPr lang="en-US" dirty="0" smtClean="0"/>
              <a:t>Hardness Conjectures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Truly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Subquadratic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Approximation Results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Fixed Parameter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Subquadratic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Algorithms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Conjectures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Strong Exponential Time Hypothesis (SETH) [IPZ ’99]</a:t>
                </a:r>
              </a:p>
              <a:p>
                <a:pPr lvl="1"/>
                <a:r>
                  <a:rPr lang="en-US" dirty="0" smtClean="0"/>
                  <a:t>No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algorithm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-SAT.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Used to prove a variety of lower bounds, many of which are tight!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7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Conjectures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Orthogonal Vectors Problem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∃∃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Given two lists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 smtClean="0"/>
                  <a:t>, is there an orthogonal pair?</a:t>
                </a:r>
                <a:endParaRPr lang="en-US" dirty="0"/>
              </a:p>
              <a:p>
                <a:r>
                  <a:rPr lang="en-US" dirty="0">
                    <a:solidFill>
                      <a:schemeClr val="accent1"/>
                    </a:solidFill>
                  </a:rPr>
                  <a:t>Orthogonal Vectors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Conjecture  (OV)</a:t>
                </a:r>
                <a:endParaRPr lang="en-US" dirty="0">
                  <a:solidFill>
                    <a:schemeClr val="accent1"/>
                  </a:solidFill>
                </a:endParaRPr>
              </a:p>
              <a:p>
                <a:pPr lvl="1"/>
                <a:r>
                  <a:rPr lang="en-US" dirty="0"/>
                  <a:t>No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algorithm for OV problem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Hitting Set Existence Problem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dirty="0"/>
                  <a:t>)</a:t>
                </a:r>
                <a:endParaRPr lang="en-US" dirty="0" smtClean="0"/>
              </a:p>
              <a:p>
                <a:pPr lvl="1"/>
                <a:r>
                  <a:rPr lang="en-US" dirty="0"/>
                  <a:t>Given two lists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/>
                  <a:t>, is </a:t>
                </a:r>
                <a:r>
                  <a:rPr lang="en-US" dirty="0" smtClean="0"/>
                  <a:t>a vector from the first not orthogonal to any vector from the second?</a:t>
                </a:r>
                <a:endParaRPr lang="en-US" dirty="0"/>
              </a:p>
              <a:p>
                <a:r>
                  <a:rPr lang="en-US" dirty="0">
                    <a:solidFill>
                      <a:schemeClr val="accent1"/>
                    </a:solidFill>
                  </a:rPr>
                  <a:t>Hitting Set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Conjecture (HS)</a:t>
                </a:r>
                <a:endParaRPr lang="en-US" dirty="0">
                  <a:solidFill>
                    <a:schemeClr val="accent1"/>
                  </a:solidFill>
                </a:endParaRPr>
              </a:p>
              <a:p>
                <a:pPr lvl="1"/>
                <a:r>
                  <a:rPr lang="en-US" dirty="0"/>
                  <a:t>No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algorithm </a:t>
                </a:r>
                <a:r>
                  <a:rPr lang="en-US" dirty="0" smtClean="0"/>
                  <a:t>for HSE problem.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0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Conjectures To Radius/Diameter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Orthogonal Vectors Problem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∃∃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Given two lists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/>
                  <a:t>, is there an orthogonal pair?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88" y="3009900"/>
                <a:ext cx="1593398" cy="295275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288" y="3009900"/>
                <a:ext cx="1593398" cy="295275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980213" y="3771900"/>
            <a:ext cx="1593398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/>
              <a:t>coord</a:t>
            </a:r>
            <a:endParaRPr lang="en-US" sz="3000" dirty="0"/>
          </a:p>
        </p:txBody>
      </p:sp>
      <p:cxnSp>
        <p:nvCxnSpPr>
          <p:cNvPr id="7" name="Straight Connector 6"/>
          <p:cNvCxnSpPr>
            <a:stCxn id="4" idx="7"/>
            <a:endCxn id="6" idx="1"/>
          </p:cNvCxnSpPr>
          <p:nvPr/>
        </p:nvCxnSpPr>
        <p:spPr>
          <a:xfrm>
            <a:off x="3244638" y="3442320"/>
            <a:ext cx="196892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5"/>
            <a:endCxn id="6" idx="2"/>
          </p:cNvCxnSpPr>
          <p:nvPr/>
        </p:nvCxnSpPr>
        <p:spPr>
          <a:xfrm flipV="1">
            <a:off x="3244638" y="4486275"/>
            <a:ext cx="1735575" cy="1043955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  <a:endCxn id="6" idx="7"/>
          </p:cNvCxnSpPr>
          <p:nvPr/>
        </p:nvCxnSpPr>
        <p:spPr>
          <a:xfrm flipH="1" flipV="1">
            <a:off x="6340263" y="3981136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6"/>
            <a:endCxn id="6" idx="2"/>
          </p:cNvCxnSpPr>
          <p:nvPr/>
        </p:nvCxnSpPr>
        <p:spPr>
          <a:xfrm>
            <a:off x="3477986" y="4486275"/>
            <a:ext cx="1502227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5"/>
            <a:endCxn id="5" idx="3"/>
          </p:cNvCxnSpPr>
          <p:nvPr/>
        </p:nvCxnSpPr>
        <p:spPr>
          <a:xfrm>
            <a:off x="6340263" y="4991414"/>
            <a:ext cx="2140373" cy="5388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6" idx="5"/>
          </p:cNvCxnSpPr>
          <p:nvPr/>
        </p:nvCxnSpPr>
        <p:spPr>
          <a:xfrm flipH="1">
            <a:off x="6340263" y="4486275"/>
            <a:ext cx="1907025" cy="505139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29026" y="3009900"/>
                <a:ext cx="11239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26" y="3009900"/>
                <a:ext cx="112395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324" t="-10000" r="-432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87238" y="3654876"/>
                <a:ext cx="11239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238" y="3654876"/>
                <a:ext cx="112395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891" t="-10000" r="-326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6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17304</TotalTime>
  <Words>781</Words>
  <Application>Microsoft Office PowerPoint</Application>
  <PresentationFormat>Widescreen</PresentationFormat>
  <Paragraphs>219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Approximation and Fixed Parameter Subquadratic Algorithms for Radius and Diameter in Sparse Graphs</vt:lpstr>
      <vt:lpstr>Outline</vt:lpstr>
      <vt:lpstr>Outline</vt:lpstr>
      <vt:lpstr>The Radius and Diameter Problems</vt:lpstr>
      <vt:lpstr>Directed Variants</vt:lpstr>
      <vt:lpstr>Outline</vt:lpstr>
      <vt:lpstr>Hardness Conjectures</vt:lpstr>
      <vt:lpstr>Hardness Conjectures</vt:lpstr>
      <vt:lpstr>Hardness Conjectures To Radius/Diameter</vt:lpstr>
      <vt:lpstr>Hardness Conjectures</vt:lpstr>
      <vt:lpstr>Outline</vt:lpstr>
      <vt:lpstr>Our Results (Diameter Approximation)</vt:lpstr>
      <vt:lpstr>Our Results (Radius Approximation)</vt:lpstr>
      <vt:lpstr>Outline</vt:lpstr>
      <vt:lpstr>Fixed Parameter Tractable in P</vt:lpstr>
      <vt:lpstr>FPT in P Progress</vt:lpstr>
      <vt:lpstr>Treewidth</vt:lpstr>
      <vt:lpstr>Algorithms for Trees</vt:lpstr>
      <vt:lpstr>Our Results (Treewidth)</vt:lpstr>
      <vt:lpstr>Algorithm Strategy</vt:lpstr>
      <vt:lpstr>Algorithm Strategy</vt:lpstr>
      <vt:lpstr>Algorithm Strategy</vt:lpstr>
      <vt:lpstr>Algorithm Strategy</vt:lpstr>
      <vt:lpstr>Algorithm Strategy</vt:lpstr>
      <vt:lpstr>Open Questions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Space-Efficient Las Vegas Algorithms for K-SUM</dc:title>
  <dc:creator>Joshua Wang</dc:creator>
  <cp:lastModifiedBy>Joshua Wang</cp:lastModifiedBy>
  <cp:revision>269</cp:revision>
  <dcterms:created xsi:type="dcterms:W3CDTF">2013-01-21T03:51:08Z</dcterms:created>
  <dcterms:modified xsi:type="dcterms:W3CDTF">2015-12-06T17:37:55Z</dcterms:modified>
</cp:coreProperties>
</file>