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56" r:id="rId2"/>
    <p:sldId id="498" r:id="rId3"/>
    <p:sldId id="464" r:id="rId4"/>
    <p:sldId id="334" r:id="rId5"/>
    <p:sldId id="332" r:id="rId6"/>
    <p:sldId id="289" r:id="rId7"/>
    <p:sldId id="360" r:id="rId8"/>
    <p:sldId id="264" r:id="rId9"/>
    <p:sldId id="262" r:id="rId10"/>
    <p:sldId id="348" r:id="rId11"/>
    <p:sldId id="370" r:id="rId12"/>
    <p:sldId id="517" r:id="rId13"/>
    <p:sldId id="553" r:id="rId14"/>
    <p:sldId id="631" r:id="rId15"/>
    <p:sldId id="554" r:id="rId16"/>
    <p:sldId id="699" r:id="rId17"/>
    <p:sldId id="569" r:id="rId18"/>
    <p:sldId id="579" r:id="rId19"/>
    <p:sldId id="647" r:id="rId20"/>
    <p:sldId id="468" r:id="rId21"/>
    <p:sldId id="607" r:id="rId22"/>
    <p:sldId id="701" r:id="rId23"/>
    <p:sldId id="702" r:id="rId24"/>
    <p:sldId id="703" r:id="rId25"/>
    <p:sldId id="704" r:id="rId26"/>
    <p:sldId id="618" r:id="rId27"/>
    <p:sldId id="666" r:id="rId28"/>
    <p:sldId id="705" r:id="rId29"/>
    <p:sldId id="619" r:id="rId30"/>
    <p:sldId id="620" r:id="rId31"/>
    <p:sldId id="621" r:id="rId32"/>
    <p:sldId id="624" r:id="rId33"/>
    <p:sldId id="625" r:id="rId34"/>
    <p:sldId id="627" r:id="rId35"/>
    <p:sldId id="662" r:id="rId36"/>
    <p:sldId id="663" r:id="rId37"/>
    <p:sldId id="654" r:id="rId38"/>
    <p:sldId id="707" r:id="rId39"/>
    <p:sldId id="708" r:id="rId40"/>
    <p:sldId id="709" r:id="rId41"/>
    <p:sldId id="710" r:id="rId42"/>
    <p:sldId id="711" r:id="rId43"/>
    <p:sldId id="712" r:id="rId44"/>
    <p:sldId id="713" r:id="rId45"/>
    <p:sldId id="661" r:id="rId46"/>
    <p:sldId id="628" r:id="rId47"/>
    <p:sldId id="629" r:id="rId48"/>
    <p:sldId id="665" r:id="rId49"/>
  </p:sldIdLst>
  <p:sldSz cx="9144000" cy="6858000" type="screen4x3"/>
  <p:notesSz cx="6858000" cy="9144000"/>
  <p:defaultTextStyle>
    <a:defPPr>
      <a:defRPr lang="en-US"/>
    </a:defPPr>
    <a:lvl1pPr algn="ctr" rtl="0" eaLnBrk="0" fontAlgn="base" hangingPunct="0">
      <a:spcBef>
        <a:spcPct val="0"/>
      </a:spcBef>
      <a:spcAft>
        <a:spcPct val="0"/>
      </a:spcAft>
      <a:defRPr sz="20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0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0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0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660066"/>
    <a:srgbClr val="E2DD00"/>
    <a:srgbClr val="EBE600"/>
    <a:srgbClr val="00CC00"/>
    <a:srgbClr val="FF0000"/>
    <a:srgbClr val="441D61"/>
    <a:srgbClr val="FFFFE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3" autoAdjust="0"/>
    <p:restoredTop sz="65000" autoAdjust="0"/>
  </p:normalViewPr>
  <p:slideViewPr>
    <p:cSldViewPr snapToGrid="0" showGuides="1">
      <p:cViewPr varScale="1">
        <p:scale>
          <a:sx n="114" d="100"/>
          <a:sy n="114" d="100"/>
        </p:scale>
        <p:origin x="-2718" y="-96"/>
      </p:cViewPr>
      <p:guideLst>
        <p:guide orient="horz" pos="2383"/>
        <p:guide pos="641"/>
      </p:guideLst>
    </p:cSldViewPr>
  </p:slideViewPr>
  <p:outlineViewPr>
    <p:cViewPr>
      <p:scale>
        <a:sx n="33" d="100"/>
        <a:sy n="33" d="100"/>
      </p:scale>
      <p:origin x="0" y="156474"/>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Nodes in game tree</a:t>
            </a:r>
            <a:endParaRPr lang="en-US" dirty="0"/>
          </a:p>
        </c:rich>
      </c:tx>
      <c:layout>
        <c:manualLayout>
          <c:xMode val="edge"/>
          <c:yMode val="edge"/>
          <c:x val="9.3518550355878582E-3"/>
          <c:y val="3.5525590551181103E-2"/>
        </c:manualLayout>
      </c:layout>
      <c:overlay val="0"/>
    </c:title>
    <c:autoTitleDeleted val="0"/>
    <c:plotArea>
      <c:layout/>
      <c:scatterChart>
        <c:scatterStyle val="lineMarker"/>
        <c:varyColors val="0"/>
        <c:ser>
          <c:idx val="0"/>
          <c:order val="0"/>
          <c:tx>
            <c:strRef>
              <c:f>Sheet1!$B$1</c:f>
              <c:strCache>
                <c:ptCount val="1"/>
                <c:pt idx="0">
                  <c:v>Series 1</c:v>
                </c:pt>
              </c:strCache>
            </c:strRef>
          </c:tx>
          <c:xVal>
            <c:numRef>
              <c:f>Sheet1!$A$2:$A$6</c:f>
              <c:numCache>
                <c:formatCode>General</c:formatCode>
                <c:ptCount val="5"/>
                <c:pt idx="0">
                  <c:v>1995</c:v>
                </c:pt>
                <c:pt idx="1">
                  <c:v>2003</c:v>
                </c:pt>
                <c:pt idx="2">
                  <c:v>2005</c:v>
                </c:pt>
                <c:pt idx="3">
                  <c:v>2006</c:v>
                </c:pt>
                <c:pt idx="4">
                  <c:v>2007</c:v>
                </c:pt>
              </c:numCache>
            </c:numRef>
          </c:xVal>
          <c:yVal>
            <c:numRef>
              <c:f>Sheet1!$B$2:$B$6</c:f>
              <c:numCache>
                <c:formatCode>0.00E+00</c:formatCode>
                <c:ptCount val="5"/>
                <c:pt idx="0">
                  <c:v>140000</c:v>
                </c:pt>
                <c:pt idx="1">
                  <c:v>1000000</c:v>
                </c:pt>
                <c:pt idx="2" formatCode="General">
                  <c:v>48661218</c:v>
                </c:pt>
                <c:pt idx="3">
                  <c:v>10000000000</c:v>
                </c:pt>
                <c:pt idx="4" formatCode="General">
                  <c:v>1000000000000</c:v>
                </c:pt>
              </c:numCache>
            </c:numRef>
          </c:yVal>
          <c:smooth val="0"/>
        </c:ser>
        <c:ser>
          <c:idx val="1"/>
          <c:order val="1"/>
          <c:tx>
            <c:strRef>
              <c:f>Sheet1!$C$1</c:f>
              <c:strCache>
                <c:ptCount val="1"/>
                <c:pt idx="0">
                  <c:v>Series 2</c:v>
                </c:pt>
              </c:strCache>
            </c:strRef>
          </c:tx>
          <c:xVal>
            <c:numRef>
              <c:f>Sheet1!$A$2:$A$6</c:f>
              <c:numCache>
                <c:formatCode>General</c:formatCode>
                <c:ptCount val="5"/>
                <c:pt idx="0">
                  <c:v>1995</c:v>
                </c:pt>
                <c:pt idx="1">
                  <c:v>2003</c:v>
                </c:pt>
                <c:pt idx="2">
                  <c:v>2005</c:v>
                </c:pt>
                <c:pt idx="3">
                  <c:v>2006</c:v>
                </c:pt>
                <c:pt idx="4">
                  <c:v>2007</c:v>
                </c:pt>
              </c:numCache>
            </c:numRef>
          </c:xVal>
          <c:yVal>
            <c:numRef>
              <c:f>Sheet1!$C$2:$C$6</c:f>
              <c:numCache>
                <c:formatCode>General</c:formatCode>
                <c:ptCount val="5"/>
              </c:numCache>
            </c:numRef>
          </c:yVal>
          <c:smooth val="0"/>
        </c:ser>
        <c:dLbls>
          <c:showLegendKey val="0"/>
          <c:showVal val="0"/>
          <c:showCatName val="0"/>
          <c:showSerName val="0"/>
          <c:showPercent val="0"/>
          <c:showBubbleSize val="0"/>
        </c:dLbls>
        <c:axId val="99824000"/>
        <c:axId val="99825536"/>
      </c:scatterChart>
      <c:valAx>
        <c:axId val="99824000"/>
        <c:scaling>
          <c:orientation val="minMax"/>
          <c:max val="2007"/>
        </c:scaling>
        <c:delete val="0"/>
        <c:axPos val="b"/>
        <c:numFmt formatCode="General" sourceLinked="1"/>
        <c:majorTickMark val="out"/>
        <c:minorTickMark val="none"/>
        <c:tickLblPos val="nextTo"/>
        <c:txPr>
          <a:bodyPr rot="0" vert="horz"/>
          <a:lstStyle/>
          <a:p>
            <a:pPr>
              <a:defRPr sz="1400" b="0" i="0" u="none" strike="noStrike" baseline="0">
                <a:solidFill>
                  <a:schemeClr val="tx1"/>
                </a:solidFill>
                <a:latin typeface="Calibri"/>
                <a:ea typeface="Calibri"/>
                <a:cs typeface="Calibri"/>
              </a:defRPr>
            </a:pPr>
            <a:endParaRPr lang="en-US"/>
          </a:p>
        </c:txPr>
        <c:crossAx val="99825536"/>
        <c:crosses val="autoZero"/>
        <c:crossBetween val="midCat"/>
        <c:majorUnit val="1"/>
      </c:valAx>
      <c:valAx>
        <c:axId val="99825536"/>
        <c:scaling>
          <c:logBase val="10"/>
          <c:orientation val="minMax"/>
          <c:max val="1000000000000"/>
          <c:min val="100000"/>
        </c:scaling>
        <c:delete val="0"/>
        <c:axPos val="l"/>
        <c:majorGridlines/>
        <c:numFmt formatCode="#,##0" sourceLinked="0"/>
        <c:majorTickMark val="out"/>
        <c:minorTickMark val="none"/>
        <c:tickLblPos val="nextTo"/>
        <c:txPr>
          <a:bodyPr/>
          <a:lstStyle/>
          <a:p>
            <a:pPr>
              <a:defRPr sz="1400"/>
            </a:pPr>
            <a:endParaRPr lang="en-US"/>
          </a:p>
        </c:txPr>
        <c:crossAx val="99824000"/>
        <c:crosses val="autoZero"/>
        <c:crossBetween val="midCat"/>
      </c:valAx>
    </c:plotArea>
    <c:plotVisOnly val="1"/>
    <c:dispBlanksAs val="gap"/>
    <c:showDLblsOverMax val="0"/>
  </c:chart>
  <c:txPr>
    <a:bodyPr/>
    <a:lstStyle/>
    <a:p>
      <a:pPr>
        <a:defRPr sz="1798"/>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2335942691036"/>
          <c:y val="3.6811314104674447E-2"/>
          <c:w val="0.70559832451529203"/>
          <c:h val="0.87187469741392998"/>
        </c:manualLayout>
      </c:layout>
      <c:scatterChart>
        <c:scatterStyle val="lineMarker"/>
        <c:varyColors val="0"/>
        <c:ser>
          <c:idx val="0"/>
          <c:order val="0"/>
          <c:tx>
            <c:strRef>
              <c:f>Sheet1!$B$1</c:f>
              <c:strCache>
                <c:ptCount val="1"/>
                <c:pt idx="0">
                  <c:v>Number of information sets</c:v>
                </c:pt>
              </c:strCache>
            </c:strRef>
          </c:tx>
          <c:xVal>
            <c:numRef>
              <c:f>Sheet1!$A$2:$A$10</c:f>
              <c:numCache>
                <c:formatCode>General</c:formatCode>
                <c:ptCount val="9"/>
                <c:pt idx="0">
                  <c:v>2005</c:v>
                </c:pt>
                <c:pt idx="1">
                  <c:v>2006</c:v>
                </c:pt>
                <c:pt idx="2">
                  <c:v>2008</c:v>
                </c:pt>
                <c:pt idx="3">
                  <c:v>2009</c:v>
                </c:pt>
                <c:pt idx="4">
                  <c:v>2010</c:v>
                </c:pt>
                <c:pt idx="5">
                  <c:v>2011</c:v>
                </c:pt>
                <c:pt idx="6">
                  <c:v>2012</c:v>
                </c:pt>
                <c:pt idx="7">
                  <c:v>2014</c:v>
                </c:pt>
                <c:pt idx="8">
                  <c:v>2015</c:v>
                </c:pt>
              </c:numCache>
            </c:numRef>
          </c:xVal>
          <c:yVal>
            <c:numRef>
              <c:f>Sheet1!$B$2:$B$10</c:f>
              <c:numCache>
                <c:formatCode>#,##0</c:formatCode>
                <c:ptCount val="9"/>
                <c:pt idx="0">
                  <c:v>3940000</c:v>
                </c:pt>
                <c:pt idx="1">
                  <c:v>40476880</c:v>
                </c:pt>
                <c:pt idx="2" formatCode="General">
                  <c:v>118671936</c:v>
                </c:pt>
                <c:pt idx="3" formatCode="General">
                  <c:v>266135752</c:v>
                </c:pt>
                <c:pt idx="4" formatCode="General">
                  <c:v>797782952</c:v>
                </c:pt>
                <c:pt idx="5" formatCode="General">
                  <c:v>5816050892</c:v>
                </c:pt>
                <c:pt idx="6">
                  <c:v>38000000000</c:v>
                </c:pt>
                <c:pt idx="7" formatCode="0.00E+00">
                  <c:v>66000000000</c:v>
                </c:pt>
                <c:pt idx="8" formatCode="0.00E+00">
                  <c:v>13800000000000</c:v>
                </c:pt>
              </c:numCache>
            </c:numRef>
          </c:yVal>
          <c:smooth val="0"/>
        </c:ser>
        <c:dLbls>
          <c:showLegendKey val="0"/>
          <c:showVal val="0"/>
          <c:showCatName val="0"/>
          <c:showSerName val="0"/>
          <c:showPercent val="0"/>
          <c:showBubbleSize val="0"/>
        </c:dLbls>
        <c:axId val="99991936"/>
        <c:axId val="99993472"/>
      </c:scatterChart>
      <c:valAx>
        <c:axId val="99991936"/>
        <c:scaling>
          <c:orientation val="minMax"/>
          <c:max val="2015"/>
          <c:min val="2005"/>
        </c:scaling>
        <c:delete val="0"/>
        <c:axPos val="b"/>
        <c:numFmt formatCode="General" sourceLinked="1"/>
        <c:majorTickMark val="out"/>
        <c:minorTickMark val="none"/>
        <c:tickLblPos val="nextTo"/>
        <c:crossAx val="99993472"/>
        <c:crosses val="autoZero"/>
        <c:crossBetween val="midCat"/>
        <c:majorUnit val="1"/>
      </c:valAx>
      <c:valAx>
        <c:axId val="99993472"/>
        <c:scaling>
          <c:logBase val="10"/>
          <c:orientation val="minMax"/>
          <c:min val="1000000"/>
        </c:scaling>
        <c:delete val="0"/>
        <c:axPos val="l"/>
        <c:majorGridlines/>
        <c:numFmt formatCode="#,##0" sourceLinked="0"/>
        <c:majorTickMark val="out"/>
        <c:minorTickMark val="none"/>
        <c:tickLblPos val="nextTo"/>
        <c:crossAx val="9999193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A4F6FF-05D7-4B0C-AC6E-DFADE5AB327C}" type="slidenum">
              <a:rPr lang="en-US"/>
              <a:pPr>
                <a:defRPr/>
              </a:pPr>
              <a:t>‹#›</a:t>
            </a:fld>
            <a:endParaRPr lang="en-US"/>
          </a:p>
        </p:txBody>
      </p:sp>
    </p:spTree>
    <p:extLst>
      <p:ext uri="{BB962C8B-B14F-4D97-AF65-F5344CB8AC3E}">
        <p14:creationId xmlns:p14="http://schemas.microsoft.com/office/powerpoint/2010/main" val="1347584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B6B067-6CFA-47A8-9328-989BCA79F69E}" type="slidenum">
              <a:rPr lang="en-US" smtClean="0"/>
              <a:pPr/>
              <a:t>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New Roman" pitchFamily="18" charset="0"/>
                <a:ea typeface="+mn-ea"/>
                <a:cs typeface="+mn-cs"/>
              </a:rPr>
              <a:t>ABSTRACT: Incomplete-information games - such as most auctions, negotiations, and future (cyber)security settings - cannot be solved using </a:t>
            </a:r>
            <a:r>
              <a:rPr lang="en-US" sz="1200" kern="1200" dirty="0" err="1" smtClean="0">
                <a:solidFill>
                  <a:schemeClr val="tx1"/>
                </a:solidFill>
                <a:effectLst/>
                <a:latin typeface="Times New Roman" pitchFamily="18" charset="0"/>
                <a:ea typeface="+mn-ea"/>
                <a:cs typeface="+mn-cs"/>
              </a:rPr>
              <a:t>minimax</a:t>
            </a:r>
            <a:r>
              <a:rPr lang="en-US" sz="1200" kern="1200" dirty="0" smtClean="0">
                <a:solidFill>
                  <a:schemeClr val="tx1"/>
                </a:solidFill>
                <a:effectLst/>
                <a:latin typeface="Times New Roman" pitchFamily="18" charset="0"/>
                <a:ea typeface="+mn-ea"/>
                <a:cs typeface="+mn-cs"/>
              </a:rPr>
              <a:t> search even in principle.  Completely different algorithms are needed.  A dramatic scalability leap has occurred in our ability to solve such games over the last eight years, fueled in large part by the Annual Computer Poker Competition.  I will discuss the key domain-independent techniques that enabled this leap, including automated abstraction techniques and approaches for mitigating the issues that they raise, new equilibrium-finding algorithms, safe opponent exploitation methods, techniques that use qualitative knowledge as an extra input, and endgame solving techniques.  I will include brand new results on 1) developing Tartanian7, the world’s leading no-limit Texas Hold’em program, 2) theory that enables abstraction that gives solution quality guarantees, 3) techniques for hot starting the equilibrium finding, 4) simultaneous abstraction and equilibrium finding, 5)  theory that improves gradient-based equilibrium finding. The talk covers joint work with many co-authors, mostly Sam Ganzfried, Noam Brown, and Christian Kroer.</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CA89BCE-75F9-4967-B186-114FED3E0523}" type="slidenum">
              <a:rPr lang="en-US" smtClean="0"/>
              <a:pPr/>
              <a:t>10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popular poker variant.</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11</a:t>
            </a:fld>
            <a:endParaRPr lang="en-US"/>
          </a:p>
        </p:txBody>
      </p:sp>
    </p:spTree>
    <p:extLst>
      <p:ext uri="{BB962C8B-B14F-4D97-AF65-F5344CB8AC3E}">
        <p14:creationId xmlns:p14="http://schemas.microsoft.com/office/powerpoint/2010/main" val="382709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2"/>
                </a:solidFill>
              </a:rPr>
              <a:t>DAG</a:t>
            </a:r>
          </a:p>
          <a:p>
            <a:endParaRPr lang="en-US" dirty="0" smtClean="0">
              <a:solidFill>
                <a:schemeClr val="accent2"/>
              </a:solidFill>
            </a:endParaRPr>
          </a:p>
          <a:p>
            <a:r>
              <a:rPr lang="en-US" dirty="0" smtClean="0">
                <a:solidFill>
                  <a:schemeClr val="accent2"/>
                </a:solidFill>
              </a:rPr>
              <a:t>(Waugh, Zinkevich, Johanson, </a:t>
            </a:r>
            <a:r>
              <a:rPr lang="en-US" dirty="0" err="1" smtClean="0">
                <a:solidFill>
                  <a:schemeClr val="accent2"/>
                </a:solidFill>
              </a:rPr>
              <a:t>Kan</a:t>
            </a:r>
            <a:r>
              <a:rPr lang="en-US" dirty="0" smtClean="0">
                <a:solidFill>
                  <a:schemeClr val="accent2"/>
                </a:solidFill>
              </a:rPr>
              <a:t>, Schnizlein &amp; Bowling)</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12</a:t>
            </a:fld>
            <a:endParaRPr lang="en-US"/>
          </a:p>
        </p:txBody>
      </p:sp>
    </p:spTree>
    <p:extLst>
      <p:ext uri="{BB962C8B-B14F-4D97-AF65-F5344CB8AC3E}">
        <p14:creationId xmlns:p14="http://schemas.microsoft.com/office/powerpoint/2010/main" val="315213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 perform multiple bottom up passes like in potential-aware abstraction before, due</a:t>
            </a:r>
            <a:r>
              <a:rPr lang="en-US" baseline="0" dirty="0" smtClean="0"/>
              <a:t> to imperfect recall.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 need for IP</a:t>
            </a:r>
            <a:r>
              <a:rPr lang="en-US" dirty="0" smtClean="0"/>
              <a:t>, due</a:t>
            </a:r>
            <a:r>
              <a:rPr lang="en-US" baseline="0" dirty="0" smtClean="0"/>
              <a:t> to imperfect recall.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Using our algorithm to compute the abstraction (for the flop round), we beat best prior abstraction algorithm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13</a:t>
            </a:fld>
            <a:endParaRPr lang="en-US"/>
          </a:p>
        </p:txBody>
      </p:sp>
    </p:spTree>
    <p:extLst>
      <p:ext uri="{BB962C8B-B14F-4D97-AF65-F5344CB8AC3E}">
        <p14:creationId xmlns:p14="http://schemas.microsoft.com/office/powerpoint/2010/main" val="256405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relationship to abstraction pathology.)</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Abstraction performed in game tree (doesn’t assume game of ordered signals)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16</a:t>
            </a:fld>
            <a:endParaRPr lang="en-US"/>
          </a:p>
        </p:txBody>
      </p:sp>
    </p:spTree>
    <p:extLst>
      <p:ext uri="{BB962C8B-B14F-4D97-AF65-F5344CB8AC3E}">
        <p14:creationId xmlns:p14="http://schemas.microsoft.com/office/powerpoint/2010/main" val="83497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We define the reward error recursively:</a:t>
            </a:r>
          </a:p>
          <a:p>
            <a:r>
              <a:rPr lang="en-US" sz="1200" b="0" i="0" u="none" strike="noStrike" kern="1200" baseline="0" dirty="0" smtClean="0">
                <a:solidFill>
                  <a:schemeClr val="tx1"/>
                </a:solidFill>
                <a:latin typeface="Times New Roman" pitchFamily="18" charset="0"/>
                <a:ea typeface="+mn-ea"/>
                <a:cs typeface="+mn-cs"/>
              </a:rPr>
              <a:t>at leaf nodes to be the maximum difference between values of the real leaf and the abstract leaves that it maps to,</a:t>
            </a:r>
          </a:p>
          <a:p>
            <a:r>
              <a:rPr lang="en-US" sz="1200" b="0" i="0" u="none" strike="noStrike" kern="1200" baseline="0" dirty="0" smtClean="0">
                <a:solidFill>
                  <a:schemeClr val="tx1"/>
                </a:solidFill>
                <a:latin typeface="Times New Roman" pitchFamily="18" charset="0"/>
                <a:ea typeface="+mn-ea"/>
                <a:cs typeface="+mn-cs"/>
              </a:rPr>
              <a:t>at player nodes to be the maximum error of the child nodes, and </a:t>
            </a:r>
          </a:p>
          <a:p>
            <a:r>
              <a:rPr lang="en-US" sz="1200" b="0" i="0" u="none" strike="noStrike" kern="1200" baseline="0" dirty="0" smtClean="0">
                <a:solidFill>
                  <a:schemeClr val="tx1"/>
                </a:solidFill>
                <a:latin typeface="Times New Roman" pitchFamily="18" charset="0"/>
                <a:ea typeface="+mn-ea"/>
                <a:cs typeface="+mn-cs"/>
              </a:rPr>
              <a:t>at nature nodes to be the weighted sum.</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(The reward error for Player i of an information set I is the maximum error over the nodes in I, and the total</a:t>
            </a:r>
          </a:p>
          <a:p>
            <a:r>
              <a:rPr lang="en-US" sz="1200" b="0" i="0" u="none" strike="noStrike" kern="1200" baseline="0" dirty="0" smtClean="0">
                <a:solidFill>
                  <a:schemeClr val="tx1"/>
                </a:solidFill>
                <a:latin typeface="Times New Roman" pitchFamily="18" charset="0"/>
                <a:ea typeface="+mn-ea"/>
                <a:cs typeface="+mn-cs"/>
              </a:rPr>
              <a:t>reward error is the maximum of this quantity over all information sets.)</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17</a:t>
            </a:fld>
            <a:endParaRPr lang="en-US"/>
          </a:p>
        </p:txBody>
      </p:sp>
    </p:spTree>
    <p:extLst>
      <p:ext uri="{BB962C8B-B14F-4D97-AF65-F5344CB8AC3E}">
        <p14:creationId xmlns:p14="http://schemas.microsoft.com/office/powerpoint/2010/main" val="37121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Q: Why is this relevant if the level-by-level abstraction is impossible anyway?  And I thought “extensive-form game-tree isomorphism” was ill-defined?</a:t>
            </a:r>
          </a:p>
          <a:p>
            <a:r>
              <a:rPr lang="en-US" sz="1200" kern="1200" dirty="0" smtClean="0">
                <a:solidFill>
                  <a:schemeClr val="tx1"/>
                </a:solidFill>
                <a:effectLst/>
                <a:latin typeface="Times New Roman" pitchFamily="18" charset="0"/>
                <a:ea typeface="+mn-ea"/>
                <a:cs typeface="+mn-cs"/>
              </a:rPr>
              <a:t>A: That's a good question. One answer could be that it simply shows another facet of the hardness of abstraction: Even just determining if the tree shape is correct for merging two </a:t>
            </a:r>
            <a:r>
              <a:rPr lang="en-US" sz="1200" kern="1200" dirty="0" err="1" smtClean="0">
                <a:solidFill>
                  <a:schemeClr val="tx1"/>
                </a:solidFill>
                <a:effectLst/>
                <a:latin typeface="Times New Roman" pitchFamily="18" charset="0"/>
                <a:ea typeface="+mn-ea"/>
                <a:cs typeface="+mn-cs"/>
              </a:rPr>
              <a:t>subgames</a:t>
            </a:r>
            <a:r>
              <a:rPr lang="en-US" sz="1200" kern="1200" dirty="0" smtClean="0">
                <a:solidFill>
                  <a:schemeClr val="tx1"/>
                </a:solidFill>
                <a:effectLst/>
                <a:latin typeface="Times New Roman" pitchFamily="18" charset="0"/>
                <a:ea typeface="+mn-ea"/>
                <a:cs typeface="+mn-cs"/>
              </a:rPr>
              <a:t> is graph isomorphism complete. Also, since that applies even for two </a:t>
            </a:r>
            <a:r>
              <a:rPr lang="en-US" sz="1200" kern="1200" dirty="0" err="1" smtClean="0">
                <a:solidFill>
                  <a:schemeClr val="tx1"/>
                </a:solidFill>
                <a:effectLst/>
                <a:latin typeface="Times New Roman" pitchFamily="18" charset="0"/>
                <a:ea typeface="+mn-ea"/>
                <a:cs typeface="+mn-cs"/>
              </a:rPr>
              <a:t>subgames</a:t>
            </a:r>
            <a:r>
              <a:rPr lang="en-US" sz="1200" kern="1200" dirty="0" smtClean="0">
                <a:solidFill>
                  <a:schemeClr val="tx1"/>
                </a:solidFill>
                <a:effectLst/>
                <a:latin typeface="Times New Roman" pitchFamily="18" charset="0"/>
                <a:ea typeface="+mn-ea"/>
                <a:cs typeface="+mn-cs"/>
              </a:rPr>
              <a:t>, it shows hardness in a setting where the impossibility result doesn't even apply.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(I would probably take out the "Needed to reason about level-by-level" since I think it's an interesting hardness aspect in its own right, and that would avoid the confusion about whether it even matters due to the impossibility.)</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18</a:t>
            </a:fld>
            <a:endParaRPr lang="en-US"/>
          </a:p>
        </p:txBody>
      </p:sp>
    </p:spTree>
    <p:extLst>
      <p:ext uri="{BB962C8B-B14F-4D97-AF65-F5344CB8AC3E}">
        <p14:creationId xmlns:p14="http://schemas.microsoft.com/office/powerpoint/2010/main" val="149748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000" dirty="0" smtClean="0"/>
              <a:t>No branch removal</a:t>
            </a:r>
          </a:p>
          <a:p>
            <a:pPr marL="857250" lvl="1" indent="-457200">
              <a:buFont typeface="Arial"/>
              <a:buChar char="•"/>
            </a:pPr>
            <a:r>
              <a:rPr lang="en-US" sz="1800" dirty="0" smtClean="0"/>
              <a:t>But can be supported by removing branches to a perfect-recall abstraction first using our theory for that step</a:t>
            </a:r>
          </a:p>
          <a:p>
            <a:endParaRPr lang="en-US"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Sum of errors at levels where player is active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Similar to perfect-recall bound, for a single level</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19</a:t>
            </a:fld>
            <a:endParaRPr lang="en-US"/>
          </a:p>
        </p:txBody>
      </p:sp>
    </p:spTree>
    <p:extLst>
      <p:ext uri="{BB962C8B-B14F-4D97-AF65-F5344CB8AC3E}">
        <p14:creationId xmlns:p14="http://schemas.microsoft.com/office/powerpoint/2010/main" val="209596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21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24</a:t>
            </a:fld>
            <a:endParaRPr lang="en-US"/>
          </a:p>
        </p:txBody>
      </p:sp>
    </p:spTree>
    <p:extLst>
      <p:ext uri="{BB962C8B-B14F-4D97-AF65-F5344CB8AC3E}">
        <p14:creationId xmlns:p14="http://schemas.microsoft.com/office/powerpoint/2010/main" val="125959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a:t>
            </a:fld>
            <a:endParaRPr lang="en-US"/>
          </a:p>
        </p:txBody>
      </p:sp>
    </p:spTree>
    <p:extLst>
      <p:ext uri="{BB962C8B-B14F-4D97-AF65-F5344CB8AC3E}">
        <p14:creationId xmlns:p14="http://schemas.microsoft.com/office/powerpoint/2010/main" val="407866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25</a:t>
            </a:fld>
            <a:endParaRPr lang="en-US"/>
          </a:p>
        </p:txBody>
      </p:sp>
    </p:spTree>
    <p:extLst>
      <p:ext uri="{BB962C8B-B14F-4D97-AF65-F5344CB8AC3E}">
        <p14:creationId xmlns:p14="http://schemas.microsoft.com/office/powerpoint/2010/main" val="834979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
            </a:r>
          </a:p>
          <a:p>
            <a:r>
              <a:rPr lang="en-US" dirty="0" smtClean="0"/>
              <a:t>River</a:t>
            </a:r>
            <a:r>
              <a:rPr lang="en-US" baseline="0" dirty="0" smtClean="0"/>
              <a:t> with 1 raise allowed.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a:t>
            </a:r>
            <a:r>
              <a:rPr lang="en-US" baseline="0" dirty="0" smtClean="0"/>
              <a:t> is ok if the models are wrong!</a:t>
            </a:r>
            <a:endParaRPr lang="en-US" dirty="0" smtClean="0"/>
          </a:p>
          <a:p>
            <a:endParaRPr lang="en-US" baseline="0" dirty="0" smtClean="0"/>
          </a:p>
          <a:p>
            <a:r>
              <a:rPr lang="en-US" baseline="0" dirty="0" smtClean="0"/>
              <a:t>(Sam iterated to come up with these 3 models.  He got the first one from Chen &amp; </a:t>
            </a:r>
            <a:r>
              <a:rPr lang="en-US" baseline="0" dirty="0" err="1" smtClean="0"/>
              <a:t>Ankeman</a:t>
            </a:r>
            <a:r>
              <a:rPr lang="en-US" baseline="0" dirty="0" smtClean="0"/>
              <a:t> book.)</a:t>
            </a:r>
            <a:endParaRPr lang="en-US" dirty="0" smtClean="0"/>
          </a:p>
          <a:p>
            <a:endParaRPr lang="en-US" dirty="0" smtClean="0"/>
          </a:p>
          <a:p>
            <a:r>
              <a:rPr lang="en-US" dirty="0" smtClean="0"/>
              <a:t>Which of these 3 models is right depends on the private signal distributions at the beginning of the endgame (fourth round).</a:t>
            </a:r>
          </a:p>
          <a:p>
            <a:r>
              <a:rPr lang="en-US" dirty="0" smtClean="0"/>
              <a:t>Experiments found</a:t>
            </a:r>
            <a:r>
              <a:rPr lang="en-US" baseline="0" dirty="0" smtClean="0"/>
              <a:t> an </a:t>
            </a:r>
            <a:r>
              <a:rPr lang="en-US" baseline="0" dirty="0" err="1" smtClean="0"/>
              <a:t>eq</a:t>
            </a:r>
            <a:r>
              <a:rPr lang="en-US" baseline="0" dirty="0" smtClean="0"/>
              <a:t> with one of these for each F1, F2 reached in practice.  Sam says there is a 4</a:t>
            </a:r>
            <a:r>
              <a:rPr lang="en-US" baseline="30000" dirty="0" smtClean="0"/>
              <a:t>th</a:t>
            </a:r>
            <a:r>
              <a:rPr lang="en-US" baseline="0" dirty="0" smtClean="0"/>
              <a:t> one, that was never reached between these players.</a:t>
            </a:r>
          </a:p>
          <a:p>
            <a:endParaRPr lang="en-US" dirty="0" smtClean="0"/>
          </a:p>
          <a:p>
            <a:r>
              <a:rPr lang="en-US" smtClean="0"/>
              <a:t>Use qualitative models to learn about poker </a:t>
            </a:r>
            <a:r>
              <a:rPr lang="en-US" sz="1200" kern="1200" smtClean="0">
                <a:solidFill>
                  <a:schemeClr val="tx1"/>
                </a:solidFill>
                <a:effectLst/>
                <a:latin typeface="Times New Roman" pitchFamily="18" charset="0"/>
                <a:ea typeface="+mn-ea"/>
                <a:cs typeface="+mn-cs"/>
              </a:rPr>
              <a:t>by testing different ones (manually or automatically generated).</a:t>
            </a:r>
            <a:endParaRPr lang="en-US"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FFC000"/>
                </a:solidFill>
              </a:rPr>
              <a:t>(Analogy to air combat)</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26</a:t>
            </a:fld>
            <a:endParaRPr lang="en-US"/>
          </a:p>
        </p:txBody>
      </p:sp>
    </p:spTree>
    <p:extLst>
      <p:ext uri="{BB962C8B-B14F-4D97-AF65-F5344CB8AC3E}">
        <p14:creationId xmlns:p14="http://schemas.microsoft.com/office/powerpoint/2010/main" val="55673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Cannot calculate a full-game best response in large games</a:t>
            </a:r>
          </a:p>
          <a:p>
            <a:pPr lvl="1"/>
            <a:r>
              <a:rPr lang="en-US" sz="2600" dirty="0" smtClean="0"/>
              <a:t>In special cases, possible in the size of the abstraction</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28</a:t>
            </a:fld>
            <a:endParaRPr lang="en-US"/>
          </a:p>
        </p:txBody>
      </p:sp>
    </p:spTree>
    <p:extLst>
      <p:ext uri="{BB962C8B-B14F-4D97-AF65-F5344CB8AC3E}">
        <p14:creationId xmlns:p14="http://schemas.microsoft.com/office/powerpoint/2010/main" val="309491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t>Crushed by game theory approach in Texas Hold’em, even with just 2 players and limit betting</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30</a:t>
            </a:fld>
            <a:endParaRPr lang="en-US"/>
          </a:p>
        </p:txBody>
      </p:sp>
    </p:spTree>
    <p:extLst>
      <p:ext uri="{BB962C8B-B14F-4D97-AF65-F5344CB8AC3E}">
        <p14:creationId xmlns:p14="http://schemas.microsoft.com/office/powerpoint/2010/main" val="2014142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31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cannot</a:t>
            </a:r>
            <a:r>
              <a:rPr lang="en-US" baseline="0" dirty="0" smtClean="0"/>
              <a:t> be exploited due to the get-taught-and-exploited problem</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33</a:t>
            </a:fld>
            <a:endParaRPr lang="en-US"/>
          </a:p>
        </p:txBody>
      </p:sp>
    </p:spTree>
    <p:extLst>
      <p:ext uri="{BB962C8B-B14F-4D97-AF65-F5344CB8AC3E}">
        <p14:creationId xmlns:p14="http://schemas.microsoft.com/office/powerpoint/2010/main" val="105751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#1 </a:t>
            </a:r>
            <a:r>
              <a:rPr lang="en-US" sz="1600" dirty="0" smtClean="0"/>
              <a:t>Doesn’t differentiate whether winnings are due to opponent’s mistakes (gifts) or our luck</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34</a:t>
            </a:fld>
            <a:endParaRPr lang="en-US"/>
          </a:p>
        </p:txBody>
      </p:sp>
    </p:spTree>
    <p:extLst>
      <p:ext uri="{BB962C8B-B14F-4D97-AF65-F5344CB8AC3E}">
        <p14:creationId xmlns:p14="http://schemas.microsoft.com/office/powerpoint/2010/main" val="3894688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6/25/2013 in a live stream, Phil </a:t>
            </a:r>
            <a:r>
              <a:rPr lang="en-US" dirty="0" err="1" smtClean="0"/>
              <a:t>Galfond</a:t>
            </a:r>
            <a:r>
              <a:rPr lang="en-US" dirty="0" smtClean="0"/>
              <a:t> </a:t>
            </a:r>
            <a:r>
              <a:rPr lang="en-US" sz="1200" kern="1200" dirty="0" smtClean="0">
                <a:solidFill>
                  <a:schemeClr val="tx1"/>
                </a:solidFill>
                <a:effectLst/>
                <a:latin typeface="Times New Roman" pitchFamily="18" charset="0"/>
                <a:ea typeface="+mn-ea"/>
                <a:cs typeface="+mn-cs"/>
              </a:rPr>
              <a:t>said he thought that hyperborean could beat mid-stakes online (1-2 and 2-4), but not higher currently. But he thinks within several years it will beat top humans.</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(2008: They had 5 strong human opponents: </a:t>
            </a:r>
            <a:r>
              <a:rPr lang="en-US" sz="1200" kern="1200" dirty="0" err="1" smtClean="0">
                <a:solidFill>
                  <a:schemeClr val="tx1"/>
                </a:solidFill>
                <a:effectLst/>
                <a:latin typeface="Times New Roman" pitchFamily="18" charset="0"/>
                <a:ea typeface="+mn-ea"/>
                <a:cs typeface="+mn-cs"/>
              </a:rPr>
              <a:t>Grudzien</a:t>
            </a:r>
            <a:r>
              <a:rPr lang="en-US" sz="1200" kern="1200" dirty="0" smtClean="0">
                <a:solidFill>
                  <a:schemeClr val="tx1"/>
                </a:solidFill>
                <a:effectLst/>
                <a:latin typeface="Times New Roman" pitchFamily="18" charset="0"/>
                <a:ea typeface="+mn-ea"/>
                <a:cs typeface="+mn-cs"/>
              </a:rPr>
              <a:t>, </a:t>
            </a:r>
            <a:r>
              <a:rPr lang="en-US" dirty="0" err="1" smtClean="0"/>
              <a:t>Hawrilenko</a:t>
            </a:r>
            <a:r>
              <a:rPr lang="en-US" dirty="0" smtClean="0"/>
              <a:t>, </a:t>
            </a:r>
            <a:r>
              <a:rPr lang="en-US" dirty="0" err="1" smtClean="0"/>
              <a:t>Palansky</a:t>
            </a:r>
            <a:r>
              <a:rPr lang="en-US" dirty="0" smtClean="0"/>
              <a:t>, </a:t>
            </a:r>
            <a:r>
              <a:rPr lang="en-US" dirty="0" err="1" smtClean="0"/>
              <a:t>Paradis</a:t>
            </a:r>
            <a:r>
              <a:rPr lang="en-US" dirty="0" smtClean="0"/>
              <a:t>, and Hendon.  The</a:t>
            </a:r>
            <a:r>
              <a:rPr lang="en-US" sz="1200" kern="1200" baseline="0" dirty="0" smtClean="0">
                <a:solidFill>
                  <a:schemeClr val="tx1"/>
                </a:solidFill>
                <a:effectLst/>
                <a:latin typeface="Times New Roman" pitchFamily="18" charset="0"/>
                <a:ea typeface="+mn-ea"/>
                <a:cs typeface="+mn-cs"/>
              </a:rPr>
              <a:t> player in the picture is </a:t>
            </a:r>
            <a:r>
              <a:rPr lang="en-US" dirty="0" smtClean="0"/>
              <a:t>Matt “</a:t>
            </a:r>
            <a:r>
              <a:rPr lang="en-US" dirty="0" err="1" smtClean="0"/>
              <a:t>Hoss_TBF</a:t>
            </a:r>
            <a:r>
              <a:rPr lang="en-US" dirty="0" smtClean="0"/>
              <a:t>” </a:t>
            </a:r>
            <a:r>
              <a:rPr lang="en-US" dirty="0" err="1" smtClean="0"/>
              <a:t>Hawrilenko</a:t>
            </a:r>
            <a:r>
              <a:rPr lang="en-US" dirty="0" smtClean="0"/>
              <a:t>, the strongest heads-up limit player at the time according to Michael</a:t>
            </a:r>
            <a:r>
              <a:rPr lang="en-US" baseline="0" dirty="0" smtClean="0"/>
              <a:t> Bowling.)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37</a:t>
            </a:fld>
            <a:endParaRPr lang="en-US"/>
          </a:p>
        </p:txBody>
      </p:sp>
    </p:spTree>
    <p:extLst>
      <p:ext uri="{BB962C8B-B14F-4D97-AF65-F5344CB8AC3E}">
        <p14:creationId xmlns:p14="http://schemas.microsoft.com/office/powerpoint/2010/main" val="178950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ADE036D-D6C6-447B-8B7C-4089F6D06AB6}" type="slidenum">
              <a:rPr lang="en-US" smtClean="0"/>
              <a:pPr/>
              <a:t>46</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32212C6-C883-4F23-9861-6D13C2430459}" type="slidenum">
              <a:rPr lang="en-US" smtClean="0"/>
              <a:pPr/>
              <a:t>47</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(Ex ante &amp; ex post)</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a:p>
            <a:r>
              <a:rPr lang="en-US" dirty="0" smtClean="0"/>
              <a:t>(Speculation, counter-speculation, … ad infinitum</a:t>
            </a:r>
            <a:r>
              <a:rPr lang="en-US" baseline="0" dirty="0" smtClean="0"/>
              <a:t> </a:t>
            </a:r>
            <a:r>
              <a:rPr lang="en-US" baseline="0" dirty="0" smtClean="0">
                <a:sym typeface="Wingdings" pitchFamily="2" charset="2"/>
              </a:rPr>
              <a:t>-&gt; Nash)</a:t>
            </a:r>
            <a:r>
              <a:rPr lang="en-US" dirty="0" smtClean="0"/>
              <a:t/>
            </a:r>
            <a:br>
              <a:rPr lang="en-US" dirty="0" smtClean="0"/>
            </a:b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a:defRPr/>
            </a:pPr>
            <a:r>
              <a:rPr lang="en-US" sz="1200" dirty="0" smtClean="0"/>
              <a:t>(e.g., China owns US reserves)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Has bluffs: Pas de Calais, Israel’s war with Lebanon, Qin’s army, forts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Combat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a:p>
            <a:pPr>
              <a:defRPr/>
            </a:pPr>
            <a:r>
              <a:rPr lang="en-US" sz="2000" dirty="0" smtClean="0"/>
              <a:t>Currency attacks </a:t>
            </a:r>
          </a:p>
          <a:p>
            <a:pPr>
              <a:defRPr/>
            </a:pPr>
            <a:r>
              <a:rPr lang="en-US" sz="2000" dirty="0" smtClean="0"/>
              <a:t>International (over-)fishing</a:t>
            </a:r>
          </a:p>
          <a:p>
            <a:pPr>
              <a:defRPr/>
            </a:pPr>
            <a:endParaRPr lang="en-US" sz="2000" dirty="0" smtClean="0"/>
          </a:p>
          <a:p>
            <a:pPr>
              <a:defRPr/>
            </a:pPr>
            <a:r>
              <a:rPr lang="en-US" sz="2000" dirty="0" smtClean="0"/>
              <a:t>In </a:t>
            </a:r>
            <a:r>
              <a:rPr lang="en-US" sz="2000" dirty="0" err="1" smtClean="0"/>
              <a:t>cybersecurity</a:t>
            </a:r>
            <a:r>
              <a:rPr lang="en-US" sz="2000" dirty="0" smtClean="0"/>
              <a:t>, active security:</a:t>
            </a:r>
            <a:r>
              <a:rPr lang="en-US" sz="2000" baseline="0" dirty="0" smtClean="0"/>
              <a:t> identify opponent’s objectives and defend based on that.</a:t>
            </a:r>
          </a:p>
          <a:p>
            <a:pPr>
              <a:defRPr/>
            </a:pPr>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Attacks </a:t>
            </a:r>
            <a:r>
              <a:rPr lang="en-US" sz="1200" b="0" i="0" u="none" strike="noStrike" kern="1200" baseline="0" dirty="0" smtClean="0">
                <a:solidFill>
                  <a:schemeClr val="tx1"/>
                </a:solidFill>
                <a:latin typeface="Times New Roman" pitchFamily="18" charset="0"/>
                <a:ea typeface="+mn-ea"/>
                <a:cs typeface="+mn-cs"/>
              </a:rPr>
              <a:t>against memory vulnerabilities depend crucially on the memory layout of the program</a:t>
            </a:r>
          </a:p>
          <a:p>
            <a:r>
              <a:rPr lang="en-US" sz="1200" b="0" i="0" u="none" strike="noStrike" kern="1200" baseline="0" dirty="0" smtClean="0">
                <a:solidFill>
                  <a:schemeClr val="tx1"/>
                </a:solidFill>
                <a:latin typeface="Times New Roman" pitchFamily="18" charset="0"/>
                <a:ea typeface="+mn-ea"/>
                <a:cs typeface="+mn-cs"/>
              </a:rPr>
              <a:t>being targeted. On the other hand, legitimate programs are agnostic to details of memory layout</a:t>
            </a:r>
          </a:p>
          <a:p>
            <a:r>
              <a:rPr lang="en-US" sz="1200" b="0" i="0" u="none" strike="noStrike" kern="1200" baseline="0" dirty="0" smtClean="0">
                <a:solidFill>
                  <a:schemeClr val="tx1"/>
                </a:solidFill>
                <a:latin typeface="Times New Roman" pitchFamily="18" charset="0"/>
                <a:ea typeface="+mn-ea"/>
                <a:cs typeface="+mn-cs"/>
              </a:rPr>
              <a:t>because of mechanisms such as dynamic linking. Our adaptive defense strategies will make use of</a:t>
            </a:r>
          </a:p>
          <a:p>
            <a:r>
              <a:rPr lang="en-US" sz="1200" b="0" i="0" u="none" strike="noStrike" kern="1200" baseline="0" dirty="0" smtClean="0">
                <a:solidFill>
                  <a:schemeClr val="tx1"/>
                </a:solidFill>
                <a:latin typeface="Times New Roman" pitchFamily="18" charset="0"/>
                <a:ea typeface="+mn-ea"/>
                <a:cs typeface="+mn-cs"/>
              </a:rPr>
              <a:t>artificial diversity mechanisms such as Address-Space Layout Randomization, or ASLR—a mitigation</a:t>
            </a:r>
          </a:p>
          <a:p>
            <a:r>
              <a:rPr lang="en-US" sz="1200" b="0" i="0" u="none" strike="noStrike" kern="1200" baseline="0" dirty="0" smtClean="0">
                <a:solidFill>
                  <a:schemeClr val="tx1"/>
                </a:solidFill>
                <a:latin typeface="Times New Roman" pitchFamily="18" charset="0"/>
                <a:ea typeface="+mn-ea"/>
                <a:cs typeface="+mn-cs"/>
              </a:rPr>
              <a:t>technique based on this observation. ASLR changes the layout of memory segments in</a:t>
            </a:r>
          </a:p>
          <a:p>
            <a:r>
              <a:rPr lang="en-US" sz="1200" b="0" i="0" u="none" strike="noStrike" kern="1200" baseline="0" dirty="0" smtClean="0">
                <a:solidFill>
                  <a:schemeClr val="tx1"/>
                </a:solidFill>
                <a:latin typeface="Times New Roman" pitchFamily="18" charset="0"/>
                <a:ea typeface="+mn-ea"/>
                <a:cs typeface="+mn-cs"/>
              </a:rPr>
              <a:t>a process’ address space, making it difficult for the attacker to calculate the addresses he needs</a:t>
            </a:r>
          </a:p>
          <a:p>
            <a:r>
              <a:rPr lang="en-US" sz="1200" b="0" i="0" u="none" strike="noStrike" kern="1200" baseline="0" dirty="0" smtClean="0">
                <a:solidFill>
                  <a:schemeClr val="tx1"/>
                </a:solidFill>
                <a:latin typeface="Times New Roman" pitchFamily="18" charset="0"/>
                <a:ea typeface="+mn-ea"/>
                <a:cs typeface="+mn-cs"/>
              </a:rPr>
              <a:t>to mount his attack. ASLR is implemented in most modern operating systems. ASLR introduces</a:t>
            </a:r>
          </a:p>
          <a:p>
            <a:r>
              <a:rPr lang="en-US" sz="1200" b="0" i="0" u="none" strike="noStrike" kern="1200" baseline="0" dirty="0" smtClean="0">
                <a:solidFill>
                  <a:schemeClr val="tx1"/>
                </a:solidFill>
                <a:latin typeface="Times New Roman" pitchFamily="18" charset="0"/>
                <a:ea typeface="+mn-ea"/>
                <a:cs typeface="+mn-cs"/>
              </a:rPr>
              <a:t>artificial diversity to running systems, making them more resistant to attack [52]. The deployed versions</a:t>
            </a:r>
          </a:p>
          <a:p>
            <a:r>
              <a:rPr lang="en-US" sz="1200" b="0" i="0" u="none" strike="noStrike" kern="1200" baseline="0" dirty="0" smtClean="0">
                <a:solidFill>
                  <a:schemeClr val="tx1"/>
                </a:solidFill>
                <a:latin typeface="Times New Roman" pitchFamily="18" charset="0"/>
                <a:ea typeface="+mn-ea"/>
                <a:cs typeface="+mn-cs"/>
              </a:rPr>
              <a:t>of ASLR have low runtime overhead but are vulnerable to attack by determined adversaries,</a:t>
            </a:r>
          </a:p>
          <a:p>
            <a:r>
              <a:rPr lang="en-US" sz="1200" b="0" i="0" u="none" strike="noStrike" kern="1200" baseline="0" dirty="0" smtClean="0">
                <a:solidFill>
                  <a:schemeClr val="tx1"/>
                </a:solidFill>
                <a:latin typeface="Times New Roman" pitchFamily="18" charset="0"/>
                <a:ea typeface="+mn-ea"/>
                <a:cs typeface="+mn-cs"/>
              </a:rPr>
              <a:t>for example after searching the space of possible randomizations by brute force (see </a:t>
            </a:r>
            <a:r>
              <a:rPr lang="en-US" sz="1200" b="0" i="0" u="none" strike="noStrike" kern="1200" baseline="0" dirty="0" err="1" smtClean="0">
                <a:solidFill>
                  <a:schemeClr val="tx1"/>
                </a:solidFill>
                <a:latin typeface="Times New Roman" pitchFamily="18" charset="0"/>
                <a:ea typeface="+mn-ea"/>
                <a:cs typeface="+mn-cs"/>
              </a:rPr>
              <a:t>Shacham</a:t>
            </a:r>
            <a:r>
              <a:rPr lang="en-US" sz="1200" b="0" i="0" u="none" strike="noStrike" kern="1200" baseline="0" dirty="0" smtClean="0">
                <a:solidFill>
                  <a:schemeClr val="tx1"/>
                </a:solidFill>
                <a:latin typeface="Times New Roman" pitchFamily="18" charset="0"/>
                <a:ea typeface="+mn-ea"/>
                <a:cs typeface="+mn-cs"/>
              </a:rPr>
              <a:t> et</a:t>
            </a:r>
          </a:p>
          <a:p>
            <a:r>
              <a:rPr lang="en-US" sz="1200" b="0" i="0" u="none" strike="noStrike" kern="1200" baseline="0" dirty="0" smtClean="0">
                <a:solidFill>
                  <a:schemeClr val="tx1"/>
                </a:solidFill>
                <a:latin typeface="Times New Roman" pitchFamily="18" charset="0"/>
                <a:ea typeface="+mn-ea"/>
                <a:cs typeface="+mn-cs"/>
              </a:rPr>
              <a:t>al. [125]). Researchers have demonstrated the feasibility of randomizing substantially more features</a:t>
            </a:r>
          </a:p>
          <a:p>
            <a:r>
              <a:rPr lang="en-US" sz="1200" b="0" i="0" u="none" strike="noStrike" kern="1200" baseline="0" dirty="0" smtClean="0">
                <a:solidFill>
                  <a:schemeClr val="tx1"/>
                </a:solidFill>
                <a:latin typeface="Times New Roman" pitchFamily="18" charset="0"/>
                <a:ea typeface="+mn-ea"/>
                <a:cs typeface="+mn-cs"/>
              </a:rPr>
              <a:t>of a running system [15], but their proposals have not yet seen adoption.”</a:t>
            </a:r>
            <a:endParaRPr lang="en-US" sz="16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1809D0B-1DFA-4B7C-9499-B69E70A37ADD}" type="slidenum">
              <a:rPr lang="en-US" smtClean="0"/>
              <a:pPr/>
              <a:t>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t>2-player is highly complex &amp; difficult to play well.  </a:t>
            </a:r>
          </a:p>
          <a:p>
            <a:endParaRPr lang="en-US" dirty="0" smtClean="0"/>
          </a:p>
          <a:p>
            <a:r>
              <a:rPr lang="en-US" dirty="0" smtClean="0"/>
              <a:t>Mano a </a:t>
            </a:r>
            <a:r>
              <a:rPr lang="en-US" dirty="0" err="1" smtClean="0"/>
              <a:t>mano</a:t>
            </a:r>
            <a:endParaRPr lang="en-US" dirty="0" smtClean="0"/>
          </a:p>
          <a:p>
            <a:endParaRPr lang="en-US" dirty="0" smtClean="0"/>
          </a:p>
          <a:p>
            <a:r>
              <a:rPr lang="en-US" dirty="0" smtClean="0"/>
              <a:t>No others to muddle up the game.</a:t>
            </a:r>
          </a:p>
          <a:p>
            <a:endParaRPr lang="en-US" dirty="0" smtClean="0"/>
          </a:p>
          <a:p>
            <a:r>
              <a:rPr lang="en-US" dirty="0" smtClean="0"/>
              <a:t>(Luck</a:t>
            </a:r>
            <a:r>
              <a:rPr lang="en-US" baseline="0" dirty="0" smtClean="0"/>
              <a:t> plays a smaller role.)</a:t>
            </a:r>
            <a:endParaRPr lang="en-US" dirty="0" smtClean="0"/>
          </a:p>
          <a:p>
            <a:r>
              <a:rPr lang="en-US" dirty="0" smtClean="0"/>
              <a:t>(Picture is a Heads-Up competition televised by NBC.)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MENTION AS OUTLINE:</a:t>
            </a:r>
          </a:p>
          <a:p>
            <a:r>
              <a:rPr lang="en-US" dirty="0" smtClean="0"/>
              <a:t>- Opponent</a:t>
            </a:r>
            <a:r>
              <a:rPr lang="en-US" baseline="0" dirty="0" smtClean="0"/>
              <a:t> exploitation</a:t>
            </a:r>
          </a:p>
          <a:p>
            <a:r>
              <a:rPr lang="en-US" baseline="0" dirty="0" smtClean="0"/>
              <a:t>- Bots </a:t>
            </a:r>
            <a:r>
              <a:rPr lang="en-US" baseline="0" dirty="0" err="1" smtClean="0"/>
              <a:t>vs</a:t>
            </a:r>
            <a:r>
              <a:rPr lang="en-US" baseline="0" dirty="0" smtClean="0"/>
              <a:t> pros</a:t>
            </a:r>
          </a:p>
          <a:p>
            <a:r>
              <a:rPr lang="en-US" baseline="0" dirty="0" smtClean="0"/>
              <a:t>- Learning from bots</a:t>
            </a:r>
            <a:endParaRPr lang="en-US" dirty="0" smtClean="0"/>
          </a:p>
          <a:p>
            <a:endParaRPr lang="en-US" dirty="0" smtClean="0"/>
          </a:p>
          <a:p>
            <a:r>
              <a:rPr lang="en-US" dirty="0" smtClean="0"/>
              <a:t>(Reverse model is straightforward if only signals are abstracted, but an interesting problem if also actions are abstracted, as in No-Limit Texas Hold’em.)</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JACM</a:t>
            </a:r>
            <a:r>
              <a:rPr lang="en-US" baseline="0" dirty="0" smtClean="0"/>
              <a:t> reviewer: This is to incomplete-information games like what alpha-beta search is to complete-information games.</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7</a:t>
            </a:fld>
            <a:endParaRPr lang="en-US"/>
          </a:p>
        </p:txBody>
      </p:sp>
    </p:spTree>
    <p:extLst>
      <p:ext uri="{BB962C8B-B14F-4D97-AF65-F5344CB8AC3E}">
        <p14:creationId xmlns:p14="http://schemas.microsoft.com/office/powerpoint/2010/main" val="145937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1B637D9-62F7-4E0E-9CED-26C9DBC3A3D5}" type="slidenum">
              <a:rPr lang="en-US" smtClean="0"/>
              <a:pPr/>
              <a:t>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Information filters isolate signal history from action history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B19B289-8F5E-448D-A098-741EA519DAA5}" type="slidenum">
              <a:rPr lang="en-US" smtClean="0"/>
              <a:pPr/>
              <a:t>9</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dirty="0" smtClean="0"/>
              <a:t>Most of the game was redundant.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152400"/>
            <a:ext cx="2182812" cy="629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52400"/>
            <a:ext cx="6396038" cy="629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749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330325"/>
            <a:ext cx="4143375"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330325"/>
            <a:ext cx="4144962"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749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4338" y="1330325"/>
            <a:ext cx="8440737" cy="51181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330325"/>
            <a:ext cx="41433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330325"/>
            <a:ext cx="4144962"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99"/>
            </a:gs>
            <a:gs pos="100000">
              <a:srgbClr val="000000"/>
            </a:gs>
          </a:gsLst>
          <a:path path="rect">
            <a:fillToRect t="100000" r="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52400"/>
            <a:ext cx="8731250"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1027" name="Rectangle 3"/>
          <p:cNvSpPr>
            <a:spLocks noGrp="1" noChangeArrowheads="1"/>
          </p:cNvSpPr>
          <p:nvPr>
            <p:ph type="body" idx="1"/>
          </p:nvPr>
        </p:nvSpPr>
        <p:spPr bwMode="auto">
          <a:xfrm>
            <a:off x="414338" y="1330325"/>
            <a:ext cx="8440737"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Point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ftr" sz="quarter" idx="3"/>
          </p:nvPr>
        </p:nvSpPr>
        <p:spPr bwMode="auto">
          <a:xfrm>
            <a:off x="423863" y="6484938"/>
            <a:ext cx="8467725" cy="37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800">
                <a:solidFill>
                  <a:srgbClr val="66FFFF"/>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txStyles>
    <p:titleStyle>
      <a:lvl1pPr algn="ctr" rtl="0" eaLnBrk="0" fontAlgn="base" hangingPunct="0">
        <a:spcBef>
          <a:spcPct val="0"/>
        </a:spcBef>
        <a:spcAft>
          <a:spcPct val="0"/>
        </a:spcAft>
        <a:defRPr sz="4400" b="1">
          <a:solidFill>
            <a:srgbClr val="FFFF99"/>
          </a:solidFill>
          <a:latin typeface="+mj-lt"/>
          <a:ea typeface="+mj-ea"/>
          <a:cs typeface="+mj-cs"/>
        </a:defRPr>
      </a:lvl1pPr>
      <a:lvl2pPr algn="ctr" rtl="0" eaLnBrk="0" fontAlgn="base" hangingPunct="0">
        <a:spcBef>
          <a:spcPct val="0"/>
        </a:spcBef>
        <a:spcAft>
          <a:spcPct val="0"/>
        </a:spcAft>
        <a:defRPr sz="4400" b="1">
          <a:solidFill>
            <a:srgbClr val="FFFF99"/>
          </a:solidFill>
          <a:latin typeface="Times New Roman" pitchFamily="18" charset="0"/>
        </a:defRPr>
      </a:lvl2pPr>
      <a:lvl3pPr algn="ctr" rtl="0" eaLnBrk="0" fontAlgn="base" hangingPunct="0">
        <a:spcBef>
          <a:spcPct val="0"/>
        </a:spcBef>
        <a:spcAft>
          <a:spcPct val="0"/>
        </a:spcAft>
        <a:defRPr sz="4400" b="1">
          <a:solidFill>
            <a:srgbClr val="FFFF99"/>
          </a:solidFill>
          <a:latin typeface="Times New Roman" pitchFamily="18" charset="0"/>
        </a:defRPr>
      </a:lvl3pPr>
      <a:lvl4pPr algn="ctr" rtl="0" eaLnBrk="0" fontAlgn="base" hangingPunct="0">
        <a:spcBef>
          <a:spcPct val="0"/>
        </a:spcBef>
        <a:spcAft>
          <a:spcPct val="0"/>
        </a:spcAft>
        <a:defRPr sz="4400" b="1">
          <a:solidFill>
            <a:srgbClr val="FFFF99"/>
          </a:solidFill>
          <a:latin typeface="Times New Roman" pitchFamily="18" charset="0"/>
        </a:defRPr>
      </a:lvl4pPr>
      <a:lvl5pPr algn="ctr" rtl="0" eaLnBrk="0" fontAlgn="base" hangingPunct="0">
        <a:spcBef>
          <a:spcPct val="0"/>
        </a:spcBef>
        <a:spcAft>
          <a:spcPct val="0"/>
        </a:spcAft>
        <a:defRPr sz="4400" b="1">
          <a:solidFill>
            <a:srgbClr val="FFFF99"/>
          </a:solidFill>
          <a:latin typeface="Times New Roman" pitchFamily="18" charset="0"/>
        </a:defRPr>
      </a:lvl5pPr>
      <a:lvl6pPr marL="457200" algn="ctr" rtl="0" eaLnBrk="0" fontAlgn="base" hangingPunct="0">
        <a:spcBef>
          <a:spcPct val="0"/>
        </a:spcBef>
        <a:spcAft>
          <a:spcPct val="0"/>
        </a:spcAft>
        <a:defRPr sz="4400" b="1">
          <a:solidFill>
            <a:srgbClr val="FFFF99"/>
          </a:solidFill>
          <a:latin typeface="Times New Roman" pitchFamily="18" charset="0"/>
        </a:defRPr>
      </a:lvl6pPr>
      <a:lvl7pPr marL="914400" algn="ctr" rtl="0" eaLnBrk="0" fontAlgn="base" hangingPunct="0">
        <a:spcBef>
          <a:spcPct val="0"/>
        </a:spcBef>
        <a:spcAft>
          <a:spcPct val="0"/>
        </a:spcAft>
        <a:defRPr sz="4400" b="1">
          <a:solidFill>
            <a:srgbClr val="FFFF99"/>
          </a:solidFill>
          <a:latin typeface="Times New Roman" pitchFamily="18" charset="0"/>
        </a:defRPr>
      </a:lvl7pPr>
      <a:lvl8pPr marL="1371600" algn="ctr" rtl="0" eaLnBrk="0" fontAlgn="base" hangingPunct="0">
        <a:spcBef>
          <a:spcPct val="0"/>
        </a:spcBef>
        <a:spcAft>
          <a:spcPct val="0"/>
        </a:spcAft>
        <a:defRPr sz="4400" b="1">
          <a:solidFill>
            <a:srgbClr val="FFFF99"/>
          </a:solidFill>
          <a:latin typeface="Times New Roman" pitchFamily="18" charset="0"/>
        </a:defRPr>
      </a:lvl8pPr>
      <a:lvl9pPr marL="1828800" algn="ctr" rtl="0" eaLnBrk="0" fontAlgn="base" hangingPunct="0">
        <a:spcBef>
          <a:spcPct val="0"/>
        </a:spcBef>
        <a:spcAft>
          <a:spcPct val="0"/>
        </a:spcAft>
        <a:defRPr sz="4400" b="1">
          <a:solidFill>
            <a:srgbClr val="FFFF9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pokertelegraph.com/blog/2013/01/27/mike-matusow-wins-the-2013-nbc-national-heads-up-poker-championsh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 y="857328"/>
            <a:ext cx="8991600" cy="1470025"/>
          </a:xfrm>
        </p:spPr>
        <p:txBody>
          <a:bodyPr/>
          <a:lstStyle/>
          <a:p>
            <a:r>
              <a:rPr lang="en-US" sz="4000" dirty="0"/>
              <a:t>The State of Techniques for Solving Large Imperfect-Information </a:t>
            </a:r>
            <a:r>
              <a:rPr lang="en-US" sz="4000" dirty="0" smtClean="0"/>
              <a:t>Games</a:t>
            </a:r>
            <a:endParaRPr lang="en-US" sz="4000" dirty="0"/>
          </a:p>
        </p:txBody>
      </p:sp>
      <p:sp>
        <p:nvSpPr>
          <p:cNvPr id="7171" name="Rectangle 3"/>
          <p:cNvSpPr>
            <a:spLocks noGrp="1" noChangeArrowheads="1"/>
          </p:cNvSpPr>
          <p:nvPr>
            <p:ph type="subTitle" idx="1"/>
          </p:nvPr>
        </p:nvSpPr>
        <p:spPr>
          <a:xfrm>
            <a:off x="381000" y="2755913"/>
            <a:ext cx="8382000" cy="1752600"/>
          </a:xfrm>
        </p:spPr>
        <p:txBody>
          <a:bodyPr/>
          <a:lstStyle/>
          <a:p>
            <a:pPr>
              <a:defRPr/>
            </a:pPr>
            <a:r>
              <a:rPr lang="en-US" sz="2800" b="1" dirty="0" smtClean="0">
                <a:effectLst>
                  <a:outerShdw blurRad="38100" dist="38100" dir="2700000" algn="tl">
                    <a:srgbClr val="000000"/>
                  </a:outerShdw>
                </a:effectLst>
              </a:rPr>
              <a:t>Tuomas Sandholm</a:t>
            </a:r>
          </a:p>
          <a:p>
            <a:pPr>
              <a:defRPr/>
            </a:pPr>
            <a:r>
              <a:rPr lang="en-US" sz="2000" dirty="0" smtClean="0">
                <a:effectLst>
                  <a:outerShdw blurRad="38100" dist="38100" dir="2700000" algn="tl">
                    <a:srgbClr val="000000"/>
                  </a:outerShdw>
                </a:effectLst>
              </a:rPr>
              <a:t>Professor</a:t>
            </a:r>
          </a:p>
          <a:p>
            <a:pPr>
              <a:defRPr/>
            </a:pPr>
            <a:r>
              <a:rPr lang="en-US" sz="2000" dirty="0" smtClean="0">
                <a:effectLst>
                  <a:outerShdw blurRad="38100" dist="38100" dir="2700000" algn="tl">
                    <a:srgbClr val="000000"/>
                  </a:outerShdw>
                </a:effectLst>
              </a:rPr>
              <a:t>Carnegie Mellon University</a:t>
            </a:r>
          </a:p>
          <a:p>
            <a:pPr>
              <a:defRPr/>
            </a:pPr>
            <a:r>
              <a:rPr lang="en-US" sz="2000" dirty="0" smtClean="0">
                <a:effectLst>
                  <a:outerShdw blurRad="38100" dist="38100" dir="2700000" algn="tl">
                    <a:srgbClr val="000000"/>
                  </a:outerShdw>
                </a:effectLst>
              </a:rPr>
              <a:t>Computer Science Department</a:t>
            </a:r>
          </a:p>
          <a:p>
            <a:pPr>
              <a:defRPr/>
            </a:pPr>
            <a:endParaRPr lang="en-US" sz="2000" dirty="0" smtClean="0">
              <a:effectLst>
                <a:outerShdw blurRad="38100" dist="38100" dir="2700000" algn="tl">
                  <a:srgbClr val="000000"/>
                </a:outerShdw>
              </a:effectLst>
            </a:endParaRPr>
          </a:p>
          <a:p>
            <a:pPr>
              <a:defRPr/>
            </a:pPr>
            <a:r>
              <a:rPr lang="en-US" sz="2000" dirty="0" smtClean="0">
                <a:effectLst>
                  <a:outerShdw blurRad="38100" dist="38100" dir="2700000" algn="tl">
                    <a:srgbClr val="000000"/>
                  </a:outerShdw>
                </a:effectLst>
              </a:rPr>
              <a:t>Also:</a:t>
            </a:r>
          </a:p>
          <a:p>
            <a:pPr>
              <a:defRPr/>
            </a:pPr>
            <a:r>
              <a:rPr lang="en-US" sz="2000" dirty="0" smtClean="0">
                <a:effectLst>
                  <a:outerShdw blurRad="38100" dist="38100" dir="2700000" algn="tl">
                    <a:srgbClr val="000000"/>
                  </a:outerShdw>
                </a:effectLst>
              </a:rPr>
              <a:t>Machine Learning Department</a:t>
            </a:r>
          </a:p>
          <a:p>
            <a:pPr>
              <a:defRPr/>
            </a:pPr>
            <a:r>
              <a:rPr lang="en-US" sz="2000" dirty="0">
                <a:effectLst>
                  <a:outerShdw blurRad="38100" dist="38100" dir="2700000" algn="tl">
                    <a:srgbClr val="000000">
                      <a:alpha val="43137"/>
                    </a:srgbClr>
                  </a:outerShdw>
                </a:effectLst>
              </a:rPr>
              <a:t>Ph.D. Program in Algorithms, </a:t>
            </a:r>
            <a:r>
              <a:rPr lang="en-US" sz="2000" dirty="0" err="1">
                <a:effectLst>
                  <a:outerShdw blurRad="38100" dist="38100" dir="2700000" algn="tl">
                    <a:srgbClr val="000000">
                      <a:alpha val="43137"/>
                    </a:srgbClr>
                  </a:outerShdw>
                </a:effectLst>
              </a:rPr>
              <a:t>Combinatorics</a:t>
            </a:r>
            <a:r>
              <a:rPr lang="en-US" sz="2000" dirty="0">
                <a:effectLst>
                  <a:outerShdw blurRad="38100" dist="38100" dir="2700000" algn="tl">
                    <a:srgbClr val="000000">
                      <a:alpha val="43137"/>
                    </a:srgbClr>
                  </a:outerShdw>
                </a:effectLst>
              </a:rPr>
              <a:t>, and </a:t>
            </a:r>
            <a:r>
              <a:rPr lang="en-US" sz="2000" dirty="0" smtClean="0">
                <a:effectLst>
                  <a:outerShdw blurRad="38100" dist="38100" dir="2700000" algn="tl">
                    <a:srgbClr val="000000">
                      <a:alpha val="43137"/>
                    </a:srgbClr>
                  </a:outerShdw>
                </a:effectLst>
              </a:rPr>
              <a:t>Optimization</a:t>
            </a:r>
          </a:p>
          <a:p>
            <a:pPr>
              <a:defRPr/>
            </a:pPr>
            <a:r>
              <a:rPr lang="en-US" sz="2000" dirty="0" smtClean="0">
                <a:effectLst>
                  <a:outerShdw blurRad="38100" dist="38100" dir="2700000" algn="tl">
                    <a:srgbClr val="000000">
                      <a:alpha val="43137"/>
                    </a:srgbClr>
                  </a:outerShdw>
                </a:effectLst>
              </a:rPr>
              <a:t>CMU/UPitt </a:t>
            </a:r>
            <a:r>
              <a:rPr lang="en-US" sz="2000" dirty="0">
                <a:effectLst>
                  <a:outerShdw blurRad="38100" dist="38100" dir="2700000" algn="tl">
                    <a:srgbClr val="000000">
                      <a:alpha val="43137"/>
                    </a:srgbClr>
                  </a:outerShdw>
                </a:effectLst>
              </a:rPr>
              <a:t>Joint Ph.D. Program in Computational </a:t>
            </a:r>
            <a:r>
              <a:rPr lang="en-US" sz="2000" dirty="0" smtClean="0">
                <a:effectLst>
                  <a:outerShdw blurRad="38100" dist="38100" dir="2700000" algn="tl">
                    <a:srgbClr val="000000">
                      <a:alpha val="43137"/>
                    </a:srgbClr>
                  </a:outerShdw>
                </a:effectLst>
              </a:rPr>
              <a:t>Biology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6375" y="2679700"/>
            <a:ext cx="8731250" cy="749300"/>
          </a:xfrm>
        </p:spPr>
        <p:txBody>
          <a:bodyPr/>
          <a:lstStyle/>
          <a:p>
            <a:r>
              <a:rPr lang="en-US" sz="4000" dirty="0" smtClean="0"/>
              <a:t>Lossy abstraction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Texas Hold’em poker</a:t>
            </a:r>
          </a:p>
        </p:txBody>
      </p:sp>
      <p:sp>
        <p:nvSpPr>
          <p:cNvPr id="4" name="Text Placeholder 3"/>
          <p:cNvSpPr>
            <a:spLocks noGrp="1"/>
          </p:cNvSpPr>
          <p:nvPr>
            <p:ph type="body" sz="half" idx="1"/>
          </p:nvPr>
        </p:nvSpPr>
        <p:spPr>
          <a:xfrm>
            <a:off x="4882668" y="1308100"/>
            <a:ext cx="4211637" cy="5118100"/>
          </a:xfrm>
        </p:spPr>
        <p:txBody>
          <a:bodyPr/>
          <a:lstStyle/>
          <a:p>
            <a:pPr>
              <a:spcAft>
                <a:spcPts val="1800"/>
              </a:spcAft>
            </a:pPr>
            <a:r>
              <a:rPr lang="en-US" dirty="0" smtClean="0"/>
              <a:t>2-player Limit has ~10</a:t>
            </a:r>
            <a:r>
              <a:rPr lang="en-US" baseline="30000" dirty="0" smtClean="0"/>
              <a:t>14</a:t>
            </a:r>
            <a:r>
              <a:rPr lang="en-US" dirty="0" smtClean="0"/>
              <a:t> info sets</a:t>
            </a:r>
          </a:p>
          <a:p>
            <a:pPr>
              <a:spcAft>
                <a:spcPts val="1800"/>
              </a:spcAft>
            </a:pPr>
            <a:r>
              <a:rPr lang="en-US" dirty="0" smtClean="0"/>
              <a:t>2-player No-Limit has </a:t>
            </a:r>
            <a:r>
              <a:rPr lang="en-US" dirty="0"/>
              <a:t>~</a:t>
            </a:r>
            <a:r>
              <a:rPr lang="en-US" dirty="0" smtClean="0"/>
              <a:t>10</a:t>
            </a:r>
            <a:r>
              <a:rPr lang="en-US" baseline="30000" dirty="0" smtClean="0"/>
              <a:t>161</a:t>
            </a:r>
            <a:r>
              <a:rPr lang="en-US" dirty="0" smtClean="0"/>
              <a:t> info sets</a:t>
            </a:r>
          </a:p>
          <a:p>
            <a:pPr>
              <a:spcAft>
                <a:spcPts val="1800"/>
              </a:spcAft>
            </a:pPr>
            <a:r>
              <a:rPr lang="en-US" dirty="0" err="1" smtClean="0"/>
              <a:t>Losslessly</a:t>
            </a:r>
            <a:r>
              <a:rPr lang="en-US" dirty="0" smtClean="0"/>
              <a:t> abstracted game too big to solve =&gt; abstract more     =&gt; lossy</a:t>
            </a:r>
          </a:p>
          <a:p>
            <a:pPr>
              <a:spcAft>
                <a:spcPts val="1800"/>
              </a:spcAft>
            </a:pPr>
            <a:endParaRPr lang="en-US" dirty="0" smtClean="0"/>
          </a:p>
        </p:txBody>
      </p:sp>
      <p:grpSp>
        <p:nvGrpSpPr>
          <p:cNvPr id="2" name="Group 21"/>
          <p:cNvGrpSpPr>
            <a:grpSpLocks/>
          </p:cNvGrpSpPr>
          <p:nvPr/>
        </p:nvGrpSpPr>
        <p:grpSpPr bwMode="auto">
          <a:xfrm>
            <a:off x="336550" y="1384300"/>
            <a:ext cx="4434142" cy="4773613"/>
            <a:chOff x="249763" y="1460875"/>
            <a:chExt cx="4434047" cy="4773997"/>
          </a:xfrm>
        </p:grpSpPr>
        <p:sp>
          <p:nvSpPr>
            <p:cNvPr id="6" name="Isosceles Triangle 5"/>
            <p:cNvSpPr/>
            <p:nvPr/>
          </p:nvSpPr>
          <p:spPr bwMode="auto">
            <a:xfrm>
              <a:off x="254526" y="1460875"/>
              <a:ext cx="654036" cy="589010"/>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7" name="Isosceles Triangle 6"/>
            <p:cNvSpPr/>
            <p:nvPr/>
          </p:nvSpPr>
          <p:spPr bwMode="auto">
            <a:xfrm>
              <a:off x="254526" y="2056236"/>
              <a:ext cx="655623"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8" name="Isosceles Triangle 7"/>
            <p:cNvSpPr/>
            <p:nvPr/>
          </p:nvSpPr>
          <p:spPr bwMode="auto">
            <a:xfrm>
              <a:off x="249763" y="2651596"/>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9" name="Isosceles Triangle 8"/>
            <p:cNvSpPr/>
            <p:nvPr/>
          </p:nvSpPr>
          <p:spPr bwMode="auto">
            <a:xfrm>
              <a:off x="254526" y="3253307"/>
              <a:ext cx="655623" cy="589009"/>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0" name="Isosceles Triangle 9"/>
            <p:cNvSpPr/>
            <p:nvPr/>
          </p:nvSpPr>
          <p:spPr bwMode="auto">
            <a:xfrm>
              <a:off x="254526" y="3853430"/>
              <a:ext cx="655623" cy="589009"/>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1" name="Isosceles Triangle 10"/>
            <p:cNvSpPr/>
            <p:nvPr/>
          </p:nvSpPr>
          <p:spPr bwMode="auto">
            <a:xfrm>
              <a:off x="256113" y="4448790"/>
              <a:ext cx="654036"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2" name="Isosceles Triangle 11"/>
            <p:cNvSpPr/>
            <p:nvPr/>
          </p:nvSpPr>
          <p:spPr bwMode="auto">
            <a:xfrm>
              <a:off x="251351" y="5044151"/>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3" name="Isosceles Triangle 12"/>
            <p:cNvSpPr/>
            <p:nvPr/>
          </p:nvSpPr>
          <p:spPr bwMode="auto">
            <a:xfrm>
              <a:off x="256113" y="5645862"/>
              <a:ext cx="654036" cy="589010"/>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4" name="TextBox 13"/>
            <p:cNvSpPr txBox="1"/>
            <p:nvPr/>
          </p:nvSpPr>
          <p:spPr>
            <a:xfrm>
              <a:off x="914912" y="1557721"/>
              <a:ext cx="3768898" cy="400142"/>
            </a:xfrm>
            <a:prstGeom prst="rect">
              <a:avLst/>
            </a:prstGeom>
            <a:noFill/>
          </p:spPr>
          <p:txBody>
            <a:bodyPr wrap="none">
              <a:spAutoFit/>
            </a:bodyPr>
            <a:lstStyle/>
            <a:p>
              <a:pPr>
                <a:defRPr/>
              </a:pPr>
              <a:r>
                <a:rPr lang="en-US" dirty="0">
                  <a:solidFill>
                    <a:schemeClr val="accent5">
                      <a:lumMod val="60000"/>
                      <a:lumOff val="40000"/>
                    </a:schemeClr>
                  </a:solidFill>
                </a:rPr>
                <a:t>Nature deals 2 </a:t>
              </a:r>
              <a:r>
                <a:rPr lang="en-US" dirty="0" smtClean="0">
                  <a:solidFill>
                    <a:schemeClr val="accent5">
                      <a:lumMod val="60000"/>
                      <a:lumOff val="40000"/>
                    </a:schemeClr>
                  </a:solidFill>
                </a:rPr>
                <a:t>cards to each player</a:t>
              </a:r>
              <a:endParaRPr lang="en-US" dirty="0">
                <a:solidFill>
                  <a:schemeClr val="accent5">
                    <a:lumMod val="60000"/>
                    <a:lumOff val="40000"/>
                  </a:schemeClr>
                </a:solidFill>
              </a:endParaRPr>
            </a:p>
          </p:txBody>
        </p:sp>
        <p:sp>
          <p:nvSpPr>
            <p:cNvPr id="15" name="Rectangle 14"/>
            <p:cNvSpPr/>
            <p:nvPr/>
          </p:nvSpPr>
          <p:spPr>
            <a:xfrm>
              <a:off x="913324" y="2757967"/>
              <a:ext cx="3001077" cy="400142"/>
            </a:xfrm>
            <a:prstGeom prst="rect">
              <a:avLst/>
            </a:prstGeom>
          </p:spPr>
          <p:txBody>
            <a:bodyPr wrap="none">
              <a:spAutoFit/>
            </a:bodyPr>
            <a:lstStyle/>
            <a:p>
              <a:pPr>
                <a:defRPr/>
              </a:pPr>
              <a:r>
                <a:rPr lang="en-US" dirty="0">
                  <a:solidFill>
                    <a:schemeClr val="accent5">
                      <a:lumMod val="60000"/>
                      <a:lumOff val="40000"/>
                    </a:schemeClr>
                  </a:solidFill>
                </a:rPr>
                <a:t>Nature deals 3 </a:t>
              </a:r>
              <a:r>
                <a:rPr lang="en-US" smtClean="0">
                  <a:solidFill>
                    <a:schemeClr val="accent5">
                      <a:lumMod val="60000"/>
                      <a:lumOff val="40000"/>
                    </a:schemeClr>
                  </a:solidFill>
                </a:rPr>
                <a:t>shared cards</a:t>
              </a:r>
              <a:endParaRPr lang="en-US" dirty="0">
                <a:solidFill>
                  <a:schemeClr val="accent5">
                    <a:lumMod val="60000"/>
                    <a:lumOff val="40000"/>
                  </a:schemeClr>
                </a:solidFill>
              </a:endParaRPr>
            </a:p>
          </p:txBody>
        </p:sp>
        <p:sp>
          <p:nvSpPr>
            <p:cNvPr id="16" name="Rectangle 15"/>
            <p:cNvSpPr/>
            <p:nvPr/>
          </p:nvSpPr>
          <p:spPr>
            <a:xfrm>
              <a:off x="903800" y="3966152"/>
              <a:ext cx="2924989" cy="400142"/>
            </a:xfrm>
            <a:prstGeom prst="rect">
              <a:avLst/>
            </a:prstGeom>
          </p:spPr>
          <p:txBody>
            <a:bodyPr wrap="square">
              <a:spAutoFit/>
            </a:bodyPr>
            <a:lstStyle/>
            <a:p>
              <a:pPr>
                <a:defRPr/>
              </a:pPr>
              <a:r>
                <a:rPr lang="en-US" dirty="0">
                  <a:solidFill>
                    <a:schemeClr val="accent5">
                      <a:lumMod val="60000"/>
                      <a:lumOff val="40000"/>
                    </a:schemeClr>
                  </a:solidFill>
                </a:rPr>
                <a:t>Nature deals 1 </a:t>
              </a:r>
              <a:r>
                <a:rPr lang="en-US" dirty="0" smtClean="0">
                  <a:solidFill>
                    <a:schemeClr val="accent5">
                      <a:lumMod val="60000"/>
                      <a:lumOff val="40000"/>
                    </a:schemeClr>
                  </a:solidFill>
                </a:rPr>
                <a:t>shared card</a:t>
              </a:r>
              <a:endParaRPr lang="en-US" dirty="0">
                <a:solidFill>
                  <a:schemeClr val="accent5">
                    <a:lumMod val="60000"/>
                    <a:lumOff val="40000"/>
                  </a:schemeClr>
                </a:solidFill>
              </a:endParaRPr>
            </a:p>
          </p:txBody>
        </p:sp>
        <p:sp>
          <p:nvSpPr>
            <p:cNvPr id="17" name="Rectangle 16"/>
            <p:cNvSpPr/>
            <p:nvPr/>
          </p:nvSpPr>
          <p:spPr>
            <a:xfrm>
              <a:off x="910150" y="5114007"/>
              <a:ext cx="2929857" cy="400142"/>
            </a:xfrm>
            <a:prstGeom prst="rect">
              <a:avLst/>
            </a:prstGeom>
          </p:spPr>
          <p:txBody>
            <a:bodyPr wrap="square">
              <a:spAutoFit/>
            </a:bodyPr>
            <a:lstStyle/>
            <a:p>
              <a:pPr>
                <a:defRPr/>
              </a:pPr>
              <a:r>
                <a:rPr lang="en-US" dirty="0">
                  <a:solidFill>
                    <a:schemeClr val="accent5">
                      <a:lumMod val="60000"/>
                      <a:lumOff val="40000"/>
                    </a:schemeClr>
                  </a:solidFill>
                </a:rPr>
                <a:t>Nature deals 1 </a:t>
              </a:r>
              <a:r>
                <a:rPr lang="en-US" dirty="0" smtClean="0">
                  <a:solidFill>
                    <a:schemeClr val="accent5">
                      <a:lumMod val="60000"/>
                      <a:lumOff val="40000"/>
                    </a:schemeClr>
                  </a:solidFill>
                </a:rPr>
                <a:t>shared card</a:t>
              </a:r>
              <a:endParaRPr lang="en-US" dirty="0">
                <a:solidFill>
                  <a:schemeClr val="accent5">
                    <a:lumMod val="60000"/>
                    <a:lumOff val="40000"/>
                  </a:schemeClr>
                </a:solidFill>
              </a:endParaRPr>
            </a:p>
          </p:txBody>
        </p:sp>
        <p:sp>
          <p:nvSpPr>
            <p:cNvPr id="18" name="TextBox 17"/>
            <p:cNvSpPr txBox="1"/>
            <p:nvPr/>
          </p:nvSpPr>
          <p:spPr>
            <a:xfrm>
              <a:off x="903799" y="2148318"/>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19" name="TextBox 18"/>
            <p:cNvSpPr txBox="1"/>
            <p:nvPr/>
          </p:nvSpPr>
          <p:spPr>
            <a:xfrm>
              <a:off x="914912" y="3323163"/>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20" name="TextBox 19"/>
            <p:cNvSpPr txBox="1"/>
            <p:nvPr/>
          </p:nvSpPr>
          <p:spPr>
            <a:xfrm>
              <a:off x="914912" y="4578976"/>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21" name="TextBox 20"/>
            <p:cNvSpPr txBox="1"/>
            <p:nvPr/>
          </p:nvSpPr>
          <p:spPr>
            <a:xfrm>
              <a:off x="910149" y="5758584"/>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92" y="261731"/>
            <a:ext cx="8731250" cy="749300"/>
          </a:xfrm>
        </p:spPr>
        <p:txBody>
          <a:bodyPr/>
          <a:lstStyle/>
          <a:p>
            <a:r>
              <a:rPr lang="en-US" dirty="0" smtClean="0"/>
              <a:t>Important ideas for practical </a:t>
            </a:r>
            <a:br>
              <a:rPr lang="en-US" dirty="0" smtClean="0"/>
            </a:br>
            <a:r>
              <a:rPr lang="en-US" dirty="0" smtClean="0"/>
              <a:t>game abstraction 2007-13</a:t>
            </a:r>
            <a:endParaRPr lang="en-US" dirty="0"/>
          </a:p>
        </p:txBody>
      </p:sp>
      <p:sp>
        <p:nvSpPr>
          <p:cNvPr id="3" name="Content Placeholder 2"/>
          <p:cNvSpPr>
            <a:spLocks noGrp="1"/>
          </p:cNvSpPr>
          <p:nvPr>
            <p:ph idx="1"/>
          </p:nvPr>
        </p:nvSpPr>
        <p:spPr>
          <a:xfrm>
            <a:off x="414338" y="1709529"/>
            <a:ext cx="8440737" cy="4738895"/>
          </a:xfrm>
        </p:spPr>
        <p:txBody>
          <a:bodyPr/>
          <a:lstStyle/>
          <a:p>
            <a:r>
              <a:rPr lang="en-US" dirty="0" smtClean="0"/>
              <a:t>Integer programming </a:t>
            </a:r>
            <a:r>
              <a:rPr lang="en-US" sz="2400" dirty="0">
                <a:solidFill>
                  <a:schemeClr val="accent2"/>
                </a:solidFill>
              </a:rPr>
              <a:t>[Gilpin &amp; Sandholm AAMAS-07</a:t>
            </a:r>
            <a:r>
              <a:rPr lang="en-US" sz="2400" dirty="0" smtClean="0">
                <a:solidFill>
                  <a:schemeClr val="accent2"/>
                </a:solidFill>
              </a:rPr>
              <a:t>]</a:t>
            </a:r>
            <a:endParaRPr lang="en-US" sz="2400" dirty="0" smtClean="0"/>
          </a:p>
          <a:p>
            <a:endParaRPr lang="en-US" dirty="0" smtClean="0"/>
          </a:p>
          <a:p>
            <a:r>
              <a:rPr lang="en-US" dirty="0" smtClean="0"/>
              <a:t>Potential-aware </a:t>
            </a:r>
            <a:r>
              <a:rPr lang="en-US" sz="2400" dirty="0">
                <a:solidFill>
                  <a:schemeClr val="accent2"/>
                </a:solidFill>
              </a:rPr>
              <a:t>[Gilpin, Sandholm &amp; S</a:t>
            </a:r>
            <a:r>
              <a:rPr lang="en-US" sz="2400" dirty="0">
                <a:solidFill>
                  <a:schemeClr val="accent2"/>
                </a:solidFill>
                <a:effectLst>
                  <a:outerShdw blurRad="38100" dist="38100" dir="2700000" algn="tl">
                    <a:srgbClr val="000000"/>
                  </a:outerShdw>
                </a:effectLst>
                <a:cs typeface="Times New Roman" pitchFamily="18" charset="0"/>
                <a:sym typeface="Symbol" pitchFamily="18" charset="2"/>
              </a:rPr>
              <a:t>ø</a:t>
            </a:r>
            <a:r>
              <a:rPr lang="en-US" sz="2400" dirty="0">
                <a:solidFill>
                  <a:schemeClr val="accent2"/>
                </a:solidFill>
              </a:rPr>
              <a:t>rensen AAAI-07, Gilpin &amp; Sandholm AAAI-08</a:t>
            </a:r>
            <a:r>
              <a:rPr lang="en-US" sz="2400" dirty="0" smtClean="0">
                <a:solidFill>
                  <a:schemeClr val="accent2"/>
                </a:solidFill>
              </a:rPr>
              <a:t>]</a:t>
            </a:r>
            <a:endParaRPr lang="en-US" sz="2400" dirty="0" smtClean="0"/>
          </a:p>
          <a:p>
            <a:endParaRPr lang="en-US" dirty="0" smtClean="0"/>
          </a:p>
          <a:p>
            <a:r>
              <a:rPr lang="en-US" dirty="0" smtClean="0"/>
              <a:t>Imperfect recall </a:t>
            </a:r>
            <a:r>
              <a:rPr lang="en-US" sz="2400" dirty="0" smtClean="0">
                <a:solidFill>
                  <a:schemeClr val="accent2"/>
                </a:solidFill>
              </a:rPr>
              <a:t>[Waugh et al. SARA-09, Johanson et al. AAMAS-13]</a:t>
            </a:r>
          </a:p>
          <a:p>
            <a:endParaRPr lang="en-US" dirty="0"/>
          </a:p>
        </p:txBody>
      </p:sp>
    </p:spTree>
    <p:extLst>
      <p:ext uri="{BB962C8B-B14F-4D97-AF65-F5344CB8AC3E}">
        <p14:creationId xmlns:p14="http://schemas.microsoft.com/office/powerpoint/2010/main" val="38335512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86" y="1031780"/>
            <a:ext cx="8731250" cy="749300"/>
          </a:xfrm>
        </p:spPr>
        <p:txBody>
          <a:bodyPr/>
          <a:lstStyle/>
          <a:p>
            <a:r>
              <a:rPr lang="en-US" sz="3600" dirty="0" smtClean="0"/>
              <a:t>Leading practical abstraction algorithm:</a:t>
            </a:r>
            <a:br>
              <a:rPr lang="en-US" sz="3600" dirty="0" smtClean="0"/>
            </a:br>
            <a:r>
              <a:rPr lang="en-US" sz="3600" dirty="0" smtClean="0">
                <a:solidFill>
                  <a:srgbClr val="FFC000"/>
                </a:solidFill>
              </a:rPr>
              <a:t>Potential-aware imperfect-recall abstraction with earth-mover’s distance</a:t>
            </a:r>
            <a:r>
              <a:rPr lang="en-US" sz="3600" dirty="0" smtClean="0"/>
              <a:t/>
            </a:r>
            <a:br>
              <a:rPr lang="en-US" sz="3600" dirty="0" smtClean="0"/>
            </a:br>
            <a:r>
              <a:rPr lang="en-US" sz="2000" dirty="0">
                <a:solidFill>
                  <a:schemeClr val="accent2"/>
                </a:solidFill>
                <a:effectLst>
                  <a:outerShdw blurRad="38100" dist="38100" dir="2700000" algn="tl">
                    <a:srgbClr val="000000"/>
                  </a:outerShdw>
                </a:effectLst>
              </a:rPr>
              <a:t>[Ganzfried &amp; Sandholm AAAI-14]</a:t>
            </a:r>
            <a:br>
              <a:rPr lang="en-US" sz="2000" dirty="0">
                <a:solidFill>
                  <a:schemeClr val="accent2"/>
                </a:solidFill>
                <a:effectLst>
                  <a:outerShdw blurRad="38100" dist="38100" dir="2700000" algn="tl">
                    <a:srgbClr val="000000"/>
                  </a:outerShdw>
                </a:effectLst>
              </a:rPr>
            </a:br>
            <a:endParaRPr lang="en-US" sz="3600" dirty="0"/>
          </a:p>
        </p:txBody>
      </p:sp>
      <p:sp>
        <p:nvSpPr>
          <p:cNvPr id="3" name="Content Placeholder 2"/>
          <p:cNvSpPr>
            <a:spLocks noGrp="1"/>
          </p:cNvSpPr>
          <p:nvPr>
            <p:ph idx="1"/>
          </p:nvPr>
        </p:nvSpPr>
        <p:spPr>
          <a:xfrm>
            <a:off x="76203" y="2875547"/>
            <a:ext cx="9002486" cy="3594650"/>
          </a:xfrm>
        </p:spPr>
        <p:txBody>
          <a:bodyPr/>
          <a:lstStyle/>
          <a:p>
            <a:r>
              <a:rPr lang="en-US" sz="2800" dirty="0" smtClean="0"/>
              <a:t>Bottom-up pass of the tree, clustering using histograms over next-round clusters</a:t>
            </a:r>
          </a:p>
          <a:p>
            <a:pPr lvl="1"/>
            <a:r>
              <a:rPr lang="en-US" sz="2400" dirty="0" smtClean="0"/>
              <a:t>EMD is now in multi-dimensional space</a:t>
            </a:r>
          </a:p>
          <a:p>
            <a:pPr lvl="2"/>
            <a:r>
              <a:rPr lang="en-US" sz="2000" dirty="0"/>
              <a:t>G</a:t>
            </a:r>
            <a:r>
              <a:rPr lang="en-US" sz="2000" dirty="0" smtClean="0"/>
              <a:t>round distance assumed to be the (next-round) EMD between the corresponding cluster means</a:t>
            </a:r>
          </a:p>
          <a:p>
            <a:endParaRPr lang="en-US" dirty="0"/>
          </a:p>
        </p:txBody>
      </p:sp>
    </p:spTree>
    <p:extLst>
      <p:ext uri="{BB962C8B-B14F-4D97-AF65-F5344CB8AC3E}">
        <p14:creationId xmlns:p14="http://schemas.microsoft.com/office/powerpoint/2010/main" val="6720521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62930"/>
            <a:ext cx="8731250" cy="749300"/>
          </a:xfrm>
        </p:spPr>
        <p:txBody>
          <a:bodyPr/>
          <a:lstStyle/>
          <a:p>
            <a:r>
              <a:rPr lang="en-US" sz="2800" dirty="0" smtClean="0"/>
              <a:t>Techniques used to develop </a:t>
            </a:r>
            <a:r>
              <a:rPr lang="en-US" sz="2800" i="1" dirty="0" smtClean="0"/>
              <a:t>Tartanian7</a:t>
            </a:r>
            <a:r>
              <a:rPr lang="en-US" sz="2800" dirty="0" smtClean="0"/>
              <a:t>, program that won the heads-up no-limit Texas Hold’em ACPC-14</a:t>
            </a:r>
            <a:br>
              <a:rPr lang="en-US" sz="2800" dirty="0" smtClean="0"/>
            </a:br>
            <a:r>
              <a:rPr lang="en-US" sz="2000" dirty="0" smtClean="0">
                <a:solidFill>
                  <a:schemeClr val="accent2"/>
                </a:solidFill>
              </a:rPr>
              <a:t>[Brown, Ganzfried, Sandholm AAMAS-15]</a:t>
            </a:r>
            <a:endParaRPr lang="en-US" sz="2000" dirty="0">
              <a:solidFill>
                <a:schemeClr val="accent2"/>
              </a:solidFill>
            </a:endParaRPr>
          </a:p>
        </p:txBody>
      </p:sp>
      <p:sp>
        <p:nvSpPr>
          <p:cNvPr id="3" name="Content Placeholder 2"/>
          <p:cNvSpPr>
            <a:spLocks noGrp="1"/>
          </p:cNvSpPr>
          <p:nvPr>
            <p:ph idx="1"/>
          </p:nvPr>
        </p:nvSpPr>
        <p:spPr>
          <a:xfrm>
            <a:off x="204202" y="1412804"/>
            <a:ext cx="8568888" cy="5118100"/>
          </a:xfrm>
        </p:spPr>
        <p:txBody>
          <a:bodyPr/>
          <a:lstStyle/>
          <a:p>
            <a:r>
              <a:rPr lang="en-US" sz="2400" dirty="0" smtClean="0"/>
              <a:t>Enables massive distribution or leveraging ccNUMA</a:t>
            </a:r>
          </a:p>
          <a:p>
            <a:r>
              <a:rPr lang="en-US" sz="2400" dirty="0" smtClean="0"/>
              <a:t>Abstraction:</a:t>
            </a:r>
          </a:p>
          <a:p>
            <a:pPr lvl="1"/>
            <a:r>
              <a:rPr lang="en-US" sz="2000" dirty="0" smtClean="0">
                <a:solidFill>
                  <a:srgbClr val="FFC000"/>
                </a:solidFill>
              </a:rPr>
              <a:t>Top</a:t>
            </a:r>
            <a:r>
              <a:rPr lang="en-US" sz="2000" dirty="0" smtClean="0"/>
              <a:t> of game abstracted with any algorithm</a:t>
            </a:r>
          </a:p>
          <a:p>
            <a:pPr lvl="1"/>
            <a:r>
              <a:rPr lang="en-US" sz="2000" dirty="0" smtClean="0">
                <a:solidFill>
                  <a:schemeClr val="tx1">
                    <a:lumMod val="75000"/>
                  </a:schemeClr>
                </a:solidFill>
              </a:rPr>
              <a:t>Rest</a:t>
            </a:r>
            <a:r>
              <a:rPr lang="en-US" sz="2000" dirty="0" smtClean="0"/>
              <a:t> of game split into equal-sized disjoint pieces based on public signals</a:t>
            </a:r>
          </a:p>
          <a:p>
            <a:pPr lvl="2"/>
            <a:r>
              <a:rPr lang="en-US" sz="1800" dirty="0" smtClean="0"/>
              <a:t>This (5-card) abstraction determined based on transitions to a </a:t>
            </a:r>
            <a:r>
              <a:rPr lang="en-US" sz="1800" i="1" dirty="0" smtClean="0"/>
              <a:t>base abstraction</a:t>
            </a:r>
          </a:p>
          <a:p>
            <a:pPr lvl="1"/>
            <a:r>
              <a:rPr lang="en-US" sz="2000" dirty="0" smtClean="0"/>
              <a:t>At each later stage, abstraction done within each piece separately</a:t>
            </a:r>
          </a:p>
          <a:p>
            <a:r>
              <a:rPr lang="en-US" sz="2400" dirty="0" smtClean="0"/>
              <a:t>Equilibrium finding (see also [Jackson</a:t>
            </a:r>
            <a:r>
              <a:rPr lang="en-US" sz="2400" dirty="0"/>
              <a:t>, </a:t>
            </a:r>
            <a:r>
              <a:rPr lang="en-US" sz="2400" dirty="0" smtClean="0"/>
              <a:t>2013; Johanson</a:t>
            </a:r>
            <a:r>
              <a:rPr lang="en-US" sz="2400" dirty="0"/>
              <a:t>, </a:t>
            </a:r>
            <a:r>
              <a:rPr lang="en-US" sz="2400" dirty="0" smtClean="0"/>
              <a:t>2007])</a:t>
            </a:r>
            <a:endParaRPr lang="en-US" sz="2400" dirty="0"/>
          </a:p>
          <a:p>
            <a:pPr lvl="1"/>
            <a:r>
              <a:rPr lang="en-US" sz="2000" dirty="0" smtClean="0"/>
              <a:t>“Head</a:t>
            </a:r>
            <a:r>
              <a:rPr lang="en-US" sz="2000" dirty="0"/>
              <a:t>” blade handles </a:t>
            </a:r>
            <a:r>
              <a:rPr lang="en-US" sz="2000" dirty="0" smtClean="0">
                <a:solidFill>
                  <a:srgbClr val="FFC000"/>
                </a:solidFill>
              </a:rPr>
              <a:t>top</a:t>
            </a:r>
            <a:r>
              <a:rPr lang="en-US" sz="2000" dirty="0" smtClean="0"/>
              <a:t> in </a:t>
            </a:r>
            <a:r>
              <a:rPr lang="en-US" sz="2000" dirty="0"/>
              <a:t>each iteration of External-Sampling MCCFR</a:t>
            </a:r>
          </a:p>
          <a:p>
            <a:pPr lvl="1"/>
            <a:r>
              <a:rPr lang="en-US" sz="2000" dirty="0"/>
              <a:t>Whenever the </a:t>
            </a:r>
            <a:r>
              <a:rPr lang="en-US" sz="2000" dirty="0" smtClean="0">
                <a:solidFill>
                  <a:schemeClr val="tx1">
                    <a:lumMod val="75000"/>
                  </a:schemeClr>
                </a:solidFill>
              </a:rPr>
              <a:t>rest</a:t>
            </a:r>
            <a:r>
              <a:rPr lang="en-US" sz="2000" dirty="0" smtClean="0"/>
              <a:t> </a:t>
            </a:r>
            <a:r>
              <a:rPr lang="en-US" sz="2000" dirty="0"/>
              <a:t>is reached, sample </a:t>
            </a:r>
            <a:r>
              <a:rPr lang="en-US" sz="2000" dirty="0" smtClean="0"/>
              <a:t>(a flop) </a:t>
            </a:r>
            <a:r>
              <a:rPr lang="en-US" sz="2000" dirty="0"/>
              <a:t>from each public cluster</a:t>
            </a:r>
          </a:p>
          <a:p>
            <a:pPr lvl="1"/>
            <a:r>
              <a:rPr lang="en-US" sz="2000" dirty="0"/>
              <a:t>Continue the iteration on a separate blade for each public cluster. Return results to head </a:t>
            </a:r>
            <a:r>
              <a:rPr lang="en-US" sz="2000" dirty="0" smtClean="0"/>
              <a:t>node</a:t>
            </a:r>
          </a:p>
          <a:p>
            <a:pPr lvl="1"/>
            <a:r>
              <a:rPr lang="en-US" sz="2000" dirty="0" smtClean="0"/>
              <a:t>Details:</a:t>
            </a:r>
          </a:p>
          <a:p>
            <a:pPr lvl="2"/>
            <a:r>
              <a:rPr lang="en-US" sz="1800" dirty="0" smtClean="0"/>
              <a:t>Must </a:t>
            </a:r>
            <a:r>
              <a:rPr lang="en-US" sz="1800" dirty="0"/>
              <a:t>weigh each cluster by probability it </a:t>
            </a:r>
            <a:r>
              <a:rPr lang="en-US" sz="1800" dirty="0" smtClean="0"/>
              <a:t>would’ve </a:t>
            </a:r>
            <a:r>
              <a:rPr lang="en-US" sz="1800" dirty="0"/>
              <a:t>been sampled randomly</a:t>
            </a:r>
          </a:p>
          <a:p>
            <a:pPr lvl="2"/>
            <a:r>
              <a:rPr lang="en-US" sz="1800" dirty="0"/>
              <a:t>Can sample multiple flops from a cluster to reduce communication </a:t>
            </a:r>
            <a:r>
              <a:rPr lang="en-US" sz="1800" dirty="0" smtClean="0"/>
              <a:t>overhead</a:t>
            </a:r>
            <a:endParaRPr lang="en-US" sz="2000" dirty="0"/>
          </a:p>
          <a:p>
            <a:endParaRPr lang="en-US" sz="2400" dirty="0" smtClean="0"/>
          </a:p>
          <a:p>
            <a:endParaRPr lang="en-US" sz="2400" dirty="0"/>
          </a:p>
        </p:txBody>
      </p:sp>
      <p:pic>
        <p:nvPicPr>
          <p:cNvPr id="4" name="Picture 2" descr="https://www.xsede.org/image/image_gallery?uuid=b8a8d27a-1eea-4aad-bab7-2e5224d5bc25&amp;groupId=10157&amp;t=1369260094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1214" y="1227211"/>
            <a:ext cx="1883333" cy="1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422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957" y="2130425"/>
            <a:ext cx="8309113" cy="1470025"/>
          </a:xfrm>
        </p:spPr>
        <p:txBody>
          <a:bodyPr/>
          <a:lstStyle/>
          <a:p>
            <a:r>
              <a:rPr lang="en-US" sz="3600" dirty="0" smtClean="0"/>
              <a:t>Lossy Game Abstraction </a:t>
            </a:r>
            <a:r>
              <a:rPr lang="en-US" sz="3600" dirty="0" smtClean="0">
                <a:solidFill>
                  <a:srgbClr val="FFC000"/>
                </a:solidFill>
              </a:rPr>
              <a:t>with Bounds</a:t>
            </a:r>
            <a:endParaRPr lang="en-US" sz="3600" dirty="0">
              <a:solidFill>
                <a:srgbClr val="FFC000"/>
              </a:solidFill>
            </a:endParaRPr>
          </a:p>
        </p:txBody>
      </p:sp>
    </p:spTree>
    <p:extLst>
      <p:ext uri="{BB962C8B-B14F-4D97-AF65-F5344CB8AC3E}">
        <p14:creationId xmlns:p14="http://schemas.microsoft.com/office/powerpoint/2010/main" val="17929788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2" y="259833"/>
            <a:ext cx="8937745" cy="749300"/>
          </a:xfrm>
        </p:spPr>
        <p:txBody>
          <a:bodyPr/>
          <a:lstStyle/>
          <a:p>
            <a:r>
              <a:rPr lang="en-US" sz="3200" dirty="0" smtClean="0"/>
              <a:t>Lossy game abstraction with bounds</a:t>
            </a:r>
            <a:endParaRPr lang="en-US" sz="2800" dirty="0">
              <a:solidFill>
                <a:schemeClr val="accent2"/>
              </a:solidFill>
            </a:endParaRPr>
          </a:p>
        </p:txBody>
      </p:sp>
      <p:sp>
        <p:nvSpPr>
          <p:cNvPr id="3" name="Content Placeholder 2"/>
          <p:cNvSpPr>
            <a:spLocks noGrp="1"/>
          </p:cNvSpPr>
          <p:nvPr>
            <p:ph idx="1"/>
          </p:nvPr>
        </p:nvSpPr>
        <p:spPr>
          <a:xfrm>
            <a:off x="261776" y="1092689"/>
            <a:ext cx="8694518" cy="3143561"/>
          </a:xfrm>
        </p:spPr>
        <p:txBody>
          <a:bodyPr>
            <a:noAutofit/>
          </a:bodyPr>
          <a:lstStyle/>
          <a:p>
            <a:r>
              <a:rPr lang="en-US" sz="2800" dirty="0" smtClean="0"/>
              <a:t>Tricky due to abstraction pathology </a:t>
            </a:r>
            <a:r>
              <a:rPr lang="en-US" sz="2000" dirty="0" smtClean="0">
                <a:solidFill>
                  <a:schemeClr val="accent2"/>
                </a:solidFill>
              </a:rPr>
              <a:t>[Waugh </a:t>
            </a:r>
            <a:r>
              <a:rPr lang="en-US" sz="2000" dirty="0">
                <a:solidFill>
                  <a:schemeClr val="accent2"/>
                </a:solidFill>
              </a:rPr>
              <a:t>et al. AAMAS-09]</a:t>
            </a:r>
            <a:endParaRPr lang="en-US" sz="2000" dirty="0" smtClean="0"/>
          </a:p>
          <a:p>
            <a:endParaRPr lang="en-US" sz="2800" dirty="0" smtClean="0"/>
          </a:p>
          <a:p>
            <a:r>
              <a:rPr lang="en-US" sz="2800" dirty="0" smtClean="0"/>
              <a:t>Prior lossy abstraction algorithms had no bounds</a:t>
            </a:r>
          </a:p>
          <a:p>
            <a:pPr lvl="1"/>
            <a:r>
              <a:rPr lang="en-US" sz="2400" dirty="0" smtClean="0"/>
              <a:t>First exception was for stochastic games only </a:t>
            </a:r>
            <a:r>
              <a:rPr lang="en-US" sz="2000" dirty="0" smtClean="0">
                <a:solidFill>
                  <a:schemeClr val="accent2"/>
                </a:solidFill>
              </a:rPr>
              <a:t>[S. &amp; Singh EC-12]</a:t>
            </a:r>
            <a:endParaRPr lang="en-US" sz="2400" dirty="0" smtClean="0">
              <a:solidFill>
                <a:schemeClr val="accent2"/>
              </a:solidFill>
            </a:endParaRPr>
          </a:p>
          <a:p>
            <a:endParaRPr lang="en-US" sz="2800" dirty="0" smtClean="0"/>
          </a:p>
          <a:p>
            <a:r>
              <a:rPr lang="en-US" sz="2800" dirty="0" smtClean="0"/>
              <a:t>We do this for general extensive-form games </a:t>
            </a:r>
            <a:r>
              <a:rPr lang="en-US" sz="2800" dirty="0"/>
              <a:t/>
            </a:r>
            <a:br>
              <a:rPr lang="en-US" sz="2800" dirty="0"/>
            </a:br>
            <a:r>
              <a:rPr lang="en-US" sz="2000" dirty="0" smtClean="0">
                <a:solidFill>
                  <a:schemeClr val="accent2"/>
                </a:solidFill>
              </a:rPr>
              <a:t>[</a:t>
            </a:r>
            <a:r>
              <a:rPr lang="en-US" sz="2000" dirty="0">
                <a:solidFill>
                  <a:schemeClr val="accent2"/>
                </a:solidFill>
              </a:rPr>
              <a:t>Kroer &amp; </a:t>
            </a:r>
            <a:r>
              <a:rPr lang="en-US" sz="2000" dirty="0" smtClean="0">
                <a:solidFill>
                  <a:schemeClr val="accent2"/>
                </a:solidFill>
              </a:rPr>
              <a:t>S. EC-14]</a:t>
            </a:r>
            <a:endParaRPr lang="en-US" sz="2800" dirty="0" smtClean="0"/>
          </a:p>
          <a:p>
            <a:pPr lvl="1"/>
            <a:r>
              <a:rPr lang="en-US" sz="2400" dirty="0" smtClean="0"/>
              <a:t>Many new techniques required</a:t>
            </a:r>
          </a:p>
          <a:p>
            <a:pPr lvl="1"/>
            <a:r>
              <a:rPr lang="en-US" sz="2400" dirty="0" smtClean="0"/>
              <a:t>For both action and state abstraction</a:t>
            </a:r>
          </a:p>
          <a:p>
            <a:pPr lvl="1"/>
            <a:r>
              <a:rPr lang="en-US" sz="2400" dirty="0" smtClean="0"/>
              <a:t>More general abstraction operations by also allowing one-to-many mapping of nodes</a:t>
            </a:r>
            <a:endParaRPr lang="en-US" sz="2400" dirty="0"/>
          </a:p>
        </p:txBody>
      </p:sp>
    </p:spTree>
    <p:extLst>
      <p:ext uri="{BB962C8B-B14F-4D97-AF65-F5344CB8AC3E}">
        <p14:creationId xmlns:p14="http://schemas.microsoft.com/office/powerpoint/2010/main" val="1065295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abstraction quality</a:t>
            </a:r>
            <a:endParaRPr lang="en-US" dirty="0"/>
          </a:p>
        </p:txBody>
      </p:sp>
      <p:sp>
        <p:nvSpPr>
          <p:cNvPr id="3" name="Content Placeholder 2"/>
          <p:cNvSpPr>
            <a:spLocks noGrp="1"/>
          </p:cNvSpPr>
          <p:nvPr>
            <p:ph idx="1"/>
          </p:nvPr>
        </p:nvSpPr>
        <p:spPr>
          <a:xfrm>
            <a:off x="446730" y="962527"/>
            <a:ext cx="8226861" cy="782052"/>
          </a:xfrm>
        </p:spPr>
        <p:txBody>
          <a:bodyPr/>
          <a:lstStyle/>
          <a:p>
            <a:pPr marL="0" indent="0">
              <a:buNone/>
            </a:pPr>
            <a:r>
              <a:rPr lang="en-US" dirty="0" smtClean="0">
                <a:solidFill>
                  <a:srgbClr val="FFFF00"/>
                </a:solidFill>
              </a:rPr>
              <a:t>Main theorem:</a:t>
            </a:r>
          </a:p>
          <a:p>
            <a:pPr marL="0" indent="0">
              <a:buNone/>
            </a:pPr>
            <a:endParaRPr lang="en-US" dirty="0"/>
          </a:p>
          <a:p>
            <a:pPr marL="0" indent="0">
              <a:buNone/>
            </a:pPr>
            <a:endParaRPr lang="en-US" dirty="0"/>
          </a:p>
          <a:p>
            <a:pPr marL="0" indent="0">
              <a:buNone/>
            </a:pPr>
            <a:r>
              <a:rPr lang="en-US" dirty="0" smtClean="0"/>
              <a:t>where </a:t>
            </a:r>
            <a:r>
              <a:rPr lang="en-US" dirty="0" smtClean="0">
                <a:sym typeface="Symbol"/>
              </a:rPr>
              <a:t>=max </a:t>
            </a:r>
            <a:r>
              <a:rPr lang="en-US" baseline="-25000" dirty="0" err="1" smtClean="0">
                <a:sym typeface="Symbol"/>
              </a:rPr>
              <a:t>iPlayers</a:t>
            </a:r>
            <a:r>
              <a:rPr lang="en-US" dirty="0">
                <a:sym typeface="Symbol"/>
              </a:rPr>
              <a:t> </a:t>
            </a:r>
            <a:r>
              <a:rPr lang="en-US" dirty="0" smtClean="0">
                <a:sym typeface="Symbol"/>
              </a:rPr>
              <a:t></a:t>
            </a:r>
            <a:r>
              <a:rPr lang="en-US" baseline="-25000" dirty="0" smtClean="0">
                <a:sym typeface="Symbol"/>
              </a:rPr>
              <a:t>i</a:t>
            </a:r>
            <a:r>
              <a:rPr lang="en-US" dirty="0" smtClean="0">
                <a:sym typeface="Symbol"/>
              </a:rPr>
              <a:t> </a:t>
            </a:r>
            <a:endParaRPr lang="en-US" dirty="0"/>
          </a:p>
        </p:txBody>
      </p:sp>
      <p:pic>
        <p:nvPicPr>
          <p:cNvPr id="11" name="Picture 10" descr="latex-image-1.png"/>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saturation sat="7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57106" y="1634990"/>
            <a:ext cx="7866333" cy="776675"/>
          </a:xfrm>
          <a:prstGeom prst="rect">
            <a:avLst/>
          </a:prstGeom>
        </p:spPr>
      </p:pic>
      <p:sp>
        <p:nvSpPr>
          <p:cNvPr id="13" name="TextBox 12"/>
          <p:cNvSpPr txBox="1"/>
          <p:nvPr/>
        </p:nvSpPr>
        <p:spPr>
          <a:xfrm>
            <a:off x="236820" y="5730868"/>
            <a:ext cx="1544012" cy="400110"/>
          </a:xfrm>
          <a:prstGeom prst="rect">
            <a:avLst/>
          </a:prstGeom>
          <a:noFill/>
        </p:spPr>
        <p:txBody>
          <a:bodyPr wrap="none" rtlCol="0">
            <a:spAutoFit/>
          </a:bodyPr>
          <a:lstStyle/>
          <a:p>
            <a:r>
              <a:rPr lang="en-US" dirty="0" smtClean="0"/>
              <a:t>Reward error</a:t>
            </a:r>
            <a:endParaRPr lang="en-US" dirty="0"/>
          </a:p>
        </p:txBody>
      </p:sp>
      <p:cxnSp>
        <p:nvCxnSpPr>
          <p:cNvPr id="15" name="Straight Arrow Connector 14"/>
          <p:cNvCxnSpPr>
            <a:stCxn id="13" idx="0"/>
          </p:cNvCxnSpPr>
          <p:nvPr/>
        </p:nvCxnSpPr>
        <p:spPr>
          <a:xfrm flipV="1">
            <a:off x="1008826" y="5065164"/>
            <a:ext cx="650196" cy="665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047528" y="3719126"/>
            <a:ext cx="1596260" cy="646331"/>
          </a:xfrm>
          <a:prstGeom prst="rect">
            <a:avLst/>
          </a:prstGeom>
          <a:noFill/>
        </p:spPr>
        <p:txBody>
          <a:bodyPr wrap="none" rtlCol="0">
            <a:spAutoFit/>
          </a:bodyPr>
          <a:lstStyle/>
          <a:p>
            <a:r>
              <a:rPr lang="en-US" dirty="0" smtClean="0"/>
              <a:t>Set of heights </a:t>
            </a:r>
            <a:br>
              <a:rPr lang="en-US" dirty="0" smtClean="0"/>
            </a:br>
            <a:r>
              <a:rPr lang="en-US" dirty="0" smtClean="0"/>
              <a:t>for player </a:t>
            </a:r>
            <a:r>
              <a:rPr lang="en-US" dirty="0" err="1" smtClean="0"/>
              <a:t>i</a:t>
            </a:r>
            <a:endParaRPr lang="en-US" dirty="0"/>
          </a:p>
        </p:txBody>
      </p:sp>
      <p:cxnSp>
        <p:nvCxnSpPr>
          <p:cNvPr id="18" name="Straight Arrow Connector 17"/>
          <p:cNvCxnSpPr>
            <a:stCxn id="17" idx="2"/>
          </p:cNvCxnSpPr>
          <p:nvPr/>
        </p:nvCxnSpPr>
        <p:spPr>
          <a:xfrm>
            <a:off x="2845658" y="4365457"/>
            <a:ext cx="367377" cy="364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16356" y="5712327"/>
            <a:ext cx="2193357" cy="707886"/>
          </a:xfrm>
          <a:prstGeom prst="rect">
            <a:avLst/>
          </a:prstGeom>
          <a:noFill/>
        </p:spPr>
        <p:txBody>
          <a:bodyPr wrap="none" rtlCol="0">
            <a:spAutoFit/>
          </a:bodyPr>
          <a:lstStyle/>
          <a:p>
            <a:r>
              <a:rPr lang="en-US" i="1" dirty="0" smtClean="0"/>
              <a:t>Nature</a:t>
            </a:r>
            <a:r>
              <a:rPr lang="en-US" dirty="0" smtClean="0"/>
              <a:t> distribution </a:t>
            </a:r>
          </a:p>
          <a:p>
            <a:r>
              <a:rPr lang="en-US" dirty="0" smtClean="0"/>
              <a:t>error at height j</a:t>
            </a:r>
            <a:endParaRPr lang="en-US" dirty="0"/>
          </a:p>
        </p:txBody>
      </p:sp>
      <p:cxnSp>
        <p:nvCxnSpPr>
          <p:cNvPr id="23" name="Straight Arrow Connector 22"/>
          <p:cNvCxnSpPr>
            <a:stCxn id="22" idx="0"/>
          </p:cNvCxnSpPr>
          <p:nvPr/>
        </p:nvCxnSpPr>
        <p:spPr>
          <a:xfrm flipV="1">
            <a:off x="3213035" y="5146815"/>
            <a:ext cx="430753" cy="565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823425" y="3719126"/>
            <a:ext cx="1596260" cy="646331"/>
          </a:xfrm>
          <a:prstGeom prst="rect">
            <a:avLst/>
          </a:prstGeom>
          <a:noFill/>
        </p:spPr>
        <p:txBody>
          <a:bodyPr wrap="none" rtlCol="0">
            <a:spAutoFit/>
          </a:bodyPr>
          <a:lstStyle/>
          <a:p>
            <a:r>
              <a:rPr lang="en-US" dirty="0" smtClean="0"/>
              <a:t>Set of heights </a:t>
            </a:r>
            <a:br>
              <a:rPr lang="en-US" dirty="0" smtClean="0"/>
            </a:br>
            <a:r>
              <a:rPr lang="en-US" dirty="0" smtClean="0"/>
              <a:t>for nature</a:t>
            </a:r>
            <a:endParaRPr lang="en-US" dirty="0"/>
          </a:p>
        </p:txBody>
      </p:sp>
      <p:cxnSp>
        <p:nvCxnSpPr>
          <p:cNvPr id="27" name="Straight Arrow Connector 26"/>
          <p:cNvCxnSpPr>
            <a:stCxn id="26" idx="2"/>
          </p:cNvCxnSpPr>
          <p:nvPr/>
        </p:nvCxnSpPr>
        <p:spPr>
          <a:xfrm>
            <a:off x="5621555" y="4365457"/>
            <a:ext cx="0" cy="364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505742" y="5712327"/>
            <a:ext cx="1923925" cy="707886"/>
          </a:xfrm>
          <a:prstGeom prst="rect">
            <a:avLst/>
          </a:prstGeom>
          <a:noFill/>
        </p:spPr>
        <p:txBody>
          <a:bodyPr wrap="none" rtlCol="0">
            <a:spAutoFit/>
          </a:bodyPr>
          <a:lstStyle/>
          <a:p>
            <a:r>
              <a:rPr lang="en-US" dirty="0" smtClean="0"/>
              <a:t>Maximum utility</a:t>
            </a:r>
          </a:p>
          <a:p>
            <a:r>
              <a:rPr lang="en-US" dirty="0" smtClean="0"/>
              <a:t>in abstract game</a:t>
            </a:r>
            <a:endParaRPr lang="en-US" dirty="0"/>
          </a:p>
        </p:txBody>
      </p:sp>
      <p:cxnSp>
        <p:nvCxnSpPr>
          <p:cNvPr id="32" name="Straight Arrow Connector 31"/>
          <p:cNvCxnSpPr>
            <a:stCxn id="31" idx="0"/>
          </p:cNvCxnSpPr>
          <p:nvPr/>
        </p:nvCxnSpPr>
        <p:spPr>
          <a:xfrm flipH="1" flipV="1">
            <a:off x="4241998" y="4989213"/>
            <a:ext cx="1225707" cy="723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0"/>
          </p:cNvCxnSpPr>
          <p:nvPr/>
        </p:nvCxnSpPr>
        <p:spPr>
          <a:xfrm flipV="1">
            <a:off x="5467705" y="5065163"/>
            <a:ext cx="1130729" cy="647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19684" y="3293794"/>
            <a:ext cx="2057925" cy="646331"/>
          </a:xfrm>
          <a:prstGeom prst="rect">
            <a:avLst/>
          </a:prstGeom>
          <a:noFill/>
        </p:spPr>
        <p:txBody>
          <a:bodyPr wrap="none" rtlCol="0">
            <a:spAutoFit/>
          </a:bodyPr>
          <a:lstStyle/>
          <a:p>
            <a:r>
              <a:rPr lang="en-US" dirty="0" smtClean="0"/>
              <a:t>Nature distribution </a:t>
            </a:r>
          </a:p>
          <a:p>
            <a:r>
              <a:rPr lang="en-US" dirty="0" smtClean="0"/>
              <a:t>error at height j</a:t>
            </a:r>
            <a:endParaRPr lang="en-US" dirty="0"/>
          </a:p>
        </p:txBody>
      </p:sp>
      <p:cxnSp>
        <p:nvCxnSpPr>
          <p:cNvPr id="20" name="Straight Arrow Connector 19"/>
          <p:cNvCxnSpPr/>
          <p:nvPr/>
        </p:nvCxnSpPr>
        <p:spPr>
          <a:xfrm flipH="1">
            <a:off x="6292497" y="3951461"/>
            <a:ext cx="305938" cy="667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483" name="Picture 3" descr="latex-image-1.png"/>
          <p:cNvPicPr>
            <a:picLocks noChangeAspect="1" noChangeArrowheads="1"/>
          </p:cNvPicPr>
          <p:nvPr/>
        </p:nvPicPr>
        <p:blipFill>
          <a:blip r:embed="rId5">
            <a:clrChange>
              <a:clrFrom>
                <a:srgbClr val="000000">
                  <a:alpha val="0"/>
                </a:srgbClr>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01169" y="4593811"/>
            <a:ext cx="6213246" cy="47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821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Hardness results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Determining whether two </a:t>
            </a:r>
            <a:r>
              <a:rPr lang="en-US" dirty="0" err="1" smtClean="0"/>
              <a:t>subtrees</a:t>
            </a:r>
            <a:r>
              <a:rPr lang="en-US" dirty="0" smtClean="0"/>
              <a:t> are “extensive-form game-tree isomorphic”  is graph isomorphism complete</a:t>
            </a:r>
          </a:p>
          <a:p>
            <a:pPr marL="457200" indent="-457200">
              <a:buFont typeface="Arial"/>
              <a:buChar char="•"/>
            </a:pPr>
            <a:r>
              <a:rPr lang="en-US" dirty="0" smtClean="0"/>
              <a:t>Computing the minimum-size abstraction given a bound is NP-complete</a:t>
            </a:r>
          </a:p>
          <a:p>
            <a:pPr marL="914400" lvl="1" indent="-457200">
              <a:buFont typeface="Arial"/>
              <a:buChar char="•"/>
            </a:pPr>
            <a:r>
              <a:rPr lang="en-US" dirty="0" smtClean="0"/>
              <a:t>Holds also for minimizing a bound given a maximum size</a:t>
            </a:r>
          </a:p>
          <a:p>
            <a:pPr marL="514350" indent="-457200">
              <a:buFont typeface="Arial"/>
              <a:buChar char="•"/>
            </a:pPr>
            <a:r>
              <a:rPr lang="en-US" dirty="0" smtClean="0">
                <a:solidFill>
                  <a:srgbClr val="FFC000"/>
                </a:solidFill>
              </a:rPr>
              <a:t>Doesn’t mean abstraction with bounds is undoable or not worth it computationally</a:t>
            </a:r>
          </a:p>
        </p:txBody>
      </p:sp>
    </p:spTree>
    <p:extLst>
      <p:ext uri="{BB962C8B-B14F-4D97-AF65-F5344CB8AC3E}">
        <p14:creationId xmlns:p14="http://schemas.microsoft.com/office/powerpoint/2010/main" val="18640108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61890"/>
            <a:ext cx="8731250" cy="749300"/>
          </a:xfrm>
        </p:spPr>
        <p:txBody>
          <a:bodyPr/>
          <a:lstStyle/>
          <a:p>
            <a:r>
              <a:rPr lang="en-US" sz="3200" dirty="0" smtClean="0"/>
              <a:t>Extension to imperfect recall</a:t>
            </a:r>
            <a:endParaRPr lang="en-US" sz="2000" dirty="0"/>
          </a:p>
        </p:txBody>
      </p:sp>
      <p:sp>
        <p:nvSpPr>
          <p:cNvPr id="3" name="Content Placeholder 2"/>
          <p:cNvSpPr>
            <a:spLocks noGrp="1"/>
          </p:cNvSpPr>
          <p:nvPr>
            <p:ph idx="1"/>
          </p:nvPr>
        </p:nvSpPr>
        <p:spPr>
          <a:xfrm>
            <a:off x="384521" y="1153737"/>
            <a:ext cx="8440737" cy="5176216"/>
          </a:xfrm>
        </p:spPr>
        <p:txBody>
          <a:bodyPr/>
          <a:lstStyle/>
          <a:p>
            <a:pPr marL="457200" indent="-457200">
              <a:buFont typeface="Arial"/>
              <a:buChar char="•"/>
            </a:pPr>
            <a:r>
              <a:rPr lang="en-US" sz="2400" dirty="0" smtClean="0"/>
              <a:t>Merge information sets</a:t>
            </a:r>
          </a:p>
          <a:p>
            <a:pPr marL="457200" indent="-457200">
              <a:buFont typeface="Arial"/>
              <a:buChar char="•"/>
            </a:pPr>
            <a:r>
              <a:rPr lang="en-US" sz="2400" dirty="0" smtClean="0"/>
              <a:t>Allows payoff error</a:t>
            </a:r>
          </a:p>
          <a:p>
            <a:pPr marL="457200" indent="-457200">
              <a:buFont typeface="Arial"/>
              <a:buChar char="•"/>
            </a:pPr>
            <a:r>
              <a:rPr lang="en-US" sz="2400" dirty="0" smtClean="0"/>
              <a:t>Allows chance error</a:t>
            </a:r>
          </a:p>
          <a:p>
            <a:pPr marL="457200" indent="-457200">
              <a:buFont typeface="Arial"/>
              <a:buChar char="•"/>
            </a:pPr>
            <a:endParaRPr lang="en-US" sz="2400" dirty="0"/>
          </a:p>
          <a:p>
            <a:pPr marL="514350" indent="-457200">
              <a:buFont typeface="Arial"/>
              <a:buChar char="•"/>
            </a:pPr>
            <a:r>
              <a:rPr lang="en-US" sz="2400" dirty="0" smtClean="0"/>
              <a:t>Going </a:t>
            </a:r>
            <a:r>
              <a:rPr lang="en-US" sz="2400" dirty="0"/>
              <a:t>to imperfect-recall setting costs an error increase that is linear in game-tree height</a:t>
            </a:r>
          </a:p>
          <a:p>
            <a:pPr marL="457200" indent="-457200">
              <a:buFont typeface="Arial"/>
              <a:buChar char="•"/>
            </a:pPr>
            <a:endParaRPr lang="en-US" sz="2400" dirty="0" smtClean="0"/>
          </a:p>
          <a:p>
            <a:pPr marL="457200" indent="-457200">
              <a:buFont typeface="Arial"/>
              <a:buChar char="•"/>
            </a:pPr>
            <a:r>
              <a:rPr lang="en-US" sz="2400" dirty="0" smtClean="0"/>
              <a:t>Exponentially stronger bounds and broader class (abstraction can introduce nature error) than </a:t>
            </a:r>
            <a:r>
              <a:rPr lang="en-US" sz="2400" dirty="0" smtClean="0">
                <a:solidFill>
                  <a:schemeClr val="accent2"/>
                </a:solidFill>
              </a:rPr>
              <a:t>[</a:t>
            </a:r>
            <a:r>
              <a:rPr lang="en-US" sz="2400" dirty="0" err="1" smtClean="0">
                <a:solidFill>
                  <a:schemeClr val="accent2"/>
                </a:solidFill>
              </a:rPr>
              <a:t>Lanctot</a:t>
            </a:r>
            <a:r>
              <a:rPr lang="en-US" sz="2400" dirty="0" smtClean="0">
                <a:solidFill>
                  <a:schemeClr val="accent2"/>
                </a:solidFill>
              </a:rPr>
              <a:t> et al. ICML-12]</a:t>
            </a:r>
            <a:r>
              <a:rPr lang="en-US" sz="2400" dirty="0" smtClean="0"/>
              <a:t>, which was also just for CFR</a:t>
            </a:r>
            <a:endParaRPr lang="en-US" sz="2400" dirty="0"/>
          </a:p>
          <a:p>
            <a:pPr marL="457200" indent="-457200">
              <a:buFont typeface="Arial"/>
              <a:buChar char="•"/>
            </a:pPr>
            <a:endParaRPr lang="en-US" sz="2000" dirty="0"/>
          </a:p>
        </p:txBody>
      </p:sp>
      <p:sp>
        <p:nvSpPr>
          <p:cNvPr id="4" name="Rectangle 3"/>
          <p:cNvSpPr/>
          <p:nvPr/>
        </p:nvSpPr>
        <p:spPr>
          <a:xfrm>
            <a:off x="146160" y="6329953"/>
            <a:ext cx="4597732" cy="400110"/>
          </a:xfrm>
          <a:prstGeom prst="rect">
            <a:avLst/>
          </a:prstGeom>
        </p:spPr>
        <p:txBody>
          <a:bodyPr wrap="none">
            <a:spAutoFit/>
          </a:bodyPr>
          <a:lstStyle/>
          <a:p>
            <a:r>
              <a:rPr lang="en-US" dirty="0">
                <a:solidFill>
                  <a:schemeClr val="accent2"/>
                </a:solidFill>
              </a:rPr>
              <a:t>[Kroer and Sandholm IJCAI-15 workshop]</a:t>
            </a:r>
            <a:endParaRPr lang="en-US" dirty="0"/>
          </a:p>
        </p:txBody>
      </p:sp>
    </p:spTree>
    <p:extLst>
      <p:ext uri="{BB962C8B-B14F-4D97-AF65-F5344CB8AC3E}">
        <p14:creationId xmlns:p14="http://schemas.microsoft.com/office/powerpoint/2010/main" val="5835856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273844"/>
            <a:ext cx="8731250" cy="749300"/>
          </a:xfrm>
        </p:spPr>
        <p:txBody>
          <a:bodyPr/>
          <a:lstStyle/>
          <a:p>
            <a:r>
              <a:rPr lang="en-US" sz="3600" dirty="0" smtClean="0"/>
              <a:t>Incomplete-information game tree</a:t>
            </a:r>
            <a:endParaRPr lang="en-US" sz="3600" dirty="0"/>
          </a:p>
        </p:txBody>
      </p:sp>
      <p:sp>
        <p:nvSpPr>
          <p:cNvPr id="3" name="Content Placeholder 2"/>
          <p:cNvSpPr>
            <a:spLocks noGrp="1"/>
          </p:cNvSpPr>
          <p:nvPr>
            <p:ph idx="1"/>
          </p:nvPr>
        </p:nvSpPr>
        <p:spPr>
          <a:xfrm>
            <a:off x="533401" y="1559721"/>
            <a:ext cx="8440737" cy="5118100"/>
          </a:xfrm>
        </p:spPr>
        <p:txBody>
          <a:bodyPr/>
          <a:lstStyle/>
          <a:p>
            <a:endParaRPr lang="en-US"/>
          </a:p>
        </p:txBody>
      </p:sp>
      <p:sp>
        <p:nvSpPr>
          <p:cNvPr id="37" name="Line 1"/>
          <p:cNvSpPr>
            <a:spLocks noChangeShapeType="1"/>
          </p:cNvSpPr>
          <p:nvPr/>
        </p:nvSpPr>
        <p:spPr bwMode="auto">
          <a:xfrm rot="10800000" flipH="1">
            <a:off x="3883819" y="6127752"/>
            <a:ext cx="257176" cy="36671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2"/>
          <p:cNvSpPr>
            <a:spLocks noChangeShapeType="1"/>
          </p:cNvSpPr>
          <p:nvPr/>
        </p:nvSpPr>
        <p:spPr bwMode="auto">
          <a:xfrm rot="10800000">
            <a:off x="4375944" y="6210302"/>
            <a:ext cx="1587" cy="28416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Line 3"/>
          <p:cNvSpPr>
            <a:spLocks noChangeShapeType="1"/>
          </p:cNvSpPr>
          <p:nvPr/>
        </p:nvSpPr>
        <p:spPr bwMode="auto">
          <a:xfrm rot="10800000">
            <a:off x="6249195" y="476885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4"/>
          <p:cNvSpPr>
            <a:spLocks noChangeShapeType="1"/>
          </p:cNvSpPr>
          <p:nvPr/>
        </p:nvSpPr>
        <p:spPr bwMode="auto">
          <a:xfrm rot="10800000" flipH="1">
            <a:off x="6052345" y="48641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Line 5"/>
          <p:cNvSpPr>
            <a:spLocks noChangeShapeType="1"/>
          </p:cNvSpPr>
          <p:nvPr/>
        </p:nvSpPr>
        <p:spPr bwMode="auto">
          <a:xfrm rot="10800000" flipH="1">
            <a:off x="2058195" y="476885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6"/>
          <p:cNvSpPr>
            <a:spLocks noChangeShapeType="1"/>
          </p:cNvSpPr>
          <p:nvPr/>
        </p:nvSpPr>
        <p:spPr bwMode="auto">
          <a:xfrm rot="10800000" flipH="1">
            <a:off x="2699545" y="48514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7"/>
          <p:cNvSpPr>
            <a:spLocks noChangeShapeType="1"/>
          </p:cNvSpPr>
          <p:nvPr/>
        </p:nvSpPr>
        <p:spPr bwMode="auto">
          <a:xfrm rot="10800000" flipH="1">
            <a:off x="3734595" y="474345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8"/>
          <p:cNvSpPr>
            <a:spLocks noChangeShapeType="1"/>
          </p:cNvSpPr>
          <p:nvPr/>
        </p:nvSpPr>
        <p:spPr bwMode="auto">
          <a:xfrm rot="10800000" flipH="1">
            <a:off x="4375945" y="48387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9"/>
          <p:cNvSpPr>
            <a:spLocks noChangeShapeType="1"/>
          </p:cNvSpPr>
          <p:nvPr/>
        </p:nvSpPr>
        <p:spPr bwMode="auto">
          <a:xfrm rot="10800000">
            <a:off x="6249195" y="339725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0"/>
          <p:cNvSpPr>
            <a:spLocks noChangeShapeType="1"/>
          </p:cNvSpPr>
          <p:nvPr/>
        </p:nvSpPr>
        <p:spPr bwMode="auto">
          <a:xfrm rot="10800000" flipH="1">
            <a:off x="6052345" y="34925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7" name="Line 11"/>
          <p:cNvSpPr>
            <a:spLocks noChangeShapeType="1"/>
          </p:cNvSpPr>
          <p:nvPr/>
        </p:nvSpPr>
        <p:spPr bwMode="auto">
          <a:xfrm rot="10800000" flipH="1">
            <a:off x="2058195" y="340995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2"/>
          <p:cNvSpPr>
            <a:spLocks noChangeShapeType="1"/>
          </p:cNvSpPr>
          <p:nvPr/>
        </p:nvSpPr>
        <p:spPr bwMode="auto">
          <a:xfrm rot="10800000" flipH="1">
            <a:off x="2699545" y="34925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3"/>
          <p:cNvSpPr>
            <a:spLocks noChangeShapeType="1"/>
          </p:cNvSpPr>
          <p:nvPr/>
        </p:nvSpPr>
        <p:spPr bwMode="auto">
          <a:xfrm rot="10800000" flipH="1">
            <a:off x="4375945" y="34925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Line 14"/>
          <p:cNvSpPr>
            <a:spLocks noChangeShapeType="1"/>
          </p:cNvSpPr>
          <p:nvPr/>
        </p:nvSpPr>
        <p:spPr bwMode="auto">
          <a:xfrm rot="10800000" flipH="1">
            <a:off x="2942432" y="1995490"/>
            <a:ext cx="1149350" cy="95567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15"/>
          <p:cNvSpPr>
            <a:spLocks noChangeShapeType="1"/>
          </p:cNvSpPr>
          <p:nvPr/>
        </p:nvSpPr>
        <p:spPr bwMode="auto">
          <a:xfrm rot="10800000" flipH="1">
            <a:off x="4375945" y="2159002"/>
            <a:ext cx="0" cy="65722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6"/>
          <p:cNvSpPr>
            <a:spLocks noChangeShapeType="1"/>
          </p:cNvSpPr>
          <p:nvPr/>
        </p:nvSpPr>
        <p:spPr bwMode="auto">
          <a:xfrm rot="10800000">
            <a:off x="4629945" y="1981202"/>
            <a:ext cx="1150937" cy="98583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AutoShape 18"/>
          <p:cNvSpPr>
            <a:spLocks/>
          </p:cNvSpPr>
          <p:nvPr/>
        </p:nvSpPr>
        <p:spPr bwMode="auto">
          <a:xfrm>
            <a:off x="3780632" y="2635252"/>
            <a:ext cx="2832100" cy="1066800"/>
          </a:xfrm>
          <a:prstGeom prst="roundRect">
            <a:avLst>
              <a:gd name="adj" fmla="val 50000"/>
            </a:avLst>
          </a:prstGeom>
          <a:solidFill>
            <a:schemeClr val="accent1">
              <a:alpha val="32941"/>
            </a:schemeClr>
          </a:solidFill>
          <a:ln w="25400">
            <a:solidFill>
              <a:schemeClr val="tx1">
                <a:alpha val="32941"/>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AutoShape 19"/>
          <p:cNvSpPr>
            <a:spLocks/>
          </p:cNvSpPr>
          <p:nvPr/>
        </p:nvSpPr>
        <p:spPr bwMode="auto">
          <a:xfrm>
            <a:off x="2104232" y="3968752"/>
            <a:ext cx="2832100" cy="1066800"/>
          </a:xfrm>
          <a:prstGeom prst="roundRect">
            <a:avLst>
              <a:gd name="adj" fmla="val 50000"/>
            </a:avLst>
          </a:prstGeom>
          <a:solidFill>
            <a:schemeClr val="accent1">
              <a:alpha val="32941"/>
            </a:schemeClr>
          </a:solidFill>
          <a:ln w="25400">
            <a:solidFill>
              <a:schemeClr val="tx1">
                <a:alpha val="32941"/>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Rectangle 54"/>
          <p:cNvSpPr>
            <a:spLocks/>
          </p:cNvSpPr>
          <p:nvPr/>
        </p:nvSpPr>
        <p:spPr bwMode="auto">
          <a:xfrm>
            <a:off x="5734525" y="2253220"/>
            <a:ext cx="2035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2400" dirty="0">
                <a:solidFill>
                  <a:schemeClr val="tx1"/>
                </a:solidFill>
              </a:rPr>
              <a:t>Information </a:t>
            </a:r>
            <a:r>
              <a:rPr lang="en-US" sz="2400" dirty="0" smtClean="0">
                <a:solidFill>
                  <a:schemeClr val="tx1"/>
                </a:solidFill>
              </a:rPr>
              <a:t>set</a:t>
            </a:r>
            <a:endParaRPr lang="en-US" sz="2400" dirty="0">
              <a:solidFill>
                <a:schemeClr val="tx1"/>
              </a:solidFill>
            </a:endParaRPr>
          </a:p>
        </p:txBody>
      </p:sp>
      <p:sp>
        <p:nvSpPr>
          <p:cNvPr id="56" name="Rectangle 55"/>
          <p:cNvSpPr>
            <a:spLocks/>
          </p:cNvSpPr>
          <p:nvPr/>
        </p:nvSpPr>
        <p:spPr bwMode="auto">
          <a:xfrm>
            <a:off x="3209132" y="21018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0.3</a:t>
            </a:r>
          </a:p>
        </p:txBody>
      </p:sp>
      <p:sp>
        <p:nvSpPr>
          <p:cNvPr id="57" name="Rectangle 56"/>
          <p:cNvSpPr>
            <a:spLocks/>
          </p:cNvSpPr>
          <p:nvPr/>
        </p:nvSpPr>
        <p:spPr bwMode="auto">
          <a:xfrm>
            <a:off x="3945732" y="22034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0.5</a:t>
            </a:r>
          </a:p>
        </p:txBody>
      </p:sp>
      <p:sp>
        <p:nvSpPr>
          <p:cNvPr id="58" name="Rectangle 57"/>
          <p:cNvSpPr>
            <a:spLocks/>
          </p:cNvSpPr>
          <p:nvPr/>
        </p:nvSpPr>
        <p:spPr bwMode="auto">
          <a:xfrm>
            <a:off x="4919907" y="19494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dirty="0">
                <a:solidFill>
                  <a:schemeClr val="tx1"/>
                </a:solidFill>
              </a:rPr>
              <a:t>0.2</a:t>
            </a:r>
          </a:p>
        </p:txBody>
      </p:sp>
      <p:sp>
        <p:nvSpPr>
          <p:cNvPr id="59" name="Oval 58"/>
          <p:cNvSpPr>
            <a:spLocks/>
          </p:cNvSpPr>
          <p:nvPr/>
        </p:nvSpPr>
        <p:spPr bwMode="auto">
          <a:xfrm>
            <a:off x="2345532" y="28130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Oval 59"/>
          <p:cNvSpPr>
            <a:spLocks/>
          </p:cNvSpPr>
          <p:nvPr/>
        </p:nvSpPr>
        <p:spPr bwMode="auto">
          <a:xfrm>
            <a:off x="4021932" y="28130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1" name="Oval 60"/>
          <p:cNvSpPr>
            <a:spLocks/>
          </p:cNvSpPr>
          <p:nvPr/>
        </p:nvSpPr>
        <p:spPr bwMode="auto">
          <a:xfrm>
            <a:off x="5698332" y="28130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Oval 61"/>
          <p:cNvSpPr>
            <a:spLocks/>
          </p:cNvSpPr>
          <p:nvPr/>
        </p:nvSpPr>
        <p:spPr bwMode="auto">
          <a:xfrm>
            <a:off x="4021932" y="1466852"/>
            <a:ext cx="698500" cy="6985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3" name="Oval 62"/>
          <p:cNvSpPr>
            <a:spLocks/>
          </p:cNvSpPr>
          <p:nvPr/>
        </p:nvSpPr>
        <p:spPr bwMode="auto">
          <a:xfrm>
            <a:off x="2345532" y="4159252"/>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4" name="Oval 63"/>
          <p:cNvSpPr>
            <a:spLocks/>
          </p:cNvSpPr>
          <p:nvPr/>
        </p:nvSpPr>
        <p:spPr bwMode="auto">
          <a:xfrm>
            <a:off x="4021932" y="4159252"/>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5" name="Oval 64"/>
          <p:cNvSpPr>
            <a:spLocks/>
          </p:cNvSpPr>
          <p:nvPr/>
        </p:nvSpPr>
        <p:spPr bwMode="auto">
          <a:xfrm>
            <a:off x="4021932" y="55181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6" name="Oval 65"/>
          <p:cNvSpPr>
            <a:spLocks/>
          </p:cNvSpPr>
          <p:nvPr/>
        </p:nvSpPr>
        <p:spPr bwMode="auto">
          <a:xfrm>
            <a:off x="5698332" y="4159252"/>
            <a:ext cx="698500" cy="6985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7" name="Line 32"/>
          <p:cNvSpPr>
            <a:spLocks noChangeShapeType="1"/>
          </p:cNvSpPr>
          <p:nvPr/>
        </p:nvSpPr>
        <p:spPr bwMode="auto">
          <a:xfrm rot="10800000">
            <a:off x="4610895" y="339725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8" name="Rectangle 67"/>
          <p:cNvSpPr>
            <a:spLocks/>
          </p:cNvSpPr>
          <p:nvPr/>
        </p:nvSpPr>
        <p:spPr bwMode="auto">
          <a:xfrm>
            <a:off x="5609432" y="48831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0.5</a:t>
            </a:r>
          </a:p>
        </p:txBody>
      </p:sp>
      <p:sp>
        <p:nvSpPr>
          <p:cNvPr id="69" name="Rectangle 68"/>
          <p:cNvSpPr>
            <a:spLocks/>
          </p:cNvSpPr>
          <p:nvPr/>
        </p:nvSpPr>
        <p:spPr bwMode="auto">
          <a:xfrm>
            <a:off x="6422232" y="46672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0.5</a:t>
            </a:r>
          </a:p>
        </p:txBody>
      </p:sp>
      <p:sp>
        <p:nvSpPr>
          <p:cNvPr id="4" name="TextBox 3"/>
          <p:cNvSpPr txBox="1"/>
          <p:nvPr/>
        </p:nvSpPr>
        <p:spPr>
          <a:xfrm>
            <a:off x="530856" y="5485262"/>
            <a:ext cx="1730537" cy="1077218"/>
          </a:xfrm>
          <a:prstGeom prst="rect">
            <a:avLst/>
          </a:prstGeom>
          <a:noFill/>
        </p:spPr>
        <p:txBody>
          <a:bodyPr wrap="none" rtlCol="0">
            <a:spAutoFit/>
          </a:bodyPr>
          <a:lstStyle/>
          <a:p>
            <a:r>
              <a:rPr lang="en-US" sz="3200" dirty="0" smtClean="0">
                <a:solidFill>
                  <a:srgbClr val="FFFF00"/>
                </a:solidFill>
              </a:rPr>
              <a:t>Strategy, </a:t>
            </a:r>
          </a:p>
          <a:p>
            <a:r>
              <a:rPr lang="en-US" sz="3200" dirty="0" smtClean="0">
                <a:solidFill>
                  <a:srgbClr val="FFFF00"/>
                </a:solidFill>
              </a:rPr>
              <a:t>beliefs</a:t>
            </a:r>
            <a:endParaRPr lang="en-US" sz="3200" dirty="0">
              <a:solidFill>
                <a:srgbClr val="FFFF00"/>
              </a:solidFill>
            </a:endParaRPr>
          </a:p>
        </p:txBody>
      </p:sp>
    </p:spTree>
    <p:extLst>
      <p:ext uri="{BB962C8B-B14F-4D97-AF65-F5344CB8AC3E}">
        <p14:creationId xmlns:p14="http://schemas.microsoft.com/office/powerpoint/2010/main" val="7445451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in modeling</a:t>
            </a:r>
            <a:endParaRPr lang="en-US" dirty="0"/>
          </a:p>
        </p:txBody>
      </p:sp>
      <p:sp>
        <p:nvSpPr>
          <p:cNvPr id="3" name="Content Placeholder 2"/>
          <p:cNvSpPr>
            <a:spLocks noGrp="1"/>
          </p:cNvSpPr>
          <p:nvPr>
            <p:ph idx="1"/>
          </p:nvPr>
        </p:nvSpPr>
        <p:spPr/>
        <p:txBody>
          <a:bodyPr/>
          <a:lstStyle/>
          <a:p>
            <a:r>
              <a:rPr lang="en-US" dirty="0" smtClean="0"/>
              <a:t>All modeling is abstraction</a:t>
            </a:r>
          </a:p>
          <a:p>
            <a:endParaRPr lang="en-US" dirty="0" smtClean="0"/>
          </a:p>
          <a:p>
            <a:r>
              <a:rPr lang="en-US" dirty="0" smtClean="0">
                <a:solidFill>
                  <a:srgbClr val="FFFF00"/>
                </a:solidFill>
              </a:rPr>
              <a:t>These are the first results that tie game modeling choices to solution quality in the actual world!</a:t>
            </a:r>
            <a:endParaRPr lang="en-US" dirty="0">
              <a:solidFill>
                <a:srgbClr val="FFFF00"/>
              </a:solidFill>
            </a:endParaRPr>
          </a:p>
        </p:txBody>
      </p:sp>
    </p:spTree>
    <p:extLst>
      <p:ext uri="{BB962C8B-B14F-4D97-AF65-F5344CB8AC3E}">
        <p14:creationId xmlns:p14="http://schemas.microsoft.com/office/powerpoint/2010/main" val="23382372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5719953" y="1616075"/>
            <a:ext cx="3295460" cy="4861364"/>
          </a:xfrm>
          <a:prstGeom prst="roundRect">
            <a:avLst/>
          </a:prstGeom>
          <a:solidFill>
            <a:srgbClr val="7030A0"/>
          </a:solidFill>
          <a:ln w="38100" cap="flat" cmpd="sng" algn="ctr">
            <a:solidFill>
              <a:srgbClr val="441D6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 name="Rounded Rectangle 1"/>
          <p:cNvSpPr/>
          <p:nvPr/>
        </p:nvSpPr>
        <p:spPr bwMode="auto">
          <a:xfrm>
            <a:off x="296575" y="995363"/>
            <a:ext cx="7943850" cy="3605212"/>
          </a:xfrm>
          <a:prstGeom prst="roundRect">
            <a:avLst/>
          </a:prstGeom>
          <a:solidFill>
            <a:srgbClr val="7030A0"/>
          </a:solidFill>
          <a:ln w="38100" cap="flat" cmpd="sng" algn="ctr">
            <a:solidFill>
              <a:srgbClr val="441D6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50178" name="Rectangle 2"/>
          <p:cNvSpPr>
            <a:spLocks noGrp="1" noChangeArrowheads="1"/>
          </p:cNvSpPr>
          <p:nvPr>
            <p:ph type="title"/>
          </p:nvPr>
        </p:nvSpPr>
        <p:spPr>
          <a:xfrm>
            <a:off x="231775" y="76200"/>
            <a:ext cx="8731250" cy="749300"/>
          </a:xfrm>
        </p:spPr>
        <p:txBody>
          <a:bodyPr/>
          <a:lstStyle/>
          <a:p>
            <a:pPr>
              <a:defRPr/>
            </a:pP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smtClean="0"/>
              <a:t>Custom </a:t>
            </a:r>
          </a:p>
          <a:p>
            <a:pPr algn="l"/>
            <a:r>
              <a:rPr lang="en-US" dirty="0" smtClean="0"/>
              <a:t>equilibrium-finding </a:t>
            </a:r>
          </a:p>
          <a:p>
            <a:pPr algn="l"/>
            <a:r>
              <a:rPr lang="en-US" dirty="0" smtClean="0"/>
              <a:t>algorithm</a:t>
            </a:r>
            <a:endParaRPr lang="en-US" dirty="0"/>
          </a:p>
        </p:txBody>
      </p:sp>
      <p:sp>
        <p:nvSpPr>
          <p:cNvPr id="17" name="Rectangle 16"/>
          <p:cNvSpPr>
            <a:spLocks noChangeArrowheads="1"/>
          </p:cNvSpPr>
          <p:nvPr/>
        </p:nvSpPr>
        <p:spPr bwMode="auto">
          <a:xfrm>
            <a:off x="4007040" y="5532665"/>
            <a:ext cx="1712913" cy="400050"/>
          </a:xfrm>
          <a:prstGeom prst="rect">
            <a:avLst/>
          </a:prstGeom>
          <a:noFill/>
          <a:ln w="9525">
            <a:noFill/>
            <a:miter lim="800000"/>
            <a:headEnd/>
            <a:tailEnd/>
          </a:ln>
        </p:spPr>
        <p:txBody>
          <a:bodyPr wrap="none">
            <a:spAutoFit/>
          </a:bodyPr>
          <a:lstStyle/>
          <a:p>
            <a:r>
              <a:rPr lang="en-US" dirty="0"/>
              <a:t>Reverse model</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673444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625" y="123825"/>
            <a:ext cx="8807450" cy="582613"/>
          </a:xfrm>
        </p:spPr>
        <p:txBody>
          <a:bodyPr/>
          <a:lstStyle/>
          <a:p>
            <a:pPr>
              <a:defRPr/>
            </a:pPr>
            <a:r>
              <a:rPr lang="en-US" sz="2400" dirty="0" smtClean="0"/>
              <a:t>Scalability of (near-)equilibrium finding in 2-player 0-sum games</a:t>
            </a:r>
            <a:endParaRPr lang="en-US" sz="2800" dirty="0" smtClean="0">
              <a:solidFill>
                <a:schemeClr val="bg1"/>
              </a:solidFill>
            </a:endParaRPr>
          </a:p>
        </p:txBody>
      </p:sp>
      <p:graphicFrame>
        <p:nvGraphicFramePr>
          <p:cNvPr id="24" name="Chart 4"/>
          <p:cNvGraphicFramePr>
            <a:graphicFrameLocks/>
          </p:cNvGraphicFramePr>
          <p:nvPr>
            <p:extLst>
              <p:ext uri="{D42A27DB-BD31-4B8C-83A1-F6EECF244321}">
                <p14:modId xmlns:p14="http://schemas.microsoft.com/office/powerpoint/2010/main" val="4000631253"/>
              </p:ext>
            </p:extLst>
          </p:nvPr>
        </p:nvGraphicFramePr>
        <p:xfrm>
          <a:off x="201613" y="1357313"/>
          <a:ext cx="727075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3492" name="Group 14"/>
          <p:cNvGrpSpPr>
            <a:grpSpLocks/>
          </p:cNvGrpSpPr>
          <p:nvPr/>
        </p:nvGrpSpPr>
        <p:grpSpPr bwMode="auto">
          <a:xfrm>
            <a:off x="3481078" y="1189670"/>
            <a:ext cx="3935412" cy="3713163"/>
            <a:chOff x="3429995" y="1206112"/>
            <a:chExt cx="3935693" cy="3713696"/>
          </a:xfrm>
        </p:grpSpPr>
        <p:cxnSp>
          <p:nvCxnSpPr>
            <p:cNvPr id="63510" name="Straight Connector 12"/>
            <p:cNvCxnSpPr>
              <a:cxnSpLocks noChangeShapeType="1"/>
            </p:cNvCxnSpPr>
            <p:nvPr/>
          </p:nvCxnSpPr>
          <p:spPr bwMode="auto">
            <a:xfrm rot="16200000" flipH="1">
              <a:off x="4869326" y="3309791"/>
              <a:ext cx="3208814" cy="11220"/>
            </a:xfrm>
            <a:prstGeom prst="line">
              <a:avLst/>
            </a:prstGeom>
            <a:noFill/>
            <a:ln w="38100" algn="ctr">
              <a:solidFill>
                <a:srgbClr val="FF0000"/>
              </a:solidFill>
              <a:round/>
              <a:headEnd/>
              <a:tailEnd/>
            </a:ln>
          </p:spPr>
        </p:cxnSp>
        <p:sp>
          <p:nvSpPr>
            <p:cNvPr id="63511" name="TextBox 13"/>
            <p:cNvSpPr txBox="1">
              <a:spLocks noChangeArrowheads="1"/>
            </p:cNvSpPr>
            <p:nvPr/>
          </p:nvSpPr>
          <p:spPr bwMode="auto">
            <a:xfrm>
              <a:off x="3429995" y="1206112"/>
              <a:ext cx="3935693" cy="400110"/>
            </a:xfrm>
            <a:prstGeom prst="rect">
              <a:avLst/>
            </a:prstGeom>
            <a:noFill/>
            <a:ln w="9525">
              <a:noFill/>
              <a:miter lim="800000"/>
              <a:headEnd/>
              <a:tailEnd/>
            </a:ln>
          </p:spPr>
          <p:txBody>
            <a:bodyPr wrap="none">
              <a:spAutoFit/>
            </a:bodyPr>
            <a:lstStyle/>
            <a:p>
              <a:r>
                <a:rPr lang="en-US" dirty="0">
                  <a:solidFill>
                    <a:srgbClr val="FF0000"/>
                  </a:solidFill>
                </a:rPr>
                <a:t>AAAI poker competition announced</a:t>
              </a:r>
            </a:p>
          </p:txBody>
        </p:sp>
      </p:grpSp>
      <p:grpSp>
        <p:nvGrpSpPr>
          <p:cNvPr id="63493" name="Group 33"/>
          <p:cNvGrpSpPr>
            <a:grpSpLocks/>
          </p:cNvGrpSpPr>
          <p:nvPr/>
        </p:nvGrpSpPr>
        <p:grpSpPr bwMode="auto">
          <a:xfrm>
            <a:off x="739775" y="4977765"/>
            <a:ext cx="1757363" cy="1276350"/>
            <a:chOff x="796594" y="4886834"/>
            <a:chExt cx="1757212" cy="1276522"/>
          </a:xfrm>
        </p:grpSpPr>
        <p:sp>
          <p:nvSpPr>
            <p:cNvPr id="63508" name="TextBox 15"/>
            <p:cNvSpPr txBox="1">
              <a:spLocks noChangeArrowheads="1"/>
            </p:cNvSpPr>
            <p:nvPr/>
          </p:nvSpPr>
          <p:spPr bwMode="auto">
            <a:xfrm>
              <a:off x="796594" y="5424692"/>
              <a:ext cx="1757212" cy="738664"/>
            </a:xfrm>
            <a:prstGeom prst="rect">
              <a:avLst/>
            </a:prstGeom>
            <a:noFill/>
            <a:ln w="9525">
              <a:noFill/>
              <a:miter lim="800000"/>
              <a:headEnd/>
              <a:tailEnd/>
            </a:ln>
          </p:spPr>
          <p:txBody>
            <a:bodyPr wrap="none">
              <a:spAutoFit/>
            </a:bodyPr>
            <a:lstStyle/>
            <a:p>
              <a:r>
                <a:rPr lang="en-US" sz="1400" dirty="0">
                  <a:solidFill>
                    <a:schemeClr val="accent2"/>
                  </a:solidFill>
                </a:rPr>
                <a:t>Koller &amp; Pfeffer</a:t>
              </a:r>
            </a:p>
            <a:p>
              <a:r>
                <a:rPr lang="en-US" sz="1400" dirty="0">
                  <a:solidFill>
                    <a:srgbClr val="FFC000"/>
                  </a:solidFill>
                </a:rPr>
                <a:t>Using sequence form </a:t>
              </a:r>
            </a:p>
            <a:p>
              <a:r>
                <a:rPr lang="en-US" sz="1400" dirty="0">
                  <a:solidFill>
                    <a:srgbClr val="FFC000"/>
                  </a:solidFill>
                </a:rPr>
                <a:t>&amp; LP (simplex)</a:t>
              </a:r>
            </a:p>
          </p:txBody>
        </p:sp>
        <p:cxnSp>
          <p:nvCxnSpPr>
            <p:cNvPr id="63509" name="Straight Arrow Connector 22"/>
            <p:cNvCxnSpPr>
              <a:cxnSpLocks noChangeShapeType="1"/>
              <a:stCxn id="63508" idx="0"/>
            </p:cNvCxnSpPr>
            <p:nvPr/>
          </p:nvCxnSpPr>
          <p:spPr bwMode="auto">
            <a:xfrm rot="5400000" flipH="1" flipV="1">
              <a:off x="1662359" y="4899675"/>
              <a:ext cx="537859" cy="512177"/>
            </a:xfrm>
            <a:prstGeom prst="straightConnector1">
              <a:avLst/>
            </a:prstGeom>
            <a:noFill/>
            <a:ln w="38100" algn="ctr">
              <a:solidFill>
                <a:srgbClr val="00FF00"/>
              </a:solidFill>
              <a:round/>
              <a:headEnd/>
              <a:tailEnd type="arrow" w="med" len="med"/>
            </a:ln>
          </p:spPr>
        </p:cxnSp>
      </p:grpSp>
      <p:grpSp>
        <p:nvGrpSpPr>
          <p:cNvPr id="63494" name="Group 34"/>
          <p:cNvGrpSpPr>
            <a:grpSpLocks/>
          </p:cNvGrpSpPr>
          <p:nvPr/>
        </p:nvGrpSpPr>
        <p:grpSpPr bwMode="auto">
          <a:xfrm>
            <a:off x="2725738" y="4589463"/>
            <a:ext cx="2716212" cy="1336675"/>
            <a:chOff x="2726371" y="4588829"/>
            <a:chExt cx="2715150" cy="1336643"/>
          </a:xfrm>
        </p:grpSpPr>
        <p:sp>
          <p:nvSpPr>
            <p:cNvPr id="63506" name="TextBox 16"/>
            <p:cNvSpPr txBox="1">
              <a:spLocks noChangeArrowheads="1"/>
            </p:cNvSpPr>
            <p:nvPr/>
          </p:nvSpPr>
          <p:spPr bwMode="auto">
            <a:xfrm>
              <a:off x="2726371" y="5402252"/>
              <a:ext cx="2686697" cy="523220"/>
            </a:xfrm>
            <a:prstGeom prst="rect">
              <a:avLst/>
            </a:prstGeom>
            <a:noFill/>
            <a:ln w="9525">
              <a:noFill/>
              <a:miter lim="800000"/>
              <a:headEnd/>
              <a:tailEnd/>
            </a:ln>
          </p:spPr>
          <p:txBody>
            <a:bodyPr wrap="none">
              <a:spAutoFit/>
            </a:bodyPr>
            <a:lstStyle/>
            <a:p>
              <a:r>
                <a:rPr lang="en-US" sz="1400" dirty="0">
                  <a:solidFill>
                    <a:schemeClr val="accent2"/>
                  </a:solidFill>
                </a:rPr>
                <a:t>Billings et al.</a:t>
              </a:r>
            </a:p>
            <a:p>
              <a:r>
                <a:rPr lang="en-US" sz="1400" dirty="0">
                  <a:solidFill>
                    <a:srgbClr val="FFC000"/>
                  </a:solidFill>
                </a:rPr>
                <a:t>LP (CPLEX interior point method)</a:t>
              </a:r>
            </a:p>
          </p:txBody>
        </p:sp>
        <p:cxnSp>
          <p:nvCxnSpPr>
            <p:cNvPr id="63507" name="Straight Arrow Connector 24"/>
            <p:cNvCxnSpPr>
              <a:cxnSpLocks noChangeShapeType="1"/>
            </p:cNvCxnSpPr>
            <p:nvPr/>
          </p:nvCxnSpPr>
          <p:spPr bwMode="auto">
            <a:xfrm flipV="1">
              <a:off x="4521512" y="4588829"/>
              <a:ext cx="920009" cy="858302"/>
            </a:xfrm>
            <a:prstGeom prst="straightConnector1">
              <a:avLst/>
            </a:prstGeom>
            <a:noFill/>
            <a:ln w="38100" algn="ctr">
              <a:solidFill>
                <a:srgbClr val="00FF00"/>
              </a:solidFill>
              <a:round/>
              <a:headEnd/>
              <a:tailEnd type="arrow" w="med" len="med"/>
            </a:ln>
          </p:spPr>
        </p:cxnSp>
      </p:grpSp>
      <p:grpSp>
        <p:nvGrpSpPr>
          <p:cNvPr id="63495" name="Group 35"/>
          <p:cNvGrpSpPr>
            <a:grpSpLocks/>
          </p:cNvGrpSpPr>
          <p:nvPr/>
        </p:nvGrpSpPr>
        <p:grpSpPr bwMode="auto">
          <a:xfrm>
            <a:off x="4779645" y="3928745"/>
            <a:ext cx="2687638" cy="2406650"/>
            <a:chOff x="4734681" y="4168093"/>
            <a:chExt cx="2686697" cy="2406610"/>
          </a:xfrm>
        </p:grpSpPr>
        <p:sp>
          <p:nvSpPr>
            <p:cNvPr id="63504" name="TextBox 17"/>
            <p:cNvSpPr txBox="1">
              <a:spLocks noChangeArrowheads="1"/>
            </p:cNvSpPr>
            <p:nvPr/>
          </p:nvSpPr>
          <p:spPr bwMode="auto">
            <a:xfrm>
              <a:off x="4734681" y="6051483"/>
              <a:ext cx="2686697" cy="523220"/>
            </a:xfrm>
            <a:prstGeom prst="rect">
              <a:avLst/>
            </a:prstGeom>
            <a:noFill/>
            <a:ln w="9525">
              <a:noFill/>
              <a:miter lim="800000"/>
              <a:headEnd/>
              <a:tailEnd/>
            </a:ln>
          </p:spPr>
          <p:txBody>
            <a:bodyPr wrap="none">
              <a:spAutoFit/>
            </a:bodyPr>
            <a:lstStyle/>
            <a:p>
              <a:r>
                <a:rPr lang="en-US" sz="1400" dirty="0">
                  <a:solidFill>
                    <a:schemeClr val="accent2"/>
                  </a:solidFill>
                </a:rPr>
                <a:t>Gilpin &amp; Sandholm</a:t>
              </a:r>
            </a:p>
            <a:p>
              <a:r>
                <a:rPr lang="en-US" sz="1400" dirty="0">
                  <a:solidFill>
                    <a:srgbClr val="FFC000"/>
                  </a:solidFill>
                </a:rPr>
                <a:t>LP (CPLEX interior point method)</a:t>
              </a:r>
            </a:p>
          </p:txBody>
        </p:sp>
        <p:cxnSp>
          <p:nvCxnSpPr>
            <p:cNvPr id="63505" name="Straight Arrow Connector 26"/>
            <p:cNvCxnSpPr>
              <a:cxnSpLocks noChangeShapeType="1"/>
            </p:cNvCxnSpPr>
            <p:nvPr/>
          </p:nvCxnSpPr>
          <p:spPr bwMode="auto">
            <a:xfrm rot="5400000" flipH="1" flipV="1">
              <a:off x="5183470" y="4925419"/>
              <a:ext cx="1879289" cy="364638"/>
            </a:xfrm>
            <a:prstGeom prst="straightConnector1">
              <a:avLst/>
            </a:prstGeom>
            <a:noFill/>
            <a:ln w="38100" algn="ctr">
              <a:solidFill>
                <a:srgbClr val="00FF00"/>
              </a:solidFill>
              <a:round/>
              <a:headEnd/>
              <a:tailEnd type="arrow" w="med" len="med"/>
            </a:ln>
          </p:spPr>
        </p:cxnSp>
      </p:grpSp>
      <p:grpSp>
        <p:nvGrpSpPr>
          <p:cNvPr id="63496" name="Group 36"/>
          <p:cNvGrpSpPr>
            <a:grpSpLocks/>
          </p:cNvGrpSpPr>
          <p:nvPr/>
        </p:nvGrpSpPr>
        <p:grpSpPr bwMode="auto">
          <a:xfrm>
            <a:off x="6838952" y="2860676"/>
            <a:ext cx="2074182" cy="947268"/>
            <a:chOff x="6838367" y="2861006"/>
            <a:chExt cx="2075445" cy="946666"/>
          </a:xfrm>
        </p:grpSpPr>
        <p:sp>
          <p:nvSpPr>
            <p:cNvPr id="63502" name="TextBox 18"/>
            <p:cNvSpPr txBox="1">
              <a:spLocks noChangeArrowheads="1"/>
            </p:cNvSpPr>
            <p:nvPr/>
          </p:nvSpPr>
          <p:spPr bwMode="auto">
            <a:xfrm>
              <a:off x="7421790" y="3069477"/>
              <a:ext cx="1492022" cy="738195"/>
            </a:xfrm>
            <a:prstGeom prst="rect">
              <a:avLst/>
            </a:prstGeom>
            <a:noFill/>
            <a:ln w="9525">
              <a:noFill/>
              <a:miter lim="800000"/>
              <a:headEnd/>
              <a:tailEnd/>
            </a:ln>
          </p:spPr>
          <p:txBody>
            <a:bodyPr wrap="none">
              <a:spAutoFit/>
            </a:bodyPr>
            <a:lstStyle/>
            <a:p>
              <a:r>
                <a:rPr lang="en-US" sz="1400" dirty="0">
                  <a:solidFill>
                    <a:schemeClr val="accent2"/>
                  </a:solidFill>
                </a:rPr>
                <a:t>Gilpin, Hoda, </a:t>
              </a:r>
            </a:p>
            <a:p>
              <a:r>
                <a:rPr lang="en-US" sz="1400" dirty="0" smtClean="0">
                  <a:solidFill>
                    <a:schemeClr val="accent2"/>
                  </a:solidFill>
                </a:rPr>
                <a:t>Peña </a:t>
              </a:r>
              <a:r>
                <a:rPr lang="en-US" sz="1400" dirty="0">
                  <a:solidFill>
                    <a:schemeClr val="accent2"/>
                  </a:solidFill>
                </a:rPr>
                <a:t>&amp; Sandholm</a:t>
              </a:r>
            </a:p>
            <a:p>
              <a:r>
                <a:rPr lang="en-US" sz="1400" dirty="0">
                  <a:solidFill>
                    <a:srgbClr val="FFFF00"/>
                  </a:solidFill>
                </a:rPr>
                <a:t>Scalable EGT</a:t>
              </a:r>
            </a:p>
          </p:txBody>
        </p:sp>
        <p:cxnSp>
          <p:nvCxnSpPr>
            <p:cNvPr id="63503" name="Straight Arrow Connector 28"/>
            <p:cNvCxnSpPr>
              <a:cxnSpLocks noChangeShapeType="1"/>
            </p:cNvCxnSpPr>
            <p:nvPr/>
          </p:nvCxnSpPr>
          <p:spPr bwMode="auto">
            <a:xfrm rot="10800000">
              <a:off x="6838367" y="2861006"/>
              <a:ext cx="678787" cy="381468"/>
            </a:xfrm>
            <a:prstGeom prst="straightConnector1">
              <a:avLst/>
            </a:prstGeom>
            <a:noFill/>
            <a:ln w="38100" algn="ctr">
              <a:solidFill>
                <a:srgbClr val="00FF00"/>
              </a:solidFill>
              <a:round/>
              <a:headEnd/>
              <a:tailEnd type="arrow" w="med" len="med"/>
            </a:ln>
          </p:spPr>
        </p:cxnSp>
      </p:grpSp>
      <p:grpSp>
        <p:nvGrpSpPr>
          <p:cNvPr id="63497" name="Group 37"/>
          <p:cNvGrpSpPr>
            <a:grpSpLocks/>
          </p:cNvGrpSpPr>
          <p:nvPr/>
        </p:nvGrpSpPr>
        <p:grpSpPr bwMode="auto">
          <a:xfrm>
            <a:off x="7224713" y="1279525"/>
            <a:ext cx="1797050" cy="1360488"/>
            <a:chOff x="7225444" y="1279977"/>
            <a:chExt cx="1795937" cy="1360011"/>
          </a:xfrm>
        </p:grpSpPr>
        <p:sp>
          <p:nvSpPr>
            <p:cNvPr id="20" name="TextBox 19"/>
            <p:cNvSpPr txBox="1"/>
            <p:nvPr/>
          </p:nvSpPr>
          <p:spPr>
            <a:xfrm>
              <a:off x="7422172" y="1279977"/>
              <a:ext cx="1505604" cy="737929"/>
            </a:xfrm>
            <a:prstGeom prst="rect">
              <a:avLst/>
            </a:prstGeom>
            <a:noFill/>
          </p:spPr>
          <p:txBody>
            <a:bodyPr wrap="none">
              <a:spAutoFit/>
            </a:bodyPr>
            <a:lstStyle/>
            <a:p>
              <a:pPr>
                <a:defRPr/>
              </a:pPr>
              <a:r>
                <a:rPr lang="en-US" sz="1400" dirty="0">
                  <a:solidFill>
                    <a:schemeClr val="accent2"/>
                  </a:solidFill>
                </a:rPr>
                <a:t>Gilpin, Sandholm </a:t>
              </a:r>
            </a:p>
            <a:p>
              <a:pPr>
                <a:defRPr/>
              </a:pPr>
              <a:r>
                <a:rPr lang="en-US" sz="1400" dirty="0">
                  <a:solidFill>
                    <a:schemeClr val="accent2"/>
                  </a:solidFill>
                </a:rPr>
                <a:t>&amp; S</a:t>
              </a:r>
              <a:r>
                <a:rPr lang="en-US" sz="1400" dirty="0">
                  <a:solidFill>
                    <a:schemeClr val="accent2"/>
                  </a:solidFill>
                  <a:effectLst>
                    <a:outerShdw blurRad="38100" dist="38100" dir="2700000" algn="tl">
                      <a:srgbClr val="000000"/>
                    </a:outerShdw>
                  </a:effectLst>
                  <a:cs typeface="Times New Roman" pitchFamily="18" charset="0"/>
                  <a:sym typeface="Symbol" pitchFamily="18" charset="2"/>
                </a:rPr>
                <a:t>ø</a:t>
              </a:r>
              <a:r>
                <a:rPr lang="en-US" sz="1400" dirty="0">
                  <a:solidFill>
                    <a:schemeClr val="accent2"/>
                  </a:solidFill>
                </a:rPr>
                <a:t>rensen</a:t>
              </a:r>
            </a:p>
            <a:p>
              <a:pPr>
                <a:defRPr/>
              </a:pPr>
              <a:r>
                <a:rPr lang="en-US" sz="1400" dirty="0">
                  <a:solidFill>
                    <a:srgbClr val="FFFF00"/>
                  </a:solidFill>
                </a:rPr>
                <a:t>Scalable EGT</a:t>
              </a:r>
            </a:p>
          </p:txBody>
        </p:sp>
        <p:sp>
          <p:nvSpPr>
            <p:cNvPr id="63499" name="TextBox 20"/>
            <p:cNvSpPr txBox="1">
              <a:spLocks noChangeArrowheads="1"/>
            </p:cNvSpPr>
            <p:nvPr/>
          </p:nvSpPr>
          <p:spPr bwMode="auto">
            <a:xfrm>
              <a:off x="7305847" y="2116768"/>
              <a:ext cx="1715534" cy="523220"/>
            </a:xfrm>
            <a:prstGeom prst="rect">
              <a:avLst/>
            </a:prstGeom>
            <a:noFill/>
            <a:ln w="9525">
              <a:noFill/>
              <a:miter lim="800000"/>
              <a:headEnd/>
              <a:tailEnd/>
            </a:ln>
          </p:spPr>
          <p:txBody>
            <a:bodyPr wrap="none">
              <a:spAutoFit/>
            </a:bodyPr>
            <a:lstStyle/>
            <a:p>
              <a:r>
                <a:rPr lang="en-US" sz="1400" dirty="0">
                  <a:solidFill>
                    <a:schemeClr val="accent2"/>
                  </a:solidFill>
                </a:rPr>
                <a:t>Zinkevich et al.</a:t>
              </a:r>
            </a:p>
            <a:p>
              <a:r>
                <a:rPr lang="en-US" sz="1400" dirty="0">
                  <a:solidFill>
                    <a:srgbClr val="FFFF00"/>
                  </a:solidFill>
                </a:rPr>
                <a:t>Counterfactual regret</a:t>
              </a:r>
            </a:p>
          </p:txBody>
        </p:sp>
        <p:cxnSp>
          <p:nvCxnSpPr>
            <p:cNvPr id="63500" name="Straight Arrow Connector 30"/>
            <p:cNvCxnSpPr>
              <a:cxnSpLocks noChangeShapeType="1"/>
            </p:cNvCxnSpPr>
            <p:nvPr/>
          </p:nvCxnSpPr>
          <p:spPr bwMode="auto">
            <a:xfrm rot="16200000" flipV="1">
              <a:off x="7225444" y="2013924"/>
              <a:ext cx="258051" cy="258051"/>
            </a:xfrm>
            <a:prstGeom prst="straightConnector1">
              <a:avLst/>
            </a:prstGeom>
            <a:noFill/>
            <a:ln w="38100" algn="ctr">
              <a:solidFill>
                <a:srgbClr val="00FF00"/>
              </a:solidFill>
              <a:round/>
              <a:headEnd/>
              <a:tailEnd type="arrow" w="med" len="med"/>
            </a:ln>
          </p:spPr>
        </p:cxnSp>
        <p:cxnSp>
          <p:nvCxnSpPr>
            <p:cNvPr id="63501" name="Straight Arrow Connector 32"/>
            <p:cNvCxnSpPr>
              <a:cxnSpLocks noChangeShapeType="1"/>
            </p:cNvCxnSpPr>
            <p:nvPr/>
          </p:nvCxnSpPr>
          <p:spPr bwMode="auto">
            <a:xfrm rot="10800000" flipV="1">
              <a:off x="7225444" y="1649286"/>
              <a:ext cx="398297" cy="252442"/>
            </a:xfrm>
            <a:prstGeom prst="straightConnector1">
              <a:avLst/>
            </a:prstGeom>
            <a:noFill/>
            <a:ln w="38100" algn="ctr">
              <a:solidFill>
                <a:srgbClr val="00FF00"/>
              </a:solidFill>
              <a:round/>
              <a:headEnd/>
              <a:tailEnd type="arrow" w="med" len="med"/>
            </a:ln>
          </p:spPr>
        </p:cxnSp>
      </p:grpSp>
    </p:spTree>
    <p:extLst>
      <p:ext uri="{BB962C8B-B14F-4D97-AF65-F5344CB8AC3E}">
        <p14:creationId xmlns:p14="http://schemas.microsoft.com/office/powerpoint/2010/main" val="19076322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976"/>
            <a:ext cx="9143999" cy="749300"/>
          </a:xfrm>
        </p:spPr>
        <p:txBody>
          <a:bodyPr/>
          <a:lstStyle/>
          <a:p>
            <a:r>
              <a:rPr lang="en-US" sz="2400" dirty="0"/>
              <a:t>Scalability of (near-)equilibrium finding in 2-player 0-sum </a:t>
            </a:r>
            <a:r>
              <a:rPr lang="en-US" sz="2400" dirty="0" smtClean="0"/>
              <a:t>games…</a:t>
            </a:r>
            <a:endParaRPr lang="en-US" sz="2400" dirty="0"/>
          </a:p>
        </p:txBody>
      </p:sp>
      <p:graphicFrame>
        <p:nvGraphicFramePr>
          <p:cNvPr id="3" name="Chart 2"/>
          <p:cNvGraphicFramePr/>
          <p:nvPr>
            <p:extLst>
              <p:ext uri="{D42A27DB-BD31-4B8C-83A1-F6EECF244321}">
                <p14:modId xmlns:p14="http://schemas.microsoft.com/office/powerpoint/2010/main" val="3361287718"/>
              </p:ext>
            </p:extLst>
          </p:nvPr>
        </p:nvGraphicFramePr>
        <p:xfrm>
          <a:off x="125152" y="1393594"/>
          <a:ext cx="8792202" cy="516382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2309435">
            <a:off x="1630145" y="4596421"/>
            <a:ext cx="2456121" cy="276999"/>
          </a:xfrm>
          <a:prstGeom prst="rect">
            <a:avLst/>
          </a:prstGeom>
          <a:noFill/>
        </p:spPr>
        <p:txBody>
          <a:bodyPr wrap="none" rtlCol="0">
            <a:spAutoFit/>
          </a:bodyPr>
          <a:lstStyle/>
          <a:p>
            <a:r>
              <a:rPr lang="en-US" sz="1200" dirty="0" smtClean="0">
                <a:solidFill>
                  <a:srgbClr val="FFC000"/>
                </a:solidFill>
              </a:rPr>
              <a:t>GS3 [Gilpin, Sandholm &amp; </a:t>
            </a:r>
            <a:r>
              <a:rPr lang="en-US" sz="1200" dirty="0">
                <a:solidFill>
                  <a:srgbClr val="FFC000"/>
                </a:solidFill>
              </a:rPr>
              <a:t>Sørensen</a:t>
            </a:r>
            <a:r>
              <a:rPr lang="en-US" sz="1200" dirty="0" smtClean="0">
                <a:solidFill>
                  <a:srgbClr val="FFC000"/>
                </a:solidFill>
              </a:rPr>
              <a:t>]</a:t>
            </a:r>
            <a:endParaRPr lang="en-US" sz="1200" dirty="0">
              <a:solidFill>
                <a:srgbClr val="FFC000"/>
              </a:solidFill>
            </a:endParaRPr>
          </a:p>
        </p:txBody>
      </p:sp>
      <p:sp>
        <p:nvSpPr>
          <p:cNvPr id="5" name="TextBox 4"/>
          <p:cNvSpPr txBox="1"/>
          <p:nvPr/>
        </p:nvSpPr>
        <p:spPr>
          <a:xfrm rot="2351209">
            <a:off x="2454085" y="4142831"/>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9" name="TextBox 8"/>
          <p:cNvSpPr txBox="1"/>
          <p:nvPr/>
        </p:nvSpPr>
        <p:spPr>
          <a:xfrm rot="2496267">
            <a:off x="5464271" y="2817249"/>
            <a:ext cx="1335622" cy="276999"/>
          </a:xfrm>
          <a:prstGeom prst="rect">
            <a:avLst/>
          </a:prstGeom>
          <a:noFill/>
        </p:spPr>
        <p:txBody>
          <a:bodyPr wrap="none" rtlCol="0">
            <a:spAutoFit/>
          </a:bodyPr>
          <a:lstStyle/>
          <a:p>
            <a:r>
              <a:rPr lang="en-US" sz="1200" dirty="0" err="1" smtClean="0">
                <a:solidFill>
                  <a:srgbClr val="FFC000"/>
                </a:solidFill>
              </a:rPr>
              <a:t>Slumbot</a:t>
            </a:r>
            <a:r>
              <a:rPr lang="en-US" sz="1200" dirty="0" smtClean="0">
                <a:solidFill>
                  <a:srgbClr val="FFC000"/>
                </a:solidFill>
              </a:rPr>
              <a:t> [Jackson]</a:t>
            </a:r>
            <a:endParaRPr lang="en-US" sz="1200" dirty="0">
              <a:solidFill>
                <a:srgbClr val="FFC000"/>
              </a:solidFill>
            </a:endParaRPr>
          </a:p>
        </p:txBody>
      </p:sp>
      <p:sp>
        <p:nvSpPr>
          <p:cNvPr id="12" name="TextBox 11"/>
          <p:cNvSpPr txBox="1"/>
          <p:nvPr/>
        </p:nvSpPr>
        <p:spPr>
          <a:xfrm>
            <a:off x="2396458" y="5430120"/>
            <a:ext cx="1627369" cy="646331"/>
          </a:xfrm>
          <a:prstGeom prst="rect">
            <a:avLst/>
          </a:prstGeom>
          <a:noFill/>
        </p:spPr>
        <p:txBody>
          <a:bodyPr wrap="none" rtlCol="0">
            <a:spAutoFit/>
          </a:bodyPr>
          <a:lstStyle/>
          <a:p>
            <a:r>
              <a:rPr lang="en-US" sz="1200" dirty="0" err="1" smtClean="0">
                <a:solidFill>
                  <a:srgbClr val="FFC000"/>
                </a:solidFill>
              </a:rPr>
              <a:t>Losslessly</a:t>
            </a:r>
            <a:r>
              <a:rPr lang="en-US" sz="1200" dirty="0" smtClean="0">
                <a:solidFill>
                  <a:srgbClr val="FFC000"/>
                </a:solidFill>
              </a:rPr>
              <a:t> abstracted</a:t>
            </a:r>
          </a:p>
          <a:p>
            <a:r>
              <a:rPr lang="en-US" sz="1200" dirty="0" smtClean="0">
                <a:solidFill>
                  <a:srgbClr val="FFC000"/>
                </a:solidFill>
              </a:rPr>
              <a:t>Rhode Island Hold’em </a:t>
            </a:r>
          </a:p>
          <a:p>
            <a:r>
              <a:rPr lang="en-US" sz="1200" dirty="0" smtClean="0">
                <a:solidFill>
                  <a:srgbClr val="FFC000"/>
                </a:solidFill>
              </a:rPr>
              <a:t>[Gilpin &amp; Sandholm]</a:t>
            </a:r>
            <a:endParaRPr lang="en-US" sz="1200" dirty="0">
              <a:solidFill>
                <a:srgbClr val="FFC000"/>
              </a:solidFill>
            </a:endParaRPr>
          </a:p>
        </p:txBody>
      </p:sp>
      <p:sp>
        <p:nvSpPr>
          <p:cNvPr id="13" name="TextBox 12"/>
          <p:cNvSpPr txBox="1"/>
          <p:nvPr/>
        </p:nvSpPr>
        <p:spPr>
          <a:xfrm rot="2351209">
            <a:off x="3023392" y="3892190"/>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14" name="TextBox 13"/>
          <p:cNvSpPr txBox="1"/>
          <p:nvPr/>
        </p:nvSpPr>
        <p:spPr>
          <a:xfrm rot="2351209">
            <a:off x="3616375" y="3628854"/>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15" name="TextBox 14"/>
          <p:cNvSpPr txBox="1"/>
          <p:nvPr/>
        </p:nvSpPr>
        <p:spPr>
          <a:xfrm rot="2351209">
            <a:off x="4216975" y="3152714"/>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16" name="TextBox 15"/>
          <p:cNvSpPr txBox="1"/>
          <p:nvPr/>
        </p:nvSpPr>
        <p:spPr>
          <a:xfrm rot="2527264">
            <a:off x="5318533" y="2121512"/>
            <a:ext cx="2919837" cy="461665"/>
          </a:xfrm>
          <a:prstGeom prst="rect">
            <a:avLst/>
          </a:prstGeom>
          <a:noFill/>
        </p:spPr>
        <p:txBody>
          <a:bodyPr wrap="none" rtlCol="0">
            <a:spAutoFit/>
          </a:bodyPr>
          <a:lstStyle/>
          <a:p>
            <a:r>
              <a:rPr lang="en-US" sz="1200" dirty="0" smtClean="0">
                <a:solidFill>
                  <a:srgbClr val="FFC000"/>
                </a:solidFill>
              </a:rPr>
              <a:t>Tartanian7 [Brown, Ganzfried &amp; Sandholm]</a:t>
            </a:r>
          </a:p>
          <a:p>
            <a:r>
              <a:rPr lang="en-US" sz="1200" dirty="0" smtClean="0">
                <a:solidFill>
                  <a:srgbClr val="FFFF00"/>
                </a:solidFill>
              </a:rPr>
              <a:t>5.5 * 10</a:t>
            </a:r>
            <a:r>
              <a:rPr lang="en-US" sz="1200" baseline="30000" dirty="0" smtClean="0">
                <a:solidFill>
                  <a:srgbClr val="FFFF00"/>
                </a:solidFill>
              </a:rPr>
              <a:t>15</a:t>
            </a:r>
            <a:r>
              <a:rPr lang="en-US" sz="1200" dirty="0" smtClean="0">
                <a:solidFill>
                  <a:srgbClr val="FFFF00"/>
                </a:solidFill>
              </a:rPr>
              <a:t> nodes</a:t>
            </a:r>
            <a:endParaRPr lang="en-US" sz="1200" dirty="0">
              <a:solidFill>
                <a:srgbClr val="FFFF00"/>
              </a:solidFill>
            </a:endParaRPr>
          </a:p>
        </p:txBody>
      </p:sp>
      <p:sp>
        <p:nvSpPr>
          <p:cNvPr id="17" name="TextBox 16"/>
          <p:cNvSpPr txBox="1"/>
          <p:nvPr/>
        </p:nvSpPr>
        <p:spPr>
          <a:xfrm rot="2527264">
            <a:off x="6917480" y="1532049"/>
            <a:ext cx="1726756" cy="276999"/>
          </a:xfrm>
          <a:prstGeom prst="rect">
            <a:avLst/>
          </a:prstGeom>
          <a:noFill/>
        </p:spPr>
        <p:txBody>
          <a:bodyPr wrap="none" rtlCol="0">
            <a:spAutoFit/>
          </a:bodyPr>
          <a:lstStyle/>
          <a:p>
            <a:r>
              <a:rPr lang="en-US" sz="1200" dirty="0" smtClean="0">
                <a:solidFill>
                  <a:srgbClr val="FFC000"/>
                </a:solidFill>
              </a:rPr>
              <a:t>Cepheus [Bowling et al.]</a:t>
            </a:r>
            <a:endParaRPr lang="en-US" sz="1200" dirty="0">
              <a:solidFill>
                <a:srgbClr val="FFC000"/>
              </a:solidFill>
            </a:endParaRPr>
          </a:p>
        </p:txBody>
      </p:sp>
      <p:sp>
        <p:nvSpPr>
          <p:cNvPr id="6" name="Rectangle 5"/>
          <p:cNvSpPr/>
          <p:nvPr/>
        </p:nvSpPr>
        <p:spPr>
          <a:xfrm>
            <a:off x="125152" y="988752"/>
            <a:ext cx="2125903" cy="424412"/>
          </a:xfrm>
          <a:prstGeom prst="rect">
            <a:avLst/>
          </a:prstGeom>
        </p:spPr>
        <p:txBody>
          <a:bodyPr wrap="none">
            <a:spAutoFit/>
          </a:bodyPr>
          <a:lstStyle/>
          <a:p>
            <a:pPr>
              <a:defRPr sz="2158" b="1" i="0" u="none" strike="noStrike" kern="1200" baseline="0">
                <a:solidFill>
                  <a:srgbClr val="FFFFCC"/>
                </a:solidFill>
                <a:latin typeface="+mn-lt"/>
                <a:ea typeface="+mn-ea"/>
                <a:cs typeface="+mn-cs"/>
              </a:defRPr>
            </a:pPr>
            <a:r>
              <a:rPr lang="en-US" b="1" dirty="0" smtClean="0">
                <a:solidFill>
                  <a:srgbClr val="FFFFCC"/>
                </a:solidFill>
              </a:rPr>
              <a:t>Information sets</a:t>
            </a:r>
            <a:endParaRPr lang="en-US" b="1" dirty="0">
              <a:solidFill>
                <a:srgbClr val="FFFFCC"/>
              </a:solidFill>
            </a:endParaRPr>
          </a:p>
        </p:txBody>
      </p:sp>
      <p:cxnSp>
        <p:nvCxnSpPr>
          <p:cNvPr id="8" name="Straight Connector 7"/>
          <p:cNvCxnSpPr/>
          <p:nvPr/>
        </p:nvCxnSpPr>
        <p:spPr bwMode="auto">
          <a:xfrm flipV="1">
            <a:off x="8514143" y="395749"/>
            <a:ext cx="531003" cy="1631094"/>
          </a:xfrm>
          <a:prstGeom prst="line">
            <a:avLst/>
          </a:prstGeom>
          <a:solidFill>
            <a:schemeClr val="accent1"/>
          </a:solidFill>
          <a:ln w="38100" cap="flat" cmpd="sng" algn="ctr">
            <a:solidFill>
              <a:srgbClr val="FF0000"/>
            </a:solidFill>
            <a:prstDash val="dash"/>
            <a:round/>
            <a:headEnd type="none" w="med" len="med"/>
            <a:tailEnd type="none"/>
          </a:ln>
          <a:effectLst/>
        </p:spPr>
      </p:cxnSp>
      <p:sp>
        <p:nvSpPr>
          <p:cNvPr id="11" name="TextBox 10"/>
          <p:cNvSpPr txBox="1"/>
          <p:nvPr/>
        </p:nvSpPr>
        <p:spPr>
          <a:xfrm>
            <a:off x="5072418" y="241860"/>
            <a:ext cx="4017446" cy="307777"/>
          </a:xfrm>
          <a:prstGeom prst="rect">
            <a:avLst/>
          </a:prstGeom>
          <a:noFill/>
        </p:spPr>
        <p:txBody>
          <a:bodyPr wrap="none" rtlCol="0">
            <a:spAutoFit/>
          </a:bodyPr>
          <a:lstStyle/>
          <a:p>
            <a:r>
              <a:rPr lang="en-US" sz="1400" dirty="0" smtClean="0">
                <a:solidFill>
                  <a:srgbClr val="FFC000"/>
                </a:solidFill>
              </a:rPr>
              <a:t>Regret-based pruning [Brown &amp; Sandholm NIPS-15]</a:t>
            </a:r>
            <a:endParaRPr lang="en-US" sz="1400" dirty="0">
              <a:solidFill>
                <a:srgbClr val="FFC000"/>
              </a:solidFill>
            </a:endParaRPr>
          </a:p>
        </p:txBody>
      </p:sp>
    </p:spTree>
    <p:extLst>
      <p:ext uri="{BB962C8B-B14F-4D97-AF65-F5344CB8AC3E}">
        <p14:creationId xmlns:p14="http://schemas.microsoft.com/office/powerpoint/2010/main" val="37795567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0092" y="101600"/>
            <a:ext cx="8229600" cy="924633"/>
          </a:xfrm>
        </p:spPr>
        <p:txBody>
          <a:bodyPr/>
          <a:lstStyle/>
          <a:p>
            <a:r>
              <a:rPr lang="en-US" sz="3200" dirty="0" smtClean="0"/>
              <a:t>Leading equilibrium-finding algorithms </a:t>
            </a:r>
            <a:br>
              <a:rPr lang="en-US" sz="3200" dirty="0" smtClean="0"/>
            </a:br>
            <a:r>
              <a:rPr lang="en-US" sz="3200" dirty="0" smtClean="0"/>
              <a:t>for </a:t>
            </a:r>
            <a:r>
              <a:rPr lang="en-US" sz="3200" dirty="0"/>
              <a:t>2-player 0-sum games</a:t>
            </a:r>
          </a:p>
        </p:txBody>
      </p:sp>
      <p:sp>
        <p:nvSpPr>
          <p:cNvPr id="3" name="Text Placeholder 2"/>
          <p:cNvSpPr>
            <a:spLocks noGrp="1"/>
          </p:cNvSpPr>
          <p:nvPr>
            <p:ph type="body" idx="1"/>
          </p:nvPr>
        </p:nvSpPr>
        <p:spPr>
          <a:xfrm>
            <a:off x="516407" y="924719"/>
            <a:ext cx="4040188" cy="639762"/>
          </a:xfrm>
        </p:spPr>
        <p:txBody>
          <a:bodyPr/>
          <a:lstStyle/>
          <a:p>
            <a:r>
              <a:rPr lang="en-US" dirty="0" smtClean="0">
                <a:solidFill>
                  <a:srgbClr val="FFC000"/>
                </a:solidFill>
              </a:rPr>
              <a:t>Counterfactual regret (CFR)</a:t>
            </a:r>
            <a:endParaRPr lang="en-US" dirty="0">
              <a:solidFill>
                <a:srgbClr val="FFC000"/>
              </a:solidFill>
            </a:endParaRPr>
          </a:p>
        </p:txBody>
      </p:sp>
      <p:sp>
        <p:nvSpPr>
          <p:cNvPr id="4" name="Content Placeholder 3"/>
          <p:cNvSpPr>
            <a:spLocks noGrp="1"/>
          </p:cNvSpPr>
          <p:nvPr>
            <p:ph sz="half" idx="2"/>
          </p:nvPr>
        </p:nvSpPr>
        <p:spPr>
          <a:xfrm>
            <a:off x="516407" y="1485545"/>
            <a:ext cx="4040188" cy="3951288"/>
          </a:xfrm>
        </p:spPr>
        <p:txBody>
          <a:bodyPr/>
          <a:lstStyle/>
          <a:p>
            <a:r>
              <a:rPr lang="en-US" sz="2000" dirty="0" smtClean="0"/>
              <a:t>Based on no-regret learning</a:t>
            </a:r>
          </a:p>
          <a:p>
            <a:r>
              <a:rPr lang="en-US" sz="2000" dirty="0" smtClean="0"/>
              <a:t>Most powerful innovations:</a:t>
            </a:r>
          </a:p>
          <a:p>
            <a:pPr lvl="1"/>
            <a:r>
              <a:rPr lang="en-US" sz="1800" dirty="0" smtClean="0"/>
              <a:t>Each information set has a separate no-regret learner </a:t>
            </a:r>
            <a:r>
              <a:rPr lang="en-US" sz="1600" dirty="0" smtClean="0">
                <a:solidFill>
                  <a:schemeClr val="accent2"/>
                </a:solidFill>
              </a:rPr>
              <a:t>[Zinkevich et al. NIPS-07]</a:t>
            </a:r>
            <a:endParaRPr lang="en-US" sz="1600" dirty="0">
              <a:solidFill>
                <a:schemeClr val="accent2"/>
              </a:solidFill>
            </a:endParaRPr>
          </a:p>
          <a:p>
            <a:pPr lvl="1"/>
            <a:r>
              <a:rPr lang="en-US" sz="1800" dirty="0" smtClean="0"/>
              <a:t>Sampling </a:t>
            </a:r>
            <a:br>
              <a:rPr lang="en-US" sz="1800" dirty="0" smtClean="0"/>
            </a:br>
            <a:r>
              <a:rPr lang="en-US" sz="1600" dirty="0" smtClean="0">
                <a:solidFill>
                  <a:schemeClr val="accent2"/>
                </a:solidFill>
              </a:rPr>
              <a:t>[</a:t>
            </a:r>
            <a:r>
              <a:rPr lang="en-US" sz="1600" dirty="0" err="1" smtClean="0">
                <a:solidFill>
                  <a:schemeClr val="accent2"/>
                </a:solidFill>
              </a:rPr>
              <a:t>Lanctot</a:t>
            </a:r>
            <a:r>
              <a:rPr lang="en-US" sz="1600" dirty="0" smtClean="0">
                <a:solidFill>
                  <a:schemeClr val="accent2"/>
                </a:solidFill>
              </a:rPr>
              <a:t> et al. NIPS-09, …]</a:t>
            </a:r>
          </a:p>
          <a:p>
            <a:r>
              <a:rPr lang="en-US" sz="2200" dirty="0" smtClean="0"/>
              <a:t>O(1/</a:t>
            </a:r>
            <a:r>
              <a:rPr lang="el-GR" sz="2200" dirty="0" smtClean="0"/>
              <a:t>ε</a:t>
            </a:r>
            <a:r>
              <a:rPr lang="en-US" sz="2200" baseline="30000" dirty="0" smtClean="0"/>
              <a:t>2</a:t>
            </a:r>
            <a:r>
              <a:rPr lang="en-US" sz="2200" dirty="0" smtClean="0"/>
              <a:t>) iterations</a:t>
            </a:r>
          </a:p>
          <a:p>
            <a:pPr lvl="1"/>
            <a:r>
              <a:rPr lang="en-US" sz="1800" dirty="0" smtClean="0"/>
              <a:t>Each iteration is fast</a:t>
            </a:r>
          </a:p>
          <a:p>
            <a:r>
              <a:rPr lang="en-US" sz="2200" dirty="0" smtClean="0"/>
              <a:t>Parallelizes</a:t>
            </a:r>
          </a:p>
          <a:p>
            <a:r>
              <a:rPr lang="en-US" sz="2200" dirty="0" smtClean="0"/>
              <a:t>Selective superiority</a:t>
            </a:r>
          </a:p>
          <a:p>
            <a:r>
              <a:rPr lang="en-US" sz="2200" dirty="0" smtClean="0"/>
              <a:t>Can be run </a:t>
            </a:r>
            <a:r>
              <a:rPr lang="en-US" sz="2200" dirty="0"/>
              <a:t>on imperfect-recall </a:t>
            </a:r>
            <a:r>
              <a:rPr lang="en-US" sz="2200" dirty="0" smtClean="0"/>
              <a:t>games and with &gt;2 players (without guarantee of converging to equilibrium) </a:t>
            </a:r>
            <a:endParaRPr lang="en-US" sz="2200" dirty="0"/>
          </a:p>
        </p:txBody>
      </p:sp>
      <p:sp>
        <p:nvSpPr>
          <p:cNvPr id="5" name="Text Placeholder 4"/>
          <p:cNvSpPr>
            <a:spLocks noGrp="1"/>
          </p:cNvSpPr>
          <p:nvPr>
            <p:ph type="body" sz="quarter" idx="3"/>
          </p:nvPr>
        </p:nvSpPr>
        <p:spPr>
          <a:xfrm>
            <a:off x="4704232" y="924719"/>
            <a:ext cx="4041775" cy="639762"/>
          </a:xfrm>
        </p:spPr>
        <p:txBody>
          <a:bodyPr/>
          <a:lstStyle/>
          <a:p>
            <a:r>
              <a:rPr lang="en-US" dirty="0" smtClean="0">
                <a:solidFill>
                  <a:srgbClr val="FFC000"/>
                </a:solidFill>
              </a:rPr>
              <a:t>Scalable EGT</a:t>
            </a:r>
            <a:endParaRPr lang="en-US" dirty="0">
              <a:solidFill>
                <a:srgbClr val="FFC000"/>
              </a:solidFill>
            </a:endParaRPr>
          </a:p>
        </p:txBody>
      </p:sp>
      <p:sp>
        <p:nvSpPr>
          <p:cNvPr id="6" name="Content Placeholder 5"/>
          <p:cNvSpPr>
            <a:spLocks noGrp="1"/>
          </p:cNvSpPr>
          <p:nvPr>
            <p:ph sz="quarter" idx="4"/>
          </p:nvPr>
        </p:nvSpPr>
        <p:spPr>
          <a:xfrm>
            <a:off x="4704232" y="1485545"/>
            <a:ext cx="4262151" cy="3951288"/>
          </a:xfrm>
        </p:spPr>
        <p:txBody>
          <a:bodyPr/>
          <a:lstStyle/>
          <a:p>
            <a:r>
              <a:rPr lang="en-US" sz="2000" dirty="0" smtClean="0"/>
              <a:t>Based on </a:t>
            </a:r>
            <a:r>
              <a:rPr lang="en-US" sz="2000" dirty="0" err="1" smtClean="0"/>
              <a:t>Nesterov’s</a:t>
            </a:r>
            <a:r>
              <a:rPr lang="en-US" sz="2000" dirty="0" smtClean="0"/>
              <a:t> Excessive Gap Technique</a:t>
            </a:r>
          </a:p>
          <a:p>
            <a:r>
              <a:rPr lang="en-US" sz="2000" dirty="0"/>
              <a:t>Most powerful </a:t>
            </a:r>
            <a:r>
              <a:rPr lang="en-US" sz="2000" dirty="0" smtClean="0"/>
              <a:t>innovations:</a:t>
            </a:r>
            <a:br>
              <a:rPr lang="en-US" sz="2000" dirty="0" smtClean="0"/>
            </a:br>
            <a:r>
              <a:rPr lang="en-US" sz="1600" dirty="0" smtClean="0">
                <a:solidFill>
                  <a:schemeClr val="accent2"/>
                </a:solidFill>
              </a:rPr>
              <a:t>[Hoda, Gilpin, </a:t>
            </a:r>
            <a:r>
              <a:rPr lang="en-US" sz="1600" dirty="0">
                <a:solidFill>
                  <a:schemeClr val="accent2"/>
                </a:solidFill>
              </a:rPr>
              <a:t>Peña </a:t>
            </a:r>
            <a:r>
              <a:rPr lang="en-US" sz="1600" dirty="0" smtClean="0">
                <a:solidFill>
                  <a:schemeClr val="accent2"/>
                </a:solidFill>
              </a:rPr>
              <a:t>&amp; Sandholm WINE-07, </a:t>
            </a:r>
            <a:r>
              <a:rPr lang="en-US" sz="1600" i="1" dirty="0" smtClean="0">
                <a:solidFill>
                  <a:schemeClr val="accent2"/>
                </a:solidFill>
              </a:rPr>
              <a:t>Mathematics of Operations Research </a:t>
            </a:r>
            <a:r>
              <a:rPr lang="en-US" sz="1600" dirty="0" smtClean="0">
                <a:solidFill>
                  <a:schemeClr val="accent2"/>
                </a:solidFill>
              </a:rPr>
              <a:t>2011]</a:t>
            </a:r>
          </a:p>
          <a:p>
            <a:pPr lvl="1"/>
            <a:r>
              <a:rPr lang="en-US" sz="1800" dirty="0" smtClean="0"/>
              <a:t>Smoothing </a:t>
            </a:r>
            <a:r>
              <a:rPr lang="en-US" sz="1800" dirty="0" err="1" smtClean="0"/>
              <a:t>fns</a:t>
            </a:r>
            <a:r>
              <a:rPr lang="en-US" sz="1800" dirty="0" smtClean="0"/>
              <a:t> </a:t>
            </a:r>
            <a:r>
              <a:rPr lang="en-US" sz="1800" dirty="0"/>
              <a:t>for sequential </a:t>
            </a:r>
            <a:r>
              <a:rPr lang="en-US" sz="1800" dirty="0" smtClean="0"/>
              <a:t>games</a:t>
            </a:r>
          </a:p>
          <a:p>
            <a:pPr lvl="1"/>
            <a:r>
              <a:rPr lang="en-US" sz="1800" dirty="0" smtClean="0"/>
              <a:t>Aggressive decrease of smoothing</a:t>
            </a:r>
          </a:p>
          <a:p>
            <a:pPr lvl="1"/>
            <a:r>
              <a:rPr lang="en-US" sz="1800" dirty="0" smtClean="0"/>
              <a:t>Balanced smoothing</a:t>
            </a:r>
          </a:p>
          <a:p>
            <a:pPr lvl="1"/>
            <a:r>
              <a:rPr lang="en-US" sz="1800" dirty="0" smtClean="0"/>
              <a:t>Available actions don’t depend on chance =&gt; memory scalability</a:t>
            </a:r>
          </a:p>
          <a:p>
            <a:r>
              <a:rPr lang="en-US" sz="2200" dirty="0" smtClean="0"/>
              <a:t>O(1/</a:t>
            </a:r>
            <a:r>
              <a:rPr lang="el-GR" sz="2200" dirty="0" smtClean="0"/>
              <a:t>ε</a:t>
            </a:r>
            <a:r>
              <a:rPr lang="en-US" sz="2200" dirty="0" smtClean="0"/>
              <a:t>) </a:t>
            </a:r>
            <a:r>
              <a:rPr lang="en-US" sz="2200" dirty="0"/>
              <a:t>iterations</a:t>
            </a:r>
          </a:p>
          <a:p>
            <a:pPr lvl="1"/>
            <a:r>
              <a:rPr lang="en-US" sz="1800" dirty="0"/>
              <a:t>Each iteration is </a:t>
            </a:r>
            <a:r>
              <a:rPr lang="en-US" sz="1800" dirty="0" smtClean="0"/>
              <a:t>slow</a:t>
            </a:r>
            <a:endParaRPr lang="en-US" sz="1800" dirty="0"/>
          </a:p>
          <a:p>
            <a:r>
              <a:rPr lang="en-US" sz="2200" dirty="0" smtClean="0"/>
              <a:t>Parallelizes</a:t>
            </a:r>
          </a:p>
          <a:p>
            <a:r>
              <a:rPr lang="en-US" sz="2200" dirty="0" smtClean="0"/>
              <a:t>New </a:t>
            </a:r>
            <a:r>
              <a:rPr lang="en-US" sz="2200" dirty="0"/>
              <a:t>O(log(1/</a:t>
            </a:r>
            <a:r>
              <a:rPr lang="el-GR" sz="2200" dirty="0"/>
              <a:t>ε</a:t>
            </a:r>
            <a:r>
              <a:rPr lang="en-US" sz="2200" dirty="0"/>
              <a:t>)) </a:t>
            </a:r>
            <a:r>
              <a:rPr lang="en-US" sz="2200" dirty="0" smtClean="0"/>
              <a:t>algorithm</a:t>
            </a:r>
            <a:br>
              <a:rPr lang="en-US" sz="2200" dirty="0" smtClean="0"/>
            </a:br>
            <a:r>
              <a:rPr lang="en-US" sz="1600" dirty="0" smtClean="0">
                <a:solidFill>
                  <a:schemeClr val="accent2"/>
                </a:solidFill>
              </a:rPr>
              <a:t>[</a:t>
            </a:r>
            <a:r>
              <a:rPr lang="en-US" sz="1600" dirty="0">
                <a:solidFill>
                  <a:schemeClr val="accent2"/>
                </a:solidFill>
              </a:rPr>
              <a:t>Gilpin, Peña &amp; </a:t>
            </a:r>
            <a:r>
              <a:rPr lang="en-US" sz="1600" dirty="0" smtClean="0">
                <a:solidFill>
                  <a:schemeClr val="accent2"/>
                </a:solidFill>
              </a:rPr>
              <a:t>Sandholm AAAI-08, </a:t>
            </a:r>
            <a:r>
              <a:rPr lang="en-US" sz="1600" i="1" dirty="0" smtClean="0">
                <a:solidFill>
                  <a:schemeClr val="accent2"/>
                </a:solidFill>
              </a:rPr>
              <a:t>Mathematical Programming </a:t>
            </a:r>
            <a:r>
              <a:rPr lang="en-US" sz="1600" dirty="0" smtClean="0">
                <a:solidFill>
                  <a:schemeClr val="accent2"/>
                </a:solidFill>
              </a:rPr>
              <a:t>2012]</a:t>
            </a:r>
            <a:r>
              <a:rPr lang="en-US" sz="1600" dirty="0" smtClean="0"/>
              <a:t> </a:t>
            </a:r>
            <a:endParaRPr lang="en-US" sz="1600" dirty="0"/>
          </a:p>
          <a:p>
            <a:endParaRPr lang="en-US" sz="2200" dirty="0"/>
          </a:p>
        </p:txBody>
      </p:sp>
    </p:spTree>
    <p:extLst>
      <p:ext uri="{BB962C8B-B14F-4D97-AF65-F5344CB8AC3E}">
        <p14:creationId xmlns:p14="http://schemas.microsoft.com/office/powerpoint/2010/main" val="4107569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2" y="259833"/>
            <a:ext cx="8937745" cy="749300"/>
          </a:xfrm>
        </p:spPr>
        <p:txBody>
          <a:bodyPr/>
          <a:lstStyle/>
          <a:p>
            <a:r>
              <a:rPr lang="en-US" sz="3200" dirty="0" smtClean="0"/>
              <a:t>Better first-order methods</a:t>
            </a:r>
            <a:br>
              <a:rPr lang="en-US" sz="3200" dirty="0" smtClean="0"/>
            </a:br>
            <a:r>
              <a:rPr lang="en-US" sz="2400" dirty="0" smtClean="0">
                <a:solidFill>
                  <a:schemeClr val="accent2"/>
                </a:solidFill>
              </a:rPr>
              <a:t>[Kroer, Waugh, </a:t>
            </a:r>
            <a:r>
              <a:rPr lang="en-US" sz="2400" dirty="0" err="1" smtClean="0">
                <a:solidFill>
                  <a:schemeClr val="accent2"/>
                </a:solidFill>
              </a:rPr>
              <a:t>Kılınç</a:t>
            </a:r>
            <a:r>
              <a:rPr lang="en-US" sz="2400" dirty="0" smtClean="0">
                <a:solidFill>
                  <a:schemeClr val="accent2"/>
                </a:solidFill>
              </a:rPr>
              <a:t>-Karzan &amp; Sandholm EC-15]</a:t>
            </a:r>
            <a:r>
              <a:rPr lang="en-US" sz="2400" dirty="0"/>
              <a:t/>
            </a:r>
            <a:br>
              <a:rPr lang="en-US" sz="2400" dirty="0"/>
            </a:br>
            <a:endParaRPr lang="en-US" sz="2800" dirty="0">
              <a:solidFill>
                <a:schemeClr val="accent2"/>
              </a:solidFill>
            </a:endParaRPr>
          </a:p>
        </p:txBody>
      </p:sp>
      <p:sp>
        <p:nvSpPr>
          <p:cNvPr id="3" name="Content Placeholder 2"/>
          <p:cNvSpPr>
            <a:spLocks noGrp="1"/>
          </p:cNvSpPr>
          <p:nvPr>
            <p:ph idx="1"/>
          </p:nvPr>
        </p:nvSpPr>
        <p:spPr>
          <a:xfrm>
            <a:off x="251728" y="1293656"/>
            <a:ext cx="8694518" cy="3143561"/>
          </a:xfrm>
        </p:spPr>
        <p:txBody>
          <a:bodyPr>
            <a:noAutofit/>
          </a:bodyPr>
          <a:lstStyle/>
          <a:p>
            <a:r>
              <a:rPr lang="en-US" sz="2400" dirty="0" smtClean="0"/>
              <a:t>New </a:t>
            </a:r>
            <a:r>
              <a:rPr lang="en-US" sz="2400" dirty="0" err="1" smtClean="0"/>
              <a:t>prox</a:t>
            </a:r>
            <a:r>
              <a:rPr lang="en-US" sz="2400" dirty="0" smtClean="0"/>
              <a:t> function for first-order methods such as EGT and Mirror </a:t>
            </a:r>
            <a:r>
              <a:rPr lang="en-US" sz="2400" dirty="0" err="1" smtClean="0"/>
              <a:t>Prox</a:t>
            </a:r>
            <a:endParaRPr lang="en-US" sz="2400" dirty="0" smtClean="0"/>
          </a:p>
          <a:p>
            <a:pPr lvl="1"/>
            <a:r>
              <a:rPr lang="en-US" sz="2000" dirty="0" smtClean="0"/>
              <a:t>Gives first explicit convergence-rate bounds for general zero-sum extensive-form games (prior explicit bounds were for very restricted class)</a:t>
            </a:r>
          </a:p>
          <a:p>
            <a:pPr lvl="1"/>
            <a:r>
              <a:rPr lang="en-US" sz="2000" dirty="0" smtClean="0"/>
              <a:t>In addition to generalizing, bound improvement leads to a linear (in the worst case, </a:t>
            </a:r>
            <a:r>
              <a:rPr lang="en-US" sz="2000" dirty="0"/>
              <a:t>quadratic for </a:t>
            </a:r>
            <a:r>
              <a:rPr lang="en-US" sz="2000" dirty="0" smtClean="0"/>
              <a:t>most games) improvement in the dependence on game specific constants</a:t>
            </a:r>
          </a:p>
          <a:p>
            <a:r>
              <a:rPr lang="en-US" sz="2400" dirty="0" smtClean="0"/>
              <a:t>Introduces gradient sampling scheme</a:t>
            </a:r>
          </a:p>
          <a:p>
            <a:pPr lvl="1"/>
            <a:r>
              <a:rPr lang="en-US" sz="2000" dirty="0" smtClean="0"/>
              <a:t>Enables the first stochastic first-order approach with convergence guarantees for extensive-form games</a:t>
            </a:r>
          </a:p>
          <a:p>
            <a:pPr lvl="1"/>
            <a:r>
              <a:rPr lang="en-US" sz="2000" dirty="0" smtClean="0"/>
              <a:t>As in CFR, can now represent game as tree that can be sampled</a:t>
            </a:r>
          </a:p>
          <a:p>
            <a:r>
              <a:rPr lang="en-US" sz="2400" dirty="0" smtClean="0"/>
              <a:t>Introduces first first-order method for imperfect-recall abstractions</a:t>
            </a:r>
          </a:p>
          <a:p>
            <a:pPr lvl="1"/>
            <a:r>
              <a:rPr lang="en-US" sz="2000" dirty="0" smtClean="0"/>
              <a:t>As with other imperfect-recall approaches, not guaranteed to converge</a:t>
            </a:r>
            <a:endParaRPr lang="en-US" sz="2000" dirty="0"/>
          </a:p>
        </p:txBody>
      </p:sp>
    </p:spTree>
    <p:extLst>
      <p:ext uri="{BB962C8B-B14F-4D97-AF65-F5344CB8AC3E}">
        <p14:creationId xmlns:p14="http://schemas.microsoft.com/office/powerpoint/2010/main" val="23082534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17" y="58477"/>
            <a:ext cx="8731250" cy="711274"/>
          </a:xfrm>
        </p:spPr>
        <p:txBody>
          <a:bodyPr/>
          <a:lstStyle/>
          <a:p>
            <a:r>
              <a:rPr lang="en-US" sz="2800" dirty="0"/>
              <a:t>Computing equilibria by </a:t>
            </a:r>
            <a:r>
              <a:rPr lang="en-US" sz="2800" dirty="0" smtClean="0"/>
              <a:t>leveraging qualitative </a:t>
            </a:r>
            <a:r>
              <a:rPr lang="en-US" sz="2800" dirty="0"/>
              <a:t>models</a:t>
            </a:r>
          </a:p>
        </p:txBody>
      </p:sp>
      <p:sp>
        <p:nvSpPr>
          <p:cNvPr id="3" name="Content Placeholder 2"/>
          <p:cNvSpPr>
            <a:spLocks noGrp="1"/>
          </p:cNvSpPr>
          <p:nvPr>
            <p:ph idx="1"/>
          </p:nvPr>
        </p:nvSpPr>
        <p:spPr>
          <a:xfrm>
            <a:off x="389294" y="5098143"/>
            <a:ext cx="8292340" cy="1179311"/>
          </a:xfrm>
        </p:spPr>
        <p:txBody>
          <a:bodyPr/>
          <a:lstStyle/>
          <a:p>
            <a:r>
              <a:rPr lang="en-US" sz="2000" b="1" dirty="0" smtClean="0">
                <a:solidFill>
                  <a:srgbClr val="FFFF00"/>
                </a:solidFill>
              </a:rPr>
              <a:t>Theorem.</a:t>
            </a:r>
            <a:r>
              <a:rPr lang="en-US" sz="2000" dirty="0" smtClean="0">
                <a:solidFill>
                  <a:srgbClr val="FFFF00"/>
                </a:solidFill>
              </a:rPr>
              <a:t> Given </a:t>
            </a:r>
            <a:r>
              <a:rPr lang="en-US" sz="2000" i="1" dirty="0" smtClean="0">
                <a:solidFill>
                  <a:srgbClr val="FFFF00"/>
                </a:solidFill>
              </a:rPr>
              <a:t>F</a:t>
            </a:r>
            <a:r>
              <a:rPr lang="en-US" sz="2000" i="1" baseline="-25000" dirty="0" smtClean="0">
                <a:solidFill>
                  <a:srgbClr val="FFFF00"/>
                </a:solidFill>
              </a:rPr>
              <a:t>1</a:t>
            </a:r>
            <a:r>
              <a:rPr lang="en-US" sz="2000" dirty="0" smtClean="0">
                <a:solidFill>
                  <a:srgbClr val="FFFF00"/>
                </a:solidFill>
              </a:rPr>
              <a:t>, </a:t>
            </a:r>
            <a:r>
              <a:rPr lang="en-US" sz="2000" i="1" dirty="0" smtClean="0">
                <a:solidFill>
                  <a:srgbClr val="FFFF00"/>
                </a:solidFill>
              </a:rPr>
              <a:t>F</a:t>
            </a:r>
            <a:r>
              <a:rPr lang="en-US" sz="2000" i="1" baseline="-25000" dirty="0" smtClean="0">
                <a:solidFill>
                  <a:srgbClr val="FFFF00"/>
                </a:solidFill>
              </a:rPr>
              <a:t>2</a:t>
            </a:r>
            <a:r>
              <a:rPr lang="en-US" sz="2000" dirty="0" smtClean="0">
                <a:solidFill>
                  <a:srgbClr val="FFFF00"/>
                </a:solidFill>
              </a:rPr>
              <a:t>, and a qualitative model, we have a complete mixed-integer linear feasibility program for finding an equilibrium</a:t>
            </a:r>
          </a:p>
          <a:p>
            <a:r>
              <a:rPr lang="en-US" sz="2000" dirty="0" smtClean="0"/>
              <a:t>Qualitative models can enable proving existence of equilibrium &amp; solve games for which algorithms didn’t exist </a:t>
            </a:r>
          </a:p>
        </p:txBody>
      </p:sp>
      <p:sp>
        <p:nvSpPr>
          <p:cNvPr id="12" name="Rectangle 11"/>
          <p:cNvSpPr/>
          <p:nvPr/>
        </p:nvSpPr>
        <p:spPr>
          <a:xfrm>
            <a:off x="162411" y="6395858"/>
            <a:ext cx="5281883" cy="369332"/>
          </a:xfrm>
          <a:prstGeom prst="rect">
            <a:avLst/>
          </a:prstGeom>
        </p:spPr>
        <p:txBody>
          <a:bodyPr wrap="square">
            <a:spAutoFit/>
          </a:bodyPr>
          <a:lstStyle/>
          <a:p>
            <a:pPr algn="l"/>
            <a:r>
              <a:rPr lang="en-US" sz="1800" dirty="0">
                <a:solidFill>
                  <a:schemeClr val="accent2"/>
                </a:solidFill>
              </a:rPr>
              <a:t>[Ganzfried &amp; </a:t>
            </a:r>
            <a:r>
              <a:rPr lang="en-US" sz="1800" dirty="0" smtClean="0">
                <a:solidFill>
                  <a:schemeClr val="accent2"/>
                </a:solidFill>
              </a:rPr>
              <a:t>Sandholm </a:t>
            </a:r>
            <a:r>
              <a:rPr lang="en-US" sz="1800" dirty="0">
                <a:solidFill>
                  <a:schemeClr val="accent2"/>
                </a:solidFill>
              </a:rPr>
              <a:t>AAMAS-10 &amp; newer draft]</a:t>
            </a:r>
            <a:endParaRPr lang="en-US" sz="1800" dirty="0"/>
          </a:p>
        </p:txBody>
      </p:sp>
      <p:grpSp>
        <p:nvGrpSpPr>
          <p:cNvPr id="26" name="Group 25"/>
          <p:cNvGrpSpPr/>
          <p:nvPr/>
        </p:nvGrpSpPr>
        <p:grpSpPr>
          <a:xfrm>
            <a:off x="6692233" y="1285434"/>
            <a:ext cx="2054442" cy="3840480"/>
            <a:chOff x="6764591" y="1463040"/>
            <a:chExt cx="2054442" cy="3840480"/>
          </a:xfrm>
        </p:grpSpPr>
        <p:pic>
          <p:nvPicPr>
            <p:cNvPr id="8" name="Picture 7" descr="param3.bmp"/>
            <p:cNvPicPr>
              <a:picLocks noChangeAspect="1"/>
            </p:cNvPicPr>
            <p:nvPr/>
          </p:nvPicPr>
          <p:blipFill rotWithShape="1">
            <a:blip r:embed="rId3" cstate="print"/>
            <a:srcRect l="25560" t="9039" r="24301" b="8279"/>
            <a:stretch/>
          </p:blipFill>
          <p:spPr>
            <a:xfrm>
              <a:off x="6764591" y="1463040"/>
              <a:ext cx="2054442" cy="3840480"/>
            </a:xfrm>
            <a:prstGeom prst="rect">
              <a:avLst/>
            </a:prstGeom>
          </p:spPr>
        </p:pic>
        <p:sp>
          <p:nvSpPr>
            <p:cNvPr id="20" name="TextBox 19"/>
            <p:cNvSpPr txBox="1"/>
            <p:nvPr/>
          </p:nvSpPr>
          <p:spPr>
            <a:xfrm>
              <a:off x="6912029" y="2607033"/>
              <a:ext cx="188135" cy="1027221"/>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1" name="TextBox 20"/>
            <p:cNvSpPr txBox="1"/>
            <p:nvPr/>
          </p:nvSpPr>
          <p:spPr>
            <a:xfrm>
              <a:off x="8407835" y="1870005"/>
              <a:ext cx="290494" cy="24202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cxnSp>
        <p:nvCxnSpPr>
          <p:cNvPr id="23" name="Straight Arrow Connector 22"/>
          <p:cNvCxnSpPr/>
          <p:nvPr/>
        </p:nvCxnSpPr>
        <p:spPr bwMode="auto">
          <a:xfrm>
            <a:off x="1388046" y="1822233"/>
            <a:ext cx="6579" cy="2676936"/>
          </a:xfrm>
          <a:prstGeom prst="straightConnector1">
            <a:avLst/>
          </a:prstGeom>
          <a:solidFill>
            <a:schemeClr val="accent1"/>
          </a:solidFill>
          <a:ln w="38100" cap="flat" cmpd="sng" algn="ctr">
            <a:solidFill>
              <a:srgbClr val="FFC000"/>
            </a:solidFill>
            <a:prstDash val="solid"/>
            <a:round/>
            <a:headEnd type="arrow" w="med" len="med"/>
            <a:tailEnd type="arrow"/>
          </a:ln>
          <a:effectLst/>
        </p:spPr>
      </p:cxnSp>
      <p:sp>
        <p:nvSpPr>
          <p:cNvPr id="27" name="TextBox 26"/>
          <p:cNvSpPr txBox="1"/>
          <p:nvPr/>
        </p:nvSpPr>
        <p:spPr>
          <a:xfrm>
            <a:off x="283931" y="3563095"/>
            <a:ext cx="1066318" cy="707886"/>
          </a:xfrm>
          <a:prstGeom prst="rect">
            <a:avLst/>
          </a:prstGeom>
          <a:noFill/>
        </p:spPr>
        <p:txBody>
          <a:bodyPr wrap="none" rtlCol="0">
            <a:spAutoFit/>
          </a:bodyPr>
          <a:lstStyle/>
          <a:p>
            <a:r>
              <a:rPr lang="en-US" dirty="0" smtClean="0">
                <a:solidFill>
                  <a:srgbClr val="FFC000"/>
                </a:solidFill>
              </a:rPr>
              <a:t>Stronger</a:t>
            </a:r>
          </a:p>
          <a:p>
            <a:r>
              <a:rPr lang="en-US" dirty="0" smtClean="0">
                <a:solidFill>
                  <a:srgbClr val="FFC000"/>
                </a:solidFill>
              </a:rPr>
              <a:t>hand</a:t>
            </a:r>
            <a:endParaRPr lang="en-US" dirty="0">
              <a:solidFill>
                <a:srgbClr val="FFC000"/>
              </a:solidFill>
            </a:endParaRPr>
          </a:p>
        </p:txBody>
      </p:sp>
      <p:sp>
        <p:nvSpPr>
          <p:cNvPr id="28" name="TextBox 27"/>
          <p:cNvSpPr txBox="1"/>
          <p:nvPr/>
        </p:nvSpPr>
        <p:spPr>
          <a:xfrm>
            <a:off x="389294" y="2016144"/>
            <a:ext cx="960840" cy="707886"/>
          </a:xfrm>
          <a:prstGeom prst="rect">
            <a:avLst/>
          </a:prstGeom>
          <a:noFill/>
        </p:spPr>
        <p:txBody>
          <a:bodyPr wrap="none" rtlCol="0">
            <a:spAutoFit/>
          </a:bodyPr>
          <a:lstStyle/>
          <a:p>
            <a:r>
              <a:rPr lang="en-US" dirty="0" smtClean="0">
                <a:solidFill>
                  <a:srgbClr val="FFC000"/>
                </a:solidFill>
              </a:rPr>
              <a:t>Weaker</a:t>
            </a:r>
          </a:p>
          <a:p>
            <a:r>
              <a:rPr lang="en-US" dirty="0" smtClean="0">
                <a:solidFill>
                  <a:srgbClr val="FFC000"/>
                </a:solidFill>
              </a:rPr>
              <a:t>hand</a:t>
            </a:r>
            <a:endParaRPr lang="en-US" dirty="0">
              <a:solidFill>
                <a:srgbClr val="FFC000"/>
              </a:solidFill>
            </a:endParaRPr>
          </a:p>
        </p:txBody>
      </p:sp>
      <p:grpSp>
        <p:nvGrpSpPr>
          <p:cNvPr id="30" name="Group 29"/>
          <p:cNvGrpSpPr/>
          <p:nvPr/>
        </p:nvGrpSpPr>
        <p:grpSpPr>
          <a:xfrm>
            <a:off x="1622855" y="1285434"/>
            <a:ext cx="2054442" cy="3840480"/>
            <a:chOff x="1622855" y="1463040"/>
            <a:chExt cx="2054442" cy="3840480"/>
          </a:xfrm>
        </p:grpSpPr>
        <p:grpSp>
          <p:nvGrpSpPr>
            <p:cNvPr id="24" name="Group 23"/>
            <p:cNvGrpSpPr/>
            <p:nvPr/>
          </p:nvGrpSpPr>
          <p:grpSpPr>
            <a:xfrm>
              <a:off x="1622855" y="1463040"/>
              <a:ext cx="2054442" cy="3840480"/>
              <a:chOff x="1622855" y="1463040"/>
              <a:chExt cx="2054442" cy="3840480"/>
            </a:xfrm>
          </p:grpSpPr>
          <p:pic>
            <p:nvPicPr>
              <p:cNvPr id="6" name="Picture 5" descr="param1.bmp"/>
              <p:cNvPicPr>
                <a:picLocks noChangeAspect="1"/>
              </p:cNvPicPr>
              <p:nvPr/>
            </p:nvPicPr>
            <p:blipFill rotWithShape="1">
              <a:blip r:embed="rId4" cstate="print"/>
              <a:srcRect l="23566" t="8997" r="24561" b="7910"/>
              <a:stretch/>
            </p:blipFill>
            <p:spPr>
              <a:xfrm>
                <a:off x="1622855" y="1463040"/>
                <a:ext cx="2054442" cy="3840480"/>
              </a:xfrm>
              <a:prstGeom prst="rect">
                <a:avLst/>
              </a:prstGeom>
            </p:spPr>
          </p:pic>
          <p:sp>
            <p:nvSpPr>
              <p:cNvPr id="11" name="TextBox 10"/>
              <p:cNvSpPr txBox="1"/>
              <p:nvPr/>
            </p:nvSpPr>
            <p:spPr>
              <a:xfrm>
                <a:off x="1771055" y="1910516"/>
                <a:ext cx="250848" cy="2420256"/>
              </a:xfrm>
              <a:prstGeom prst="rect">
                <a:avLst/>
              </a:prstGeom>
              <a:solidFill>
                <a:schemeClr val="bg1"/>
              </a:solidFill>
              <a:ln>
                <a:solidFill>
                  <a:schemeClr val="bg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4" name="TextBox 13"/>
              <p:cNvSpPr txBox="1"/>
              <p:nvPr/>
            </p:nvSpPr>
            <p:spPr>
              <a:xfrm>
                <a:off x="3316131" y="2897226"/>
                <a:ext cx="250848" cy="2054442"/>
              </a:xfrm>
              <a:prstGeom prst="rect">
                <a:avLst/>
              </a:prstGeom>
              <a:solidFill>
                <a:schemeClr val="bg1"/>
              </a:solidFill>
              <a:ln>
                <a:solidFill>
                  <a:schemeClr val="bg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5" name="TextBox 14"/>
              <p:cNvSpPr txBox="1"/>
              <p:nvPr/>
            </p:nvSpPr>
            <p:spPr>
              <a:xfrm>
                <a:off x="3308739" y="1680140"/>
                <a:ext cx="250848" cy="1027221"/>
              </a:xfrm>
              <a:prstGeom prst="rect">
                <a:avLst/>
              </a:prstGeom>
              <a:solidFill>
                <a:schemeClr val="bg1"/>
              </a:solidFill>
              <a:ln>
                <a:solidFill>
                  <a:schemeClr val="bg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sp>
          <p:nvSpPr>
            <p:cNvPr id="29" name="TextBox 28"/>
            <p:cNvSpPr txBox="1"/>
            <p:nvPr/>
          </p:nvSpPr>
          <p:spPr>
            <a:xfrm>
              <a:off x="2663232" y="2668398"/>
              <a:ext cx="836711" cy="246221"/>
            </a:xfrm>
            <a:prstGeom prst="rect">
              <a:avLst/>
            </a:prstGeom>
            <a:solidFill>
              <a:schemeClr val="bg1"/>
            </a:solidFill>
          </p:spPr>
          <p:txBody>
            <a:bodyPr wrap="square" lIns="0" rtlCol="0">
              <a:spAutoFit/>
            </a:bodyPr>
            <a:lstStyle/>
            <a:p>
              <a:pPr algn="l"/>
              <a:r>
                <a:rPr lang="en-US" sz="1000" dirty="0" smtClean="0">
                  <a:solidFill>
                    <a:srgbClr val="000000"/>
                  </a:solidFill>
                  <a:latin typeface="Arial Narrow" pitchFamily="34" charset="0"/>
                  <a:ea typeface="Tahoma" pitchFamily="34" charset="0"/>
                  <a:cs typeface="Arial" pitchFamily="34" charset="0"/>
                </a:rPr>
                <a:t>BLUFF/CHECK</a:t>
              </a:r>
              <a:endParaRPr lang="en-US" sz="1000" dirty="0">
                <a:solidFill>
                  <a:srgbClr val="000000"/>
                </a:solidFill>
                <a:latin typeface="Arial Narrow" pitchFamily="34" charset="0"/>
                <a:ea typeface="Tahoma" pitchFamily="34" charset="0"/>
                <a:cs typeface="Arial" pitchFamily="34" charset="0"/>
              </a:endParaRPr>
            </a:p>
          </p:txBody>
        </p:sp>
      </p:grpSp>
      <p:grpSp>
        <p:nvGrpSpPr>
          <p:cNvPr id="32" name="Group 31"/>
          <p:cNvGrpSpPr/>
          <p:nvPr/>
        </p:nvGrpSpPr>
        <p:grpSpPr>
          <a:xfrm>
            <a:off x="4154907" y="1285434"/>
            <a:ext cx="2054442" cy="3840480"/>
            <a:chOff x="4154907" y="1463040"/>
            <a:chExt cx="2054442" cy="3840480"/>
          </a:xfrm>
        </p:grpSpPr>
        <p:grpSp>
          <p:nvGrpSpPr>
            <p:cNvPr id="25" name="Group 24"/>
            <p:cNvGrpSpPr/>
            <p:nvPr/>
          </p:nvGrpSpPr>
          <p:grpSpPr>
            <a:xfrm>
              <a:off x="4154907" y="1463040"/>
              <a:ext cx="2054442" cy="3840480"/>
              <a:chOff x="4187797" y="1463040"/>
              <a:chExt cx="2054442" cy="3840480"/>
            </a:xfrm>
          </p:grpSpPr>
          <p:pic>
            <p:nvPicPr>
              <p:cNvPr id="7" name="Picture 6" descr="param2.bmp"/>
              <p:cNvPicPr>
                <a:picLocks noChangeAspect="1"/>
              </p:cNvPicPr>
              <p:nvPr/>
            </p:nvPicPr>
            <p:blipFill rotWithShape="1">
              <a:blip r:embed="rId5" cstate="print"/>
              <a:srcRect l="25207" t="8946" r="26535" b="8279"/>
              <a:stretch/>
            </p:blipFill>
            <p:spPr>
              <a:xfrm>
                <a:off x="4187797" y="1463040"/>
                <a:ext cx="2054442" cy="3840480"/>
              </a:xfrm>
              <a:prstGeom prst="rect">
                <a:avLst/>
              </a:prstGeom>
            </p:spPr>
          </p:pic>
          <p:sp>
            <p:nvSpPr>
              <p:cNvPr id="13" name="TextBox 12"/>
              <p:cNvSpPr txBox="1"/>
              <p:nvPr/>
            </p:nvSpPr>
            <p:spPr>
              <a:xfrm>
                <a:off x="4361512" y="1910516"/>
                <a:ext cx="188135" cy="24202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8" name="TextBox 17"/>
              <p:cNvSpPr txBox="1"/>
              <p:nvPr/>
            </p:nvSpPr>
            <p:spPr>
              <a:xfrm>
                <a:off x="5923009" y="2897226"/>
                <a:ext cx="188135" cy="205444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9" name="TextBox 18"/>
              <p:cNvSpPr txBox="1"/>
              <p:nvPr/>
            </p:nvSpPr>
            <p:spPr>
              <a:xfrm>
                <a:off x="5925099" y="1722305"/>
                <a:ext cx="188135" cy="1027221"/>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sp>
          <p:nvSpPr>
            <p:cNvPr id="31" name="TextBox 30"/>
            <p:cNvSpPr txBox="1"/>
            <p:nvPr/>
          </p:nvSpPr>
          <p:spPr>
            <a:xfrm>
              <a:off x="5215455" y="2681554"/>
              <a:ext cx="922208" cy="253916"/>
            </a:xfrm>
            <a:prstGeom prst="rect">
              <a:avLst/>
            </a:prstGeom>
            <a:solidFill>
              <a:schemeClr val="bg1"/>
            </a:solidFill>
          </p:spPr>
          <p:txBody>
            <a:bodyPr wrap="square" lIns="0" rtlCol="0">
              <a:spAutoFit/>
            </a:bodyPr>
            <a:lstStyle/>
            <a:p>
              <a:pPr algn="l"/>
              <a:r>
                <a:rPr lang="en-US" sz="1000" dirty="0" smtClean="0">
                  <a:solidFill>
                    <a:srgbClr val="000000"/>
                  </a:solidFill>
                  <a:latin typeface="Arial Narrow" pitchFamily="34" charset="0"/>
                  <a:cs typeface="Arial" pitchFamily="34" charset="0"/>
                </a:rPr>
                <a:t>BLUFF/CHECK</a:t>
              </a:r>
              <a:endParaRPr lang="en-US" sz="1000" dirty="0">
                <a:solidFill>
                  <a:srgbClr val="000000"/>
                </a:solidFill>
                <a:latin typeface="Arial Narrow" pitchFamily="34" charset="0"/>
                <a:cs typeface="Arial" pitchFamily="34" charset="0"/>
              </a:endParaRPr>
            </a:p>
          </p:txBody>
        </p:sp>
      </p:grpSp>
      <p:sp>
        <p:nvSpPr>
          <p:cNvPr id="33" name="TextBox 32"/>
          <p:cNvSpPr txBox="1"/>
          <p:nvPr/>
        </p:nvSpPr>
        <p:spPr>
          <a:xfrm>
            <a:off x="1495702" y="592145"/>
            <a:ext cx="1265346" cy="707886"/>
          </a:xfrm>
          <a:prstGeom prst="rect">
            <a:avLst/>
          </a:prstGeom>
          <a:noFill/>
        </p:spPr>
        <p:txBody>
          <a:bodyPr wrap="none" rtlCol="0">
            <a:spAutoFit/>
          </a:bodyPr>
          <a:lstStyle/>
          <a:p>
            <a:pPr algn="l"/>
            <a:r>
              <a:rPr lang="en-US" dirty="0" smtClean="0">
                <a:solidFill>
                  <a:srgbClr val="FFC000"/>
                </a:solidFill>
              </a:rPr>
              <a:t>Player 1’s </a:t>
            </a:r>
          </a:p>
          <a:p>
            <a:pPr algn="l"/>
            <a:r>
              <a:rPr lang="en-US" dirty="0" smtClean="0">
                <a:solidFill>
                  <a:srgbClr val="FFC000"/>
                </a:solidFill>
              </a:rPr>
              <a:t>strategy</a:t>
            </a:r>
            <a:endParaRPr lang="en-US" dirty="0">
              <a:solidFill>
                <a:srgbClr val="FFC000"/>
              </a:solidFill>
            </a:endParaRPr>
          </a:p>
        </p:txBody>
      </p:sp>
      <p:sp>
        <p:nvSpPr>
          <p:cNvPr id="34" name="TextBox 33"/>
          <p:cNvSpPr txBox="1"/>
          <p:nvPr/>
        </p:nvSpPr>
        <p:spPr>
          <a:xfrm>
            <a:off x="2688515" y="592145"/>
            <a:ext cx="1265346" cy="707886"/>
          </a:xfrm>
          <a:prstGeom prst="rect">
            <a:avLst/>
          </a:prstGeom>
          <a:noFill/>
        </p:spPr>
        <p:txBody>
          <a:bodyPr wrap="none" rtlCol="0">
            <a:spAutoFit/>
          </a:bodyPr>
          <a:lstStyle/>
          <a:p>
            <a:pPr algn="l"/>
            <a:r>
              <a:rPr lang="en-US" dirty="0" smtClean="0">
                <a:solidFill>
                  <a:srgbClr val="FFC000"/>
                </a:solidFill>
              </a:rPr>
              <a:t>Player 2’s </a:t>
            </a:r>
          </a:p>
          <a:p>
            <a:pPr algn="l"/>
            <a:r>
              <a:rPr lang="en-US" dirty="0" smtClean="0">
                <a:solidFill>
                  <a:srgbClr val="FFC000"/>
                </a:solidFill>
              </a:rPr>
              <a:t>strategy</a:t>
            </a:r>
            <a:endParaRPr lang="en-US" dirty="0">
              <a:solidFill>
                <a:srgbClr val="FFC000"/>
              </a:solidFill>
            </a:endParaRPr>
          </a:p>
        </p:txBody>
      </p:sp>
    </p:spTree>
    <p:extLst>
      <p:ext uri="{BB962C8B-B14F-4D97-AF65-F5344CB8AC3E}">
        <p14:creationId xmlns:p14="http://schemas.microsoft.com/office/powerpoint/2010/main" val="2546255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71" y="2040865"/>
            <a:ext cx="7772400" cy="1470025"/>
          </a:xfrm>
        </p:spPr>
        <p:txBody>
          <a:bodyPr/>
          <a:lstStyle/>
          <a:p>
            <a:r>
              <a:rPr lang="en-US" dirty="0" smtClean="0"/>
              <a:t>Simultaneous Abstraction and Equilibrium Finding in Games</a:t>
            </a:r>
            <a:endParaRPr lang="en-US" dirty="0"/>
          </a:p>
        </p:txBody>
      </p:sp>
      <p:sp>
        <p:nvSpPr>
          <p:cNvPr id="3" name="Subtitle 2"/>
          <p:cNvSpPr>
            <a:spLocks noGrp="1"/>
          </p:cNvSpPr>
          <p:nvPr>
            <p:ph type="subTitle" idx="1"/>
          </p:nvPr>
        </p:nvSpPr>
        <p:spPr>
          <a:xfrm>
            <a:off x="849087" y="4218440"/>
            <a:ext cx="7500256" cy="930997"/>
          </a:xfrm>
        </p:spPr>
        <p:txBody>
          <a:bodyPr/>
          <a:lstStyle/>
          <a:p>
            <a:r>
              <a:rPr lang="en-US" sz="2800" dirty="0" smtClean="0">
                <a:solidFill>
                  <a:schemeClr val="accent2"/>
                </a:solidFill>
              </a:rPr>
              <a:t>[Brown &amp; Sandholm IJCAI-15 &amp; new manuscript]</a:t>
            </a:r>
            <a:endParaRPr lang="en-US" sz="2800" dirty="0">
              <a:solidFill>
                <a:schemeClr val="accent2"/>
              </a:solidFill>
              <a:effectLst>
                <a:outerShdw blurRad="38100" dist="38100" dir="2700000" algn="tl">
                  <a:srgbClr val="000000"/>
                </a:outerShdw>
              </a:effectLst>
            </a:endParaRPr>
          </a:p>
        </p:txBody>
      </p:sp>
    </p:spTree>
    <p:extLst>
      <p:ext uri="{BB962C8B-B14F-4D97-AF65-F5344CB8AC3E}">
        <p14:creationId xmlns:p14="http://schemas.microsoft.com/office/powerpoint/2010/main" val="42664770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solved</a:t>
            </a:r>
            <a:endParaRPr lang="en-US" dirty="0"/>
          </a:p>
        </p:txBody>
      </p:sp>
      <p:sp>
        <p:nvSpPr>
          <p:cNvPr id="3" name="Content Placeholder 2"/>
          <p:cNvSpPr>
            <a:spLocks noGrp="1"/>
          </p:cNvSpPr>
          <p:nvPr>
            <p:ph idx="1"/>
          </p:nvPr>
        </p:nvSpPr>
        <p:spPr>
          <a:xfrm>
            <a:off x="414338" y="1018436"/>
            <a:ext cx="8621077" cy="5118100"/>
          </a:xfrm>
        </p:spPr>
        <p:txBody>
          <a:bodyPr/>
          <a:lstStyle/>
          <a:p>
            <a:r>
              <a:rPr lang="en-US" sz="2600" dirty="0" smtClean="0"/>
              <a:t>Cannot </a:t>
            </a:r>
            <a:r>
              <a:rPr lang="en-US" sz="2600" dirty="0"/>
              <a:t>solve without abstracting, and cannot </a:t>
            </a:r>
            <a:r>
              <a:rPr lang="en-US" sz="2600" dirty="0" smtClean="0"/>
              <a:t>principally </a:t>
            </a:r>
            <a:r>
              <a:rPr lang="en-US" sz="2600" dirty="0"/>
              <a:t>abstract without </a:t>
            </a:r>
            <a:r>
              <a:rPr lang="en-US" sz="2600" dirty="0" smtClean="0"/>
              <a:t>solving</a:t>
            </a:r>
          </a:p>
          <a:p>
            <a:pPr lvl="1"/>
            <a:r>
              <a:rPr lang="en-US" sz="2600" dirty="0" smtClean="0"/>
              <a:t>SAEF abstracts and solves simultaneously</a:t>
            </a:r>
          </a:p>
          <a:p>
            <a:r>
              <a:rPr lang="en-US" sz="2600" dirty="0" smtClean="0"/>
              <a:t>Must restart equilibrium finding when abstraction changes</a:t>
            </a:r>
          </a:p>
          <a:p>
            <a:pPr lvl="1"/>
            <a:r>
              <a:rPr lang="en-US" sz="2600" dirty="0" smtClean="0"/>
              <a:t>SAEF does not need to restart (uses discounting)</a:t>
            </a:r>
          </a:p>
          <a:p>
            <a:r>
              <a:rPr lang="en-US" sz="2600" dirty="0" smtClean="0"/>
              <a:t>Abstraction size must be tuned to available runtime</a:t>
            </a:r>
          </a:p>
          <a:p>
            <a:pPr lvl="1"/>
            <a:r>
              <a:rPr lang="en-US" sz="2600" dirty="0" smtClean="0"/>
              <a:t>In SAEF, abstraction increases in size over time</a:t>
            </a:r>
          </a:p>
          <a:p>
            <a:r>
              <a:rPr lang="en-US" sz="2600" dirty="0" smtClean="0"/>
              <a:t>Larger abstractions may not lead to better strategies</a:t>
            </a:r>
          </a:p>
          <a:p>
            <a:pPr lvl="1"/>
            <a:r>
              <a:rPr lang="en-US" sz="2600" dirty="0" smtClean="0"/>
              <a:t>SAEF guarantees convergence to a full-game equilibrium</a:t>
            </a:r>
          </a:p>
          <a:p>
            <a:pPr lvl="1"/>
            <a:endParaRPr lang="en-US" sz="2600" dirty="0" smtClean="0"/>
          </a:p>
        </p:txBody>
      </p:sp>
    </p:spTree>
    <p:extLst>
      <p:ext uri="{BB962C8B-B14F-4D97-AF65-F5344CB8AC3E}">
        <p14:creationId xmlns:p14="http://schemas.microsoft.com/office/powerpoint/2010/main" val="2704613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628106"/>
            <a:ext cx="7772400" cy="1362075"/>
          </a:xfrm>
        </p:spPr>
        <p:txBody>
          <a:bodyPr/>
          <a:lstStyle/>
          <a:p>
            <a:r>
              <a:rPr lang="en-US" dirty="0" smtClean="0"/>
              <a:t>Opponent exploitation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43528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2400"/>
            <a:ext cx="8912225" cy="630432"/>
          </a:xfrm>
        </p:spPr>
        <p:txBody>
          <a:bodyPr/>
          <a:lstStyle/>
          <a:p>
            <a:r>
              <a:rPr lang="en-US" sz="3600" dirty="0" smtClean="0"/>
              <a:t>Tackling such games</a:t>
            </a:r>
          </a:p>
        </p:txBody>
      </p:sp>
      <p:sp>
        <p:nvSpPr>
          <p:cNvPr id="4099" name="Rectangle 3"/>
          <p:cNvSpPr>
            <a:spLocks noGrp="1" noChangeArrowheads="1"/>
          </p:cNvSpPr>
          <p:nvPr>
            <p:ph type="body" idx="1"/>
          </p:nvPr>
        </p:nvSpPr>
        <p:spPr>
          <a:xfrm>
            <a:off x="184890" y="901244"/>
            <a:ext cx="8800981" cy="5362488"/>
          </a:xfrm>
        </p:spPr>
        <p:txBody>
          <a:bodyPr/>
          <a:lstStyle/>
          <a:p>
            <a:r>
              <a:rPr lang="en-US" dirty="0" smtClean="0"/>
              <a:t>Domain-independent techniques</a:t>
            </a:r>
          </a:p>
          <a:p>
            <a:r>
              <a:rPr lang="en-US" dirty="0" smtClean="0"/>
              <a:t>Techniques for complete-info games don’t apply</a:t>
            </a:r>
          </a:p>
          <a:p>
            <a:r>
              <a:rPr lang="en-US" dirty="0" smtClean="0"/>
              <a:t>Challenges</a:t>
            </a:r>
          </a:p>
          <a:p>
            <a:pPr lvl="1">
              <a:lnSpc>
                <a:spcPct val="80000"/>
              </a:lnSpc>
            </a:pPr>
            <a:r>
              <a:rPr lang="en-US" dirty="0" smtClean="0"/>
              <a:t>Unknown state</a:t>
            </a:r>
          </a:p>
          <a:p>
            <a:pPr lvl="1">
              <a:lnSpc>
                <a:spcPct val="80000"/>
              </a:lnSpc>
            </a:pPr>
            <a:r>
              <a:rPr lang="en-US" dirty="0" smtClean="0"/>
              <a:t>Uncertainty about what other agents and nature will do</a:t>
            </a:r>
          </a:p>
          <a:p>
            <a:pPr lvl="1">
              <a:lnSpc>
                <a:spcPct val="80000"/>
              </a:lnSpc>
            </a:pPr>
            <a:r>
              <a:rPr lang="en-US" dirty="0" smtClean="0"/>
              <a:t>Interpreting signals and avoiding signaling too much</a:t>
            </a:r>
            <a:endParaRPr lang="en-US" dirty="0"/>
          </a:p>
          <a:p>
            <a:pPr>
              <a:lnSpc>
                <a:spcPct val="80000"/>
              </a:lnSpc>
            </a:pPr>
            <a:endParaRPr lang="en-US" b="1" dirty="0" smtClean="0"/>
          </a:p>
          <a:p>
            <a:pPr>
              <a:lnSpc>
                <a:spcPct val="80000"/>
              </a:lnSpc>
            </a:pPr>
            <a:r>
              <a:rPr lang="en-US" b="1" dirty="0" smtClean="0"/>
              <a:t>Definition</a:t>
            </a:r>
            <a:r>
              <a:rPr lang="en-US" dirty="0"/>
              <a:t>. A </a:t>
            </a:r>
            <a:r>
              <a:rPr lang="en-US" dirty="0" smtClean="0">
                <a:solidFill>
                  <a:srgbClr val="FFFF00"/>
                </a:solidFill>
              </a:rPr>
              <a:t>Nash </a:t>
            </a:r>
            <a:r>
              <a:rPr lang="en-US" dirty="0">
                <a:solidFill>
                  <a:srgbClr val="FFFF00"/>
                </a:solidFill>
              </a:rPr>
              <a:t>equilibrium </a:t>
            </a:r>
            <a:r>
              <a:rPr lang="en-US" dirty="0"/>
              <a:t>is a </a:t>
            </a:r>
            <a:r>
              <a:rPr lang="en-US" i="1" dirty="0"/>
              <a:t>strategy</a:t>
            </a:r>
            <a:r>
              <a:rPr lang="en-US" dirty="0"/>
              <a:t> </a:t>
            </a:r>
            <a:r>
              <a:rPr lang="en-US" dirty="0" smtClean="0"/>
              <a:t>and </a:t>
            </a:r>
            <a:r>
              <a:rPr lang="en-US" i="1" dirty="0" smtClean="0"/>
              <a:t>beliefs</a:t>
            </a:r>
            <a:r>
              <a:rPr lang="en-US" dirty="0" smtClean="0"/>
              <a:t> </a:t>
            </a:r>
            <a:r>
              <a:rPr lang="en-US" dirty="0"/>
              <a:t>for each agent such that no agent benefits from using a different </a:t>
            </a:r>
            <a:r>
              <a:rPr lang="en-US" dirty="0" smtClean="0"/>
              <a:t>strategy</a:t>
            </a:r>
          </a:p>
          <a:p>
            <a:pPr lvl="1">
              <a:lnSpc>
                <a:spcPct val="80000"/>
              </a:lnSpc>
            </a:pPr>
            <a:r>
              <a:rPr lang="en-US" dirty="0" smtClean="0"/>
              <a:t>Beliefs derived from strategies using Bayes’ rule</a:t>
            </a:r>
            <a:endParaRPr lang="en-US" dirty="0"/>
          </a:p>
          <a:p>
            <a:pPr lvl="1">
              <a:lnSpc>
                <a:spcPct val="80000"/>
              </a:lnSpc>
            </a:pPr>
            <a:endParaRPr lang="en-US" dirty="0" smtClean="0"/>
          </a:p>
          <a:p>
            <a:endParaRPr lang="en-US" dirty="0" smtClean="0"/>
          </a:p>
          <a:p>
            <a:endParaRPr lang="en-US" dirty="0" smtClean="0"/>
          </a:p>
        </p:txBody>
      </p:sp>
    </p:spTree>
    <p:extLst>
      <p:ext uri="{BB962C8B-B14F-4D97-AF65-F5344CB8AC3E}">
        <p14:creationId xmlns:p14="http://schemas.microsoft.com/office/powerpoint/2010/main" val="23568523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75994"/>
            <a:ext cx="8731250" cy="749300"/>
          </a:xfrm>
        </p:spPr>
        <p:txBody>
          <a:bodyPr/>
          <a:lstStyle/>
          <a:p>
            <a:r>
              <a:rPr lang="en-US" dirty="0" smtClean="0"/>
              <a:t>Traditionally two approaches</a:t>
            </a:r>
            <a:endParaRPr lang="en-US" dirty="0"/>
          </a:p>
        </p:txBody>
      </p:sp>
      <p:sp>
        <p:nvSpPr>
          <p:cNvPr id="3" name="Content Placeholder 2"/>
          <p:cNvSpPr>
            <a:spLocks noGrp="1"/>
          </p:cNvSpPr>
          <p:nvPr>
            <p:ph idx="1"/>
          </p:nvPr>
        </p:nvSpPr>
        <p:spPr>
          <a:xfrm>
            <a:off x="316545" y="1230160"/>
            <a:ext cx="8646223" cy="5113961"/>
          </a:xfrm>
        </p:spPr>
        <p:txBody>
          <a:bodyPr/>
          <a:lstStyle/>
          <a:p>
            <a:r>
              <a:rPr lang="en-US" sz="2800" dirty="0" smtClean="0">
                <a:solidFill>
                  <a:srgbClr val="FFFF00"/>
                </a:solidFill>
              </a:rPr>
              <a:t>Game theory approach </a:t>
            </a:r>
            <a:r>
              <a:rPr lang="en-US" sz="2800" dirty="0" smtClean="0"/>
              <a:t>(</a:t>
            </a:r>
            <a:r>
              <a:rPr lang="en-US" sz="2800" dirty="0" err="1" smtClean="0"/>
              <a:t>abstraction+equilibrium</a:t>
            </a:r>
            <a:r>
              <a:rPr lang="en-US" sz="2800" dirty="0" smtClean="0"/>
              <a:t> finding)</a:t>
            </a:r>
          </a:p>
          <a:p>
            <a:pPr lvl="1"/>
            <a:r>
              <a:rPr lang="en-US" sz="2400" dirty="0" smtClean="0"/>
              <a:t>Safe in 2-person 0-sum games</a:t>
            </a:r>
          </a:p>
          <a:p>
            <a:pPr lvl="1"/>
            <a:r>
              <a:rPr lang="en-US" sz="2400" dirty="0" smtClean="0"/>
              <a:t>Doesn’t maximally exploit weaknesses in opponent(s)</a:t>
            </a:r>
          </a:p>
          <a:p>
            <a:endParaRPr lang="en-US" sz="2800" dirty="0" smtClean="0">
              <a:solidFill>
                <a:srgbClr val="FFFF00"/>
              </a:solidFill>
            </a:endParaRPr>
          </a:p>
          <a:p>
            <a:r>
              <a:rPr lang="en-US" sz="2800" dirty="0" smtClean="0">
                <a:solidFill>
                  <a:srgbClr val="FFFF00"/>
                </a:solidFill>
              </a:rPr>
              <a:t>Opponent modeling</a:t>
            </a:r>
          </a:p>
          <a:p>
            <a:pPr lvl="1"/>
            <a:r>
              <a:rPr lang="en-US" sz="2400" dirty="0" smtClean="0"/>
              <a:t>Needs prohibitively many repetitions to learn in large games (loses too much during learning)</a:t>
            </a:r>
          </a:p>
          <a:p>
            <a:pPr lvl="2"/>
            <a:r>
              <a:rPr lang="en-US" sz="2000" dirty="0" smtClean="0"/>
              <a:t>Crushed by game theory approach in Texas Hold’em</a:t>
            </a:r>
          </a:p>
          <a:p>
            <a:pPr lvl="2"/>
            <a:r>
              <a:rPr lang="en-US" sz="2000" dirty="0" smtClean="0"/>
              <a:t>Same would be true of no-regret learning algorithms</a:t>
            </a:r>
          </a:p>
          <a:p>
            <a:pPr lvl="1"/>
            <a:r>
              <a:rPr lang="en-US" sz="2400" i="1" dirty="0" smtClean="0"/>
              <a:t>Get-taught-and-exploited problem </a:t>
            </a:r>
            <a:r>
              <a:rPr lang="en-US" sz="2400" dirty="0" smtClean="0"/>
              <a:t>[Sandholm AIJ-07]</a:t>
            </a:r>
          </a:p>
        </p:txBody>
      </p:sp>
    </p:spTree>
    <p:extLst>
      <p:ext uri="{BB962C8B-B14F-4D97-AF65-F5344CB8AC3E}">
        <p14:creationId xmlns:p14="http://schemas.microsoft.com/office/powerpoint/2010/main" val="11031300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220820"/>
            <a:ext cx="8912225" cy="749300"/>
          </a:xfrm>
        </p:spPr>
        <p:txBody>
          <a:bodyPr/>
          <a:lstStyle/>
          <a:p>
            <a:r>
              <a:rPr lang="en-US" sz="4000" dirty="0" smtClean="0"/>
              <a:t>Let’s hybridize the two approaches</a:t>
            </a:r>
            <a:endParaRPr lang="en-US" sz="2800" dirty="0" smtClean="0"/>
          </a:p>
        </p:txBody>
      </p:sp>
      <p:sp>
        <p:nvSpPr>
          <p:cNvPr id="4099" name="Rectangle 3"/>
          <p:cNvSpPr>
            <a:spLocks noGrp="1" noChangeArrowheads="1"/>
          </p:cNvSpPr>
          <p:nvPr>
            <p:ph type="body" idx="1"/>
          </p:nvPr>
        </p:nvSpPr>
        <p:spPr>
          <a:xfrm>
            <a:off x="215787" y="1010325"/>
            <a:ext cx="8735707" cy="4603066"/>
          </a:xfrm>
        </p:spPr>
        <p:txBody>
          <a:bodyPr/>
          <a:lstStyle/>
          <a:p>
            <a:r>
              <a:rPr lang="en-US" sz="2800" dirty="0" smtClean="0"/>
              <a:t>Start playing based on pre-computed (near-)equilibrium</a:t>
            </a:r>
          </a:p>
          <a:p>
            <a:r>
              <a:rPr lang="en-US" sz="2800" dirty="0" smtClean="0"/>
              <a:t>As we learn opponent(s) deviate from equilibrium, adjust our strategy to exploit their weaknesses</a:t>
            </a:r>
          </a:p>
          <a:p>
            <a:pPr lvl="1"/>
            <a:r>
              <a:rPr lang="en-US" sz="2400" dirty="0" smtClean="0"/>
              <a:t>Adjust more in points of game where more data now available</a:t>
            </a:r>
          </a:p>
          <a:p>
            <a:pPr lvl="1"/>
            <a:r>
              <a:rPr lang="en-US" sz="2400" dirty="0" smtClean="0"/>
              <a:t>Requires no prior knowledge about opponent</a:t>
            </a:r>
          </a:p>
          <a:p>
            <a:r>
              <a:rPr lang="en-US" sz="2800" dirty="0" smtClean="0"/>
              <a:t>Significantly </a:t>
            </a:r>
            <a:r>
              <a:rPr lang="en-US" sz="2800" dirty="0"/>
              <a:t>outperforms game-theory-based base strategy in 2-player limit Texas Hold’em against </a:t>
            </a:r>
          </a:p>
          <a:p>
            <a:pPr lvl="1"/>
            <a:r>
              <a:rPr lang="en-US" sz="2400" dirty="0"/>
              <a:t>trivial opponents</a:t>
            </a:r>
          </a:p>
          <a:p>
            <a:pPr lvl="1"/>
            <a:r>
              <a:rPr lang="en-US" sz="2400" dirty="0"/>
              <a:t>weak opponents from AAAI computer poker </a:t>
            </a:r>
            <a:r>
              <a:rPr lang="en-US" sz="2400" dirty="0" smtClean="0"/>
              <a:t>competitions</a:t>
            </a:r>
            <a:endParaRPr lang="en-US" sz="2800" dirty="0"/>
          </a:p>
          <a:p>
            <a:r>
              <a:rPr lang="en-US" sz="2800" dirty="0"/>
              <a:t>Don’t have to turn this on against strong opponents</a:t>
            </a:r>
          </a:p>
          <a:p>
            <a:pPr lvl="1"/>
            <a:endParaRPr lang="en-US" sz="2400" dirty="0" smtClean="0"/>
          </a:p>
          <a:p>
            <a:pPr>
              <a:buNone/>
            </a:pPr>
            <a:endParaRPr lang="en-US" sz="2800" dirty="0" smtClean="0"/>
          </a:p>
        </p:txBody>
      </p:sp>
      <p:sp>
        <p:nvSpPr>
          <p:cNvPr id="2" name="Rectangle 1"/>
          <p:cNvSpPr/>
          <p:nvPr/>
        </p:nvSpPr>
        <p:spPr>
          <a:xfrm>
            <a:off x="215788" y="6336476"/>
            <a:ext cx="3670685" cy="369332"/>
          </a:xfrm>
          <a:prstGeom prst="rect">
            <a:avLst/>
          </a:prstGeom>
        </p:spPr>
        <p:txBody>
          <a:bodyPr wrap="none">
            <a:spAutoFit/>
          </a:bodyPr>
          <a:lstStyle/>
          <a:p>
            <a:pPr algn="l"/>
            <a:r>
              <a:rPr lang="en-US" sz="1800" dirty="0">
                <a:solidFill>
                  <a:schemeClr val="accent2"/>
                </a:solidFill>
              </a:rPr>
              <a:t>[Ganzfried &amp; Sandholm AAMAS-11]</a:t>
            </a:r>
            <a:endParaRPr lang="en-US" sz="1800" dirty="0"/>
          </a:p>
        </p:txBody>
      </p:sp>
    </p:spTree>
    <p:extLst>
      <p:ext uri="{BB962C8B-B14F-4D97-AF65-F5344CB8AC3E}">
        <p14:creationId xmlns:p14="http://schemas.microsoft.com/office/powerpoint/2010/main" val="11874059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89" y="408278"/>
            <a:ext cx="8731250" cy="749300"/>
          </a:xfrm>
        </p:spPr>
        <p:txBody>
          <a:bodyPr/>
          <a:lstStyle/>
          <a:p>
            <a:r>
              <a:rPr lang="en-US" sz="4000" dirty="0" smtClean="0"/>
              <a:t>Other modern approaches to </a:t>
            </a:r>
            <a:br>
              <a:rPr lang="en-US" sz="4000" dirty="0" smtClean="0"/>
            </a:br>
            <a:r>
              <a:rPr lang="en-US" sz="4000" dirty="0" smtClean="0"/>
              <a:t>opponent exploitation</a:t>
            </a:r>
            <a:endParaRPr lang="en-US" sz="4000" dirty="0"/>
          </a:p>
        </p:txBody>
      </p:sp>
      <p:sp>
        <p:nvSpPr>
          <p:cNvPr id="3" name="Content Placeholder 2"/>
          <p:cNvSpPr>
            <a:spLocks noGrp="1"/>
          </p:cNvSpPr>
          <p:nvPr>
            <p:ph idx="1"/>
          </p:nvPr>
        </p:nvSpPr>
        <p:spPr>
          <a:xfrm>
            <a:off x="414338" y="1685277"/>
            <a:ext cx="8440737" cy="4898230"/>
          </a:xfrm>
        </p:spPr>
        <p:txBody>
          <a:bodyPr/>
          <a:lstStyle/>
          <a:p>
            <a:r>
              <a:rPr lang="el-GR" dirty="0" smtClean="0"/>
              <a:t>ε</a:t>
            </a:r>
            <a:r>
              <a:rPr lang="en-US" dirty="0" smtClean="0"/>
              <a:t>-safe best response </a:t>
            </a:r>
            <a:br>
              <a:rPr lang="en-US" dirty="0" smtClean="0"/>
            </a:br>
            <a:r>
              <a:rPr lang="en-US" sz="1800" dirty="0" smtClean="0">
                <a:solidFill>
                  <a:schemeClr val="accent2"/>
                </a:solidFill>
              </a:rPr>
              <a:t>[Johanson, Zinkevich &amp; Bowling NIPS-07</a:t>
            </a:r>
            <a:r>
              <a:rPr lang="en-US" sz="1800" dirty="0">
                <a:solidFill>
                  <a:schemeClr val="accent2"/>
                </a:solidFill>
              </a:rPr>
              <a:t>, </a:t>
            </a:r>
            <a:r>
              <a:rPr lang="en-US" sz="1800" dirty="0" smtClean="0">
                <a:solidFill>
                  <a:schemeClr val="accent2"/>
                </a:solidFill>
              </a:rPr>
              <a:t>Johanson</a:t>
            </a:r>
            <a:r>
              <a:rPr lang="en-US" sz="1800" dirty="0">
                <a:solidFill>
                  <a:schemeClr val="accent2"/>
                </a:solidFill>
              </a:rPr>
              <a:t> </a:t>
            </a:r>
            <a:r>
              <a:rPr lang="en-US" sz="1800" dirty="0" smtClean="0">
                <a:solidFill>
                  <a:schemeClr val="accent2"/>
                </a:solidFill>
              </a:rPr>
              <a:t>&amp; Bowling AISTATS-09]</a:t>
            </a:r>
          </a:p>
          <a:p>
            <a:endParaRPr lang="en-US" dirty="0" smtClean="0"/>
          </a:p>
          <a:p>
            <a:r>
              <a:rPr lang="en-US" dirty="0" err="1" smtClean="0"/>
              <a:t>Precompute</a:t>
            </a:r>
            <a:r>
              <a:rPr lang="en-US" dirty="0" smtClean="0"/>
              <a:t> a small number of strong strategies. Use no-regret learning to choose among them</a:t>
            </a:r>
            <a:br>
              <a:rPr lang="en-US" dirty="0" smtClean="0"/>
            </a:br>
            <a:r>
              <a:rPr lang="en-US" sz="1800" dirty="0" smtClean="0">
                <a:solidFill>
                  <a:schemeClr val="accent2"/>
                </a:solidFill>
              </a:rPr>
              <a:t>[</a:t>
            </a:r>
            <a:r>
              <a:rPr lang="en-US" sz="1800" dirty="0">
                <a:solidFill>
                  <a:schemeClr val="accent2"/>
                </a:solidFill>
              </a:rPr>
              <a:t>Bard, </a:t>
            </a:r>
            <a:r>
              <a:rPr lang="en-US" sz="1800" dirty="0" smtClean="0">
                <a:solidFill>
                  <a:schemeClr val="accent2"/>
                </a:solidFill>
              </a:rPr>
              <a:t>Johanson</a:t>
            </a:r>
            <a:r>
              <a:rPr lang="en-US" sz="1800" dirty="0">
                <a:solidFill>
                  <a:schemeClr val="accent2"/>
                </a:solidFill>
              </a:rPr>
              <a:t>, </a:t>
            </a:r>
            <a:r>
              <a:rPr lang="en-US" sz="1800" dirty="0" smtClean="0">
                <a:solidFill>
                  <a:schemeClr val="accent2"/>
                </a:solidFill>
              </a:rPr>
              <a:t>Burch &amp; Bowling AAMAS-13]</a:t>
            </a:r>
          </a:p>
          <a:p>
            <a:endParaRPr lang="en-US" dirty="0"/>
          </a:p>
        </p:txBody>
      </p:sp>
    </p:spTree>
    <p:extLst>
      <p:ext uri="{BB962C8B-B14F-4D97-AF65-F5344CB8AC3E}">
        <p14:creationId xmlns:p14="http://schemas.microsoft.com/office/powerpoint/2010/main" val="14254030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02160"/>
            <a:ext cx="8731250" cy="749300"/>
          </a:xfrm>
        </p:spPr>
        <p:txBody>
          <a:bodyPr/>
          <a:lstStyle/>
          <a:p>
            <a:r>
              <a:rPr lang="en-US" i="1" dirty="0" smtClean="0"/>
              <a:t>Safe</a:t>
            </a:r>
            <a:r>
              <a:rPr lang="en-US" dirty="0" smtClean="0"/>
              <a:t> opponent exploitation</a:t>
            </a:r>
            <a:endParaRPr lang="en-US" sz="2800" dirty="0"/>
          </a:p>
        </p:txBody>
      </p:sp>
      <p:sp>
        <p:nvSpPr>
          <p:cNvPr id="3" name="Content Placeholder 2"/>
          <p:cNvSpPr>
            <a:spLocks noGrp="1"/>
          </p:cNvSpPr>
          <p:nvPr>
            <p:ph idx="1"/>
          </p:nvPr>
        </p:nvSpPr>
        <p:spPr>
          <a:xfrm>
            <a:off x="414338" y="1661459"/>
            <a:ext cx="8440737" cy="4786966"/>
          </a:xfrm>
        </p:spPr>
        <p:txBody>
          <a:bodyPr/>
          <a:lstStyle/>
          <a:p>
            <a:r>
              <a:rPr lang="en-US" dirty="0" smtClean="0"/>
              <a:t>Definition. </a:t>
            </a:r>
            <a:r>
              <a:rPr lang="en-US" i="1" dirty="0" smtClean="0">
                <a:solidFill>
                  <a:srgbClr val="FFFF00"/>
                </a:solidFill>
              </a:rPr>
              <a:t>Safe</a:t>
            </a:r>
            <a:r>
              <a:rPr lang="en-US" dirty="0" smtClean="0">
                <a:solidFill>
                  <a:srgbClr val="FFFF00"/>
                </a:solidFill>
              </a:rPr>
              <a:t> </a:t>
            </a:r>
            <a:r>
              <a:rPr lang="en-US" dirty="0" smtClean="0"/>
              <a:t>strategy achieves at least the value of the (repeated) game in expectation</a:t>
            </a:r>
          </a:p>
          <a:p>
            <a:endParaRPr lang="en-US" dirty="0" smtClean="0"/>
          </a:p>
          <a:p>
            <a:r>
              <a:rPr lang="en-US" dirty="0" smtClean="0"/>
              <a:t>Is safe exploitation possible (beyond selecting among equilibrium strategies)?</a:t>
            </a:r>
          </a:p>
          <a:p>
            <a:endParaRPr lang="en-US" dirty="0"/>
          </a:p>
        </p:txBody>
      </p:sp>
      <p:sp>
        <p:nvSpPr>
          <p:cNvPr id="4" name="Rectangle 3"/>
          <p:cNvSpPr/>
          <p:nvPr/>
        </p:nvSpPr>
        <p:spPr>
          <a:xfrm>
            <a:off x="232256" y="6418848"/>
            <a:ext cx="4386778" cy="369332"/>
          </a:xfrm>
          <a:prstGeom prst="rect">
            <a:avLst/>
          </a:prstGeom>
        </p:spPr>
        <p:txBody>
          <a:bodyPr wrap="none">
            <a:spAutoFit/>
          </a:bodyPr>
          <a:lstStyle/>
          <a:p>
            <a:pPr algn="l"/>
            <a:r>
              <a:rPr lang="en-US" sz="1800" dirty="0">
                <a:solidFill>
                  <a:schemeClr val="accent2"/>
                </a:solidFill>
              </a:rPr>
              <a:t>[Ganzfried &amp; Sandholm </a:t>
            </a:r>
            <a:r>
              <a:rPr lang="en-US" sz="1800" dirty="0" smtClean="0">
                <a:solidFill>
                  <a:schemeClr val="accent2"/>
                </a:solidFill>
              </a:rPr>
              <a:t>EC-12, TEAC 2015]</a:t>
            </a:r>
            <a:endParaRPr lang="en-US" sz="1800" dirty="0"/>
          </a:p>
        </p:txBody>
      </p:sp>
    </p:spTree>
    <p:extLst>
      <p:ext uri="{BB962C8B-B14F-4D97-AF65-F5344CB8AC3E}">
        <p14:creationId xmlns:p14="http://schemas.microsoft.com/office/powerpoint/2010/main" val="38650603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116545"/>
            <a:ext cx="8731250" cy="463176"/>
          </a:xfrm>
        </p:spPr>
        <p:txBody>
          <a:bodyPr/>
          <a:lstStyle/>
          <a:p>
            <a:r>
              <a:rPr lang="en-US" sz="3200" dirty="0" smtClean="0"/>
              <a:t>Exploitation algorithms</a:t>
            </a:r>
            <a:endParaRPr lang="en-US" sz="1800" dirty="0"/>
          </a:p>
        </p:txBody>
      </p:sp>
      <p:sp>
        <p:nvSpPr>
          <p:cNvPr id="3" name="Content Placeholder 2"/>
          <p:cNvSpPr>
            <a:spLocks noGrp="1"/>
          </p:cNvSpPr>
          <p:nvPr>
            <p:ph idx="1"/>
          </p:nvPr>
        </p:nvSpPr>
        <p:spPr>
          <a:xfrm>
            <a:off x="155864" y="854634"/>
            <a:ext cx="8955243" cy="5641790"/>
          </a:xfrm>
        </p:spPr>
        <p:txBody>
          <a:bodyPr/>
          <a:lstStyle/>
          <a:p>
            <a:pPr marL="457200" indent="-457200">
              <a:spcBef>
                <a:spcPts val="400"/>
              </a:spcBef>
              <a:buFont typeface="+mj-lt"/>
              <a:buAutoNum type="arabicPeriod"/>
            </a:pPr>
            <a:r>
              <a:rPr lang="en-US" sz="2200" dirty="0"/>
              <a:t>Risk </a:t>
            </a:r>
            <a:r>
              <a:rPr lang="en-US" sz="2200" dirty="0" smtClean="0"/>
              <a:t>what you’ve won so far</a:t>
            </a:r>
          </a:p>
          <a:p>
            <a:pPr marL="457200" indent="-457200">
              <a:spcBef>
                <a:spcPts val="400"/>
              </a:spcBef>
              <a:buFont typeface="+mj-lt"/>
              <a:buAutoNum type="arabicPeriod"/>
            </a:pPr>
            <a:r>
              <a:rPr lang="en-US" sz="2200" dirty="0" smtClean="0"/>
              <a:t>Risk what you’ve won so far in expectation (over nature’s &amp; own randomization), i.e., risk the gifts received</a:t>
            </a:r>
          </a:p>
          <a:p>
            <a:pPr lvl="1">
              <a:spcBef>
                <a:spcPts val="400"/>
              </a:spcBef>
            </a:pPr>
            <a:r>
              <a:rPr lang="en-US" sz="2000" dirty="0" smtClean="0"/>
              <a:t>Assuming the opponent plays a nemesis in states where we don’t know</a:t>
            </a:r>
          </a:p>
          <a:p>
            <a:pPr marL="0" indent="0">
              <a:spcBef>
                <a:spcPts val="400"/>
              </a:spcBef>
              <a:buNone/>
            </a:pPr>
            <a:r>
              <a:rPr lang="en-US" sz="2000" dirty="0" smtClean="0"/>
              <a:t>…</a:t>
            </a:r>
          </a:p>
          <a:p>
            <a:pPr>
              <a:spcBef>
                <a:spcPts val="400"/>
              </a:spcBef>
            </a:pPr>
            <a:endParaRPr lang="en-US" sz="2200" b="1" dirty="0" smtClean="0">
              <a:solidFill>
                <a:srgbClr val="FFFF00"/>
              </a:solidFill>
            </a:endParaRPr>
          </a:p>
          <a:p>
            <a:pPr>
              <a:spcBef>
                <a:spcPts val="400"/>
              </a:spcBef>
            </a:pPr>
            <a:r>
              <a:rPr lang="en-US" sz="2200" b="1" dirty="0" smtClean="0">
                <a:solidFill>
                  <a:srgbClr val="FFFF00"/>
                </a:solidFill>
              </a:rPr>
              <a:t>Theorem. </a:t>
            </a:r>
            <a:r>
              <a:rPr lang="en-US" sz="2200" dirty="0" smtClean="0">
                <a:solidFill>
                  <a:srgbClr val="FFFF00"/>
                </a:solidFill>
              </a:rPr>
              <a:t>A strategy for a 2-player 0-sum game is safe </a:t>
            </a:r>
            <a:r>
              <a:rPr lang="en-US" sz="2200" dirty="0" err="1" smtClean="0">
                <a:solidFill>
                  <a:srgbClr val="FFFF00"/>
                </a:solidFill>
              </a:rPr>
              <a:t>iff</a:t>
            </a:r>
            <a:r>
              <a:rPr lang="en-US" sz="2200" dirty="0" smtClean="0">
                <a:solidFill>
                  <a:srgbClr val="FFFF00"/>
                </a:solidFill>
              </a:rPr>
              <a:t> it never risks more than the gifts received according to #2</a:t>
            </a:r>
          </a:p>
          <a:p>
            <a:pPr>
              <a:spcBef>
                <a:spcPts val="400"/>
              </a:spcBef>
            </a:pPr>
            <a:r>
              <a:rPr lang="en-US" sz="2200" dirty="0" smtClean="0"/>
              <a:t>Can be used to make any opponent model / exploitation algorithm safe</a:t>
            </a:r>
          </a:p>
          <a:p>
            <a:pPr>
              <a:spcBef>
                <a:spcPts val="400"/>
              </a:spcBef>
            </a:pPr>
            <a:r>
              <a:rPr lang="en-US" sz="2200" dirty="0" smtClean="0"/>
              <a:t>No prior (non-</a:t>
            </a:r>
            <a:r>
              <a:rPr lang="en-US" sz="2200" dirty="0" err="1" smtClean="0"/>
              <a:t>eq</a:t>
            </a:r>
            <a:r>
              <a:rPr lang="en-US" sz="2200" dirty="0" smtClean="0"/>
              <a:t>) opponent exploitation algorithms are safe</a:t>
            </a:r>
          </a:p>
          <a:p>
            <a:pPr>
              <a:spcBef>
                <a:spcPts val="400"/>
              </a:spcBef>
            </a:pPr>
            <a:r>
              <a:rPr lang="en-US" sz="2200" dirty="0" smtClean="0"/>
              <a:t>#2 experimentally better than more conservative safe exploitation </a:t>
            </a:r>
            <a:r>
              <a:rPr lang="en-US" sz="2200" dirty="0" err="1" smtClean="0"/>
              <a:t>algs</a:t>
            </a:r>
            <a:endParaRPr lang="en-US" sz="2200" dirty="0" smtClean="0"/>
          </a:p>
          <a:p>
            <a:pPr>
              <a:spcBef>
                <a:spcPts val="400"/>
              </a:spcBef>
            </a:pPr>
            <a:r>
              <a:rPr lang="en-US" sz="2200" dirty="0" smtClean="0">
                <a:solidFill>
                  <a:srgbClr val="FFC000"/>
                </a:solidFill>
              </a:rPr>
              <a:t>Suffices to lower bound opponent’s mistakes</a:t>
            </a:r>
            <a:endParaRPr lang="en-US" sz="2200" dirty="0">
              <a:solidFill>
                <a:srgbClr val="FFC000"/>
              </a:solidFill>
            </a:endParaRPr>
          </a:p>
        </p:txBody>
      </p:sp>
      <p:pic>
        <p:nvPicPr>
          <p:cNvPr id="4112" name="Picture 16" descr="C:\Users\sandholm\AppData\Local\Microsoft\Windows\Temporary Internet Files\Content.IE5\WR3A4370\MC9003408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149" y="929401"/>
            <a:ext cx="288999" cy="291408"/>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Users\sandholm\AppData\Local\Microsoft\Windows\Temporary Internet Files\Content.IE5\4F1J3EZF\MC90044213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12" y="1265382"/>
            <a:ext cx="334982" cy="34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61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112"/>
                                        </p:tgtEl>
                                        <p:attrNameLst>
                                          <p:attrName>style.visibility</p:attrName>
                                        </p:attrNameLst>
                                      </p:cBhvr>
                                      <p:to>
                                        <p:strVal val="visible"/>
                                      </p:to>
                                    </p:set>
                                    <p:animEffect transition="in" filter="wipe(down)">
                                      <p:cBhvr>
                                        <p:cTn id="11" dur="580">
                                          <p:stCondLst>
                                            <p:cond delay="0"/>
                                          </p:stCondLst>
                                        </p:cTn>
                                        <p:tgtEl>
                                          <p:spTgt spid="4112"/>
                                        </p:tgtEl>
                                      </p:cBhvr>
                                    </p:animEffect>
                                    <p:anim calcmode="lin" valueType="num">
                                      <p:cBhvr>
                                        <p:cTn id="12" dur="1822" tmFilter="0,0; 0.14,0.36; 0.43,0.73; 0.71,0.91; 1.0,1.0">
                                          <p:stCondLst>
                                            <p:cond delay="0"/>
                                          </p:stCondLst>
                                        </p:cTn>
                                        <p:tgtEl>
                                          <p:spTgt spid="41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1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1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1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112"/>
                                        </p:tgtEl>
                                        <p:attrNameLst>
                                          <p:attrName>ppt_y</p:attrName>
                                        </p:attrNameLst>
                                      </p:cBhvr>
                                      <p:tavLst>
                                        <p:tav tm="0" fmla="#ppt_y-sin(pi*$)/81">
                                          <p:val>
                                            <p:fltVal val="0"/>
                                          </p:val>
                                        </p:tav>
                                        <p:tav tm="100000">
                                          <p:val>
                                            <p:fltVal val="1"/>
                                          </p:val>
                                        </p:tav>
                                      </p:tavLst>
                                    </p:anim>
                                    <p:animScale>
                                      <p:cBhvr>
                                        <p:cTn id="17" dur="26">
                                          <p:stCondLst>
                                            <p:cond delay="650"/>
                                          </p:stCondLst>
                                        </p:cTn>
                                        <p:tgtEl>
                                          <p:spTgt spid="4112"/>
                                        </p:tgtEl>
                                      </p:cBhvr>
                                      <p:to x="100000" y="60000"/>
                                    </p:animScale>
                                    <p:animScale>
                                      <p:cBhvr>
                                        <p:cTn id="18" dur="166" decel="50000">
                                          <p:stCondLst>
                                            <p:cond delay="676"/>
                                          </p:stCondLst>
                                        </p:cTn>
                                        <p:tgtEl>
                                          <p:spTgt spid="4112"/>
                                        </p:tgtEl>
                                      </p:cBhvr>
                                      <p:to x="100000" y="100000"/>
                                    </p:animScale>
                                    <p:animScale>
                                      <p:cBhvr>
                                        <p:cTn id="19" dur="26">
                                          <p:stCondLst>
                                            <p:cond delay="1312"/>
                                          </p:stCondLst>
                                        </p:cTn>
                                        <p:tgtEl>
                                          <p:spTgt spid="4112"/>
                                        </p:tgtEl>
                                      </p:cBhvr>
                                      <p:to x="100000" y="80000"/>
                                    </p:animScale>
                                    <p:animScale>
                                      <p:cBhvr>
                                        <p:cTn id="20" dur="166" decel="50000">
                                          <p:stCondLst>
                                            <p:cond delay="1338"/>
                                          </p:stCondLst>
                                        </p:cTn>
                                        <p:tgtEl>
                                          <p:spTgt spid="4112"/>
                                        </p:tgtEl>
                                      </p:cBhvr>
                                      <p:to x="100000" y="100000"/>
                                    </p:animScale>
                                    <p:animScale>
                                      <p:cBhvr>
                                        <p:cTn id="21" dur="26">
                                          <p:stCondLst>
                                            <p:cond delay="1642"/>
                                          </p:stCondLst>
                                        </p:cTn>
                                        <p:tgtEl>
                                          <p:spTgt spid="4112"/>
                                        </p:tgtEl>
                                      </p:cBhvr>
                                      <p:to x="100000" y="90000"/>
                                    </p:animScale>
                                    <p:animScale>
                                      <p:cBhvr>
                                        <p:cTn id="22" dur="166" decel="50000">
                                          <p:stCondLst>
                                            <p:cond delay="1668"/>
                                          </p:stCondLst>
                                        </p:cTn>
                                        <p:tgtEl>
                                          <p:spTgt spid="4112"/>
                                        </p:tgtEl>
                                      </p:cBhvr>
                                      <p:to x="100000" y="100000"/>
                                    </p:animScale>
                                    <p:animScale>
                                      <p:cBhvr>
                                        <p:cTn id="23" dur="26">
                                          <p:stCondLst>
                                            <p:cond delay="1808"/>
                                          </p:stCondLst>
                                        </p:cTn>
                                        <p:tgtEl>
                                          <p:spTgt spid="4112"/>
                                        </p:tgtEl>
                                      </p:cBhvr>
                                      <p:to x="100000" y="95000"/>
                                    </p:animScale>
                                    <p:animScale>
                                      <p:cBhvr>
                                        <p:cTn id="24" dur="166" decel="50000">
                                          <p:stCondLst>
                                            <p:cond delay="1834"/>
                                          </p:stCondLst>
                                        </p:cTn>
                                        <p:tgtEl>
                                          <p:spTgt spid="41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116"/>
                                        </p:tgtEl>
                                        <p:attrNameLst>
                                          <p:attrName>style.visibility</p:attrName>
                                        </p:attrNameLst>
                                      </p:cBhvr>
                                      <p:to>
                                        <p:strVal val="visible"/>
                                      </p:to>
                                    </p:set>
                                    <p:animEffect transition="in" filter="wipe(down)">
                                      <p:cBhvr>
                                        <p:cTn id="35" dur="580">
                                          <p:stCondLst>
                                            <p:cond delay="0"/>
                                          </p:stCondLst>
                                        </p:cTn>
                                        <p:tgtEl>
                                          <p:spTgt spid="4116"/>
                                        </p:tgtEl>
                                      </p:cBhvr>
                                    </p:animEffect>
                                    <p:anim calcmode="lin" valueType="num">
                                      <p:cBhvr>
                                        <p:cTn id="36" dur="1822" tmFilter="0,0; 0.14,0.36; 0.43,0.73; 0.71,0.91; 1.0,1.0">
                                          <p:stCondLst>
                                            <p:cond delay="0"/>
                                          </p:stCondLst>
                                        </p:cTn>
                                        <p:tgtEl>
                                          <p:spTgt spid="411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11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11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11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116"/>
                                        </p:tgtEl>
                                        <p:attrNameLst>
                                          <p:attrName>ppt_y</p:attrName>
                                        </p:attrNameLst>
                                      </p:cBhvr>
                                      <p:tavLst>
                                        <p:tav tm="0" fmla="#ppt_y-sin(pi*$)/81">
                                          <p:val>
                                            <p:fltVal val="0"/>
                                          </p:val>
                                        </p:tav>
                                        <p:tav tm="100000">
                                          <p:val>
                                            <p:fltVal val="1"/>
                                          </p:val>
                                        </p:tav>
                                      </p:tavLst>
                                    </p:anim>
                                    <p:animScale>
                                      <p:cBhvr>
                                        <p:cTn id="41" dur="26">
                                          <p:stCondLst>
                                            <p:cond delay="650"/>
                                          </p:stCondLst>
                                        </p:cTn>
                                        <p:tgtEl>
                                          <p:spTgt spid="4116"/>
                                        </p:tgtEl>
                                      </p:cBhvr>
                                      <p:to x="100000" y="60000"/>
                                    </p:animScale>
                                    <p:animScale>
                                      <p:cBhvr>
                                        <p:cTn id="42" dur="166" decel="50000">
                                          <p:stCondLst>
                                            <p:cond delay="676"/>
                                          </p:stCondLst>
                                        </p:cTn>
                                        <p:tgtEl>
                                          <p:spTgt spid="4116"/>
                                        </p:tgtEl>
                                      </p:cBhvr>
                                      <p:to x="100000" y="100000"/>
                                    </p:animScale>
                                    <p:animScale>
                                      <p:cBhvr>
                                        <p:cTn id="43" dur="26">
                                          <p:stCondLst>
                                            <p:cond delay="1312"/>
                                          </p:stCondLst>
                                        </p:cTn>
                                        <p:tgtEl>
                                          <p:spTgt spid="4116"/>
                                        </p:tgtEl>
                                      </p:cBhvr>
                                      <p:to x="100000" y="80000"/>
                                    </p:animScale>
                                    <p:animScale>
                                      <p:cBhvr>
                                        <p:cTn id="44" dur="166" decel="50000">
                                          <p:stCondLst>
                                            <p:cond delay="1338"/>
                                          </p:stCondLst>
                                        </p:cTn>
                                        <p:tgtEl>
                                          <p:spTgt spid="4116"/>
                                        </p:tgtEl>
                                      </p:cBhvr>
                                      <p:to x="100000" y="100000"/>
                                    </p:animScale>
                                    <p:animScale>
                                      <p:cBhvr>
                                        <p:cTn id="45" dur="26">
                                          <p:stCondLst>
                                            <p:cond delay="1642"/>
                                          </p:stCondLst>
                                        </p:cTn>
                                        <p:tgtEl>
                                          <p:spTgt spid="4116"/>
                                        </p:tgtEl>
                                      </p:cBhvr>
                                      <p:to x="100000" y="90000"/>
                                    </p:animScale>
                                    <p:animScale>
                                      <p:cBhvr>
                                        <p:cTn id="46" dur="166" decel="50000">
                                          <p:stCondLst>
                                            <p:cond delay="1668"/>
                                          </p:stCondLst>
                                        </p:cTn>
                                        <p:tgtEl>
                                          <p:spTgt spid="4116"/>
                                        </p:tgtEl>
                                      </p:cBhvr>
                                      <p:to x="100000" y="100000"/>
                                    </p:animScale>
                                    <p:animScale>
                                      <p:cBhvr>
                                        <p:cTn id="47" dur="26">
                                          <p:stCondLst>
                                            <p:cond delay="1808"/>
                                          </p:stCondLst>
                                        </p:cTn>
                                        <p:tgtEl>
                                          <p:spTgt spid="4116"/>
                                        </p:tgtEl>
                                      </p:cBhvr>
                                      <p:to x="100000" y="95000"/>
                                    </p:animScale>
                                    <p:animScale>
                                      <p:cBhvr>
                                        <p:cTn id="48" dur="166" decel="50000">
                                          <p:stCondLst>
                                            <p:cond delay="1834"/>
                                          </p:stCondLst>
                                        </p:cTn>
                                        <p:tgtEl>
                                          <p:spTgt spid="411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TOP poker programs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13866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Rhode Island Hold’em</a:t>
            </a:r>
          </a:p>
        </p:txBody>
      </p:sp>
      <p:sp>
        <p:nvSpPr>
          <p:cNvPr id="3" name="Content Placeholder 2"/>
          <p:cNvSpPr>
            <a:spLocks noGrp="1"/>
          </p:cNvSpPr>
          <p:nvPr>
            <p:ph idx="1"/>
          </p:nvPr>
        </p:nvSpPr>
        <p:spPr>
          <a:xfrm>
            <a:off x="277489" y="1299223"/>
            <a:ext cx="8655017" cy="5118100"/>
          </a:xfrm>
        </p:spPr>
        <p:txBody>
          <a:bodyPr/>
          <a:lstStyle/>
          <a:p>
            <a:pPr marL="0" lvl="1" indent="0">
              <a:buNone/>
            </a:pPr>
            <a:endParaRPr lang="en-US" dirty="0" smtClean="0">
              <a:solidFill>
                <a:schemeClr val="accent2"/>
              </a:solidFill>
            </a:endParaRPr>
          </a:p>
          <a:p>
            <a:r>
              <a:rPr lang="en-US" dirty="0" smtClean="0"/>
              <a:t>Bots play optimally</a:t>
            </a:r>
            <a:br>
              <a:rPr lang="en-US" dirty="0" smtClean="0"/>
            </a:br>
            <a:r>
              <a:rPr lang="en-US" dirty="0">
                <a:solidFill>
                  <a:schemeClr val="accent2"/>
                </a:solidFill>
              </a:rPr>
              <a:t>[Gilpin &amp; Sandholm EC-06, J. of the ACM 2007]</a:t>
            </a:r>
            <a:endParaRPr lang="en-US" dirty="0"/>
          </a:p>
        </p:txBody>
      </p:sp>
    </p:spTree>
    <p:extLst>
      <p:ext uri="{BB962C8B-B14F-4D97-AF65-F5344CB8AC3E}">
        <p14:creationId xmlns:p14="http://schemas.microsoft.com/office/powerpoint/2010/main" val="153727679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Heads-Up Limit Texas Hold’em</a:t>
            </a:r>
            <a:endParaRPr lang="en-US" dirty="0"/>
          </a:p>
        </p:txBody>
      </p:sp>
      <p:sp>
        <p:nvSpPr>
          <p:cNvPr id="3" name="Content Placeholder 2"/>
          <p:cNvSpPr>
            <a:spLocks noGrp="1"/>
          </p:cNvSpPr>
          <p:nvPr>
            <p:ph idx="1"/>
          </p:nvPr>
        </p:nvSpPr>
        <p:spPr>
          <a:xfrm>
            <a:off x="414338" y="914400"/>
            <a:ext cx="8440737" cy="5534025"/>
          </a:xfrm>
        </p:spPr>
        <p:txBody>
          <a:bodyPr/>
          <a:lstStyle/>
          <a:p>
            <a:r>
              <a:rPr lang="en-US" dirty="0" smtClean="0"/>
              <a:t>Bots surpassed pros in 2008 </a:t>
            </a:r>
            <a:br>
              <a:rPr lang="en-US" dirty="0" smtClean="0"/>
            </a:br>
            <a:r>
              <a:rPr lang="en-US" dirty="0" smtClean="0">
                <a:solidFill>
                  <a:schemeClr val="accent2"/>
                </a:solidFill>
              </a:rPr>
              <a:t>[U. Alberta Poker Research Group]</a:t>
            </a:r>
          </a:p>
          <a:p>
            <a:endParaRPr lang="en-US" dirty="0">
              <a:solidFill>
                <a:schemeClr val="accent2"/>
              </a:solidFill>
            </a:endParaRPr>
          </a:p>
          <a:p>
            <a:endParaRPr lang="en-US" dirty="0" smtClean="0">
              <a:solidFill>
                <a:schemeClr val="accent2"/>
              </a:solidFill>
            </a:endParaRPr>
          </a:p>
          <a:p>
            <a:endParaRPr lang="en-US" dirty="0">
              <a:solidFill>
                <a:schemeClr val="accent2"/>
              </a:solidFill>
            </a:endParaRPr>
          </a:p>
          <a:p>
            <a:endParaRPr lang="en-US" dirty="0" smtClean="0">
              <a:solidFill>
                <a:schemeClr val="accent2"/>
              </a:solidFill>
            </a:endParaRPr>
          </a:p>
          <a:p>
            <a:endParaRPr lang="en-US" dirty="0" smtClean="0"/>
          </a:p>
          <a:p>
            <a:r>
              <a:rPr lang="en-US" dirty="0" smtClean="0"/>
              <a:t>“</a:t>
            </a:r>
            <a:r>
              <a:rPr lang="en-US" dirty="0"/>
              <a:t>E</a:t>
            </a:r>
            <a:r>
              <a:rPr lang="en-US" dirty="0" smtClean="0"/>
              <a:t>ssentially solved” in 2015</a:t>
            </a:r>
            <a:r>
              <a:rPr lang="en-US" dirty="0" smtClean="0">
                <a:solidFill>
                  <a:schemeClr val="accent2"/>
                </a:solidFill>
              </a:rPr>
              <a:t> [Bowling et al.]</a:t>
            </a:r>
          </a:p>
          <a:p>
            <a:pPr lvl="1"/>
            <a:endParaRPr lang="en-US" dirty="0" smtClean="0"/>
          </a:p>
          <a:p>
            <a:endParaRPr lang="en-US" dirty="0" smtClean="0"/>
          </a:p>
          <a:p>
            <a:pPr marL="0" indent="0">
              <a:buNone/>
            </a:pPr>
            <a:r>
              <a:rPr lang="en-US" dirty="0"/>
              <a:t/>
            </a:r>
            <a:br>
              <a:rPr lang="en-US" dirty="0"/>
            </a:br>
            <a:endParaRPr lang="en-US" dirty="0" smtClean="0"/>
          </a:p>
        </p:txBody>
      </p:sp>
      <p:grpSp>
        <p:nvGrpSpPr>
          <p:cNvPr id="8" name="Group 7"/>
          <p:cNvGrpSpPr/>
          <p:nvPr/>
        </p:nvGrpSpPr>
        <p:grpSpPr>
          <a:xfrm>
            <a:off x="1294931" y="2034730"/>
            <a:ext cx="6751636" cy="2203451"/>
            <a:chOff x="1294931" y="3347236"/>
            <a:chExt cx="6751636" cy="2203451"/>
          </a:xfrm>
        </p:grpSpPr>
        <p:pic>
          <p:nvPicPr>
            <p:cNvPr id="4" name="Picture 2" descr="http://webdocs.cs.ualberta.ca/~games/poker/man-machine/Gallery/Day4/IMG_4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108" y="3347236"/>
              <a:ext cx="3313459" cy="2203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705" y="3357527"/>
              <a:ext cx="902811" cy="523220"/>
            </a:xfrm>
            <a:prstGeom prst="rect">
              <a:avLst/>
            </a:prstGeom>
            <a:noFill/>
          </p:spPr>
          <p:txBody>
            <a:bodyPr wrap="none" rtlCol="0">
              <a:spAutoFit/>
            </a:bodyPr>
            <a:lstStyle/>
            <a:p>
              <a:r>
                <a:rPr lang="en-US" sz="2800" dirty="0" smtClean="0"/>
                <a:t>2008</a:t>
              </a:r>
              <a:endParaRPr lang="en-US" sz="2800" dirty="0"/>
            </a:p>
          </p:txBody>
        </p:sp>
        <p:pic>
          <p:nvPicPr>
            <p:cNvPr id="6" name="Picture 2" descr="http://webdocs.cs.ualberta.ca/~games/poker/man-machine/2007/Gallery/Match1/IMG_85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931" y="3347236"/>
              <a:ext cx="3301048" cy="2203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8281" y="3357527"/>
              <a:ext cx="1563249" cy="523220"/>
            </a:xfrm>
            <a:prstGeom prst="rect">
              <a:avLst/>
            </a:prstGeom>
            <a:noFill/>
          </p:spPr>
          <p:txBody>
            <a:bodyPr wrap="none" rtlCol="0">
              <a:spAutoFit/>
            </a:bodyPr>
            <a:lstStyle/>
            <a:p>
              <a:r>
                <a:rPr lang="en-US" sz="2800" dirty="0" smtClean="0"/>
                <a:t>AAAI-07</a:t>
              </a:r>
              <a:endParaRPr lang="en-US" sz="2800" dirty="0"/>
            </a:p>
          </p:txBody>
        </p:sp>
      </p:grpSp>
    </p:spTree>
    <p:extLst>
      <p:ext uri="{BB962C8B-B14F-4D97-AF65-F5344CB8AC3E}">
        <p14:creationId xmlns:p14="http://schemas.microsoft.com/office/powerpoint/2010/main" val="525862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_me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53" y="1985312"/>
            <a:ext cx="3325744" cy="24187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1775" y="286214"/>
            <a:ext cx="8731250" cy="749300"/>
          </a:xfrm>
        </p:spPr>
        <p:txBody>
          <a:bodyPr/>
          <a:lstStyle/>
          <a:p>
            <a:r>
              <a:rPr lang="en-US" dirty="0" smtClean="0"/>
              <a:t>Heads-Up No-Limit Texas Hold’em</a:t>
            </a:r>
            <a:endParaRPr lang="en-US" dirty="0"/>
          </a:p>
        </p:txBody>
      </p:sp>
      <p:sp>
        <p:nvSpPr>
          <p:cNvPr id="3" name="TextBox 2"/>
          <p:cNvSpPr txBox="1"/>
          <p:nvPr/>
        </p:nvSpPr>
        <p:spPr>
          <a:xfrm>
            <a:off x="53868" y="1573563"/>
            <a:ext cx="4196854" cy="369332"/>
          </a:xfrm>
          <a:prstGeom prst="rect">
            <a:avLst/>
          </a:prstGeom>
          <a:noFill/>
        </p:spPr>
        <p:txBody>
          <a:bodyPr wrap="square" rtlCol="0">
            <a:spAutoFit/>
          </a:bodyPr>
          <a:lstStyle/>
          <a:p>
            <a:r>
              <a:rPr lang="en-US" sz="1800" dirty="0" smtClean="0"/>
              <a:t>Annual Computer Poker Competition</a:t>
            </a:r>
            <a:endParaRPr lang="en-US" sz="1800" dirty="0"/>
          </a:p>
        </p:txBody>
      </p:sp>
      <p:sp>
        <p:nvSpPr>
          <p:cNvPr id="8" name="TextBox 7"/>
          <p:cNvSpPr txBox="1"/>
          <p:nvPr/>
        </p:nvSpPr>
        <p:spPr>
          <a:xfrm>
            <a:off x="5441795" y="2750780"/>
            <a:ext cx="3166946" cy="646331"/>
          </a:xfrm>
          <a:prstGeom prst="rect">
            <a:avLst/>
          </a:prstGeom>
          <a:noFill/>
        </p:spPr>
        <p:txBody>
          <a:bodyPr wrap="square" rtlCol="0">
            <a:spAutoFit/>
          </a:bodyPr>
          <a:lstStyle/>
          <a:p>
            <a:r>
              <a:rPr lang="en-US" sz="3600" dirty="0" smtClean="0"/>
              <a:t>--&gt;  Claudico</a:t>
            </a:r>
            <a:endParaRPr lang="en-US" sz="3600" dirty="0"/>
          </a:p>
        </p:txBody>
      </p:sp>
      <p:sp>
        <p:nvSpPr>
          <p:cNvPr id="9" name="TextBox 8"/>
          <p:cNvSpPr txBox="1"/>
          <p:nvPr/>
        </p:nvSpPr>
        <p:spPr>
          <a:xfrm>
            <a:off x="1372091" y="2673836"/>
            <a:ext cx="1400255" cy="400110"/>
          </a:xfrm>
          <a:prstGeom prst="rect">
            <a:avLst/>
          </a:prstGeom>
          <a:noFill/>
        </p:spPr>
        <p:txBody>
          <a:bodyPr wrap="none" rtlCol="0">
            <a:spAutoFit/>
          </a:bodyPr>
          <a:lstStyle/>
          <a:p>
            <a:r>
              <a:rPr lang="en-US" b="1" dirty="0" smtClean="0">
                <a:solidFill>
                  <a:srgbClr val="000000"/>
                </a:solidFill>
              </a:rPr>
              <a:t>Tartanian7</a:t>
            </a:r>
            <a:endParaRPr lang="en-US" b="1" dirty="0">
              <a:solidFill>
                <a:srgbClr val="000000"/>
              </a:solidFill>
            </a:endParaRPr>
          </a:p>
        </p:txBody>
      </p:sp>
      <p:sp>
        <p:nvSpPr>
          <p:cNvPr id="10" name="TextBox 9"/>
          <p:cNvSpPr txBox="1"/>
          <p:nvPr/>
        </p:nvSpPr>
        <p:spPr>
          <a:xfrm>
            <a:off x="64448" y="4242021"/>
            <a:ext cx="5099473" cy="1938992"/>
          </a:xfrm>
          <a:prstGeom prst="rect">
            <a:avLst/>
          </a:prstGeom>
          <a:noFill/>
        </p:spPr>
        <p:txBody>
          <a:bodyPr wrap="none" rtlCol="0">
            <a:spAutoFit/>
          </a:bodyPr>
          <a:lstStyle/>
          <a:p>
            <a:pPr marL="342900" indent="-342900" algn="l">
              <a:buFont typeface="Arial" panose="020B0604020202020204" pitchFamily="34" charset="0"/>
              <a:buChar char="•"/>
            </a:pPr>
            <a:r>
              <a:rPr lang="en-US" dirty="0" smtClean="0"/>
              <a:t>Statistical </a:t>
            </a:r>
            <a:r>
              <a:rPr lang="en-US" dirty="0"/>
              <a:t>significance </a:t>
            </a:r>
            <a:r>
              <a:rPr lang="en-US" dirty="0" smtClean="0"/>
              <a:t>win against </a:t>
            </a:r>
            <a:r>
              <a:rPr lang="en-US" dirty="0"/>
              <a:t>every bot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Smallest margin in IRO: 19.76 ± 15.78</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Average in Bankroll: 342.49 </a:t>
            </a:r>
            <a:r>
              <a:rPr lang="en-US" dirty="0" smtClean="0"/>
              <a:t/>
            </a:r>
            <a:br>
              <a:rPr lang="en-US" dirty="0" smtClean="0"/>
            </a:br>
            <a:r>
              <a:rPr lang="en-US" dirty="0" smtClean="0"/>
              <a:t>(</a:t>
            </a:r>
            <a:r>
              <a:rPr lang="en-US" dirty="0"/>
              <a:t>next highest: 308.92)</a:t>
            </a:r>
          </a:p>
        </p:txBody>
      </p:sp>
    </p:spTree>
    <p:extLst>
      <p:ext uri="{BB962C8B-B14F-4D97-AF65-F5344CB8AC3E}">
        <p14:creationId xmlns:p14="http://schemas.microsoft.com/office/powerpoint/2010/main" val="37960246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64" y="2778814"/>
            <a:ext cx="7772400" cy="1362075"/>
          </a:xfrm>
        </p:spPr>
        <p:txBody>
          <a:bodyPr/>
          <a:lstStyle/>
          <a:p>
            <a:pPr algn="ctr"/>
            <a:r>
              <a:rPr lang="en-US" dirty="0" smtClean="0"/>
              <a:t>“Brains vs AI”  event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20605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Most real-world games are like this</a:t>
            </a:r>
            <a:endParaRPr lang="en-US" dirty="0" smtClean="0"/>
          </a:p>
        </p:txBody>
      </p:sp>
      <p:sp>
        <p:nvSpPr>
          <p:cNvPr id="4099" name="Rectangle 3"/>
          <p:cNvSpPr>
            <a:spLocks noGrp="1" noChangeArrowheads="1"/>
          </p:cNvSpPr>
          <p:nvPr>
            <p:ph type="body" idx="1"/>
          </p:nvPr>
        </p:nvSpPr>
        <p:spPr/>
        <p:txBody>
          <a:bodyPr/>
          <a:lstStyle/>
          <a:p>
            <a:r>
              <a:rPr lang="en-US" sz="2400" dirty="0" smtClean="0"/>
              <a:t>Negotiation</a:t>
            </a:r>
          </a:p>
          <a:p>
            <a:r>
              <a:rPr lang="en-US" sz="2400" dirty="0" smtClean="0"/>
              <a:t>Multi-stage auctions (FCC ascending, combinatorial)</a:t>
            </a:r>
          </a:p>
          <a:p>
            <a:r>
              <a:rPr lang="en-US" sz="2400" dirty="0" smtClean="0"/>
              <a:t>Sequential auctions of multiple items</a:t>
            </a:r>
          </a:p>
          <a:p>
            <a:r>
              <a:rPr lang="en-US" sz="2400" dirty="0" smtClean="0"/>
              <a:t>Political campaigns (TV spending)</a:t>
            </a:r>
          </a:p>
          <a:p>
            <a:r>
              <a:rPr lang="en-US" sz="2400" dirty="0" smtClean="0"/>
              <a:t>Military (allocating troops; spending on space vs ocean)</a:t>
            </a:r>
          </a:p>
          <a:p>
            <a:r>
              <a:rPr lang="en-US" sz="2400" dirty="0" smtClean="0"/>
              <a:t>Next-generation (cyber)security (jamming </a:t>
            </a:r>
            <a:r>
              <a:rPr lang="en-US" sz="2400" dirty="0" smtClean="0">
                <a:solidFill>
                  <a:schemeClr val="accent2"/>
                </a:solidFill>
              </a:rPr>
              <a:t>[</a:t>
            </a:r>
            <a:r>
              <a:rPr lang="en-US" sz="2400" dirty="0" err="1" smtClean="0">
                <a:solidFill>
                  <a:schemeClr val="accent2"/>
                </a:solidFill>
              </a:rPr>
              <a:t>DeBruhl</a:t>
            </a:r>
            <a:r>
              <a:rPr lang="en-US" sz="2400" dirty="0" smtClean="0">
                <a:solidFill>
                  <a:schemeClr val="accent2"/>
                </a:solidFill>
              </a:rPr>
              <a:t> et al.]</a:t>
            </a:r>
            <a:r>
              <a:rPr lang="en-US" sz="2400" dirty="0" smtClean="0"/>
              <a:t>; OS)</a:t>
            </a:r>
          </a:p>
          <a:p>
            <a:r>
              <a:rPr lang="en-US" sz="2400" dirty="0" smtClean="0"/>
              <a:t>Medical treatment </a:t>
            </a:r>
            <a:r>
              <a:rPr lang="en-US" sz="2400" dirty="0" smtClean="0">
                <a:solidFill>
                  <a:schemeClr val="accent2"/>
                </a:solidFill>
              </a:rPr>
              <a:t>[Sandholm 2012, AAAI-15 SMT Blue Skies]</a:t>
            </a:r>
            <a:endParaRPr lang="en-US" sz="2400" dirty="0">
              <a:solidFill>
                <a:schemeClr val="accent2"/>
              </a:solidFill>
            </a:endParaRPr>
          </a:p>
          <a:p>
            <a:r>
              <a:rPr lang="en-US" sz="2400" dirty="0" smtClean="0"/>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777" y="805855"/>
            <a:ext cx="4270917" cy="28493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31" y="3750538"/>
            <a:ext cx="4357975" cy="29056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170" y="3750537"/>
            <a:ext cx="4365716" cy="2905626"/>
          </a:xfrm>
          <a:prstGeom prst="rect">
            <a:avLst/>
          </a:prstGeom>
        </p:spPr>
      </p:pic>
      <p:sp>
        <p:nvSpPr>
          <p:cNvPr id="6" name="TextBox 5"/>
          <p:cNvSpPr txBox="1"/>
          <p:nvPr/>
        </p:nvSpPr>
        <p:spPr>
          <a:xfrm>
            <a:off x="12841" y="104498"/>
            <a:ext cx="9227783" cy="784830"/>
          </a:xfrm>
          <a:prstGeom prst="rect">
            <a:avLst/>
          </a:prstGeom>
          <a:noFill/>
        </p:spPr>
        <p:txBody>
          <a:bodyPr wrap="none" rtlCol="0">
            <a:spAutoFit/>
          </a:bodyPr>
          <a:lstStyle/>
          <a:p>
            <a:pPr marL="342900" indent="-342900" algn="l">
              <a:buFont typeface="Arial" panose="020B0604020202020204" pitchFamily="34" charset="0"/>
              <a:buChar char="•"/>
            </a:pPr>
            <a:r>
              <a:rPr lang="en-US" sz="1500" dirty="0" smtClean="0"/>
              <a:t>Claudico against each of 4 of the top-10 pros in this game</a:t>
            </a:r>
          </a:p>
          <a:p>
            <a:pPr marL="342900" indent="-342900" algn="l">
              <a:buFont typeface="Arial" panose="020B0604020202020204" pitchFamily="34" charset="0"/>
              <a:buChar char="•"/>
            </a:pPr>
            <a:r>
              <a:rPr lang="en-US" sz="1500" dirty="0" smtClean="0"/>
              <a:t>4 * 20,000 hands over 2 weeks</a:t>
            </a:r>
          </a:p>
          <a:p>
            <a:pPr marL="342900" indent="-342900" algn="l">
              <a:buFont typeface="Arial" panose="020B0604020202020204" pitchFamily="34" charset="0"/>
              <a:buChar char="•"/>
            </a:pPr>
            <a:r>
              <a:rPr lang="en-US" sz="1500" dirty="0" smtClean="0"/>
              <a:t>Strategy was </a:t>
            </a:r>
            <a:r>
              <a:rPr lang="en-US" sz="1500" dirty="0" err="1" smtClean="0"/>
              <a:t>precomputed</a:t>
            </a:r>
            <a:r>
              <a:rPr lang="en-US" sz="1500" dirty="0" smtClean="0"/>
              <a:t>, but we used endgame solving [Ganzfried &amp; Sandholm AAMAS-15] in some sessions</a:t>
            </a:r>
            <a:endParaRPr lang="en-US" sz="1500" dirty="0"/>
          </a:p>
        </p:txBody>
      </p:sp>
    </p:spTree>
    <p:extLst>
      <p:ext uri="{BB962C8B-B14F-4D97-AF65-F5344CB8AC3E}">
        <p14:creationId xmlns:p14="http://schemas.microsoft.com/office/powerpoint/2010/main" val="29506479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4522"/>
            <a:ext cx="9143999" cy="508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8241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30457"/>
            <a:ext cx="8731250" cy="749300"/>
          </a:xfrm>
        </p:spPr>
        <p:txBody>
          <a:bodyPr/>
          <a:lstStyle/>
          <a:p>
            <a:r>
              <a:rPr lang="en-US" dirty="0" smtClean="0"/>
              <a:t>Humans’ $100,000 participation fee distributed based on performance</a:t>
            </a:r>
            <a:endParaRPr lang="en-US" dirty="0"/>
          </a:p>
        </p:txBody>
      </p:sp>
      <p:sp>
        <p:nvSpPr>
          <p:cNvPr id="5" name="Content Placeholder 4"/>
          <p:cNvSpPr>
            <a:spLocks noGrp="1"/>
          </p:cNvSpPr>
          <p:nvPr>
            <p:ph idx="1"/>
          </p:nvPr>
        </p:nvSpPr>
        <p:spPr>
          <a:xfrm>
            <a:off x="414338" y="1330325"/>
            <a:ext cx="8618150" cy="5118100"/>
          </a:xfrm>
        </p:spPr>
        <p:txBody>
          <a:bodyPr/>
          <a:lstStyle/>
          <a:p>
            <a:endParaRPr lang="en-US" dirty="0"/>
          </a:p>
        </p:txBody>
      </p:sp>
      <p:pic>
        <p:nvPicPr>
          <p:cNvPr id="4" name="Picture 2" descr="C:\Users\sandholm\Pictures\poker\poker man-machine Spring 2015\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53" y="1485902"/>
            <a:ext cx="6721358" cy="504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191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performance</a:t>
            </a:r>
            <a:endParaRPr lang="en-US" dirty="0"/>
          </a:p>
        </p:txBody>
      </p:sp>
      <p:sp>
        <p:nvSpPr>
          <p:cNvPr id="3" name="Content Placeholder 2"/>
          <p:cNvSpPr>
            <a:spLocks noGrp="1"/>
          </p:cNvSpPr>
          <p:nvPr>
            <p:ph idx="1"/>
          </p:nvPr>
        </p:nvSpPr>
        <p:spPr>
          <a:xfrm>
            <a:off x="414338" y="1330325"/>
            <a:ext cx="8606999" cy="5118100"/>
          </a:xfrm>
        </p:spPr>
        <p:txBody>
          <a:bodyPr/>
          <a:lstStyle/>
          <a:p>
            <a:r>
              <a:rPr lang="en-US" dirty="0" smtClean="0"/>
              <a:t>Pros won by 91 </a:t>
            </a:r>
            <a:r>
              <a:rPr lang="en-US" dirty="0" err="1" smtClean="0"/>
              <a:t>mbb</a:t>
            </a:r>
            <a:r>
              <a:rPr lang="en-US" dirty="0" smtClean="0"/>
              <a:t>/hand</a:t>
            </a:r>
          </a:p>
          <a:p>
            <a:pPr lvl="1"/>
            <a:r>
              <a:rPr lang="en-US" dirty="0" smtClean="0"/>
              <a:t>Not statistically significant (at 95% confidence)</a:t>
            </a:r>
          </a:p>
          <a:p>
            <a:pPr lvl="1"/>
            <a:r>
              <a:rPr lang="en-US" dirty="0"/>
              <a:t>Perspective: </a:t>
            </a:r>
            <a:endParaRPr lang="en-US" dirty="0" smtClean="0"/>
          </a:p>
          <a:p>
            <a:pPr lvl="2"/>
            <a:r>
              <a:rPr lang="en-US" dirty="0" smtClean="0"/>
              <a:t>Dong </a:t>
            </a:r>
            <a:r>
              <a:rPr lang="en-US" dirty="0"/>
              <a:t>Kim won </a:t>
            </a:r>
            <a:r>
              <a:rPr lang="en-US" dirty="0" smtClean="0"/>
              <a:t>a challenge against </a:t>
            </a:r>
            <a:r>
              <a:rPr lang="en-US" dirty="0"/>
              <a:t>Nick Frame by </a:t>
            </a:r>
            <a:r>
              <a:rPr lang="en-US" dirty="0" smtClean="0"/>
              <a:t>139 </a:t>
            </a:r>
            <a:r>
              <a:rPr lang="en-US" dirty="0" err="1" smtClean="0"/>
              <a:t>mbb</a:t>
            </a:r>
            <a:r>
              <a:rPr lang="en-US" dirty="0" smtClean="0"/>
              <a:t>/hand</a:t>
            </a:r>
          </a:p>
          <a:p>
            <a:pPr lvl="2"/>
            <a:r>
              <a:rPr lang="en-US" dirty="0" smtClean="0"/>
              <a:t>Doug </a:t>
            </a:r>
            <a:r>
              <a:rPr lang="en-US" dirty="0"/>
              <a:t>Polk </a:t>
            </a:r>
            <a:r>
              <a:rPr lang="en-US" dirty="0" smtClean="0"/>
              <a:t>won a challenge against Ben </a:t>
            </a:r>
            <a:r>
              <a:rPr lang="en-US" dirty="0" err="1"/>
              <a:t>Sulsky</a:t>
            </a:r>
            <a:r>
              <a:rPr lang="en-US" dirty="0"/>
              <a:t> </a:t>
            </a:r>
            <a:r>
              <a:rPr lang="en-US" dirty="0" smtClean="0"/>
              <a:t>247 </a:t>
            </a:r>
            <a:r>
              <a:rPr lang="en-US" dirty="0" err="1" smtClean="0"/>
              <a:t>mbb</a:t>
            </a:r>
            <a:r>
              <a:rPr lang="en-US" dirty="0" smtClean="0"/>
              <a:t>/hand</a:t>
            </a:r>
            <a:endParaRPr lang="en-US" dirty="0" smtClean="0">
              <a:solidFill>
                <a:schemeClr val="bg1">
                  <a:lumMod val="65000"/>
                </a:schemeClr>
              </a:solidFill>
            </a:endParaRPr>
          </a:p>
          <a:p>
            <a:r>
              <a:rPr lang="en-US" dirty="0" smtClean="0">
                <a:solidFill>
                  <a:schemeClr val="bg1">
                    <a:lumMod val="65000"/>
                  </a:schemeClr>
                </a:solidFill>
              </a:rPr>
              <a:t>3 pros beat Claudico, one lost to it</a:t>
            </a:r>
          </a:p>
          <a:p>
            <a:r>
              <a:rPr lang="en-US" dirty="0" smtClean="0">
                <a:solidFill>
                  <a:schemeClr val="bg1">
                    <a:lumMod val="65000"/>
                  </a:schemeClr>
                </a:solidFill>
              </a:rPr>
              <a:t>Pro team won 9 days, Claudico won 4 </a:t>
            </a:r>
            <a:endParaRPr lang="en-US" dirty="0">
              <a:solidFill>
                <a:schemeClr val="bg1">
                  <a:lumMod val="65000"/>
                </a:schemeClr>
              </a:solidFill>
            </a:endParaRPr>
          </a:p>
        </p:txBody>
      </p:sp>
    </p:spTree>
    <p:extLst>
      <p:ext uri="{BB962C8B-B14F-4D97-AF65-F5344CB8AC3E}">
        <p14:creationId xmlns:p14="http://schemas.microsoft.com/office/powerpoint/2010/main" val="200346530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about </a:t>
            </a:r>
            <a:r>
              <a:rPr lang="en-US" dirty="0" err="1" smtClean="0"/>
              <a:t>Claudico’s</a:t>
            </a:r>
            <a:r>
              <a:rPr lang="en-US" dirty="0" smtClean="0"/>
              <a:t> play</a:t>
            </a:r>
            <a:endParaRPr lang="en-US" dirty="0"/>
          </a:p>
        </p:txBody>
      </p:sp>
      <p:sp>
        <p:nvSpPr>
          <p:cNvPr id="3" name="Content Placeholder 2"/>
          <p:cNvSpPr>
            <a:spLocks noGrp="1"/>
          </p:cNvSpPr>
          <p:nvPr>
            <p:ph idx="1"/>
          </p:nvPr>
        </p:nvSpPr>
        <p:spPr>
          <a:xfrm>
            <a:off x="191313" y="1052513"/>
            <a:ext cx="8729662" cy="5118100"/>
          </a:xfrm>
        </p:spPr>
        <p:txBody>
          <a:bodyPr/>
          <a:lstStyle/>
          <a:p>
            <a:r>
              <a:rPr lang="en-US" dirty="0" smtClean="0"/>
              <a:t>Strengths (beyond what pros typically do):</a:t>
            </a:r>
          </a:p>
          <a:p>
            <a:pPr lvl="1"/>
            <a:r>
              <a:rPr lang="en-US" dirty="0" smtClean="0"/>
              <a:t>Small bets &amp; huge all-ins</a:t>
            </a:r>
          </a:p>
          <a:p>
            <a:pPr lvl="1"/>
            <a:r>
              <a:rPr lang="en-US" dirty="0" smtClean="0"/>
              <a:t>Perfect balance</a:t>
            </a:r>
          </a:p>
          <a:p>
            <a:pPr lvl="1"/>
            <a:r>
              <a:rPr lang="en-US" dirty="0" smtClean="0"/>
              <a:t>Randomization: not “range-based”</a:t>
            </a:r>
          </a:p>
          <a:p>
            <a:pPr lvl="1"/>
            <a:r>
              <a:rPr lang="en-US" dirty="0" smtClean="0"/>
              <a:t>“Limping” &amp; “</a:t>
            </a:r>
            <a:r>
              <a:rPr lang="en-US" dirty="0" err="1" smtClean="0"/>
              <a:t>donk</a:t>
            </a:r>
            <a:r>
              <a:rPr lang="en-US" dirty="0" smtClean="0"/>
              <a:t> betting”</a:t>
            </a:r>
          </a:p>
          <a:p>
            <a:r>
              <a:rPr lang="en-US" dirty="0" smtClean="0"/>
              <a:t>Weaknesses:</a:t>
            </a:r>
          </a:p>
          <a:p>
            <a:pPr lvl="1"/>
            <a:r>
              <a:rPr lang="en-US" dirty="0" smtClean="0"/>
              <a:t>Coarse handling of “card removal” in endgame solver</a:t>
            </a:r>
          </a:p>
          <a:p>
            <a:pPr lvl="2"/>
            <a:r>
              <a:rPr lang="en-US" dirty="0" smtClean="0"/>
              <a:t>Because endgame solver only had 20 seconds</a:t>
            </a:r>
          </a:p>
          <a:p>
            <a:pPr lvl="1"/>
            <a:r>
              <a:rPr lang="en-US" dirty="0" smtClean="0"/>
              <a:t>Action mapping approach</a:t>
            </a:r>
          </a:p>
          <a:p>
            <a:pPr lvl="1"/>
            <a:r>
              <a:rPr lang="en-US" dirty="0" smtClean="0"/>
              <a:t>No opponent exploitation</a:t>
            </a:r>
          </a:p>
        </p:txBody>
      </p:sp>
    </p:spTree>
    <p:extLst>
      <p:ext uri="{BB962C8B-B14F-4D97-AF65-F5344CB8AC3E}">
        <p14:creationId xmlns:p14="http://schemas.microsoft.com/office/powerpoint/2010/main" val="169721802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Multiplayer poker</a:t>
            </a:r>
            <a:endParaRPr lang="en-US" dirty="0"/>
          </a:p>
        </p:txBody>
      </p:sp>
      <p:sp>
        <p:nvSpPr>
          <p:cNvPr id="3" name="Content Placeholder 2"/>
          <p:cNvSpPr>
            <a:spLocks noGrp="1"/>
          </p:cNvSpPr>
          <p:nvPr>
            <p:ph idx="1"/>
          </p:nvPr>
        </p:nvSpPr>
        <p:spPr/>
        <p:txBody>
          <a:bodyPr/>
          <a:lstStyle/>
          <a:p>
            <a:r>
              <a:rPr lang="en-US" dirty="0" smtClean="0"/>
              <a:t>Bots aren’t very strong (at least not yet)</a:t>
            </a:r>
          </a:p>
          <a:p>
            <a:pPr lvl="1"/>
            <a:r>
              <a:rPr lang="en-US" dirty="0" smtClean="0"/>
              <a:t>Exception: programs are very close to optimal in jam/fold games </a:t>
            </a:r>
            <a:r>
              <a:rPr lang="en-US" sz="2000" dirty="0">
                <a:solidFill>
                  <a:schemeClr val="accent2"/>
                </a:solidFill>
              </a:rPr>
              <a:t>[Ganzfried &amp; Sandholm AAMAS-08, IJCAI-09]</a:t>
            </a:r>
            <a:endParaRPr lang="en-US" sz="4000" dirty="0">
              <a:solidFill>
                <a:schemeClr val="accent2"/>
              </a:solidFill>
            </a:endParaRPr>
          </a:p>
          <a:p>
            <a:pPr lvl="1"/>
            <a:endParaRPr lang="en-US" dirty="0"/>
          </a:p>
        </p:txBody>
      </p:sp>
    </p:spTree>
    <p:extLst>
      <p:ext uri="{BB962C8B-B14F-4D97-AF65-F5344CB8AC3E}">
        <p14:creationId xmlns:p14="http://schemas.microsoft.com/office/powerpoint/2010/main" val="135797874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31775" y="142153"/>
            <a:ext cx="8731250" cy="490975"/>
          </a:xfrm>
        </p:spPr>
        <p:txBody>
          <a:bodyPr/>
          <a:lstStyle/>
          <a:p>
            <a:r>
              <a:rPr lang="en-US" sz="4000" dirty="0" smtClean="0"/>
              <a:t>Conclusions</a:t>
            </a:r>
          </a:p>
        </p:txBody>
      </p:sp>
      <p:sp>
        <p:nvSpPr>
          <p:cNvPr id="73731" name="Rectangle 3"/>
          <p:cNvSpPr>
            <a:spLocks noGrp="1" noChangeArrowheads="1"/>
          </p:cNvSpPr>
          <p:nvPr>
            <p:ph type="body" idx="1"/>
          </p:nvPr>
        </p:nvSpPr>
        <p:spPr>
          <a:xfrm>
            <a:off x="474258" y="665149"/>
            <a:ext cx="8532320" cy="5099640"/>
          </a:xfrm>
        </p:spPr>
        <p:txBody>
          <a:bodyPr/>
          <a:lstStyle/>
          <a:p>
            <a:pPr>
              <a:lnSpc>
                <a:spcPct val="80000"/>
              </a:lnSpc>
              <a:spcBef>
                <a:spcPct val="35000"/>
              </a:spcBef>
            </a:pPr>
            <a:r>
              <a:rPr lang="en-US" sz="1800" dirty="0" smtClean="0"/>
              <a:t>Domain-independent techniques</a:t>
            </a:r>
          </a:p>
          <a:p>
            <a:pPr>
              <a:lnSpc>
                <a:spcPct val="80000"/>
              </a:lnSpc>
              <a:spcBef>
                <a:spcPct val="35000"/>
              </a:spcBef>
            </a:pPr>
            <a:r>
              <a:rPr lang="en-US" sz="1800" dirty="0" smtClean="0"/>
              <a:t>Abstraction</a:t>
            </a:r>
          </a:p>
          <a:p>
            <a:pPr lvl="1">
              <a:lnSpc>
                <a:spcPct val="80000"/>
              </a:lnSpc>
              <a:spcBef>
                <a:spcPct val="35000"/>
              </a:spcBef>
            </a:pPr>
            <a:r>
              <a:rPr lang="en-US" sz="1400" dirty="0" smtClean="0"/>
              <a:t>Automated lossless abstraction—exactly solves games with billions of nodes</a:t>
            </a:r>
          </a:p>
          <a:p>
            <a:pPr lvl="1">
              <a:lnSpc>
                <a:spcPct val="80000"/>
              </a:lnSpc>
              <a:spcBef>
                <a:spcPct val="35000"/>
              </a:spcBef>
            </a:pPr>
            <a:r>
              <a:rPr lang="en-US" sz="1400" dirty="0" smtClean="0"/>
              <a:t>Best practical lossy abstraction: potential-aware, imperfect recall, EMD</a:t>
            </a:r>
          </a:p>
          <a:p>
            <a:pPr lvl="1">
              <a:lnSpc>
                <a:spcPct val="80000"/>
              </a:lnSpc>
              <a:spcBef>
                <a:spcPct val="35000"/>
              </a:spcBef>
            </a:pPr>
            <a:r>
              <a:rPr lang="en-US" sz="1400" dirty="0" smtClean="0"/>
              <a:t>Lossy abstraction with bounds</a:t>
            </a:r>
          </a:p>
          <a:p>
            <a:pPr lvl="2">
              <a:lnSpc>
                <a:spcPct val="80000"/>
              </a:lnSpc>
              <a:spcBef>
                <a:spcPct val="35000"/>
              </a:spcBef>
            </a:pPr>
            <a:r>
              <a:rPr lang="en-US" sz="1200" dirty="0" smtClean="0"/>
              <a:t>For action and state abstraction</a:t>
            </a:r>
          </a:p>
          <a:p>
            <a:pPr lvl="2">
              <a:lnSpc>
                <a:spcPct val="80000"/>
              </a:lnSpc>
              <a:spcBef>
                <a:spcPct val="35000"/>
              </a:spcBef>
            </a:pPr>
            <a:r>
              <a:rPr lang="en-US" sz="1200" dirty="0" smtClean="0"/>
              <a:t>Also for modeling</a:t>
            </a:r>
          </a:p>
          <a:p>
            <a:pPr lvl="1"/>
            <a:r>
              <a:rPr lang="en-US" sz="1600" dirty="0" smtClean="0"/>
              <a:t>Simultaneous abstraction and equilibrium finding</a:t>
            </a:r>
          </a:p>
          <a:p>
            <a:pPr lvl="1"/>
            <a:r>
              <a:rPr lang="en-US" sz="1600" dirty="0" smtClean="0"/>
              <a:t>(Reverse mapping </a:t>
            </a:r>
            <a:r>
              <a:rPr lang="en-US" sz="1600" dirty="0" smtClean="0">
                <a:solidFill>
                  <a:schemeClr val="accent2"/>
                </a:solidFill>
              </a:rPr>
              <a:t>[Ganzfried &amp; S. IJCAI-13]</a:t>
            </a:r>
            <a:r>
              <a:rPr lang="en-US" sz="1600" dirty="0" smtClean="0"/>
              <a:t>)</a:t>
            </a:r>
          </a:p>
          <a:p>
            <a:pPr lvl="1"/>
            <a:r>
              <a:rPr lang="en-US" sz="1600" dirty="0" smtClean="0"/>
              <a:t>(Endgame solving </a:t>
            </a:r>
            <a:r>
              <a:rPr lang="en-US" sz="1600" dirty="0" smtClean="0">
                <a:solidFill>
                  <a:schemeClr val="accent2"/>
                </a:solidFill>
              </a:rPr>
              <a:t>[Ganzfried &amp; S. AAMAS-15]</a:t>
            </a:r>
            <a:r>
              <a:rPr lang="en-US" sz="1600" dirty="0" smtClean="0"/>
              <a:t>)</a:t>
            </a:r>
          </a:p>
          <a:p>
            <a:r>
              <a:rPr lang="en-US" sz="1800" dirty="0" smtClean="0"/>
              <a:t>Equilibrium-finding</a:t>
            </a:r>
          </a:p>
          <a:p>
            <a:pPr lvl="1">
              <a:lnSpc>
                <a:spcPct val="80000"/>
              </a:lnSpc>
              <a:spcBef>
                <a:spcPct val="35000"/>
              </a:spcBef>
            </a:pPr>
            <a:r>
              <a:rPr lang="en-US" sz="1400" dirty="0" smtClean="0"/>
              <a:t>Can </a:t>
            </a:r>
            <a:r>
              <a:rPr lang="en-US" sz="1400" dirty="0"/>
              <a:t>solve 2-person 0-sum games </a:t>
            </a:r>
            <a:r>
              <a:rPr lang="en-US" sz="1400" dirty="0" smtClean="0"/>
              <a:t>with 10</a:t>
            </a:r>
            <a:r>
              <a:rPr lang="en-US" sz="1400" baseline="30000" dirty="0" smtClean="0"/>
              <a:t>14</a:t>
            </a:r>
            <a:r>
              <a:rPr lang="en-US" sz="1400" dirty="0" smtClean="0"/>
              <a:t> information sets to small </a:t>
            </a:r>
            <a:r>
              <a:rPr lang="el-GR" sz="1400" dirty="0" smtClean="0"/>
              <a:t>ε</a:t>
            </a:r>
            <a:endParaRPr lang="en-US" sz="1400" dirty="0" smtClean="0"/>
          </a:p>
          <a:p>
            <a:pPr lvl="2">
              <a:lnSpc>
                <a:spcPct val="80000"/>
              </a:lnSpc>
              <a:spcBef>
                <a:spcPct val="35000"/>
              </a:spcBef>
            </a:pPr>
            <a:r>
              <a:rPr lang="en-US" sz="1200" dirty="0" smtClean="0"/>
              <a:t>O(1/</a:t>
            </a:r>
            <a:r>
              <a:rPr lang="el-GR" sz="1200" dirty="0" smtClean="0"/>
              <a:t>ε</a:t>
            </a:r>
            <a:r>
              <a:rPr lang="en-US" sz="1200" baseline="30000" dirty="0" smtClean="0"/>
              <a:t>2</a:t>
            </a:r>
            <a:r>
              <a:rPr lang="en-US" sz="1200" dirty="0" smtClean="0"/>
              <a:t>)    -&gt;   O(1/</a:t>
            </a:r>
            <a:r>
              <a:rPr lang="el-GR" sz="1200" dirty="0" smtClean="0"/>
              <a:t>ε</a:t>
            </a:r>
            <a:r>
              <a:rPr lang="en-US" sz="1200" dirty="0" smtClean="0"/>
              <a:t>)   -&gt;   O(log(1/</a:t>
            </a:r>
            <a:r>
              <a:rPr lang="el-GR" sz="1200" dirty="0" smtClean="0"/>
              <a:t>ε</a:t>
            </a:r>
            <a:r>
              <a:rPr lang="en-US" sz="1200" dirty="0" smtClean="0"/>
              <a:t>))</a:t>
            </a:r>
          </a:p>
          <a:p>
            <a:pPr lvl="1">
              <a:lnSpc>
                <a:spcPct val="80000"/>
              </a:lnSpc>
              <a:spcBef>
                <a:spcPct val="35000"/>
              </a:spcBef>
            </a:pPr>
            <a:r>
              <a:rPr lang="en-US" sz="1400" dirty="0" smtClean="0"/>
              <a:t>New framework for fast gradient-based algorithms</a:t>
            </a:r>
          </a:p>
          <a:p>
            <a:pPr lvl="2">
              <a:lnSpc>
                <a:spcPct val="80000"/>
              </a:lnSpc>
              <a:spcBef>
                <a:spcPct val="35000"/>
              </a:spcBef>
            </a:pPr>
            <a:r>
              <a:rPr lang="en-US" sz="1200" dirty="0" smtClean="0"/>
              <a:t>Works with gradient sampling and can be run on imperfect-recall abstractions</a:t>
            </a:r>
          </a:p>
          <a:p>
            <a:pPr lvl="1">
              <a:lnSpc>
                <a:spcPct val="80000"/>
              </a:lnSpc>
              <a:spcBef>
                <a:spcPct val="35000"/>
              </a:spcBef>
            </a:pPr>
            <a:r>
              <a:rPr lang="en-US" sz="1600" dirty="0" smtClean="0"/>
              <a:t>Regret-based pruning for CFR</a:t>
            </a:r>
          </a:p>
          <a:p>
            <a:pPr lvl="1">
              <a:lnSpc>
                <a:spcPct val="80000"/>
              </a:lnSpc>
              <a:spcBef>
                <a:spcPct val="35000"/>
              </a:spcBef>
            </a:pPr>
            <a:r>
              <a:rPr lang="en-US" sz="1600" dirty="0" smtClean="0"/>
              <a:t>Using qualitative knowledge/guesswork</a:t>
            </a:r>
          </a:p>
          <a:p>
            <a:pPr>
              <a:lnSpc>
                <a:spcPct val="80000"/>
              </a:lnSpc>
              <a:spcBef>
                <a:spcPct val="35000"/>
              </a:spcBef>
            </a:pPr>
            <a:r>
              <a:rPr lang="en-US" sz="1800" dirty="0" err="1" smtClean="0"/>
              <a:t>Pseudoharmonic</a:t>
            </a:r>
            <a:r>
              <a:rPr lang="en-US" sz="1800" dirty="0" smtClean="0"/>
              <a:t> reverse mapping</a:t>
            </a:r>
          </a:p>
          <a:p>
            <a:pPr>
              <a:lnSpc>
                <a:spcPct val="80000"/>
              </a:lnSpc>
              <a:spcBef>
                <a:spcPct val="35000"/>
              </a:spcBef>
            </a:pPr>
            <a:r>
              <a:rPr lang="en-US" sz="1800" dirty="0" smtClean="0"/>
              <a:t>Opponent exploitation</a:t>
            </a:r>
          </a:p>
          <a:p>
            <a:pPr lvl="1">
              <a:lnSpc>
                <a:spcPct val="80000"/>
              </a:lnSpc>
              <a:spcBef>
                <a:spcPct val="35000"/>
              </a:spcBef>
            </a:pPr>
            <a:r>
              <a:rPr lang="en-US" sz="1600" dirty="0" smtClean="0"/>
              <a:t>Practical opponent exploitation that starts from equilibrium</a:t>
            </a:r>
          </a:p>
          <a:p>
            <a:pPr lvl="1">
              <a:lnSpc>
                <a:spcPct val="80000"/>
              </a:lnSpc>
              <a:spcBef>
                <a:spcPct val="35000"/>
              </a:spcBef>
            </a:pPr>
            <a:r>
              <a:rPr lang="en-US" sz="1600" dirty="0" smtClean="0"/>
              <a:t>Safe opponent exploitation</a:t>
            </a:r>
          </a:p>
        </p:txBody>
      </p:sp>
    </p:spTree>
    <p:extLst>
      <p:ext uri="{BB962C8B-B14F-4D97-AF65-F5344CB8AC3E}">
        <p14:creationId xmlns:p14="http://schemas.microsoft.com/office/powerpoint/2010/main" val="232363822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31775" y="31636"/>
            <a:ext cx="8731250" cy="624667"/>
          </a:xfrm>
        </p:spPr>
        <p:txBody>
          <a:bodyPr/>
          <a:lstStyle/>
          <a:p>
            <a:r>
              <a:rPr lang="en-US" sz="4000" dirty="0"/>
              <a:t>C</a:t>
            </a:r>
            <a:r>
              <a:rPr lang="en-US" sz="4000" dirty="0" smtClean="0"/>
              <a:t>urrent &amp; future research</a:t>
            </a:r>
          </a:p>
        </p:txBody>
      </p:sp>
      <p:sp>
        <p:nvSpPr>
          <p:cNvPr id="43011" name="Rectangle 3"/>
          <p:cNvSpPr>
            <a:spLocks noGrp="1" noChangeArrowheads="1"/>
          </p:cNvSpPr>
          <p:nvPr>
            <p:ph type="body" idx="1"/>
          </p:nvPr>
        </p:nvSpPr>
        <p:spPr>
          <a:xfrm>
            <a:off x="248817" y="801893"/>
            <a:ext cx="8572454" cy="5118100"/>
          </a:xfrm>
        </p:spPr>
        <p:txBody>
          <a:bodyPr/>
          <a:lstStyle/>
          <a:p>
            <a:pPr>
              <a:defRPr/>
            </a:pPr>
            <a:r>
              <a:rPr lang="en-US" sz="2000" dirty="0" smtClean="0"/>
              <a:t>Lossy abstraction </a:t>
            </a:r>
            <a:r>
              <a:rPr lang="en-US" sz="2000" dirty="0"/>
              <a:t>with </a:t>
            </a:r>
            <a:r>
              <a:rPr lang="en-US" sz="2000" dirty="0" smtClean="0"/>
              <a:t>bounds</a:t>
            </a:r>
          </a:p>
          <a:p>
            <a:pPr lvl="1">
              <a:defRPr/>
            </a:pPr>
            <a:r>
              <a:rPr lang="en-US" sz="1800" dirty="0" smtClean="0"/>
              <a:t>Scalable algorithms</a:t>
            </a:r>
          </a:p>
          <a:p>
            <a:pPr lvl="1">
              <a:defRPr/>
            </a:pPr>
            <a:r>
              <a:rPr lang="en-US" sz="1800" dirty="0" smtClean="0"/>
              <a:t>With structure</a:t>
            </a:r>
          </a:p>
          <a:p>
            <a:pPr lvl="1">
              <a:defRPr/>
            </a:pPr>
            <a:r>
              <a:rPr lang="en-US" sz="1800" dirty="0" smtClean="0"/>
              <a:t>With generated abstract states and actions</a:t>
            </a:r>
          </a:p>
          <a:p>
            <a:pPr>
              <a:defRPr/>
            </a:pPr>
            <a:r>
              <a:rPr lang="en-US" sz="2000" dirty="0" smtClean="0"/>
              <a:t>Equilibrium-finding algorithms for 2-person 0-sum games</a:t>
            </a:r>
          </a:p>
          <a:p>
            <a:pPr lvl="1">
              <a:defRPr/>
            </a:pPr>
            <a:r>
              <a:rPr lang="en-US" sz="1800" dirty="0" smtClean="0"/>
              <a:t>Even better gradient-based algorithms</a:t>
            </a:r>
          </a:p>
          <a:p>
            <a:pPr lvl="1">
              <a:defRPr/>
            </a:pPr>
            <a:r>
              <a:rPr lang="en-US" sz="1800" dirty="0" smtClean="0"/>
              <a:t>Parallel implementations of our O(log(1/</a:t>
            </a:r>
            <a:r>
              <a:rPr lang="el-GR" sz="1800" dirty="0" smtClean="0"/>
              <a:t>ε</a:t>
            </a:r>
            <a:r>
              <a:rPr lang="en-US" sz="1800" dirty="0" smtClean="0"/>
              <a:t>)) algorithm and understanding how #iterations depends on matrix condition number</a:t>
            </a:r>
          </a:p>
          <a:p>
            <a:pPr lvl="1">
              <a:defRPr/>
            </a:pPr>
            <a:r>
              <a:rPr lang="en-US" sz="1800" dirty="0" smtClean="0"/>
              <a:t>Making interior-point methods usable in terms of memory</a:t>
            </a:r>
          </a:p>
          <a:p>
            <a:pPr lvl="1">
              <a:defRPr/>
            </a:pPr>
            <a:r>
              <a:rPr lang="en-US" sz="1800" dirty="0" smtClean="0"/>
              <a:t>Additional improvements to CFR </a:t>
            </a:r>
          </a:p>
          <a:p>
            <a:pPr>
              <a:defRPr/>
            </a:pPr>
            <a:r>
              <a:rPr lang="en-US" sz="2000" dirty="0"/>
              <a:t>Endgame </a:t>
            </a:r>
            <a:r>
              <a:rPr lang="en-US" sz="2000" dirty="0" smtClean="0"/>
              <a:t>and “midgame” solving </a:t>
            </a:r>
            <a:r>
              <a:rPr lang="en-US" sz="2000" dirty="0"/>
              <a:t>with guarantees</a:t>
            </a:r>
          </a:p>
          <a:p>
            <a:pPr>
              <a:defRPr/>
            </a:pPr>
            <a:r>
              <a:rPr lang="en-US" sz="2000" dirty="0" smtClean="0"/>
              <a:t>Equilibrium-finding </a:t>
            </a:r>
            <a:r>
              <a:rPr lang="en-US" sz="2000" dirty="0"/>
              <a:t>algorithms for </a:t>
            </a:r>
            <a:r>
              <a:rPr lang="en-US" sz="2000" dirty="0" smtClean="0"/>
              <a:t>&gt;2 players </a:t>
            </a:r>
          </a:p>
          <a:p>
            <a:pPr>
              <a:defRPr/>
            </a:pPr>
            <a:r>
              <a:rPr lang="en-US" sz="2000" dirty="0" smtClean="0"/>
              <a:t>Theory of </a:t>
            </a:r>
            <a:r>
              <a:rPr lang="en-US" sz="2000" dirty="0" err="1" smtClean="0"/>
              <a:t>thresholding</a:t>
            </a:r>
            <a:r>
              <a:rPr lang="en-US" sz="2000" dirty="0" smtClean="0"/>
              <a:t>, purification </a:t>
            </a:r>
            <a:r>
              <a:rPr lang="en-US" sz="2000" dirty="0" smtClean="0">
                <a:solidFill>
                  <a:schemeClr val="accent2"/>
                </a:solidFill>
              </a:rPr>
              <a:t>[Ganzfried, S. &amp; Waugh AAMAS-12]</a:t>
            </a:r>
            <a:r>
              <a:rPr lang="en-US" sz="2000" dirty="0" smtClean="0"/>
              <a:t>, and other strategy restrictions</a:t>
            </a:r>
          </a:p>
          <a:p>
            <a:pPr>
              <a:spcBef>
                <a:spcPts val="0"/>
              </a:spcBef>
              <a:defRPr/>
            </a:pPr>
            <a:r>
              <a:rPr lang="en-US" sz="2000" dirty="0" smtClean="0"/>
              <a:t>Other solution concepts: sequential equilibrium, coalitional deviations, …</a:t>
            </a:r>
          </a:p>
          <a:p>
            <a:pPr>
              <a:spcBef>
                <a:spcPts val="0"/>
              </a:spcBef>
              <a:defRPr/>
            </a:pPr>
            <a:r>
              <a:rPr lang="en-US" sz="2000" dirty="0" smtClean="0"/>
              <a:t>Understanding exploration </a:t>
            </a:r>
            <a:r>
              <a:rPr lang="en-US" sz="2000" dirty="0" err="1" smtClean="0"/>
              <a:t>vs</a:t>
            </a:r>
            <a:r>
              <a:rPr lang="en-US" sz="2000" dirty="0" smtClean="0"/>
              <a:t> exploitation </a:t>
            </a:r>
            <a:r>
              <a:rPr lang="en-US" sz="2000" dirty="0" err="1" smtClean="0"/>
              <a:t>vs</a:t>
            </a:r>
            <a:r>
              <a:rPr lang="en-US" sz="2000" dirty="0" smtClean="0"/>
              <a:t> safety</a:t>
            </a:r>
          </a:p>
          <a:p>
            <a:pPr>
              <a:spcBef>
                <a:spcPts val="0"/>
              </a:spcBef>
              <a:defRPr/>
            </a:pPr>
            <a:r>
              <a:rPr lang="en-US" sz="2000" dirty="0" smtClean="0"/>
              <a:t>Application to other games (medicine, cybersecurity, etc.)</a:t>
            </a:r>
          </a:p>
        </p:txBody>
      </p:sp>
    </p:spTree>
    <p:extLst>
      <p:ext uri="{BB962C8B-B14F-4D97-AF65-F5344CB8AC3E}">
        <p14:creationId xmlns:p14="http://schemas.microsoft.com/office/powerpoint/2010/main" val="280493743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0048"/>
            <a:ext cx="8731250" cy="749300"/>
          </a:xfrm>
        </p:spPr>
        <p:txBody>
          <a:bodyPr/>
          <a:lstStyle/>
          <a:p>
            <a:r>
              <a:rPr lang="en-US" dirty="0" smtClean="0"/>
              <a:t>Thank you!</a:t>
            </a:r>
            <a:endParaRPr lang="en-US" dirty="0"/>
          </a:p>
        </p:txBody>
      </p:sp>
      <p:sp>
        <p:nvSpPr>
          <p:cNvPr id="3" name="Content Placeholder 2"/>
          <p:cNvSpPr>
            <a:spLocks noGrp="1"/>
          </p:cNvSpPr>
          <p:nvPr>
            <p:ph sz="half" idx="1"/>
          </p:nvPr>
        </p:nvSpPr>
        <p:spPr>
          <a:xfrm>
            <a:off x="414338" y="761231"/>
            <a:ext cx="4268498" cy="5118100"/>
          </a:xfrm>
        </p:spPr>
        <p:txBody>
          <a:bodyPr/>
          <a:lstStyle/>
          <a:p>
            <a:pPr marL="0" indent="0">
              <a:buNone/>
            </a:pPr>
            <a:r>
              <a:rPr lang="en-US" sz="2800" dirty="0" smtClean="0"/>
              <a:t>Students &amp; collaborators:</a:t>
            </a:r>
          </a:p>
          <a:p>
            <a:pPr lvl="1"/>
            <a:r>
              <a:rPr lang="en-US" dirty="0" smtClean="0"/>
              <a:t>Noam Brown</a:t>
            </a:r>
          </a:p>
          <a:p>
            <a:pPr lvl="1"/>
            <a:r>
              <a:rPr lang="en-US" sz="2400" dirty="0" smtClean="0"/>
              <a:t>Christian Kroer</a:t>
            </a:r>
          </a:p>
          <a:p>
            <a:pPr lvl="1"/>
            <a:r>
              <a:rPr lang="en-US" sz="2400" dirty="0" smtClean="0"/>
              <a:t>Sam Ganzfried</a:t>
            </a:r>
          </a:p>
          <a:p>
            <a:pPr lvl="1"/>
            <a:r>
              <a:rPr lang="en-US" sz="2400" dirty="0" smtClean="0"/>
              <a:t>Andrew Gilpin</a:t>
            </a:r>
          </a:p>
          <a:p>
            <a:pPr lvl="1"/>
            <a:r>
              <a:rPr lang="en-US" sz="2400" dirty="0" smtClean="0"/>
              <a:t>Javier Peña</a:t>
            </a:r>
          </a:p>
          <a:p>
            <a:pPr lvl="1"/>
            <a:r>
              <a:rPr lang="en-US" dirty="0" smtClean="0"/>
              <a:t>Fatma </a:t>
            </a:r>
            <a:r>
              <a:rPr lang="en-US" dirty="0" err="1" smtClean="0"/>
              <a:t>Kılınç</a:t>
            </a:r>
            <a:r>
              <a:rPr lang="en-US" dirty="0" smtClean="0"/>
              <a:t>-Karzan </a:t>
            </a:r>
          </a:p>
          <a:p>
            <a:pPr lvl="1"/>
            <a:r>
              <a:rPr lang="en-US" sz="2400" dirty="0" smtClean="0"/>
              <a:t>Sam Hoda</a:t>
            </a:r>
          </a:p>
          <a:p>
            <a:pPr lvl="1"/>
            <a:r>
              <a:rPr lang="en-US" sz="2400" dirty="0" smtClean="0"/>
              <a:t>Troels Bjerre S</a:t>
            </a:r>
            <a:r>
              <a:rPr lang="en-US" sz="2400" dirty="0" smtClean="0">
                <a:cs typeface="Times New Roman" pitchFamily="18" charset="0"/>
                <a:sym typeface="Symbol" pitchFamily="18" charset="2"/>
              </a:rPr>
              <a:t>ø</a:t>
            </a:r>
            <a:r>
              <a:rPr lang="en-US" sz="2400" dirty="0" smtClean="0"/>
              <a:t>rensen</a:t>
            </a:r>
          </a:p>
          <a:p>
            <a:pPr lvl="1"/>
            <a:r>
              <a:rPr lang="en-US" sz="2400" dirty="0" smtClean="0"/>
              <a:t>Satinder Singh</a:t>
            </a:r>
          </a:p>
          <a:p>
            <a:pPr lvl="1"/>
            <a:r>
              <a:rPr lang="en-US" sz="2400" dirty="0" smtClean="0"/>
              <a:t>Kevin Waugh</a:t>
            </a:r>
          </a:p>
          <a:p>
            <a:pPr lvl="1"/>
            <a:r>
              <a:rPr lang="en-US" sz="2400" dirty="0" smtClean="0"/>
              <a:t>Kevin Su</a:t>
            </a:r>
          </a:p>
          <a:p>
            <a:pPr lvl="1"/>
            <a:r>
              <a:rPr lang="en-US" sz="2400" dirty="0" smtClean="0"/>
              <a:t>Benjamin </a:t>
            </a:r>
            <a:r>
              <a:rPr lang="en-US" sz="2400" dirty="0" err="1" smtClean="0"/>
              <a:t>Clayman</a:t>
            </a:r>
            <a:endParaRPr lang="en-US" sz="2400" dirty="0" smtClean="0"/>
          </a:p>
        </p:txBody>
      </p:sp>
      <p:sp>
        <p:nvSpPr>
          <p:cNvPr id="4" name="Content Placeholder 3"/>
          <p:cNvSpPr>
            <a:spLocks noGrp="1"/>
          </p:cNvSpPr>
          <p:nvPr>
            <p:ph sz="half" idx="2"/>
          </p:nvPr>
        </p:nvSpPr>
        <p:spPr>
          <a:xfrm>
            <a:off x="4710113" y="761231"/>
            <a:ext cx="4144962" cy="5118100"/>
          </a:xfrm>
        </p:spPr>
        <p:txBody>
          <a:bodyPr/>
          <a:lstStyle/>
          <a:p>
            <a:pPr marL="0" indent="0">
              <a:buNone/>
            </a:pPr>
            <a:r>
              <a:rPr lang="en-US" dirty="0"/>
              <a:t>Sponsors:</a:t>
            </a:r>
          </a:p>
          <a:p>
            <a:pPr lvl="1"/>
            <a:r>
              <a:rPr lang="en-US" dirty="0"/>
              <a:t>NSF</a:t>
            </a:r>
          </a:p>
          <a:p>
            <a:pPr lvl="1"/>
            <a:r>
              <a:rPr lang="en-US" dirty="0"/>
              <a:t>Pittsburgh Supercomputing Center</a:t>
            </a:r>
          </a:p>
          <a:p>
            <a:pPr lvl="1"/>
            <a:r>
              <a:rPr lang="en-US" dirty="0" smtClean="0"/>
              <a:t>San Diego Supercomputing </a:t>
            </a:r>
            <a:r>
              <a:rPr lang="en-US" dirty="0"/>
              <a:t>Center</a:t>
            </a:r>
          </a:p>
          <a:p>
            <a:pPr lvl="1"/>
            <a:r>
              <a:rPr lang="en-US" dirty="0" smtClean="0"/>
              <a:t>Microsoft</a:t>
            </a:r>
          </a:p>
          <a:p>
            <a:pPr lvl="1"/>
            <a:r>
              <a:rPr lang="en-US" dirty="0" smtClean="0"/>
              <a:t>IBM</a:t>
            </a:r>
            <a:endParaRPr lang="en-US" dirty="0"/>
          </a:p>
          <a:p>
            <a:pPr lvl="1"/>
            <a:r>
              <a:rPr lang="en-US" dirty="0" smtClean="0"/>
              <a:t>Intel</a:t>
            </a:r>
          </a:p>
          <a:p>
            <a:pPr marL="0" indent="0">
              <a:buNone/>
            </a:pPr>
            <a:endParaRPr lang="en-US" dirty="0"/>
          </a:p>
        </p:txBody>
      </p:sp>
    </p:spTree>
    <p:extLst>
      <p:ext uri="{BB962C8B-B14F-4D97-AF65-F5344CB8AC3E}">
        <p14:creationId xmlns:p14="http://schemas.microsoft.com/office/powerpoint/2010/main" val="4317536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1775" y="152400"/>
            <a:ext cx="8731250" cy="469900"/>
          </a:xfrm>
        </p:spPr>
        <p:txBody>
          <a:bodyPr/>
          <a:lstStyle/>
          <a:p>
            <a:r>
              <a:rPr lang="en-US" smtClean="0"/>
              <a:t>Poker</a:t>
            </a:r>
          </a:p>
        </p:txBody>
      </p:sp>
      <p:sp>
        <p:nvSpPr>
          <p:cNvPr id="5123" name="Rectangle 3"/>
          <p:cNvSpPr>
            <a:spLocks noGrp="1" noChangeArrowheads="1"/>
          </p:cNvSpPr>
          <p:nvPr>
            <p:ph type="body" idx="1"/>
          </p:nvPr>
        </p:nvSpPr>
        <p:spPr>
          <a:xfrm>
            <a:off x="421481" y="707232"/>
            <a:ext cx="8522494" cy="2374900"/>
          </a:xfrm>
        </p:spPr>
        <p:txBody>
          <a:bodyPr/>
          <a:lstStyle/>
          <a:p>
            <a:pPr marL="0" indent="0">
              <a:lnSpc>
                <a:spcPct val="90000"/>
              </a:lnSpc>
              <a:buNone/>
            </a:pPr>
            <a:r>
              <a:rPr lang="en-US" sz="2400" dirty="0" smtClean="0"/>
              <a:t>Recognized challenge problem in AI since 1992 </a:t>
            </a:r>
            <a:r>
              <a:rPr lang="en-US" sz="1800" dirty="0" smtClean="0">
                <a:solidFill>
                  <a:schemeClr val="accent2"/>
                </a:solidFill>
              </a:rPr>
              <a:t>[Billings, Schaeffer, …]</a:t>
            </a:r>
          </a:p>
          <a:p>
            <a:pPr lvl="1">
              <a:lnSpc>
                <a:spcPct val="90000"/>
              </a:lnSpc>
            </a:pPr>
            <a:r>
              <a:rPr lang="en-US" sz="2000" dirty="0" smtClean="0"/>
              <a:t>Hidden information (other players’ cards)</a:t>
            </a:r>
          </a:p>
          <a:p>
            <a:pPr lvl="1">
              <a:lnSpc>
                <a:spcPct val="90000"/>
              </a:lnSpc>
            </a:pPr>
            <a:r>
              <a:rPr lang="en-US" sz="2000" dirty="0" smtClean="0"/>
              <a:t>Uncertainty about future events</a:t>
            </a:r>
          </a:p>
          <a:p>
            <a:pPr lvl="1">
              <a:lnSpc>
                <a:spcPct val="90000"/>
              </a:lnSpc>
            </a:pPr>
            <a:r>
              <a:rPr lang="en-US" sz="2000" dirty="0" smtClean="0"/>
              <a:t>Deceptive strategies needed in a good player</a:t>
            </a:r>
          </a:p>
          <a:p>
            <a:pPr lvl="1">
              <a:lnSpc>
                <a:spcPct val="90000"/>
              </a:lnSpc>
            </a:pPr>
            <a:r>
              <a:rPr lang="en-US" sz="2000" dirty="0" smtClean="0"/>
              <a:t>Very large game trees</a:t>
            </a:r>
          </a:p>
        </p:txBody>
      </p:sp>
      <p:sp>
        <p:nvSpPr>
          <p:cNvPr id="2" name="Rectangle 4">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4" name="Group 3"/>
          <p:cNvGrpSpPr/>
          <p:nvPr/>
        </p:nvGrpSpPr>
        <p:grpSpPr>
          <a:xfrm>
            <a:off x="1234245" y="2617383"/>
            <a:ext cx="6457950" cy="3906317"/>
            <a:chOff x="1343025" y="2713939"/>
            <a:chExt cx="6457950" cy="3906317"/>
          </a:xfrm>
        </p:grpSpPr>
        <p:pic>
          <p:nvPicPr>
            <p:cNvPr id="8195" name="Picture 3" descr="http://www.pokertelegraph.com/wp-content/uploads/2013/01/IMG_1967IMG_1967.jpg"/>
            <p:cNvPicPr>
              <a:picLocks noChangeAspect="1" noChangeArrowheads="1"/>
            </p:cNvPicPr>
            <p:nvPr/>
          </p:nvPicPr>
          <p:blipFill rotWithShape="1">
            <a:blip r:embed="rId4">
              <a:extLst>
                <a:ext uri="{28A0092B-C50C-407E-A947-70E740481C1C}">
                  <a14:useLocalDpi xmlns:a14="http://schemas.microsoft.com/office/drawing/2010/main" val="0"/>
                </a:ext>
              </a:extLst>
            </a:blip>
            <a:srcRect t="19126" b="195"/>
            <a:stretch/>
          </p:blipFill>
          <p:spPr bwMode="auto">
            <a:xfrm>
              <a:off x="1343025" y="3145536"/>
              <a:ext cx="6457950" cy="34747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343025" y="2713939"/>
              <a:ext cx="6457950" cy="431597"/>
            </a:xfrm>
            <a:prstGeom prst="rect">
              <a:avLst/>
            </a:prstGeom>
            <a:solidFill>
              <a:srgbClr val="000000"/>
            </a:solidFill>
            <a:ln w="3810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5125" name="Text Box 5"/>
            <p:cNvSpPr txBox="1">
              <a:spLocks noChangeArrowheads="1"/>
            </p:cNvSpPr>
            <p:nvPr/>
          </p:nvSpPr>
          <p:spPr bwMode="auto">
            <a:xfrm>
              <a:off x="1618569" y="2729682"/>
              <a:ext cx="5561138" cy="400110"/>
            </a:xfrm>
            <a:prstGeom prst="rect">
              <a:avLst/>
            </a:prstGeom>
            <a:noFill/>
            <a:ln w="38100">
              <a:noFill/>
              <a:miter lim="800000"/>
              <a:headEnd/>
              <a:tailEnd/>
            </a:ln>
          </p:spPr>
          <p:txBody>
            <a:bodyPr wrap="none">
              <a:spAutoFit/>
            </a:bodyPr>
            <a:lstStyle/>
            <a:p>
              <a:r>
                <a:rPr lang="en-US" dirty="0" smtClean="0">
                  <a:solidFill>
                    <a:schemeClr val="tx2"/>
                  </a:solidFill>
                </a:rPr>
                <a:t>NBC National Heads-Up Poker Championship 2013</a:t>
              </a:r>
              <a:endParaRPr lang="en-US" dirty="0">
                <a:solidFill>
                  <a:schemeClr val="tx2"/>
                </a:solidFill>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lstStyle/>
          <a:p>
            <a:pPr>
              <a:defRPr/>
            </a:pPr>
            <a:r>
              <a:rPr lang="en-US" dirty="0" smtClean="0"/>
              <a:t>Our approach </a:t>
            </a:r>
            <a:r>
              <a:rPr lang="en-US" sz="1800" dirty="0" smtClean="0">
                <a:solidFill>
                  <a:schemeClr val="accent2"/>
                </a:solidFill>
              </a:rPr>
              <a:t>[Gilpin &amp; Sandholm EC-06, </a:t>
            </a:r>
            <a:r>
              <a:rPr lang="en-US" sz="1800" i="1" dirty="0" smtClean="0">
                <a:solidFill>
                  <a:schemeClr val="accent2"/>
                </a:solidFill>
              </a:rPr>
              <a:t>J. of the ACM </a:t>
            </a:r>
            <a:r>
              <a:rPr lang="en-US" sz="1800" dirty="0" smtClean="0">
                <a:solidFill>
                  <a:schemeClr val="accent2"/>
                </a:solidFill>
              </a:rPr>
              <a:t>2007…]</a:t>
            </a:r>
            <a:r>
              <a:rPr lang="en-US" sz="2000" dirty="0" smtClean="0"/>
              <a:t/>
            </a:r>
            <a:br>
              <a:rPr lang="en-US" sz="2000" dirty="0" smtClean="0"/>
            </a:br>
            <a:r>
              <a:rPr lang="en-US" sz="2000" dirty="0" smtClean="0">
                <a:solidFill>
                  <a:schemeClr val="accent6">
                    <a:lumMod val="40000"/>
                    <a:lumOff val="60000"/>
                  </a:schemeClr>
                </a:solidFill>
              </a:rPr>
              <a:t>Now used basically by all competitive Texas Hold’em programs</a:t>
            </a: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smtClean="0"/>
              <a:t>Custom </a:t>
            </a:r>
          </a:p>
          <a:p>
            <a:pPr algn="l"/>
            <a:r>
              <a:rPr lang="en-US" dirty="0" smtClean="0"/>
              <a:t>equilibrium-finding </a:t>
            </a:r>
          </a:p>
          <a:p>
            <a:pPr algn="l"/>
            <a:r>
              <a:rPr lang="en-US" dirty="0" smtClean="0"/>
              <a:t>algorithm</a:t>
            </a:r>
            <a:endParaRPr lang="en-US" dirty="0"/>
          </a:p>
        </p:txBody>
      </p:sp>
      <p:sp>
        <p:nvSpPr>
          <p:cNvPr id="17" name="Rectangle 16"/>
          <p:cNvSpPr>
            <a:spLocks noChangeArrowheads="1"/>
          </p:cNvSpPr>
          <p:nvPr/>
        </p:nvSpPr>
        <p:spPr bwMode="auto">
          <a:xfrm>
            <a:off x="4007040" y="5532665"/>
            <a:ext cx="1712913" cy="400050"/>
          </a:xfrm>
          <a:prstGeom prst="rect">
            <a:avLst/>
          </a:prstGeom>
          <a:noFill/>
          <a:ln w="9525">
            <a:noFill/>
            <a:miter lim="800000"/>
            <a:headEnd/>
            <a:tailEnd/>
          </a:ln>
        </p:spPr>
        <p:txBody>
          <a:bodyPr wrap="none">
            <a:spAutoFit/>
          </a:bodyPr>
          <a:lstStyle/>
          <a:p>
            <a:r>
              <a:rPr lang="en-US" dirty="0"/>
              <a:t>Reverse model</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
        <p:nvSpPr>
          <p:cNvPr id="2" name="TextBox 1"/>
          <p:cNvSpPr txBox="1"/>
          <p:nvPr/>
        </p:nvSpPr>
        <p:spPr>
          <a:xfrm>
            <a:off x="1671565" y="6372108"/>
            <a:ext cx="5782353" cy="369332"/>
          </a:xfrm>
          <a:prstGeom prst="rect">
            <a:avLst/>
          </a:prstGeom>
          <a:noFill/>
        </p:spPr>
        <p:txBody>
          <a:bodyPr wrap="none" rtlCol="0">
            <a:spAutoFit/>
          </a:bodyPr>
          <a:lstStyle/>
          <a:p>
            <a:r>
              <a:rPr lang="en-US" sz="1800" dirty="0" smtClean="0">
                <a:solidFill>
                  <a:schemeClr val="accent2"/>
                </a:solidFill>
              </a:rPr>
              <a:t>Foreshadowed by Shi &amp; Littman 01, Billings et al. IJCAI-03</a:t>
            </a:r>
            <a:endParaRPr lang="en-US" sz="1800" dirty="0">
              <a:solidFill>
                <a:schemeClr val="accent2"/>
              </a:solidFill>
            </a:endParaRPr>
          </a:p>
        </p:txBody>
      </p:sp>
      <p:sp>
        <p:nvSpPr>
          <p:cNvPr id="3" name="TextBox 2"/>
          <p:cNvSpPr txBox="1"/>
          <p:nvPr/>
        </p:nvSpPr>
        <p:spPr>
          <a:xfrm>
            <a:off x="1437056" y="3165999"/>
            <a:ext cx="1415773" cy="830997"/>
          </a:xfrm>
          <a:prstGeom prst="rect">
            <a:avLst/>
          </a:prstGeom>
          <a:noFill/>
        </p:spPr>
        <p:txBody>
          <a:bodyPr wrap="none" rtlCol="0">
            <a:spAutoFit/>
          </a:bodyPr>
          <a:lstStyle/>
          <a:p>
            <a:r>
              <a:rPr lang="en-US" sz="4800" dirty="0" smtClean="0"/>
              <a:t>10</a:t>
            </a:r>
            <a:r>
              <a:rPr lang="en-US" sz="4800" baseline="30000" dirty="0" smtClean="0"/>
              <a:t>161</a:t>
            </a:r>
            <a:endParaRPr lang="en-US" sz="4800" baseline="30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p:txBody>
          <a:bodyPr/>
          <a:lstStyle/>
          <a:p>
            <a:r>
              <a:rPr lang="en-US" dirty="0" smtClean="0"/>
              <a:t>Lossless abstraction</a:t>
            </a:r>
            <a:endParaRPr lang="en-US" dirty="0" smtClean="0">
              <a:solidFill>
                <a:schemeClr val="accent2"/>
              </a:solidFill>
            </a:endParaRPr>
          </a:p>
        </p:txBody>
      </p:sp>
      <p:sp>
        <p:nvSpPr>
          <p:cNvPr id="16387" name="Subtitle 4"/>
          <p:cNvSpPr>
            <a:spLocks noGrp="1"/>
          </p:cNvSpPr>
          <p:nvPr>
            <p:ph type="subTitle" idx="1"/>
          </p:nvPr>
        </p:nvSpPr>
        <p:spPr/>
        <p:txBody>
          <a:bodyPr/>
          <a:lstStyle/>
          <a:p>
            <a:endParaRPr lang="en-US" smtClean="0"/>
          </a:p>
        </p:txBody>
      </p:sp>
      <p:sp>
        <p:nvSpPr>
          <p:cNvPr id="2" name="Rectangle 1"/>
          <p:cNvSpPr/>
          <p:nvPr/>
        </p:nvSpPr>
        <p:spPr>
          <a:xfrm>
            <a:off x="57150" y="6404044"/>
            <a:ext cx="5657850" cy="400110"/>
          </a:xfrm>
          <a:prstGeom prst="rect">
            <a:avLst/>
          </a:prstGeom>
        </p:spPr>
        <p:txBody>
          <a:bodyPr wrap="square">
            <a:spAutoFit/>
          </a:bodyPr>
          <a:lstStyle/>
          <a:p>
            <a:r>
              <a:rPr lang="en-US" dirty="0">
                <a:solidFill>
                  <a:schemeClr val="accent2"/>
                </a:solidFill>
              </a:rPr>
              <a:t>[Gilpin &amp; Sandholm EC-06, </a:t>
            </a:r>
            <a:r>
              <a:rPr lang="en-US" i="1" dirty="0">
                <a:solidFill>
                  <a:schemeClr val="accent2"/>
                </a:solidFill>
              </a:rPr>
              <a:t>J. of the ACM </a:t>
            </a:r>
            <a:r>
              <a:rPr lang="en-US" dirty="0">
                <a:solidFill>
                  <a:schemeClr val="accent2"/>
                </a:solidFill>
              </a:rPr>
              <a:t>2007]</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Information filters</a:t>
            </a:r>
          </a:p>
        </p:txBody>
      </p:sp>
      <p:sp>
        <p:nvSpPr>
          <p:cNvPr id="14339" name="Rectangle 3"/>
          <p:cNvSpPr>
            <a:spLocks noGrp="1" noChangeArrowheads="1"/>
          </p:cNvSpPr>
          <p:nvPr>
            <p:ph type="body" idx="1"/>
          </p:nvPr>
        </p:nvSpPr>
        <p:spPr>
          <a:xfrm>
            <a:off x="414338" y="1231270"/>
            <a:ext cx="8577262" cy="5398129"/>
          </a:xfrm>
        </p:spPr>
        <p:txBody>
          <a:bodyPr/>
          <a:lstStyle/>
          <a:p>
            <a:r>
              <a:rPr lang="en-US" dirty="0" smtClean="0">
                <a:solidFill>
                  <a:schemeClr val="tx2"/>
                </a:solidFill>
              </a:rPr>
              <a:t>Observation</a:t>
            </a:r>
            <a:r>
              <a:rPr lang="en-US" dirty="0" smtClean="0"/>
              <a:t>: We can make games smaller by filtering the information a player receives</a:t>
            </a:r>
          </a:p>
          <a:p>
            <a:endParaRPr lang="en-US" dirty="0" smtClean="0"/>
          </a:p>
          <a:p>
            <a:r>
              <a:rPr lang="en-US" dirty="0" smtClean="0"/>
              <a:t>Instead of observing a specific signal exactly, a player instead observes a </a:t>
            </a:r>
            <a:r>
              <a:rPr lang="en-US" b="1" dirty="0" smtClean="0">
                <a:solidFill>
                  <a:srgbClr val="00CC00"/>
                </a:solidFill>
              </a:rPr>
              <a:t>filtered set</a:t>
            </a:r>
            <a:r>
              <a:rPr lang="en-US" dirty="0" smtClean="0"/>
              <a:t> of signals</a:t>
            </a:r>
          </a:p>
          <a:p>
            <a:pPr lvl="1"/>
            <a:r>
              <a:rPr lang="en-US" i="1" dirty="0" smtClean="0"/>
              <a:t>E.g.</a:t>
            </a:r>
            <a:r>
              <a:rPr lang="en-US" dirty="0" smtClean="0"/>
              <a:t> receiving signal {</a:t>
            </a:r>
            <a:r>
              <a:rPr lang="en-US" dirty="0" smtClean="0">
                <a:solidFill>
                  <a:schemeClr val="tx1"/>
                </a:solidFill>
              </a:rPr>
              <a:t>A</a:t>
            </a:r>
            <a:r>
              <a:rPr lang="en-US" dirty="0" smtClean="0">
                <a:solidFill>
                  <a:schemeClr val="tx1"/>
                </a:solidFill>
                <a:cs typeface="Times New Roman" pitchFamily="18" charset="0"/>
              </a:rPr>
              <a:t>♠,A♣,A♥,A♦</a:t>
            </a:r>
            <a:r>
              <a:rPr lang="en-US" dirty="0" smtClean="0"/>
              <a:t>} instead of </a:t>
            </a:r>
            <a:r>
              <a:rPr lang="en-US" dirty="0" smtClean="0">
                <a:solidFill>
                  <a:schemeClr val="tx1"/>
                </a:solidFill>
                <a:cs typeface="Times New Roman" pitchFamily="18" charset="0"/>
              </a:rPr>
              <a:t>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88900"/>
            <a:ext cx="9144000" cy="749300"/>
          </a:xfrm>
        </p:spPr>
        <p:txBody>
          <a:bodyPr/>
          <a:lstStyle/>
          <a:p>
            <a:r>
              <a:rPr lang="en-US" sz="4000" dirty="0" smtClean="0"/>
              <a:t>Solved Rhode Island Hold’em poker</a:t>
            </a:r>
          </a:p>
        </p:txBody>
      </p:sp>
      <p:sp>
        <p:nvSpPr>
          <p:cNvPr id="12291" name="Rectangle 3"/>
          <p:cNvSpPr>
            <a:spLocks noGrp="1" noChangeArrowheads="1"/>
          </p:cNvSpPr>
          <p:nvPr>
            <p:ph type="body" idx="1"/>
          </p:nvPr>
        </p:nvSpPr>
        <p:spPr>
          <a:xfrm>
            <a:off x="381000" y="1219200"/>
            <a:ext cx="8729663" cy="5029200"/>
          </a:xfrm>
        </p:spPr>
        <p:txBody>
          <a:bodyPr/>
          <a:lstStyle/>
          <a:p>
            <a:pPr>
              <a:lnSpc>
                <a:spcPct val="90000"/>
              </a:lnSpc>
              <a:defRPr/>
            </a:pPr>
            <a:r>
              <a:rPr lang="en-US" sz="2800" dirty="0" smtClean="0"/>
              <a:t>AI challenge problem [Shi &amp; Littman 01]</a:t>
            </a:r>
          </a:p>
          <a:p>
            <a:pPr lvl="1">
              <a:lnSpc>
                <a:spcPct val="90000"/>
              </a:lnSpc>
              <a:defRPr/>
            </a:pPr>
            <a:r>
              <a:rPr lang="en-US" sz="2400" dirty="0" smtClean="0"/>
              <a:t>3.1 billion nodes in game tree</a:t>
            </a:r>
          </a:p>
          <a:p>
            <a:pPr>
              <a:lnSpc>
                <a:spcPct val="90000"/>
              </a:lnSpc>
              <a:defRPr/>
            </a:pPr>
            <a:r>
              <a:rPr lang="en-US" sz="2800" dirty="0" smtClean="0"/>
              <a:t>Without abstraction, LP has 91,224,226 rows and columns =&gt; unsolvable</a:t>
            </a:r>
          </a:p>
          <a:p>
            <a:pPr>
              <a:lnSpc>
                <a:spcPct val="90000"/>
              </a:lnSpc>
              <a:defRPr/>
            </a:pPr>
            <a:r>
              <a:rPr lang="en-US" sz="2800" i="1" dirty="0" smtClean="0"/>
              <a:t>GameShrink</a:t>
            </a:r>
            <a:r>
              <a:rPr lang="en-US" sz="2800" dirty="0" smtClean="0"/>
              <a:t> ran in one second</a:t>
            </a:r>
          </a:p>
          <a:p>
            <a:pPr>
              <a:lnSpc>
                <a:spcPct val="90000"/>
              </a:lnSpc>
              <a:defRPr/>
            </a:pPr>
            <a:r>
              <a:rPr lang="en-US" sz="2800" dirty="0" smtClean="0"/>
              <a:t>After that, LP had 1,237,238 rows and columns (50,428,638 non-zeros)</a:t>
            </a:r>
          </a:p>
          <a:p>
            <a:pPr>
              <a:lnSpc>
                <a:spcPct val="90000"/>
              </a:lnSpc>
              <a:defRPr/>
            </a:pPr>
            <a:r>
              <a:rPr lang="en-US" sz="2800" dirty="0" smtClean="0"/>
              <a:t>Solved the LP</a:t>
            </a:r>
          </a:p>
          <a:p>
            <a:pPr lvl="1">
              <a:lnSpc>
                <a:spcPct val="90000"/>
              </a:lnSpc>
              <a:defRPr/>
            </a:pPr>
            <a:r>
              <a:rPr lang="en-US" sz="2400" dirty="0" smtClean="0"/>
              <a:t>CPLEX </a:t>
            </a:r>
            <a:r>
              <a:rPr lang="en-US" sz="2400" i="1" dirty="0" smtClean="0"/>
              <a:t>barrier</a:t>
            </a:r>
            <a:r>
              <a:rPr lang="en-US" sz="2400" dirty="0" smtClean="0"/>
              <a:t> method took 8 days &amp; 25 GB RAM</a:t>
            </a:r>
          </a:p>
          <a:p>
            <a:pPr>
              <a:lnSpc>
                <a:spcPct val="90000"/>
              </a:lnSpc>
              <a:defRPr/>
            </a:pPr>
            <a:r>
              <a:rPr lang="en-US" sz="2800" dirty="0" smtClean="0">
                <a:solidFill>
                  <a:schemeClr val="tx2"/>
                </a:solidFill>
              </a:rPr>
              <a:t>Exact</a:t>
            </a:r>
            <a:r>
              <a:rPr lang="en-US" sz="2800" b="1" dirty="0" smtClean="0">
                <a:solidFill>
                  <a:srgbClr val="00CC00"/>
                </a:solidFill>
              </a:rPr>
              <a:t> </a:t>
            </a:r>
            <a:r>
              <a:rPr lang="en-US" sz="2800" dirty="0" smtClean="0"/>
              <a:t>Nash equilibrium</a:t>
            </a:r>
          </a:p>
          <a:p>
            <a:pPr>
              <a:lnSpc>
                <a:spcPct val="90000"/>
              </a:lnSpc>
              <a:defRPr/>
            </a:pPr>
            <a:r>
              <a:rPr lang="en-US" sz="2800" dirty="0" smtClean="0">
                <a:solidFill>
                  <a:schemeClr val="tx1">
                    <a:lumMod val="75000"/>
                  </a:schemeClr>
                </a:solidFill>
              </a:rPr>
              <a:t>Largest incomplete-info game solved  </a:t>
            </a:r>
            <a:br>
              <a:rPr lang="en-US" sz="2800" dirty="0" smtClean="0">
                <a:solidFill>
                  <a:schemeClr val="tx1">
                    <a:lumMod val="75000"/>
                  </a:schemeClr>
                </a:solidFill>
              </a:rPr>
            </a:br>
            <a:r>
              <a:rPr lang="en-US" sz="2800" dirty="0" smtClean="0">
                <a:solidFill>
                  <a:schemeClr val="tx1">
                    <a:lumMod val="75000"/>
                  </a:schemeClr>
                </a:solidFill>
              </a:rPr>
              <a:t>by then by over 4 orders of magnitude</a:t>
            </a:r>
          </a:p>
        </p:txBody>
      </p:sp>
      <p:pic>
        <p:nvPicPr>
          <p:cNvPr id="12292" name="Picture 4" descr="IBM_p5-570"/>
          <p:cNvPicPr>
            <a:picLocks noChangeAspect="1" noChangeArrowheads="1"/>
          </p:cNvPicPr>
          <p:nvPr/>
        </p:nvPicPr>
        <p:blipFill>
          <a:blip r:embed="rId3" cstate="print"/>
          <a:srcRect/>
          <a:stretch>
            <a:fillRect/>
          </a:stretch>
        </p:blipFill>
        <p:spPr bwMode="auto">
          <a:xfrm>
            <a:off x="7620000" y="3962400"/>
            <a:ext cx="1457325"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mipnash.aaai05">
  <a:themeElements>
    <a:clrScheme name="">
      <a:dk1>
        <a:srgbClr val="FFFFCC"/>
      </a:dk1>
      <a:lt1>
        <a:srgbClr val="FFFFFF"/>
      </a:lt1>
      <a:dk2>
        <a:srgbClr val="FFFF66"/>
      </a:dk2>
      <a:lt2>
        <a:srgbClr val="808080"/>
      </a:lt2>
      <a:accent1>
        <a:srgbClr val="00CC99"/>
      </a:accent1>
      <a:accent2>
        <a:srgbClr val="99CCFF"/>
      </a:accent2>
      <a:accent3>
        <a:srgbClr val="FFFFFF"/>
      </a:accent3>
      <a:accent4>
        <a:srgbClr val="DADAAE"/>
      </a:accent4>
      <a:accent5>
        <a:srgbClr val="AAE2CA"/>
      </a:accent5>
      <a:accent6>
        <a:srgbClr val="8AB9E7"/>
      </a:accent6>
      <a:hlink>
        <a:srgbClr val="FF9999"/>
      </a:hlink>
      <a:folHlink>
        <a:srgbClr val="B2B2B2"/>
      </a:folHlink>
    </a:clrScheme>
    <a:fontScheme name="mipnash.aaai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FF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Times New Roman" pitchFamily="18" charset="0"/>
          </a:defRPr>
        </a:defPPr>
      </a:lstStyle>
    </a:spDef>
    <a:lnDef>
      <a:spPr bwMode="auto">
        <a:solidFill>
          <a:schemeClr val="accent1"/>
        </a:solidFill>
        <a:ln w="38100" cap="flat" cmpd="sng" algn="ctr">
          <a:solidFill>
            <a:srgbClr val="FF0000"/>
          </a:solidFill>
          <a:prstDash val="solid"/>
          <a:round/>
          <a:headEnd type="none" w="med" len="med"/>
          <a:tailEnd type="triangle"/>
        </a:ln>
        <a:effectLst/>
      </a:spPr>
      <a:bodyPr/>
      <a:lstStyle/>
    </a:lnDef>
  </a:objectDefaults>
  <a:extraClrSchemeLst>
    <a:extraClrScheme>
      <a:clrScheme name="mipnash.aaai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pnash.aaai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pnash.aaai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pnash.aaai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pnash.aaai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pnash.aaai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pnash.aaai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 Documents on D\ppt\mipnash.aaai05.ppt</Template>
  <TotalTime>14592</TotalTime>
  <Words>3151</Words>
  <Application>Microsoft Office PowerPoint</Application>
  <PresentationFormat>On-screen Show (4:3)</PresentationFormat>
  <Paragraphs>558</Paragraphs>
  <Slides>48</Slides>
  <Notes>29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mipnash.aaai05</vt:lpstr>
      <vt:lpstr>The State of Techniques for Solving Large Imperfect-Information Games</vt:lpstr>
      <vt:lpstr>Incomplete-information game tree</vt:lpstr>
      <vt:lpstr>Tackling such games</vt:lpstr>
      <vt:lpstr>Most real-world games are like this</vt:lpstr>
      <vt:lpstr>Poker</vt:lpstr>
      <vt:lpstr>Our approach [Gilpin &amp; Sandholm EC-06, J. of the ACM 2007…] Now used basically by all competitive Texas Hold’em programs</vt:lpstr>
      <vt:lpstr>Lossless abstraction</vt:lpstr>
      <vt:lpstr>Information filters</vt:lpstr>
      <vt:lpstr>Solved Rhode Island Hold’em poker</vt:lpstr>
      <vt:lpstr>Lossy abstraction</vt:lpstr>
      <vt:lpstr>Texas Hold’em poker</vt:lpstr>
      <vt:lpstr>Important ideas for practical  game abstraction 2007-13</vt:lpstr>
      <vt:lpstr>Leading practical abstraction algorithm: Potential-aware imperfect-recall abstraction with earth-mover’s distance [Ganzfried &amp; Sandholm AAAI-14] </vt:lpstr>
      <vt:lpstr>Techniques used to develop Tartanian7, program that won the heads-up no-limit Texas Hold’em ACPC-14 [Brown, Ganzfried, Sandholm AAMAS-15]</vt:lpstr>
      <vt:lpstr>Lossy Game Abstraction with Bounds</vt:lpstr>
      <vt:lpstr>Lossy game abstraction with bounds</vt:lpstr>
      <vt:lpstr>Bounding abstraction quality</vt:lpstr>
      <vt:lpstr>Hardness results</vt:lpstr>
      <vt:lpstr>Extension to imperfect recall</vt:lpstr>
      <vt:lpstr>Role in modeling</vt:lpstr>
      <vt:lpstr>PowerPoint Presentation</vt:lpstr>
      <vt:lpstr>Scalability of (near-)equilibrium finding in 2-player 0-sum games</vt:lpstr>
      <vt:lpstr>Scalability of (near-)equilibrium finding in 2-player 0-sum games…</vt:lpstr>
      <vt:lpstr>Leading equilibrium-finding algorithms  for 2-player 0-sum games</vt:lpstr>
      <vt:lpstr>Better first-order methods [Kroer, Waugh, Kılınç-Karzan &amp; Sandholm EC-15] </vt:lpstr>
      <vt:lpstr>Computing equilibria by leveraging qualitative models</vt:lpstr>
      <vt:lpstr>Simultaneous Abstraction and Equilibrium Finding in Games</vt:lpstr>
      <vt:lpstr>Problems solved</vt:lpstr>
      <vt:lpstr>Opponent exploitation</vt:lpstr>
      <vt:lpstr>Traditionally two approaches</vt:lpstr>
      <vt:lpstr>Let’s hybridize the two approaches</vt:lpstr>
      <vt:lpstr>Other modern approaches to  opponent exploitation</vt:lpstr>
      <vt:lpstr>Safe opponent exploitation</vt:lpstr>
      <vt:lpstr>Exploitation algorithms</vt:lpstr>
      <vt:lpstr>State of TOP poker programs</vt:lpstr>
      <vt:lpstr>Rhode Island Hold’em</vt:lpstr>
      <vt:lpstr>Heads-Up Limit Texas Hold’em</vt:lpstr>
      <vt:lpstr>Heads-Up No-Limit Texas Hold’em</vt:lpstr>
      <vt:lpstr>“Brains vs AI”  event</vt:lpstr>
      <vt:lpstr>PowerPoint Presentation</vt:lpstr>
      <vt:lpstr>PowerPoint Presentation</vt:lpstr>
      <vt:lpstr>Humans’ $100,000 participation fee distributed based on performance</vt:lpstr>
      <vt:lpstr>Overall performance</vt:lpstr>
      <vt:lpstr>Observations about Claudico’s play</vt:lpstr>
      <vt:lpstr>Multiplayer poker</vt:lpstr>
      <vt:lpstr>Conclusions</vt:lpstr>
      <vt:lpstr>Current &amp; future research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Tuomas Sandholm</dc:creator>
  <cp:lastModifiedBy>Tuomas Sandholm</cp:lastModifiedBy>
  <cp:revision>3264</cp:revision>
  <dcterms:created xsi:type="dcterms:W3CDTF">1601-01-01T00:00:00Z</dcterms:created>
  <dcterms:modified xsi:type="dcterms:W3CDTF">2015-11-24T01:44:29Z</dcterms:modified>
</cp:coreProperties>
</file>