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omments/comment1.xml" ContentType="application/vnd.openxmlformats-officedocument.presentationml.comment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256" r:id="rId2"/>
    <p:sldId id="331" r:id="rId3"/>
    <p:sldId id="440" r:id="rId4"/>
    <p:sldId id="441" r:id="rId5"/>
    <p:sldId id="442" r:id="rId6"/>
    <p:sldId id="428" r:id="rId7"/>
    <p:sldId id="429" r:id="rId8"/>
    <p:sldId id="430" r:id="rId9"/>
    <p:sldId id="431" r:id="rId10"/>
    <p:sldId id="432" r:id="rId11"/>
    <p:sldId id="433" r:id="rId12"/>
    <p:sldId id="434" r:id="rId13"/>
    <p:sldId id="435" r:id="rId14"/>
    <p:sldId id="436" r:id="rId15"/>
    <p:sldId id="437" r:id="rId16"/>
    <p:sldId id="438" r:id="rId17"/>
    <p:sldId id="443" r:id="rId18"/>
    <p:sldId id="444" r:id="rId19"/>
    <p:sldId id="445" r:id="rId20"/>
    <p:sldId id="446" r:id="rId21"/>
    <p:sldId id="447" r:id="rId22"/>
    <p:sldId id="448" r:id="rId23"/>
    <p:sldId id="449" r:id="rId24"/>
    <p:sldId id="450" r:id="rId25"/>
    <p:sldId id="451" r:id="rId26"/>
    <p:sldId id="453" r:id="rId27"/>
    <p:sldId id="455" r:id="rId28"/>
    <p:sldId id="456" r:id="rId29"/>
    <p:sldId id="457" r:id="rId30"/>
    <p:sldId id="458" r:id="rId31"/>
    <p:sldId id="459" r:id="rId32"/>
    <p:sldId id="460" r:id="rId33"/>
    <p:sldId id="461" r:id="rId34"/>
    <p:sldId id="507" r:id="rId35"/>
    <p:sldId id="465" r:id="rId36"/>
    <p:sldId id="466" r:id="rId37"/>
    <p:sldId id="467" r:id="rId38"/>
    <p:sldId id="468" r:id="rId39"/>
    <p:sldId id="469" r:id="rId40"/>
    <p:sldId id="470" r:id="rId41"/>
    <p:sldId id="471" r:id="rId42"/>
    <p:sldId id="472" r:id="rId43"/>
    <p:sldId id="473" r:id="rId44"/>
    <p:sldId id="474" r:id="rId45"/>
    <p:sldId id="476" r:id="rId46"/>
    <p:sldId id="477" r:id="rId47"/>
    <p:sldId id="508" r:id="rId48"/>
    <p:sldId id="481" r:id="rId49"/>
    <p:sldId id="482" r:id="rId50"/>
    <p:sldId id="483" r:id="rId51"/>
    <p:sldId id="484" r:id="rId52"/>
    <p:sldId id="485" r:id="rId53"/>
    <p:sldId id="487" r:id="rId54"/>
    <p:sldId id="488" r:id="rId55"/>
    <p:sldId id="490" r:id="rId56"/>
    <p:sldId id="491" r:id="rId57"/>
    <p:sldId id="492" r:id="rId58"/>
    <p:sldId id="493" r:id="rId59"/>
    <p:sldId id="494" r:id="rId60"/>
    <p:sldId id="497" r:id="rId61"/>
    <p:sldId id="498" r:id="rId62"/>
    <p:sldId id="502" r:id="rId63"/>
    <p:sldId id="389" r:id="rId64"/>
    <p:sldId id="503" r:id="rId65"/>
    <p:sldId id="505" r:id="rId66"/>
    <p:sldId id="506" r:id="rId67"/>
    <p:sldId id="398" r:id="rId68"/>
    <p:sldId id="512" r:id="rId69"/>
    <p:sldId id="406" r:id="rId70"/>
    <p:sldId id="510" r:id="rId71"/>
    <p:sldId id="407" r:id="rId72"/>
    <p:sldId id="408" r:id="rId73"/>
    <p:sldId id="409" r:id="rId74"/>
    <p:sldId id="410" r:id="rId75"/>
    <p:sldId id="411" r:id="rId76"/>
    <p:sldId id="412" r:id="rId77"/>
    <p:sldId id="413" r:id="rId78"/>
    <p:sldId id="414" r:id="rId79"/>
    <p:sldId id="415" r:id="rId80"/>
    <p:sldId id="416" r:id="rId81"/>
    <p:sldId id="417" r:id="rId82"/>
    <p:sldId id="418" r:id="rId83"/>
    <p:sldId id="419" r:id="rId84"/>
    <p:sldId id="420" r:id="rId85"/>
    <p:sldId id="421" r:id="rId86"/>
    <p:sldId id="422" r:id="rId87"/>
    <p:sldId id="423" r:id="rId88"/>
    <p:sldId id="424" r:id="rId89"/>
    <p:sldId id="425" r:id="rId90"/>
    <p:sldId id="426" r:id="rId91"/>
    <p:sldId id="511" r:id="rId92"/>
    <p:sldId id="509" r:id="rId9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fshin Nikza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sorterViewPr>
    <p:cViewPr>
      <p:scale>
        <a:sx n="100" d="100"/>
        <a:sy n="100" d="100"/>
      </p:scale>
      <p:origin x="0" y="166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whhorn:Dropbox:OwenItai%20(1):Simulation%20paper:Plo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lwhhorn:Dropbox:OwenItai%20(1):Simulation%20paper:Plo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 3'!$C$1</c:f>
              <c:strCache>
                <c:ptCount val="1"/>
                <c:pt idx="0">
                  <c:v>NKR</c:v>
                </c:pt>
              </c:strCache>
            </c:strRef>
          </c:tx>
          <c:invertIfNegative val="0"/>
          <c:cat>
            <c:strRef>
              <c:f>'Figure 3'!$A$2:$A$21</c:f>
              <c:strCache>
                <c:ptCount val="20"/>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strCache>
            </c:strRef>
          </c:cat>
          <c:val>
            <c:numRef>
              <c:f>'Figure 3'!$C$2:$C$21</c:f>
              <c:numCache>
                <c:formatCode>0.00%</c:formatCode>
                <c:ptCount val="20"/>
                <c:pt idx="0">
                  <c:v>0.33188531711555203</c:v>
                </c:pt>
                <c:pt idx="1">
                  <c:v>1.2163336229365799E-2</c:v>
                </c:pt>
                <c:pt idx="2">
                  <c:v>6.0816681146828797E-3</c:v>
                </c:pt>
                <c:pt idx="3">
                  <c:v>1.3032145960034699E-2</c:v>
                </c:pt>
                <c:pt idx="4">
                  <c:v>1.0425716768027799E-2</c:v>
                </c:pt>
                <c:pt idx="5">
                  <c:v>1.65073848827107E-2</c:v>
                </c:pt>
                <c:pt idx="6">
                  <c:v>1.3032145960034699E-2</c:v>
                </c:pt>
                <c:pt idx="7">
                  <c:v>8.6880973066898303E-3</c:v>
                </c:pt>
                <c:pt idx="8">
                  <c:v>9.5569070373588208E-3</c:v>
                </c:pt>
                <c:pt idx="9">
                  <c:v>1.91138140747176E-2</c:v>
                </c:pt>
                <c:pt idx="10">
                  <c:v>1.7376194613379699E-2</c:v>
                </c:pt>
                <c:pt idx="11">
                  <c:v>1.7376194613379699E-2</c:v>
                </c:pt>
                <c:pt idx="12">
                  <c:v>2.7801911381407501E-2</c:v>
                </c:pt>
                <c:pt idx="13">
                  <c:v>2.0851433536055598E-2</c:v>
                </c:pt>
                <c:pt idx="14">
                  <c:v>2.1720243266724601E-2</c:v>
                </c:pt>
                <c:pt idx="15">
                  <c:v>2.60642919200695E-2</c:v>
                </c:pt>
                <c:pt idx="16">
                  <c:v>4.0834057341442201E-2</c:v>
                </c:pt>
                <c:pt idx="17">
                  <c:v>2.60642919200695E-2</c:v>
                </c:pt>
                <c:pt idx="18">
                  <c:v>6.4291920069504793E-2</c:v>
                </c:pt>
                <c:pt idx="19">
                  <c:v>0.29713292788879198</c:v>
                </c:pt>
              </c:numCache>
            </c:numRef>
          </c:val>
        </c:ser>
        <c:ser>
          <c:idx val="1"/>
          <c:order val="1"/>
          <c:tx>
            <c:strRef>
              <c:f>'Figure 3'!$E$1</c:f>
              <c:strCache>
                <c:ptCount val="1"/>
                <c:pt idx="0">
                  <c:v>APD</c:v>
                </c:pt>
              </c:strCache>
            </c:strRef>
          </c:tx>
          <c:invertIfNegative val="0"/>
          <c:cat>
            <c:strRef>
              <c:f>'Figure 3'!$A$2:$A$21</c:f>
              <c:strCache>
                <c:ptCount val="20"/>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c:v>
                </c:pt>
                <c:pt idx="14">
                  <c:v>70-75</c:v>
                </c:pt>
                <c:pt idx="15">
                  <c:v>75-80</c:v>
                </c:pt>
                <c:pt idx="16">
                  <c:v>80-85</c:v>
                </c:pt>
                <c:pt idx="17">
                  <c:v>85-90</c:v>
                </c:pt>
                <c:pt idx="18">
                  <c:v>90-95</c:v>
                </c:pt>
                <c:pt idx="19">
                  <c:v>95-100</c:v>
                </c:pt>
              </c:strCache>
            </c:strRef>
          </c:cat>
          <c:val>
            <c:numRef>
              <c:f>'Figure 3'!$E$2:$E$21</c:f>
              <c:numCache>
                <c:formatCode>0.00%</c:formatCode>
                <c:ptCount val="20"/>
                <c:pt idx="0">
                  <c:v>0.34146341463414598</c:v>
                </c:pt>
                <c:pt idx="1">
                  <c:v>1.27758420441347E-2</c:v>
                </c:pt>
                <c:pt idx="2">
                  <c:v>8.1300813008130107E-3</c:v>
                </c:pt>
                <c:pt idx="3">
                  <c:v>6.9686411149825801E-3</c:v>
                </c:pt>
                <c:pt idx="4">
                  <c:v>1.50987224157956E-2</c:v>
                </c:pt>
                <c:pt idx="5">
                  <c:v>1.50987224157956E-2</c:v>
                </c:pt>
                <c:pt idx="6">
                  <c:v>1.27758420441347E-2</c:v>
                </c:pt>
                <c:pt idx="7">
                  <c:v>5.8072009291521504E-3</c:v>
                </c:pt>
                <c:pt idx="8">
                  <c:v>8.1300813008130107E-3</c:v>
                </c:pt>
                <c:pt idx="9">
                  <c:v>1.50987224157956E-2</c:v>
                </c:pt>
                <c:pt idx="10">
                  <c:v>1.50987224157956E-2</c:v>
                </c:pt>
                <c:pt idx="11">
                  <c:v>1.9744483159117299E-2</c:v>
                </c:pt>
                <c:pt idx="12">
                  <c:v>1.50987224157956E-2</c:v>
                </c:pt>
                <c:pt idx="13">
                  <c:v>2.5551684088269501E-2</c:v>
                </c:pt>
                <c:pt idx="14">
                  <c:v>2.67131242740999E-2</c:v>
                </c:pt>
                <c:pt idx="15">
                  <c:v>2.9036004645760699E-2</c:v>
                </c:pt>
                <c:pt idx="16">
                  <c:v>3.2520325203252001E-2</c:v>
                </c:pt>
                <c:pt idx="17">
                  <c:v>4.6457607433217203E-2</c:v>
                </c:pt>
                <c:pt idx="18">
                  <c:v>6.0394889663182301E-2</c:v>
                </c:pt>
                <c:pt idx="19">
                  <c:v>0.28803716608594698</c:v>
                </c:pt>
              </c:numCache>
            </c:numRef>
          </c:val>
        </c:ser>
        <c:dLbls>
          <c:showLegendKey val="0"/>
          <c:showVal val="0"/>
          <c:showCatName val="0"/>
          <c:showSerName val="0"/>
          <c:showPercent val="0"/>
          <c:showBubbleSize val="0"/>
        </c:dLbls>
        <c:gapWidth val="150"/>
        <c:axId val="180188672"/>
        <c:axId val="180190592"/>
      </c:barChart>
      <c:catAx>
        <c:axId val="180188672"/>
        <c:scaling>
          <c:orientation val="minMax"/>
        </c:scaling>
        <c:delete val="0"/>
        <c:axPos val="b"/>
        <c:title>
          <c:tx>
            <c:rich>
              <a:bodyPr/>
              <a:lstStyle/>
              <a:p>
                <a:pPr>
                  <a:defRPr sz="1200"/>
                </a:pPr>
                <a:r>
                  <a:rPr lang="en-US" sz="1200"/>
                  <a:t>PRA Range</a:t>
                </a:r>
              </a:p>
            </c:rich>
          </c:tx>
          <c:layout/>
          <c:overlay val="0"/>
        </c:title>
        <c:majorTickMark val="out"/>
        <c:minorTickMark val="none"/>
        <c:tickLblPos val="nextTo"/>
        <c:txPr>
          <a:bodyPr/>
          <a:lstStyle/>
          <a:p>
            <a:pPr>
              <a:defRPr sz="1200"/>
            </a:pPr>
            <a:endParaRPr lang="en-US"/>
          </a:p>
        </c:txPr>
        <c:crossAx val="180190592"/>
        <c:crosses val="autoZero"/>
        <c:auto val="1"/>
        <c:lblAlgn val="ctr"/>
        <c:lblOffset val="100"/>
        <c:noMultiLvlLbl val="0"/>
      </c:catAx>
      <c:valAx>
        <c:axId val="180190592"/>
        <c:scaling>
          <c:orientation val="minMax"/>
        </c:scaling>
        <c:delete val="0"/>
        <c:axPos val="l"/>
        <c:title>
          <c:tx>
            <c:rich>
              <a:bodyPr rot="-5400000" vert="horz"/>
              <a:lstStyle/>
              <a:p>
                <a:pPr>
                  <a:defRPr/>
                </a:pPr>
                <a:r>
                  <a:rPr lang="en-US"/>
                  <a:t>Percentage</a:t>
                </a:r>
              </a:p>
            </c:rich>
          </c:tx>
          <c:layout/>
          <c:overlay val="0"/>
        </c:title>
        <c:numFmt formatCode="0%" sourceLinked="0"/>
        <c:majorTickMark val="out"/>
        <c:minorTickMark val="none"/>
        <c:tickLblPos val="nextTo"/>
        <c:txPr>
          <a:bodyPr/>
          <a:lstStyle/>
          <a:p>
            <a:pPr>
              <a:defRPr sz="1200"/>
            </a:pPr>
            <a:endParaRPr lang="en-US"/>
          </a:p>
        </c:txPr>
        <c:crossAx val="180188672"/>
        <c:crosses val="autoZero"/>
        <c:crossBetween val="between"/>
      </c:valAx>
    </c:plotArea>
    <c:legend>
      <c:legendPos val="r"/>
      <c:layout/>
      <c:overlay val="0"/>
      <c:txPr>
        <a:bodyPr/>
        <a:lstStyle/>
        <a:p>
          <a:pPr>
            <a:defRPr sz="1200"/>
          </a:pPr>
          <a:endParaRPr lang="en-US"/>
        </a:p>
      </c:txPr>
    </c:legend>
    <c:plotVisOnly val="1"/>
    <c:dispBlanksAs val="gap"/>
    <c:showDLblsOverMax val="0"/>
  </c:chart>
  <c:txPr>
    <a:bodyPr/>
    <a:lstStyle/>
    <a:p>
      <a:pPr>
        <a:defRPr sz="900" u="sng">
          <a:latin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 4'!$B$1</c:f>
              <c:strCache>
                <c:ptCount val="1"/>
                <c:pt idx="0">
                  <c:v>NKR</c:v>
                </c:pt>
              </c:strCache>
            </c:strRef>
          </c:tx>
          <c:invertIfNegative val="0"/>
          <c:cat>
            <c:strRef>
              <c:f>'Figure 4'!$A$2:$A$6</c:f>
              <c:strCache>
                <c:ptCount val="5"/>
                <c:pt idx="0">
                  <c:v>95-96</c:v>
                </c:pt>
                <c:pt idx="1">
                  <c:v>96-97</c:v>
                </c:pt>
                <c:pt idx="2">
                  <c:v>97-98</c:v>
                </c:pt>
                <c:pt idx="3">
                  <c:v>98-99</c:v>
                </c:pt>
                <c:pt idx="4">
                  <c:v>99-100</c:v>
                </c:pt>
              </c:strCache>
            </c:strRef>
          </c:cat>
          <c:val>
            <c:numRef>
              <c:f>'Figure 4'!$B$2:$B$6</c:f>
              <c:numCache>
                <c:formatCode>0.00%</c:formatCode>
                <c:ptCount val="5"/>
                <c:pt idx="0">
                  <c:v>1.65837479270315E-2</c:v>
                </c:pt>
                <c:pt idx="1">
                  <c:v>1.49253731343284E-2</c:v>
                </c:pt>
                <c:pt idx="2">
                  <c:v>2.5704809286898798E-2</c:v>
                </c:pt>
                <c:pt idx="3">
                  <c:v>4.5605306799336602E-2</c:v>
                </c:pt>
                <c:pt idx="4">
                  <c:v>0.14179104477611901</c:v>
                </c:pt>
              </c:numCache>
            </c:numRef>
          </c:val>
        </c:ser>
        <c:ser>
          <c:idx val="1"/>
          <c:order val="1"/>
          <c:tx>
            <c:strRef>
              <c:f>'Figure 4'!$C$1</c:f>
              <c:strCache>
                <c:ptCount val="1"/>
                <c:pt idx="0">
                  <c:v>APD</c:v>
                </c:pt>
              </c:strCache>
            </c:strRef>
          </c:tx>
          <c:invertIfNegative val="0"/>
          <c:cat>
            <c:strRef>
              <c:f>'Figure 4'!$A$2:$A$6</c:f>
              <c:strCache>
                <c:ptCount val="5"/>
                <c:pt idx="0">
                  <c:v>95-96</c:v>
                </c:pt>
                <c:pt idx="1">
                  <c:v>96-97</c:v>
                </c:pt>
                <c:pt idx="2">
                  <c:v>97-98</c:v>
                </c:pt>
                <c:pt idx="3">
                  <c:v>98-99</c:v>
                </c:pt>
                <c:pt idx="4">
                  <c:v>99-100</c:v>
                </c:pt>
              </c:strCache>
            </c:strRef>
          </c:cat>
          <c:val>
            <c:numRef>
              <c:f>'Figure 4'!$C$2:$C$6</c:f>
              <c:numCache>
                <c:formatCode>0.00%</c:formatCode>
                <c:ptCount val="5"/>
                <c:pt idx="0">
                  <c:v>2.0905923344947699E-2</c:v>
                </c:pt>
                <c:pt idx="1">
                  <c:v>2.5551684088269501E-2</c:v>
                </c:pt>
                <c:pt idx="2">
                  <c:v>4.1811846689895502E-2</c:v>
                </c:pt>
                <c:pt idx="3">
                  <c:v>5.8072009291521502E-2</c:v>
                </c:pt>
                <c:pt idx="4">
                  <c:v>0.14169570267131201</c:v>
                </c:pt>
              </c:numCache>
            </c:numRef>
          </c:val>
        </c:ser>
        <c:dLbls>
          <c:showLegendKey val="0"/>
          <c:showVal val="0"/>
          <c:showCatName val="0"/>
          <c:showSerName val="0"/>
          <c:showPercent val="0"/>
          <c:showBubbleSize val="0"/>
        </c:dLbls>
        <c:gapWidth val="150"/>
        <c:axId val="176882048"/>
        <c:axId val="176883968"/>
      </c:barChart>
      <c:catAx>
        <c:axId val="176882048"/>
        <c:scaling>
          <c:orientation val="minMax"/>
        </c:scaling>
        <c:delete val="0"/>
        <c:axPos val="b"/>
        <c:title>
          <c:tx>
            <c:rich>
              <a:bodyPr/>
              <a:lstStyle/>
              <a:p>
                <a:pPr>
                  <a:defRPr sz="1200"/>
                </a:pPr>
                <a:r>
                  <a:rPr lang="en-US" sz="1200"/>
                  <a:t>PRA Range</a:t>
                </a:r>
              </a:p>
            </c:rich>
          </c:tx>
          <c:layout/>
          <c:overlay val="0"/>
        </c:title>
        <c:majorTickMark val="out"/>
        <c:minorTickMark val="none"/>
        <c:tickLblPos val="nextTo"/>
        <c:txPr>
          <a:bodyPr/>
          <a:lstStyle/>
          <a:p>
            <a:pPr>
              <a:defRPr sz="1200"/>
            </a:pPr>
            <a:endParaRPr lang="en-US"/>
          </a:p>
        </c:txPr>
        <c:crossAx val="176883968"/>
        <c:crosses val="autoZero"/>
        <c:auto val="1"/>
        <c:lblAlgn val="ctr"/>
        <c:lblOffset val="100"/>
        <c:noMultiLvlLbl val="0"/>
      </c:catAx>
      <c:valAx>
        <c:axId val="176883968"/>
        <c:scaling>
          <c:orientation val="minMax"/>
        </c:scaling>
        <c:delete val="0"/>
        <c:axPos val="l"/>
        <c:title>
          <c:tx>
            <c:rich>
              <a:bodyPr rot="-5400000" vert="horz"/>
              <a:lstStyle/>
              <a:p>
                <a:pPr>
                  <a:defRPr sz="1200"/>
                </a:pPr>
                <a:r>
                  <a:rPr lang="en-US" sz="1200"/>
                  <a:t>Percentage</a:t>
                </a:r>
              </a:p>
            </c:rich>
          </c:tx>
          <c:layout/>
          <c:overlay val="0"/>
        </c:title>
        <c:numFmt formatCode="0%" sourceLinked="0"/>
        <c:majorTickMark val="out"/>
        <c:minorTickMark val="none"/>
        <c:tickLblPos val="nextTo"/>
        <c:txPr>
          <a:bodyPr/>
          <a:lstStyle/>
          <a:p>
            <a:pPr>
              <a:defRPr sz="1200"/>
            </a:pPr>
            <a:endParaRPr lang="en-US"/>
          </a:p>
        </c:txPr>
        <c:crossAx val="176882048"/>
        <c:crosses val="autoZero"/>
        <c:crossBetween val="between"/>
      </c:valAx>
    </c:plotArea>
    <c:legend>
      <c:legendPos val="r"/>
      <c:layout/>
      <c:overlay val="0"/>
      <c:txPr>
        <a:bodyPr/>
        <a:lstStyle/>
        <a:p>
          <a:pPr>
            <a:defRPr sz="1200"/>
          </a:pPr>
          <a:endParaRPr lang="en-US"/>
        </a:p>
      </c:txPr>
    </c:legend>
    <c:plotVisOnly val="1"/>
    <c:dispBlanksAs val="gap"/>
    <c:showDLblsOverMax val="0"/>
  </c:chart>
  <c:txPr>
    <a:bodyPr/>
    <a:lstStyle/>
    <a:p>
      <a:pPr algn="ctr">
        <a:defRPr sz="900">
          <a:latin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invertIfNegative val="0"/>
          <c:dLbls>
            <c:dLbl>
              <c:idx val="13"/>
              <c:layout/>
              <c:tx>
                <c:rich>
                  <a:bodyPr/>
                  <a:lstStyle/>
                  <a:p>
                    <a:r>
                      <a:rPr lang="en-US" smtClean="0"/>
                      <a:t>590</a:t>
                    </a:r>
                    <a:endParaRPr lang="en-US" dirty="0"/>
                  </a:p>
                </c:rich>
              </c:tx>
              <c:showLegendKey val="0"/>
              <c:showVal val="1"/>
              <c:showCatName val="0"/>
              <c:showSerName val="0"/>
              <c:showPercent val="0"/>
              <c:showBubbleSize val="0"/>
            </c:dLbl>
            <c:txPr>
              <a:bodyPr/>
              <a:lstStyle/>
              <a:p>
                <a:pPr>
                  <a:defRPr sz="1800" b="1"/>
                </a:pPr>
                <a:endParaRPr lang="en-US"/>
              </a:p>
            </c:txPr>
            <c:showLegendKey val="0"/>
            <c:showVal val="1"/>
            <c:showCatName val="0"/>
            <c:showSerName val="0"/>
            <c:showPercent val="0"/>
            <c:showBubbleSize val="0"/>
            <c:showLeaderLines val="0"/>
          </c:dLbls>
          <c:cat>
            <c:numRef>
              <c:f>Sheet1!$C$16:$P$16</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Sheet1!$C$17:$P$17</c:f>
              <c:numCache>
                <c:formatCode>General</c:formatCode>
                <c:ptCount val="14"/>
                <c:pt idx="0">
                  <c:v>2</c:v>
                </c:pt>
                <c:pt idx="1">
                  <c:v>4</c:v>
                </c:pt>
                <c:pt idx="2">
                  <c:v>6</c:v>
                </c:pt>
                <c:pt idx="3">
                  <c:v>19</c:v>
                </c:pt>
                <c:pt idx="4">
                  <c:v>34</c:v>
                </c:pt>
                <c:pt idx="5">
                  <c:v>27</c:v>
                </c:pt>
                <c:pt idx="6">
                  <c:v>74</c:v>
                </c:pt>
                <c:pt idx="7">
                  <c:v>111</c:v>
                </c:pt>
                <c:pt idx="8">
                  <c:v>228</c:v>
                </c:pt>
                <c:pt idx="9">
                  <c:v>281</c:v>
                </c:pt>
                <c:pt idx="10">
                  <c:v>430</c:v>
                </c:pt>
                <c:pt idx="11">
                  <c:v>446</c:v>
                </c:pt>
                <c:pt idx="12">
                  <c:v>528</c:v>
                </c:pt>
                <c:pt idx="13">
                  <c:v>589</c:v>
                </c:pt>
              </c:numCache>
            </c:numRef>
          </c:val>
        </c:ser>
        <c:dLbls>
          <c:showLegendKey val="0"/>
          <c:showVal val="0"/>
          <c:showCatName val="0"/>
          <c:showSerName val="0"/>
          <c:showPercent val="0"/>
          <c:showBubbleSize val="0"/>
        </c:dLbls>
        <c:gapWidth val="150"/>
        <c:axId val="189155584"/>
        <c:axId val="189165568"/>
      </c:barChart>
      <c:catAx>
        <c:axId val="189155584"/>
        <c:scaling>
          <c:orientation val="minMax"/>
        </c:scaling>
        <c:delete val="0"/>
        <c:axPos val="b"/>
        <c:numFmt formatCode="General" sourceLinked="1"/>
        <c:majorTickMark val="out"/>
        <c:minorTickMark val="none"/>
        <c:tickLblPos val="nextTo"/>
        <c:txPr>
          <a:bodyPr/>
          <a:lstStyle/>
          <a:p>
            <a:pPr>
              <a:defRPr sz="1800" b="1"/>
            </a:pPr>
            <a:endParaRPr lang="en-US"/>
          </a:p>
        </c:txPr>
        <c:crossAx val="189165568"/>
        <c:crosses val="autoZero"/>
        <c:auto val="1"/>
        <c:lblAlgn val="ctr"/>
        <c:lblOffset val="100"/>
        <c:noMultiLvlLbl val="0"/>
      </c:catAx>
      <c:valAx>
        <c:axId val="189165568"/>
        <c:scaling>
          <c:orientation val="minMax"/>
          <c:max val="700"/>
          <c:min val="0"/>
        </c:scaling>
        <c:delete val="1"/>
        <c:axPos val="l"/>
        <c:numFmt formatCode="General" sourceLinked="1"/>
        <c:majorTickMark val="out"/>
        <c:minorTickMark val="none"/>
        <c:tickLblPos val="nextTo"/>
        <c:crossAx val="189155584"/>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06-23T16:47:38.957" idx="1">
    <p:pos x="1918" y="2684"/>
    <p:text>average degree of a node grows with the size of the market.
A node is not connected to a constant fraction of nodes (it would make the resulting limit graph dense, unlike kidney exchange models)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9994879-99D6-463A-AF2B-4018FAEE708D}" type="datetimeFigureOut">
              <a:rPr lang="en-US" smtClean="0"/>
              <a:t>11/15/2015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C7A2962-A024-48D0-ACC2-E05E1977B330}" type="slidenum">
              <a:rPr lang="en-US" smtClean="0"/>
              <a:t>‹#›</a:t>
            </a:fld>
            <a:endParaRPr lang="en-US"/>
          </a:p>
        </p:txBody>
      </p:sp>
    </p:spTree>
    <p:extLst>
      <p:ext uri="{BB962C8B-B14F-4D97-AF65-F5344CB8AC3E}">
        <p14:creationId xmlns:p14="http://schemas.microsoft.com/office/powerpoint/2010/main" val="723397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1E2EE0-6337-4A93-B96A-704BB4A8E196}" type="datetimeFigureOut">
              <a:rPr lang="en-US" smtClean="0"/>
              <a:t>11/15/2015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076D14-5A20-47CE-8B1C-C4F4E4748822}" type="slidenum">
              <a:rPr lang="en-US" smtClean="0"/>
              <a:t>‹#›</a:t>
            </a:fld>
            <a:endParaRPr lang="en-US"/>
          </a:p>
        </p:txBody>
      </p:sp>
    </p:spTree>
    <p:extLst>
      <p:ext uri="{BB962C8B-B14F-4D97-AF65-F5344CB8AC3E}">
        <p14:creationId xmlns:p14="http://schemas.microsoft.com/office/powerpoint/2010/main" val="319373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161973C8-72D2-407B-8907-C9604691649A}" type="slidenum">
              <a:rPr lang="en-US" smtClean="0"/>
              <a:pPr>
                <a:defRPr/>
              </a:pPr>
              <a:t>3</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C847D-5AA7-4096-AE0F-1D607B64D71B}" type="slidenum">
              <a:rPr lang="en-US" altLang="en-US"/>
              <a:pPr/>
              <a:t>13</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935144" y="4415790"/>
            <a:ext cx="5140112" cy="4183380"/>
          </a:xfrm>
        </p:spPr>
        <p:txBody>
          <a:bodyPr/>
          <a:lstStyle/>
          <a:p>
            <a:r>
              <a:rPr lang="en-US" altLang="en-US"/>
              <a:t>Skip for NOM talk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93FFC416-DBC9-4352-8F31-22F8869705B3}" type="slidenum">
              <a:rPr lang="en-US" smtClean="0"/>
              <a:pPr>
                <a:defRPr/>
              </a:pPr>
              <a:t>15</a:t>
            </a:fld>
            <a:endParaRPr lang="en-US" smtClean="0"/>
          </a:p>
        </p:txBody>
      </p:sp>
      <p:sp>
        <p:nvSpPr>
          <p:cNvPr id="73731" name="Rectangle 2"/>
          <p:cNvSpPr>
            <a:spLocks noGrp="1" noRot="1" noChangeAspect="1" noChangeArrowheads="1" noTextEdit="1"/>
          </p:cNvSpPr>
          <p:nvPr>
            <p:ph type="sldImg"/>
          </p:nvPr>
        </p:nvSpPr>
        <p:spPr>
          <a:xfrm>
            <a:off x="1181100" y="696913"/>
            <a:ext cx="4648200" cy="3486150"/>
          </a:xfrm>
          <a:ln/>
        </p:spPr>
      </p:sp>
      <p:sp>
        <p:nvSpPr>
          <p:cNvPr id="73732"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535AB4-E84E-4CD6-812D-3909F2DDA9BE}" type="slidenum">
              <a:rPr lang="en-US" smtClean="0"/>
              <a:t>16</a:t>
            </a:fld>
            <a:endParaRPr lang="en-US"/>
          </a:p>
        </p:txBody>
      </p:sp>
    </p:spTree>
    <p:extLst>
      <p:ext uri="{BB962C8B-B14F-4D97-AF65-F5344CB8AC3E}">
        <p14:creationId xmlns:p14="http://schemas.microsoft.com/office/powerpoint/2010/main" val="91504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82FD7-64B8-45EB-98E4-A503DB152248}" type="slidenum">
              <a:rPr lang="en-US" altLang="en-US"/>
              <a:pPr/>
              <a:t>19</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935144" y="4415790"/>
            <a:ext cx="5140112" cy="4183380"/>
          </a:xfrm>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1FCD9-7791-434E-849D-0A6F844502EB}" type="slidenum">
              <a:rPr lang="en-US" altLang="en-US"/>
              <a:pPr/>
              <a:t>20</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935144" y="4415790"/>
            <a:ext cx="5140112" cy="4183380"/>
          </a:xfrm>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DA9D9F-C76A-4866-8F99-CBF32CDE4309}" type="slidenum">
              <a:rPr lang="en-US" altLang="en-US"/>
              <a:pPr/>
              <a:t>21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935144" y="4415790"/>
            <a:ext cx="5140112" cy="4183380"/>
          </a:xfrm>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5F16A-D009-4BA0-B5C6-9303DD134EB1}" type="slidenum">
              <a:rPr lang="en-US" altLang="en-US"/>
              <a:pPr/>
              <a:t>22</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CBBEEF-F4DD-4532-84EC-83A0E38B6E67}" type="slidenum">
              <a:rPr lang="en-US" altLang="en-US"/>
              <a:pPr/>
              <a:t>23</a:t>
            </a:fld>
            <a:endParaRPr lang="en-US" alt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88B1D-3AD5-4D87-8123-0884D1A636C6}" type="slidenum">
              <a:rPr lang="en-US" altLang="en-US"/>
              <a:pPr/>
              <a:t>24</a:t>
            </a:fld>
            <a:endParaRPr lang="en-US"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34410-89B1-4B93-9695-2FBD854BDAB6}" type="slidenum">
              <a:rPr lang="en-US" altLang="en-US"/>
              <a:pPr/>
              <a:t>25</a:t>
            </a:fld>
            <a:endParaRPr lang="en-US" alt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p:txBody>
          <a:bodyPr/>
          <a:lstStyle/>
          <a:p>
            <a:pPr>
              <a:defRPr/>
            </a:pPr>
            <a:fld id="{A612C935-89A2-43EB-B495-5C7C58923DC6}" type="slidenum">
              <a:rPr lang="en-US" smtClean="0"/>
              <a:pPr>
                <a:defRPr/>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4AAAC-8522-4717-89AF-5ABB0F1DB18F}" type="slidenum">
              <a:rPr lang="en-US" altLang="en-US"/>
              <a:pPr/>
              <a:t>26</a:t>
            </a:fld>
            <a:endParaRPr lang="en-US" alt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81100" y="696913"/>
            <a:ext cx="4648200" cy="3486150"/>
          </a:xfrm>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1949D7CE-5680-455B-8844-671DBD8F24EF}" type="slidenum">
              <a:rPr lang="en-US" smtClean="0"/>
              <a:pPr/>
              <a:t>30</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81100" y="696913"/>
            <a:ext cx="4648200" cy="3486150"/>
          </a:xfrm>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1949D7CE-5680-455B-8844-671DBD8F24EF}" type="slidenum">
              <a:rPr lang="en-US" smtClean="0"/>
              <a:pPr/>
              <a:t>34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694C79A-AAE3-40D5-A4F5-A526188C8581}" type="slidenum">
              <a:rPr lang="en-US" smtClean="0"/>
              <a:pPr/>
              <a:t>37</a:t>
            </a:fld>
            <a:endParaRPr lang="en-US" smtClean="0"/>
          </a:p>
        </p:txBody>
      </p:sp>
      <p:sp>
        <p:nvSpPr>
          <p:cNvPr id="109571" name="Rectangle 2"/>
          <p:cNvSpPr>
            <a:spLocks noGrp="1" noRot="1" noChangeAspect="1" noChangeArrowheads="1" noTextEdit="1"/>
          </p:cNvSpPr>
          <p:nvPr>
            <p:ph type="sldImg"/>
          </p:nvPr>
        </p:nvSpPr>
        <p:spPr>
          <a:xfrm>
            <a:off x="1181100" y="696913"/>
            <a:ext cx="4648200" cy="3486150"/>
          </a:xfrm>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85B0BE-BD50-4EA5-98C3-DE6935D17251}" type="slidenum">
              <a:rPr lang="en-US" smtClean="0"/>
              <a:pPr>
                <a:defRPr/>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85B0BE-BD50-4EA5-98C3-DE6935D17251}" type="slidenum">
              <a:rPr lang="en-US" smtClean="0"/>
              <a:pPr>
                <a:defRPr/>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I’ll try to fulfil the promise of my title, to tell you about recent developments, and further frontiers.</a:t>
            </a:r>
          </a:p>
          <a:p>
            <a:r>
              <a:rPr lang="en-US" dirty="0" smtClean="0"/>
              <a:t>After</a:t>
            </a:r>
            <a:r>
              <a:rPr lang="en-US" baseline="0" dirty="0" smtClean="0"/>
              <a:t> giving you some background, the first paper I’ll tell you about talks about some of the non-mathematical, ongoing features of design—interacting with the market participants. The second paper will speak about possibilities for expanding kidney exchange internationally.</a:t>
            </a:r>
            <a:endParaRPr lang="en-US" dirty="0"/>
          </a:p>
        </p:txBody>
      </p:sp>
      <p:sp>
        <p:nvSpPr>
          <p:cNvPr id="4" name="Slide Number Placeholder 3"/>
          <p:cNvSpPr>
            <a:spLocks noGrp="1"/>
          </p:cNvSpPr>
          <p:nvPr>
            <p:ph type="sldNum" sz="quarter" idx="10"/>
          </p:nvPr>
        </p:nvSpPr>
        <p:spPr/>
        <p:txBody>
          <a:bodyPr/>
          <a:lstStyle/>
          <a:p>
            <a:fld id="{F0896D22-F9D1-41AC-AC83-556B53F2C680}" type="slidenum">
              <a:rPr lang="en-US" smtClean="0"/>
              <a:t>5</a:t>
            </a:fld>
            <a:endParaRPr lang="en-US"/>
          </a:p>
        </p:txBody>
      </p:sp>
    </p:spTree>
    <p:extLst>
      <p:ext uri="{BB962C8B-B14F-4D97-AF65-F5344CB8AC3E}">
        <p14:creationId xmlns:p14="http://schemas.microsoft.com/office/powerpoint/2010/main" val="1278952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85B0BE-BD50-4EA5-98C3-DE6935D17251}" type="slidenum">
              <a:rPr lang="en-US" smtClean="0"/>
              <a:pPr>
                <a:defRPr/>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pPr>
              <a:defRPr/>
            </a:pPr>
            <a:fld id="{AF925867-D7ED-41CD-BE9A-A0A9B661BE55}" type="slidenum">
              <a:rPr lang="en-US" smtClean="0"/>
              <a:pPr>
                <a:defRPr/>
              </a:pPr>
              <a:t>42</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45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46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6BDD1B17-01B2-469D-88A0-6B1334470918}" type="slidenum">
              <a:rPr lang="en-US" smtClean="0"/>
              <a:pPr>
                <a:defRPr/>
              </a:pPr>
              <a:t>47</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470F7C2-73B5-464B-BAD4-1BB6B6A2A95E}" type="slidenum">
              <a:rPr lang="en-US" smtClean="0"/>
              <a:pPr/>
              <a:t>48</a:t>
            </a:fld>
            <a:endParaRPr lang="en-US" smtClean="0"/>
          </a:p>
        </p:txBody>
      </p:sp>
      <p:sp>
        <p:nvSpPr>
          <p:cNvPr id="112643" name="Rectangle 2"/>
          <p:cNvSpPr>
            <a:spLocks noGrp="1" noRot="1" noChangeAspect="1" noChangeArrowheads="1" noTextEdit="1"/>
          </p:cNvSpPr>
          <p:nvPr>
            <p:ph type="sldImg"/>
          </p:nvPr>
        </p:nvSpPr>
        <p:spPr>
          <a:xfrm>
            <a:off x="1181100" y="696913"/>
            <a:ext cx="4648200" cy="3486150"/>
          </a:xfrm>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470F7C2-73B5-464B-BAD4-1BB6B6A2A95E}" type="slidenum">
              <a:rPr lang="en-US" smtClean="0"/>
              <a:pPr/>
              <a:t>49</a:t>
            </a:fld>
            <a:endParaRPr lang="en-US" smtClean="0"/>
          </a:p>
        </p:txBody>
      </p:sp>
      <p:sp>
        <p:nvSpPr>
          <p:cNvPr id="112643" name="Rectangle 2"/>
          <p:cNvSpPr>
            <a:spLocks noGrp="1" noRot="1" noChangeAspect="1" noChangeArrowheads="1" noTextEdit="1"/>
          </p:cNvSpPr>
          <p:nvPr>
            <p:ph type="sldImg"/>
          </p:nvPr>
        </p:nvSpPr>
        <p:spPr>
          <a:xfrm>
            <a:off x="1181100" y="696913"/>
            <a:ext cx="4648200" cy="3486150"/>
          </a:xfrm>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AF39381-3981-4ADD-86F3-19298A300568}" type="slidenum">
              <a:rPr lang="en-US" smtClean="0"/>
              <a:pPr/>
              <a:t>50</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86E9B2D-A21D-4116-B6E2-E56B3609C462}" type="slidenum">
              <a:rPr lang="en-US" smtClean="0"/>
              <a:pPr>
                <a:defRPr/>
              </a:pPr>
              <a:t>51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827D9F-8027-4D73-A1A5-3395E84A13B7}" type="slidenum">
              <a:rPr lang="en-US" smtClean="0"/>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A8C57-93F0-477E-AFAE-7096045ABB12}" type="slidenum">
              <a:rPr lang="en-US" altLang="en-US"/>
              <a:pPr/>
              <a:t>6</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35144" y="4415790"/>
            <a:ext cx="5140112" cy="4183380"/>
          </a:xfrm>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44F6F7-BDA7-468B-8DB9-38753D6404DE}" type="slidenum">
              <a:rPr lang="en-US" smtClean="0"/>
              <a:pPr/>
              <a:t>54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56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b="1" dirty="0">
                <a:solidFill>
                  <a:srgbClr val="BBE0E3"/>
                </a:solidFill>
                <a:latin typeface="Arial Narrow" pitchFamily="34" charset="0"/>
              </a:rPr>
              <a:t>Each transplant to an American saves about $250,000 compared to dialysis (over first 5 years)</a:t>
            </a:r>
          </a:p>
          <a:p>
            <a:endParaRPr lang="en-US" dirty="0"/>
          </a:p>
        </p:txBody>
      </p:sp>
      <p:sp>
        <p:nvSpPr>
          <p:cNvPr id="4" name="Slide Number Placeholder 3"/>
          <p:cNvSpPr>
            <a:spLocks noGrp="1"/>
          </p:cNvSpPr>
          <p:nvPr>
            <p:ph type="sldNum" sz="quarter" idx="10"/>
          </p:nvPr>
        </p:nvSpPr>
        <p:spPr/>
        <p:txBody>
          <a:bodyPr/>
          <a:lstStyle/>
          <a:p>
            <a:fld id="{821622E0-BA20-468C-91A2-317472584315}" type="slidenum">
              <a:rPr lang="en-US" smtClean="0"/>
              <a:t>67</a:t>
            </a:fld>
            <a:endParaRPr lang="en-US"/>
          </a:p>
        </p:txBody>
      </p:sp>
    </p:spTree>
    <p:extLst>
      <p:ext uri="{BB962C8B-B14F-4D97-AF65-F5344CB8AC3E}">
        <p14:creationId xmlns:p14="http://schemas.microsoft.com/office/powerpoint/2010/main" val="685666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228E4EAB-BAF7-49C8-8BC8-0FA1565F244B}" type="slidenum">
              <a:rPr lang="en-US" smtClean="0">
                <a:cs typeface="Arial" charset="0"/>
              </a:rPr>
              <a:pPr/>
              <a:t>71</a:t>
            </a:fld>
            <a:endParaRPr lang="en-US" smtClean="0">
              <a:cs typeface="Arial" charset="0"/>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3177" tIns="46589" rIns="93177" bIns="46589" anchor="b"/>
          <a:lstStyle/>
          <a:p>
            <a:pPr algn="r" eaLnBrk="0" hangingPunct="0"/>
            <a:fld id="{B79BA2D7-E2F9-4935-B2A0-D563AD318AA5}" type="slidenum">
              <a:rPr lang="en-US" sz="1200"/>
              <a:pPr algn="r" eaLnBrk="0" hangingPunct="0"/>
              <a:t>72</a:t>
            </a:fld>
            <a:endParaRPr lang="en-US" sz="120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A9F5F-4A47-154F-A094-4E086A9A8762}" type="slidenum">
              <a:rPr lang="en-US" smtClean="0"/>
              <a:t>73</a:t>
            </a:fld>
            <a:endParaRPr lang="en-US"/>
          </a:p>
        </p:txBody>
      </p:sp>
    </p:spTree>
    <p:extLst>
      <p:ext uri="{BB962C8B-B14F-4D97-AF65-F5344CB8AC3E}">
        <p14:creationId xmlns:p14="http://schemas.microsoft.com/office/powerpoint/2010/main" val="11361940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A9F5F-4A47-154F-A094-4E086A9A8762}" type="slidenum">
              <a:rPr lang="en-US" smtClean="0"/>
              <a:t>74</a:t>
            </a:fld>
            <a:endParaRPr lang="en-US"/>
          </a:p>
        </p:txBody>
      </p:sp>
    </p:spTree>
    <p:extLst>
      <p:ext uri="{BB962C8B-B14F-4D97-AF65-F5344CB8AC3E}">
        <p14:creationId xmlns:p14="http://schemas.microsoft.com/office/powerpoint/2010/main" val="11361940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A9F5F-4A47-154F-A094-4E086A9A8762}" type="slidenum">
              <a:rPr lang="en-US" smtClean="0"/>
              <a:t>75</a:t>
            </a:fld>
            <a:endParaRPr lang="en-US"/>
          </a:p>
        </p:txBody>
      </p:sp>
    </p:spTree>
    <p:extLst>
      <p:ext uri="{BB962C8B-B14F-4D97-AF65-F5344CB8AC3E}">
        <p14:creationId xmlns:p14="http://schemas.microsoft.com/office/powerpoint/2010/main" val="11361940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A9F5F-4A47-154F-A094-4E086A9A8762}" type="slidenum">
              <a:rPr lang="en-US" smtClean="0"/>
              <a:t>76</a:t>
            </a:fld>
            <a:endParaRPr lang="en-US"/>
          </a:p>
        </p:txBody>
      </p:sp>
    </p:spTree>
    <p:extLst>
      <p:ext uri="{BB962C8B-B14F-4D97-AF65-F5344CB8AC3E}">
        <p14:creationId xmlns:p14="http://schemas.microsoft.com/office/powerpoint/2010/main" val="11361940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A9F5F-4A47-154F-A094-4E086A9A8762}" type="slidenum">
              <a:rPr lang="en-US" smtClean="0"/>
              <a:t>77</a:t>
            </a:fld>
            <a:endParaRPr lang="en-US"/>
          </a:p>
        </p:txBody>
      </p:sp>
    </p:spTree>
    <p:extLst>
      <p:ext uri="{BB962C8B-B14F-4D97-AF65-F5344CB8AC3E}">
        <p14:creationId xmlns:p14="http://schemas.microsoft.com/office/powerpoint/2010/main" val="113619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8BFF9-E06B-4170-914F-555D3AC64C1D}" type="slidenum">
              <a:rPr lang="en-US" altLang="en-US"/>
              <a:pPr/>
              <a:t>7</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35144" y="4415790"/>
            <a:ext cx="5140112" cy="4183380"/>
          </a:xfrm>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A9F5F-4A47-154F-A094-4E086A9A8762}" type="slidenum">
              <a:rPr lang="en-US" smtClean="0"/>
              <a:t>78</a:t>
            </a:fld>
            <a:endParaRPr lang="en-US"/>
          </a:p>
        </p:txBody>
      </p:sp>
    </p:spTree>
    <p:extLst>
      <p:ext uri="{BB962C8B-B14F-4D97-AF65-F5344CB8AC3E}">
        <p14:creationId xmlns:p14="http://schemas.microsoft.com/office/powerpoint/2010/main" val="11361940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A9F5F-4A47-154F-A094-4E086A9A8762}" type="slidenum">
              <a:rPr lang="en-US" smtClean="0"/>
              <a:t>79</a:t>
            </a:fld>
            <a:endParaRPr lang="en-US"/>
          </a:p>
        </p:txBody>
      </p:sp>
    </p:spTree>
    <p:extLst>
      <p:ext uri="{BB962C8B-B14F-4D97-AF65-F5344CB8AC3E}">
        <p14:creationId xmlns:p14="http://schemas.microsoft.com/office/powerpoint/2010/main" val="11361940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A9F5F-4A47-154F-A094-4E086A9A8762}" type="slidenum">
              <a:rPr lang="en-US" smtClean="0"/>
              <a:t>80</a:t>
            </a:fld>
            <a:endParaRPr lang="en-US"/>
          </a:p>
        </p:txBody>
      </p:sp>
    </p:spTree>
    <p:extLst>
      <p:ext uri="{BB962C8B-B14F-4D97-AF65-F5344CB8AC3E}">
        <p14:creationId xmlns:p14="http://schemas.microsoft.com/office/powerpoint/2010/main" val="1136194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A9F5F-4A47-154F-A094-4E086A9A8762}" type="slidenum">
              <a:rPr lang="en-US" smtClean="0"/>
              <a:t>81</a:t>
            </a:fld>
            <a:endParaRPr lang="en-US"/>
          </a:p>
        </p:txBody>
      </p:sp>
    </p:spTree>
    <p:extLst>
      <p:ext uri="{BB962C8B-B14F-4D97-AF65-F5344CB8AC3E}">
        <p14:creationId xmlns:p14="http://schemas.microsoft.com/office/powerpoint/2010/main" val="11361940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A9F5F-4A47-154F-A094-4E086A9A8762}" type="slidenum">
              <a:rPr lang="en-US" smtClean="0"/>
              <a:t>82</a:t>
            </a:fld>
            <a:endParaRPr lang="en-US"/>
          </a:p>
        </p:txBody>
      </p:sp>
    </p:spTree>
    <p:extLst>
      <p:ext uri="{BB962C8B-B14F-4D97-AF65-F5344CB8AC3E}">
        <p14:creationId xmlns:p14="http://schemas.microsoft.com/office/powerpoint/2010/main" val="11361940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A9F5F-4A47-154F-A094-4E086A9A8762}" type="slidenum">
              <a:rPr lang="en-US" smtClean="0"/>
              <a:t>86</a:t>
            </a:fld>
            <a:endParaRPr lang="en-US"/>
          </a:p>
        </p:txBody>
      </p:sp>
    </p:spTree>
    <p:extLst>
      <p:ext uri="{BB962C8B-B14F-4D97-AF65-F5344CB8AC3E}">
        <p14:creationId xmlns:p14="http://schemas.microsoft.com/office/powerpoint/2010/main" val="11361940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A9F5F-4A47-154F-A094-4E086A9A8762}" type="slidenum">
              <a:rPr lang="en-US" smtClean="0"/>
              <a:t>87</a:t>
            </a:fld>
            <a:endParaRPr lang="en-US"/>
          </a:p>
        </p:txBody>
      </p:sp>
    </p:spTree>
    <p:extLst>
      <p:ext uri="{BB962C8B-B14F-4D97-AF65-F5344CB8AC3E}">
        <p14:creationId xmlns:p14="http://schemas.microsoft.com/office/powerpoint/2010/main" val="11361940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A9F5F-4A47-154F-A094-4E086A9A8762}" type="slidenum">
              <a:rPr lang="en-US" smtClean="0"/>
              <a:t>88</a:t>
            </a:fld>
            <a:endParaRPr lang="en-US"/>
          </a:p>
        </p:txBody>
      </p:sp>
    </p:spTree>
    <p:extLst>
      <p:ext uri="{BB962C8B-B14F-4D97-AF65-F5344CB8AC3E}">
        <p14:creationId xmlns:p14="http://schemas.microsoft.com/office/powerpoint/2010/main" val="11361940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p>
        </p:txBody>
      </p:sp>
      <p:sp>
        <p:nvSpPr>
          <p:cNvPr id="130052" name="Slide Number Placeholder 3"/>
          <p:cNvSpPr>
            <a:spLocks noGrp="1"/>
          </p:cNvSpPr>
          <p:nvPr>
            <p:ph type="sldNum" sz="quarter" idx="5"/>
          </p:nvPr>
        </p:nvSpPr>
        <p:spPr/>
        <p:txBody>
          <a:bodyPr/>
          <a:lstStyle/>
          <a:p>
            <a:pPr>
              <a:defRPr/>
            </a:pPr>
            <a:fld id="{4607959A-916C-43A2-9843-60243CFC4DFF}" type="slidenum">
              <a:rPr lang="en-US" smtClean="0"/>
              <a:pPr>
                <a:defRPr/>
              </a:pPr>
              <a:t>92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98F8C-45BF-4075-B30F-072A55DD1139}" type="slidenum">
              <a:rPr lang="en-US" altLang="en-US"/>
              <a:pPr/>
              <a:t>9</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35144" y="4415790"/>
            <a:ext cx="5140112" cy="4183380"/>
          </a:xfrm>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529A9-7800-403D-B7EF-FBEA48566E29}" type="slidenum">
              <a:rPr lang="en-US" altLang="en-US"/>
              <a:pPr/>
              <a:t>10</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935144" y="4415790"/>
            <a:ext cx="5140112" cy="4183380"/>
          </a:xfrm>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DE088-9D85-4314-B8DD-242C8DE0FE04}" type="slidenum">
              <a:rPr lang="en-US" altLang="en-US"/>
              <a:pPr/>
              <a:t>11</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35144" y="4415790"/>
            <a:ext cx="5140112" cy="4183380"/>
          </a:xfrm>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40E61-C2E5-44E3-B775-D5FD189F5D1D}" type="slidenum">
              <a:rPr lang="en-US" altLang="en-US"/>
              <a:pPr/>
              <a:t>12</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935144" y="4415790"/>
            <a:ext cx="5140112" cy="418338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028403-7562-405D-A00D-F49EC945A20A}"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21E66-2F52-40AF-B971-48843F9AC1E0}" type="slidenum">
              <a:rPr lang="en-US" smtClean="0"/>
              <a:t>‹#›</a:t>
            </a:fld>
            <a:endParaRPr lang="en-US"/>
          </a:p>
        </p:txBody>
      </p:sp>
    </p:spTree>
    <p:extLst>
      <p:ext uri="{BB962C8B-B14F-4D97-AF65-F5344CB8AC3E}">
        <p14:creationId xmlns:p14="http://schemas.microsoft.com/office/powerpoint/2010/main" val="71221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28403-7562-405D-A00D-F49EC945A20A}"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21E66-2F52-40AF-B971-48843F9AC1E0}" type="slidenum">
              <a:rPr lang="en-US" smtClean="0"/>
              <a:t>‹#›</a:t>
            </a:fld>
            <a:endParaRPr lang="en-US"/>
          </a:p>
        </p:txBody>
      </p:sp>
    </p:spTree>
    <p:extLst>
      <p:ext uri="{BB962C8B-B14F-4D97-AF65-F5344CB8AC3E}">
        <p14:creationId xmlns:p14="http://schemas.microsoft.com/office/powerpoint/2010/main" val="292275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28403-7562-405D-A00D-F49EC945A20A}"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21E66-2F52-40AF-B971-48843F9AC1E0}" type="slidenum">
              <a:rPr lang="en-US" smtClean="0"/>
              <a:t>‹#›</a:t>
            </a:fld>
            <a:endParaRPr lang="en-US"/>
          </a:p>
        </p:txBody>
      </p:sp>
    </p:spTree>
    <p:extLst>
      <p:ext uri="{BB962C8B-B14F-4D97-AF65-F5344CB8AC3E}">
        <p14:creationId xmlns:p14="http://schemas.microsoft.com/office/powerpoint/2010/main" val="373845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BD938E-1953-49F5-94B4-D159463300F0}" type="slidenum">
              <a:rPr lang="en-US"/>
              <a:pPr>
                <a:defRPr/>
              </a:pPr>
              <a:t>‹#›</a:t>
            </a:fld>
            <a:endParaRPr lang="en-US"/>
          </a:p>
        </p:txBody>
      </p:sp>
    </p:spTree>
    <p:extLst>
      <p:ext uri="{BB962C8B-B14F-4D97-AF65-F5344CB8AC3E}">
        <p14:creationId xmlns:p14="http://schemas.microsoft.com/office/powerpoint/2010/main" val="2220284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751AFB-8271-4565-AD52-C1F500DC34FC}" type="slidenum">
              <a:rPr lang="en-US"/>
              <a:pPr>
                <a:defRPr/>
              </a:pPr>
              <a:t>‹#›</a:t>
            </a:fld>
            <a:endParaRPr lang="en-US"/>
          </a:p>
        </p:txBody>
      </p:sp>
    </p:spTree>
    <p:extLst>
      <p:ext uri="{BB962C8B-B14F-4D97-AF65-F5344CB8AC3E}">
        <p14:creationId xmlns:p14="http://schemas.microsoft.com/office/powerpoint/2010/main" val="214628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28403-7562-405D-A00D-F49EC945A20A}"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21E66-2F52-40AF-B971-48843F9AC1E0}" type="slidenum">
              <a:rPr lang="en-US" smtClean="0"/>
              <a:t>‹#›</a:t>
            </a:fld>
            <a:endParaRPr lang="en-US"/>
          </a:p>
        </p:txBody>
      </p:sp>
    </p:spTree>
    <p:extLst>
      <p:ext uri="{BB962C8B-B14F-4D97-AF65-F5344CB8AC3E}">
        <p14:creationId xmlns:p14="http://schemas.microsoft.com/office/powerpoint/2010/main" val="79230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028403-7562-405D-A00D-F49EC945A20A}"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21E66-2F52-40AF-B971-48843F9AC1E0}" type="slidenum">
              <a:rPr lang="en-US" smtClean="0"/>
              <a:t>‹#›</a:t>
            </a:fld>
            <a:endParaRPr lang="en-US"/>
          </a:p>
        </p:txBody>
      </p:sp>
    </p:spTree>
    <p:extLst>
      <p:ext uri="{BB962C8B-B14F-4D97-AF65-F5344CB8AC3E}">
        <p14:creationId xmlns:p14="http://schemas.microsoft.com/office/powerpoint/2010/main" val="200526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028403-7562-405D-A00D-F49EC945A20A}" type="datetimeFigureOut">
              <a:rPr lang="en-US" smtClean="0"/>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21E66-2F52-40AF-B971-48843F9AC1E0}" type="slidenum">
              <a:rPr lang="en-US" smtClean="0"/>
              <a:t>‹#›</a:t>
            </a:fld>
            <a:endParaRPr lang="en-US"/>
          </a:p>
        </p:txBody>
      </p:sp>
    </p:spTree>
    <p:extLst>
      <p:ext uri="{BB962C8B-B14F-4D97-AF65-F5344CB8AC3E}">
        <p14:creationId xmlns:p14="http://schemas.microsoft.com/office/powerpoint/2010/main" val="399391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028403-7562-405D-A00D-F49EC945A20A}" type="datetimeFigureOut">
              <a:rPr lang="en-US" smtClean="0"/>
              <a:t>11/15/2015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21E66-2F52-40AF-B971-48843F9AC1E0}" type="slidenum">
              <a:rPr lang="en-US" smtClean="0"/>
              <a:t>‹#›</a:t>
            </a:fld>
            <a:endParaRPr lang="en-US"/>
          </a:p>
        </p:txBody>
      </p:sp>
    </p:spTree>
    <p:extLst>
      <p:ext uri="{BB962C8B-B14F-4D97-AF65-F5344CB8AC3E}">
        <p14:creationId xmlns:p14="http://schemas.microsoft.com/office/powerpoint/2010/main" val="306047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028403-7562-405D-A00D-F49EC945A20A}" type="datetimeFigureOut">
              <a:rPr lang="en-US" smtClean="0"/>
              <a:t>11/15/2015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21E66-2F52-40AF-B971-48843F9AC1E0}" type="slidenum">
              <a:rPr lang="en-US" smtClean="0"/>
              <a:t>‹#›</a:t>
            </a:fld>
            <a:endParaRPr lang="en-US"/>
          </a:p>
        </p:txBody>
      </p:sp>
    </p:spTree>
    <p:extLst>
      <p:ext uri="{BB962C8B-B14F-4D97-AF65-F5344CB8AC3E}">
        <p14:creationId xmlns:p14="http://schemas.microsoft.com/office/powerpoint/2010/main" val="325193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28403-7562-405D-A00D-F49EC945A20A}" type="datetimeFigureOut">
              <a:rPr lang="en-US" smtClean="0"/>
              <a:t>11/15/2015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21E66-2F52-40AF-B971-48843F9AC1E0}" type="slidenum">
              <a:rPr lang="en-US" smtClean="0"/>
              <a:t>‹#›</a:t>
            </a:fld>
            <a:endParaRPr lang="en-US"/>
          </a:p>
        </p:txBody>
      </p:sp>
    </p:spTree>
    <p:extLst>
      <p:ext uri="{BB962C8B-B14F-4D97-AF65-F5344CB8AC3E}">
        <p14:creationId xmlns:p14="http://schemas.microsoft.com/office/powerpoint/2010/main" val="221915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28403-7562-405D-A00D-F49EC945A20A}" type="datetimeFigureOut">
              <a:rPr lang="en-US" smtClean="0"/>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21E66-2F52-40AF-B971-48843F9AC1E0}" type="slidenum">
              <a:rPr lang="en-US" smtClean="0"/>
              <a:t>‹#›</a:t>
            </a:fld>
            <a:endParaRPr lang="en-US"/>
          </a:p>
        </p:txBody>
      </p:sp>
    </p:spTree>
    <p:extLst>
      <p:ext uri="{BB962C8B-B14F-4D97-AF65-F5344CB8AC3E}">
        <p14:creationId xmlns:p14="http://schemas.microsoft.com/office/powerpoint/2010/main" val="50072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28403-7562-405D-A00D-F49EC945A20A}" type="datetimeFigureOut">
              <a:rPr lang="en-US" smtClean="0"/>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21E66-2F52-40AF-B971-48843F9AC1E0}" type="slidenum">
              <a:rPr lang="en-US" smtClean="0"/>
              <a:t>‹#›</a:t>
            </a:fld>
            <a:endParaRPr lang="en-US"/>
          </a:p>
        </p:txBody>
      </p:sp>
    </p:spTree>
    <p:extLst>
      <p:ext uri="{BB962C8B-B14F-4D97-AF65-F5344CB8AC3E}">
        <p14:creationId xmlns:p14="http://schemas.microsoft.com/office/powerpoint/2010/main" val="257570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28403-7562-405D-A00D-F49EC945A20A}" type="datetimeFigureOut">
              <a:rPr lang="en-US" smtClean="0"/>
              <a:t>11/15/2015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21E66-2F52-40AF-B971-48843F9AC1E0}" type="slidenum">
              <a:rPr lang="en-US" smtClean="0"/>
              <a:t>‹#›</a:t>
            </a:fld>
            <a:endParaRPr lang="en-US"/>
          </a:p>
        </p:txBody>
      </p:sp>
    </p:spTree>
    <p:extLst>
      <p:ext uri="{BB962C8B-B14F-4D97-AF65-F5344CB8AC3E}">
        <p14:creationId xmlns:p14="http://schemas.microsoft.com/office/powerpoint/2010/main" val="768339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hyperlink" Target="http://kuznets.fas.harvard.edu/~aroth/papers/kidneys.JET.2005.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biomedcentral.com/1471-2105/11/S11/S10/figure/F1?highres=y"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kuznets.fas.harvard.edu/~aroth/papers/Rees%20etal%20NEJM%202009.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marketdesigner.blogspot.com/2013/12/kidney-exchange-in-vienna.html" TargetMode="External"/><Relationship Id="rId13" Type="http://schemas.openxmlformats.org/officeDocument/2006/relationships/hyperlink" Target="http://marketdesigner.blogspot.com/2012/12/kidney-exchange-in-canada.html" TargetMode="External"/><Relationship Id="rId18" Type="http://schemas.openxmlformats.org/officeDocument/2006/relationships/hyperlink" Target="http://marketdesigner.blogspot.com/2011/04/first-kidney-exchange-in-spain.html" TargetMode="External"/><Relationship Id="rId3" Type="http://schemas.openxmlformats.org/officeDocument/2006/relationships/hyperlink" Target="http://marketdesigner.blogspot.com/2015/04/a-first-non-directed-donor-kidney.html" TargetMode="External"/><Relationship Id="rId21" Type="http://schemas.openxmlformats.org/officeDocument/2006/relationships/hyperlink" Target="http://marketdesigner.blogspot.com/2010/07/kidney-transplantation-advice-from.html" TargetMode="External"/><Relationship Id="rId7" Type="http://schemas.openxmlformats.org/officeDocument/2006/relationships/hyperlink" Target="http://marketdesigner.blogspot.com/2014/06/kidney-exchange-in-france.html" TargetMode="External"/><Relationship Id="rId12" Type="http://schemas.openxmlformats.org/officeDocument/2006/relationships/hyperlink" Target="http://marketdesigner.blogspot.com/2013/06/kidney-exchange-between-jewish-and-arab.html" TargetMode="External"/><Relationship Id="rId17" Type="http://schemas.openxmlformats.org/officeDocument/2006/relationships/hyperlink" Target="http://marketdesigner.blogspot.com/2012/02/kidney-exchange-in-australia-2011.html" TargetMode="External"/><Relationship Id="rId25" Type="http://schemas.openxmlformats.org/officeDocument/2006/relationships/hyperlink" Target="http://marketdesigner.blogspot.com/2009/02/kidney-exchange-in-australia.html" TargetMode="External"/><Relationship Id="rId2" Type="http://schemas.openxmlformats.org/officeDocument/2006/relationships/hyperlink" Target="http://marketdesigner.blogspot.com/2015/07/kidney-exchange-in-turkey-and-state-of.html" TargetMode="External"/><Relationship Id="rId16" Type="http://schemas.openxmlformats.org/officeDocument/2006/relationships/hyperlink" Target="http://marketdesigner.blogspot.com/2012/03/kidney-exchange-in-britain.html" TargetMode="External"/><Relationship Id="rId20" Type="http://schemas.openxmlformats.org/officeDocument/2006/relationships/hyperlink" Target="http://marketdesigner.blogspot.com/2010/08/kidney-exchange-in-south-korea.html" TargetMode="External"/><Relationship Id="rId1" Type="http://schemas.openxmlformats.org/officeDocument/2006/relationships/slideLayout" Target="../slideLayouts/slideLayout2.xml"/><Relationship Id="rId6" Type="http://schemas.openxmlformats.org/officeDocument/2006/relationships/hyperlink" Target="http://marketdesigner.blogspot.com/2014/11/kidney-exchange-in-spain-now-more-than.html" TargetMode="External"/><Relationship Id="rId11" Type="http://schemas.openxmlformats.org/officeDocument/2006/relationships/hyperlink" Target="http://marketdesigner.blogspot.com/2013/07/kidney-exchange-chain-in-india.html" TargetMode="External"/><Relationship Id="rId24" Type="http://schemas.openxmlformats.org/officeDocument/2006/relationships/hyperlink" Target="http://marketdesigner.blogspot.com/2009/06/kidney-exchange-in-canada.html" TargetMode="External"/><Relationship Id="rId5" Type="http://schemas.openxmlformats.org/officeDocument/2006/relationships/hyperlink" Target="http://marketdesigner.blogspot.com/2015/03/first-kidney-exchange-in-polandfebruary.html" TargetMode="External"/><Relationship Id="rId15" Type="http://schemas.openxmlformats.org/officeDocument/2006/relationships/hyperlink" Target="http://marketdesigner.blogspot.com/2012/06/mike-rees-and-greece-intercontinental.html" TargetMode="External"/><Relationship Id="rId23" Type="http://schemas.openxmlformats.org/officeDocument/2006/relationships/hyperlink" Target="http://marketdesigner.blogspot.com/2010/01/australian-paired-kidney-exchange-akx.html" TargetMode="External"/><Relationship Id="rId10" Type="http://schemas.openxmlformats.org/officeDocument/2006/relationships/hyperlink" Target="http://marketdesigner.blogspot.com/2013/07/first-kidney-exchange-in-portugal.html" TargetMode="External"/><Relationship Id="rId19" Type="http://schemas.openxmlformats.org/officeDocument/2006/relationships/hyperlink" Target="http://marketdesigner.blogspot.com/2010/12/national-kidney-exchange-in-canada.html" TargetMode="External"/><Relationship Id="rId4" Type="http://schemas.openxmlformats.org/officeDocument/2006/relationships/hyperlink" Target="http://marketdesigner.blogspot.com/2015/03/a-first-kidney-exchange-in-argentina.html" TargetMode="External"/><Relationship Id="rId9" Type="http://schemas.openxmlformats.org/officeDocument/2006/relationships/hyperlink" Target="http://marketdesigner.blogspot.com/2013/08/ten-kidney-exchange-transplants-on.html" TargetMode="External"/><Relationship Id="rId14" Type="http://schemas.openxmlformats.org/officeDocument/2006/relationships/hyperlink" Target="http://marketdesigner.blogspot.com/2012/12/kidney-exchange-in-india.html" TargetMode="External"/><Relationship Id="rId22" Type="http://schemas.openxmlformats.org/officeDocument/2006/relationships/hyperlink" Target="http://marketdesigner.blogspot.com/2010/03/kidney-exchange-news-from-britain.html"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dirty="0" smtClean="0"/>
              <a:t>Kidney exchange </a:t>
            </a:r>
            <a:r>
              <a:rPr lang="en-US" dirty="0" smtClean="0"/>
              <a:t>2000-2015:</a:t>
            </a:r>
            <a:br>
              <a:rPr lang="en-US" dirty="0" smtClean="0"/>
            </a:br>
            <a:r>
              <a:rPr lang="en-US" dirty="0" smtClean="0"/>
              <a:t>Algorithms and Incentives</a:t>
            </a:r>
            <a:endParaRPr lang="en-US" dirty="0"/>
          </a:p>
        </p:txBody>
      </p:sp>
      <p:sp>
        <p:nvSpPr>
          <p:cNvPr id="3" name="Subtitle 2"/>
          <p:cNvSpPr>
            <a:spLocks noGrp="1"/>
          </p:cNvSpPr>
          <p:nvPr>
            <p:ph type="subTitle" idx="1"/>
          </p:nvPr>
        </p:nvSpPr>
        <p:spPr>
          <a:xfrm>
            <a:off x="1371600" y="2514600"/>
            <a:ext cx="6400800" cy="3124200"/>
          </a:xfrm>
        </p:spPr>
        <p:txBody>
          <a:bodyPr>
            <a:normAutofit fontScale="92500" lnSpcReduction="20000"/>
          </a:bodyPr>
          <a:lstStyle/>
          <a:p>
            <a:r>
              <a:rPr lang="en-US" dirty="0" smtClean="0"/>
              <a:t>Al Roth</a:t>
            </a:r>
          </a:p>
          <a:p>
            <a:r>
              <a:rPr lang="en-US" dirty="0" smtClean="0"/>
              <a:t>Stanford</a:t>
            </a:r>
          </a:p>
          <a:p>
            <a:endParaRPr lang="en-US" dirty="0"/>
          </a:p>
          <a:p>
            <a:r>
              <a:rPr lang="en-US" dirty="0" smtClean="0"/>
              <a:t>Simons Institute for Theoretical Computer Science </a:t>
            </a:r>
          </a:p>
          <a:p>
            <a:r>
              <a:rPr lang="en-US" dirty="0" smtClean="0"/>
              <a:t>Berkeley</a:t>
            </a:r>
          </a:p>
          <a:p>
            <a:r>
              <a:rPr lang="en-US" dirty="0" smtClean="0"/>
              <a:t>Nov 17, 2015</a:t>
            </a:r>
            <a:endParaRPr lang="en-US" dirty="0"/>
          </a:p>
        </p:txBody>
      </p:sp>
    </p:spTree>
    <p:extLst>
      <p:ext uri="{BB962C8B-B14F-4D97-AF65-F5344CB8AC3E}">
        <p14:creationId xmlns:p14="http://schemas.microsoft.com/office/powerpoint/2010/main" val="2664149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E357B5D-E17F-4831-9F59-16177975D115}" type="slidenum">
              <a:rPr lang="en-US" altLang="en-US"/>
              <a:pPr/>
              <a:t>10</a:t>
            </a:fld>
            <a:endParaRPr lang="en-US" altLang="en-US"/>
          </a:p>
        </p:txBody>
      </p:sp>
      <p:sp>
        <p:nvSpPr>
          <p:cNvPr id="81922" name="Rectangle 2"/>
          <p:cNvSpPr>
            <a:spLocks noGrp="1" noChangeArrowheads="1"/>
          </p:cNvSpPr>
          <p:nvPr>
            <p:ph type="title"/>
          </p:nvPr>
        </p:nvSpPr>
        <p:spPr>
          <a:xfrm>
            <a:off x="304800" y="381000"/>
            <a:ext cx="8534400" cy="1295400"/>
          </a:xfrm>
        </p:spPr>
        <p:txBody>
          <a:bodyPr>
            <a:noAutofit/>
          </a:bodyPr>
          <a:lstStyle/>
          <a:p>
            <a:pPr algn="l"/>
            <a:r>
              <a:rPr lang="en-US" altLang="en-US" sz="2800" dirty="0" smtClean="0"/>
              <a:t>Theorem (Roth 1982): </a:t>
            </a:r>
            <a:r>
              <a:rPr lang="en-US" altLang="en-US" sz="2800" dirty="0"/>
              <a:t>if the top trading cycle procedure is used, it is a dominant strategy for every agent to state his true preferences.</a:t>
            </a:r>
          </a:p>
        </p:txBody>
      </p:sp>
      <p:sp>
        <p:nvSpPr>
          <p:cNvPr id="81923" name="Rectangle 3"/>
          <p:cNvSpPr>
            <a:spLocks noGrp="1" noChangeArrowheads="1"/>
          </p:cNvSpPr>
          <p:nvPr>
            <p:ph type="body" idx="1"/>
          </p:nvPr>
        </p:nvSpPr>
        <p:spPr>
          <a:xfrm>
            <a:off x="685800" y="1828800"/>
            <a:ext cx="8153400" cy="4572000"/>
          </a:xfrm>
        </p:spPr>
        <p:txBody>
          <a:bodyPr/>
          <a:lstStyle/>
          <a:p>
            <a:pPr marL="0" indent="0">
              <a:lnSpc>
                <a:spcPct val="90000"/>
              </a:lnSpc>
              <a:buNone/>
            </a:pPr>
            <a:endParaRPr lang="en-US" altLang="en-US" sz="2400" dirty="0"/>
          </a:p>
        </p:txBody>
      </p:sp>
    </p:spTree>
    <p:extLst>
      <p:ext uri="{BB962C8B-B14F-4D97-AF65-F5344CB8AC3E}">
        <p14:creationId xmlns:p14="http://schemas.microsoft.com/office/powerpoint/2010/main" val="554091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p:cNvSpPr>
            <a:spLocks noGrp="1"/>
          </p:cNvSpPr>
          <p:nvPr>
            <p:ph type="sldNum" sz="quarter" idx="12"/>
          </p:nvPr>
        </p:nvSpPr>
        <p:spPr/>
        <p:txBody>
          <a:bodyPr/>
          <a:lstStyle/>
          <a:p>
            <a:fld id="{1A9E1139-F46B-4092-9CF1-1A95250F7FC7}" type="slidenum">
              <a:rPr lang="en-US" altLang="en-US"/>
              <a:pPr/>
              <a:t>11</a:t>
            </a:fld>
            <a:endParaRPr lang="en-US" altLang="en-US"/>
          </a:p>
        </p:txBody>
      </p:sp>
      <p:sp>
        <p:nvSpPr>
          <p:cNvPr id="83970" name="Rectangle 2"/>
          <p:cNvSpPr>
            <a:spLocks noGrp="1" noChangeArrowheads="1"/>
          </p:cNvSpPr>
          <p:nvPr>
            <p:ph type="title"/>
          </p:nvPr>
        </p:nvSpPr>
        <p:spPr>
          <a:xfrm>
            <a:off x="457200" y="1676400"/>
            <a:ext cx="8229600" cy="914400"/>
          </a:xfrm>
        </p:spPr>
        <p:txBody>
          <a:bodyPr>
            <a:normAutofit/>
          </a:bodyPr>
          <a:lstStyle/>
          <a:p>
            <a:r>
              <a:rPr lang="en-US" altLang="en-US" sz="2800" dirty="0" smtClean="0"/>
              <a:t>Sketch of proof: Cycles </a:t>
            </a:r>
            <a:r>
              <a:rPr lang="en-US" altLang="en-US" sz="2800" dirty="0"/>
              <a:t>and chains</a:t>
            </a:r>
          </a:p>
        </p:txBody>
      </p:sp>
      <p:sp>
        <p:nvSpPr>
          <p:cNvPr id="83971" name="Rectangle 3"/>
          <p:cNvSpPr>
            <a:spLocks noChangeArrowheads="1"/>
          </p:cNvSpPr>
          <p:nvPr/>
        </p:nvSpPr>
        <p:spPr bwMode="auto">
          <a:xfrm>
            <a:off x="381000" y="38100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itchFamily="34" charset="0"/>
              </a:defRPr>
            </a:lvl1pPr>
            <a:lvl2pPr algn="ctr">
              <a:defRPr sz="4400">
                <a:solidFill>
                  <a:schemeClr val="tx2"/>
                </a:solidFill>
                <a:latin typeface="Arial" pitchFamily="34" charset="0"/>
              </a:defRPr>
            </a:lvl2pPr>
            <a:lvl3pPr algn="ctr">
              <a:defRPr sz="4400">
                <a:solidFill>
                  <a:schemeClr val="tx2"/>
                </a:solidFill>
                <a:latin typeface="Arial" pitchFamily="34" charset="0"/>
              </a:defRPr>
            </a:lvl3pPr>
            <a:lvl4pPr algn="ctr">
              <a:defRPr sz="4400">
                <a:solidFill>
                  <a:schemeClr val="tx2"/>
                </a:solidFill>
                <a:latin typeface="Arial" pitchFamily="34" charset="0"/>
              </a:defRPr>
            </a:lvl4pPr>
            <a:lvl5pPr algn="ct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l"/>
            <a:r>
              <a:rPr lang="en-US" altLang="en-US" sz="2800" dirty="0">
                <a:solidFill>
                  <a:schemeClr val="tx1"/>
                </a:solidFill>
                <a:latin typeface="+mj-lt"/>
              </a:rPr>
              <a:t>Theorem (Roth 1982): if the top trading cycle procedure is used, it is a dominant strategy for every agent to state his true preferences.</a:t>
            </a:r>
          </a:p>
        </p:txBody>
      </p:sp>
      <p:sp>
        <p:nvSpPr>
          <p:cNvPr id="83972" name="Oval 4"/>
          <p:cNvSpPr>
            <a:spLocks noChangeArrowheads="1"/>
          </p:cNvSpPr>
          <p:nvPr/>
        </p:nvSpPr>
        <p:spPr bwMode="auto">
          <a:xfrm>
            <a:off x="2667000" y="51816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3" name="Oval 5"/>
          <p:cNvSpPr>
            <a:spLocks noChangeArrowheads="1"/>
          </p:cNvSpPr>
          <p:nvPr/>
        </p:nvSpPr>
        <p:spPr bwMode="auto">
          <a:xfrm>
            <a:off x="1371600" y="38862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4" name="Oval 6"/>
          <p:cNvSpPr>
            <a:spLocks noChangeArrowheads="1"/>
          </p:cNvSpPr>
          <p:nvPr/>
        </p:nvSpPr>
        <p:spPr bwMode="auto">
          <a:xfrm>
            <a:off x="1371600" y="49530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5" name="Line 7"/>
          <p:cNvSpPr>
            <a:spLocks noChangeShapeType="1"/>
          </p:cNvSpPr>
          <p:nvPr/>
        </p:nvSpPr>
        <p:spPr bwMode="auto">
          <a:xfrm>
            <a:off x="1524000" y="43434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6" name="Line 8"/>
          <p:cNvSpPr>
            <a:spLocks noChangeShapeType="1"/>
          </p:cNvSpPr>
          <p:nvPr/>
        </p:nvSpPr>
        <p:spPr bwMode="auto">
          <a:xfrm>
            <a:off x="1752600" y="5257800"/>
            <a:ext cx="914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7" name="Line 9"/>
          <p:cNvSpPr>
            <a:spLocks noChangeShapeType="1"/>
          </p:cNvSpPr>
          <p:nvPr/>
        </p:nvSpPr>
        <p:spPr bwMode="auto">
          <a:xfrm flipH="1" flipV="1">
            <a:off x="1676400" y="4267200"/>
            <a:ext cx="914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8" name="Oval 10"/>
          <p:cNvSpPr>
            <a:spLocks noChangeArrowheads="1"/>
          </p:cNvSpPr>
          <p:nvPr/>
        </p:nvSpPr>
        <p:spPr bwMode="auto">
          <a:xfrm>
            <a:off x="7162800" y="27432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9" name="Oval 11"/>
          <p:cNvSpPr>
            <a:spLocks noChangeArrowheads="1"/>
          </p:cNvSpPr>
          <p:nvPr/>
        </p:nvSpPr>
        <p:spPr bwMode="auto">
          <a:xfrm>
            <a:off x="7467600" y="42672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0" name="Oval 12"/>
          <p:cNvSpPr>
            <a:spLocks noChangeArrowheads="1"/>
          </p:cNvSpPr>
          <p:nvPr/>
        </p:nvSpPr>
        <p:spPr bwMode="auto">
          <a:xfrm>
            <a:off x="8229600" y="3200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1" name="Line 13"/>
          <p:cNvSpPr>
            <a:spLocks noChangeShapeType="1"/>
          </p:cNvSpPr>
          <p:nvPr/>
        </p:nvSpPr>
        <p:spPr bwMode="auto">
          <a:xfrm>
            <a:off x="7391400" y="3200400"/>
            <a:ext cx="228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2" name="Line 14"/>
          <p:cNvSpPr>
            <a:spLocks noChangeShapeType="1"/>
          </p:cNvSpPr>
          <p:nvPr/>
        </p:nvSpPr>
        <p:spPr bwMode="auto">
          <a:xfrm flipV="1">
            <a:off x="7848600" y="35052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3" name="Line 15"/>
          <p:cNvSpPr>
            <a:spLocks noChangeShapeType="1"/>
          </p:cNvSpPr>
          <p:nvPr/>
        </p:nvSpPr>
        <p:spPr bwMode="auto">
          <a:xfrm flipH="1" flipV="1">
            <a:off x="7543800" y="29718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4" name="Oval 16"/>
          <p:cNvSpPr>
            <a:spLocks noChangeArrowheads="1"/>
          </p:cNvSpPr>
          <p:nvPr/>
        </p:nvSpPr>
        <p:spPr bwMode="auto">
          <a:xfrm>
            <a:off x="2819400" y="4343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Times New Roman" pitchFamily="18" charset="0"/>
              </a:rPr>
              <a:t>i</a:t>
            </a:r>
          </a:p>
        </p:txBody>
      </p:sp>
      <p:sp>
        <p:nvSpPr>
          <p:cNvPr id="83985" name="Oval 17"/>
          <p:cNvSpPr>
            <a:spLocks noChangeArrowheads="1"/>
          </p:cNvSpPr>
          <p:nvPr/>
        </p:nvSpPr>
        <p:spPr bwMode="auto">
          <a:xfrm>
            <a:off x="2819400" y="34290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6" name="Oval 18"/>
          <p:cNvSpPr>
            <a:spLocks noChangeArrowheads="1"/>
          </p:cNvSpPr>
          <p:nvPr/>
        </p:nvSpPr>
        <p:spPr bwMode="auto">
          <a:xfrm>
            <a:off x="4495800" y="3352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7" name="Oval 19"/>
          <p:cNvSpPr>
            <a:spLocks noChangeArrowheads="1"/>
          </p:cNvSpPr>
          <p:nvPr/>
        </p:nvSpPr>
        <p:spPr bwMode="auto">
          <a:xfrm>
            <a:off x="4495800" y="44196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8" name="Oval 20"/>
          <p:cNvSpPr>
            <a:spLocks noChangeArrowheads="1"/>
          </p:cNvSpPr>
          <p:nvPr/>
        </p:nvSpPr>
        <p:spPr bwMode="auto">
          <a:xfrm>
            <a:off x="4495800" y="5257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9" name="Oval 21"/>
          <p:cNvSpPr>
            <a:spLocks noChangeArrowheads="1"/>
          </p:cNvSpPr>
          <p:nvPr/>
        </p:nvSpPr>
        <p:spPr bwMode="auto">
          <a:xfrm>
            <a:off x="5867400" y="38100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0" name="Oval 22"/>
          <p:cNvSpPr>
            <a:spLocks noChangeArrowheads="1"/>
          </p:cNvSpPr>
          <p:nvPr/>
        </p:nvSpPr>
        <p:spPr bwMode="auto">
          <a:xfrm>
            <a:off x="5867400" y="5105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1" name="Line 23"/>
          <p:cNvSpPr>
            <a:spLocks noChangeShapeType="1"/>
          </p:cNvSpPr>
          <p:nvPr/>
        </p:nvSpPr>
        <p:spPr bwMode="auto">
          <a:xfrm flipH="1" flipV="1">
            <a:off x="1752600" y="4267200"/>
            <a:ext cx="1066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2" name="Line 24"/>
          <p:cNvSpPr>
            <a:spLocks noChangeShapeType="1"/>
          </p:cNvSpPr>
          <p:nvPr/>
        </p:nvSpPr>
        <p:spPr bwMode="auto">
          <a:xfrm flipH="1">
            <a:off x="3276600" y="3733800"/>
            <a:ext cx="1219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3" name="Line 25"/>
          <p:cNvSpPr>
            <a:spLocks noChangeShapeType="1"/>
          </p:cNvSpPr>
          <p:nvPr/>
        </p:nvSpPr>
        <p:spPr bwMode="auto">
          <a:xfrm flipH="1" flipV="1">
            <a:off x="4876800" y="3581400"/>
            <a:ext cx="1066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4" name="Line 26"/>
          <p:cNvSpPr>
            <a:spLocks noChangeShapeType="1"/>
          </p:cNvSpPr>
          <p:nvPr/>
        </p:nvSpPr>
        <p:spPr bwMode="auto">
          <a:xfrm flipH="1" flipV="1">
            <a:off x="3200400" y="4572000"/>
            <a:ext cx="1371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5" name="Line 27"/>
          <p:cNvSpPr>
            <a:spLocks noChangeShapeType="1"/>
          </p:cNvSpPr>
          <p:nvPr/>
        </p:nvSpPr>
        <p:spPr bwMode="auto">
          <a:xfrm flipH="1" flipV="1">
            <a:off x="3124200" y="5334000"/>
            <a:ext cx="1371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6" name="Line 28"/>
          <p:cNvSpPr>
            <a:spLocks noChangeShapeType="1"/>
          </p:cNvSpPr>
          <p:nvPr/>
        </p:nvSpPr>
        <p:spPr bwMode="auto">
          <a:xfrm flipH="1">
            <a:off x="4876800" y="5334000"/>
            <a:ext cx="990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7" name="Line 29"/>
          <p:cNvSpPr>
            <a:spLocks noChangeShapeType="1"/>
          </p:cNvSpPr>
          <p:nvPr/>
        </p:nvSpPr>
        <p:spPr bwMode="auto">
          <a:xfrm flipH="1">
            <a:off x="1752600" y="3581400"/>
            <a:ext cx="1066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37627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p:txBody>
          <a:bodyPr/>
          <a:lstStyle/>
          <a:p>
            <a:fld id="{7F97DA4C-9925-46F3-AFB0-60F7D6D1A8E5}" type="slidenum">
              <a:rPr lang="en-US" altLang="en-US"/>
              <a:pPr/>
              <a:t>12</a:t>
            </a:fld>
            <a:endParaRPr lang="en-US" altLang="en-US"/>
          </a:p>
        </p:txBody>
      </p:sp>
      <p:sp>
        <p:nvSpPr>
          <p:cNvPr id="86018" name="Rectangle 2"/>
          <p:cNvSpPr>
            <a:spLocks noGrp="1" noChangeArrowheads="1"/>
          </p:cNvSpPr>
          <p:nvPr>
            <p:ph type="title"/>
          </p:nvPr>
        </p:nvSpPr>
        <p:spPr>
          <a:xfrm>
            <a:off x="685800" y="609600"/>
            <a:ext cx="7772400" cy="1676400"/>
          </a:xfrm>
        </p:spPr>
        <p:txBody>
          <a:bodyPr/>
          <a:lstStyle/>
          <a:p>
            <a:r>
              <a:rPr lang="en-US" altLang="en-US" sz="3200"/>
              <a:t>The cycles leave the system (regardless of where i points), but i’s choice set (the chains pointing to i) remains, and can only grow</a:t>
            </a:r>
          </a:p>
        </p:txBody>
      </p:sp>
      <p:sp>
        <p:nvSpPr>
          <p:cNvPr id="86019" name="Oval 3"/>
          <p:cNvSpPr>
            <a:spLocks noChangeArrowheads="1"/>
          </p:cNvSpPr>
          <p:nvPr/>
        </p:nvSpPr>
        <p:spPr bwMode="auto">
          <a:xfrm>
            <a:off x="2819400" y="4343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Times New Roman" pitchFamily="18" charset="0"/>
              </a:rPr>
              <a:t>i</a:t>
            </a:r>
          </a:p>
        </p:txBody>
      </p:sp>
      <p:sp>
        <p:nvSpPr>
          <p:cNvPr id="86020" name="Oval 4"/>
          <p:cNvSpPr>
            <a:spLocks noChangeArrowheads="1"/>
          </p:cNvSpPr>
          <p:nvPr/>
        </p:nvSpPr>
        <p:spPr bwMode="auto">
          <a:xfrm>
            <a:off x="2819400" y="34290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1" name="Oval 5"/>
          <p:cNvSpPr>
            <a:spLocks noChangeArrowheads="1"/>
          </p:cNvSpPr>
          <p:nvPr/>
        </p:nvSpPr>
        <p:spPr bwMode="auto">
          <a:xfrm>
            <a:off x="4495800" y="3352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2" name="Oval 6"/>
          <p:cNvSpPr>
            <a:spLocks noChangeArrowheads="1"/>
          </p:cNvSpPr>
          <p:nvPr/>
        </p:nvSpPr>
        <p:spPr bwMode="auto">
          <a:xfrm>
            <a:off x="4495800" y="44196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3" name="Oval 7"/>
          <p:cNvSpPr>
            <a:spLocks noChangeArrowheads="1"/>
          </p:cNvSpPr>
          <p:nvPr/>
        </p:nvSpPr>
        <p:spPr bwMode="auto">
          <a:xfrm>
            <a:off x="4495800" y="5257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4" name="Oval 8"/>
          <p:cNvSpPr>
            <a:spLocks noChangeArrowheads="1"/>
          </p:cNvSpPr>
          <p:nvPr/>
        </p:nvSpPr>
        <p:spPr bwMode="auto">
          <a:xfrm>
            <a:off x="5867400" y="38100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5" name="Oval 9"/>
          <p:cNvSpPr>
            <a:spLocks noChangeArrowheads="1"/>
          </p:cNvSpPr>
          <p:nvPr/>
        </p:nvSpPr>
        <p:spPr bwMode="auto">
          <a:xfrm>
            <a:off x="5867400" y="5105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6" name="Line 10"/>
          <p:cNvSpPr>
            <a:spLocks noChangeShapeType="1"/>
          </p:cNvSpPr>
          <p:nvPr/>
        </p:nvSpPr>
        <p:spPr bwMode="auto">
          <a:xfrm flipH="1" flipV="1">
            <a:off x="1752600" y="4267200"/>
            <a:ext cx="1066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7" name="Line 11"/>
          <p:cNvSpPr>
            <a:spLocks noChangeShapeType="1"/>
          </p:cNvSpPr>
          <p:nvPr/>
        </p:nvSpPr>
        <p:spPr bwMode="auto">
          <a:xfrm flipH="1">
            <a:off x="3276600" y="3733800"/>
            <a:ext cx="1219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8" name="Line 12"/>
          <p:cNvSpPr>
            <a:spLocks noChangeShapeType="1"/>
          </p:cNvSpPr>
          <p:nvPr/>
        </p:nvSpPr>
        <p:spPr bwMode="auto">
          <a:xfrm flipH="1" flipV="1">
            <a:off x="4876800" y="3581400"/>
            <a:ext cx="1066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9" name="Line 13"/>
          <p:cNvSpPr>
            <a:spLocks noChangeShapeType="1"/>
          </p:cNvSpPr>
          <p:nvPr/>
        </p:nvSpPr>
        <p:spPr bwMode="auto">
          <a:xfrm flipH="1" flipV="1">
            <a:off x="3200400" y="4572000"/>
            <a:ext cx="1371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0" name="Line 14"/>
          <p:cNvSpPr>
            <a:spLocks noChangeShapeType="1"/>
          </p:cNvSpPr>
          <p:nvPr/>
        </p:nvSpPr>
        <p:spPr bwMode="auto">
          <a:xfrm flipH="1" flipV="1">
            <a:off x="3124200" y="5334000"/>
            <a:ext cx="1371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1" name="Line 15"/>
          <p:cNvSpPr>
            <a:spLocks noChangeShapeType="1"/>
          </p:cNvSpPr>
          <p:nvPr/>
        </p:nvSpPr>
        <p:spPr bwMode="auto">
          <a:xfrm flipH="1">
            <a:off x="4876800" y="5334000"/>
            <a:ext cx="990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2" name="Line 16"/>
          <p:cNvSpPr>
            <a:spLocks noChangeShapeType="1"/>
          </p:cNvSpPr>
          <p:nvPr/>
        </p:nvSpPr>
        <p:spPr bwMode="auto">
          <a:xfrm flipH="1">
            <a:off x="1752600" y="3581400"/>
            <a:ext cx="1066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76077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D8D68FA-FF98-42D1-A7D5-076AC93D8C29}" type="slidenum">
              <a:rPr lang="en-US" altLang="en-US"/>
              <a:pPr/>
              <a:t>13</a:t>
            </a:fld>
            <a:endParaRPr lang="en-US" altLang="en-US"/>
          </a:p>
        </p:txBody>
      </p:sp>
      <p:sp>
        <p:nvSpPr>
          <p:cNvPr id="90114" name="Rectangle 2"/>
          <p:cNvSpPr>
            <a:spLocks noGrp="1" noChangeArrowheads="1"/>
          </p:cNvSpPr>
          <p:nvPr>
            <p:ph type="title"/>
          </p:nvPr>
        </p:nvSpPr>
        <p:spPr/>
        <p:txBody>
          <a:bodyPr/>
          <a:lstStyle/>
          <a:p>
            <a:r>
              <a:rPr lang="en-US" altLang="en-US" sz="3600"/>
              <a:t>Allocating dormitory rooms</a:t>
            </a:r>
          </a:p>
        </p:txBody>
      </p:sp>
      <p:sp>
        <p:nvSpPr>
          <p:cNvPr id="90115" name="Rectangle 3"/>
          <p:cNvSpPr>
            <a:spLocks noGrp="1" noChangeArrowheads="1"/>
          </p:cNvSpPr>
          <p:nvPr>
            <p:ph type="body" idx="1"/>
          </p:nvPr>
        </p:nvSpPr>
        <p:spPr>
          <a:xfrm>
            <a:off x="685800" y="1371600"/>
            <a:ext cx="7848600" cy="5105400"/>
          </a:xfrm>
        </p:spPr>
        <p:txBody>
          <a:bodyPr/>
          <a:lstStyle/>
          <a:p>
            <a:pPr>
              <a:lnSpc>
                <a:spcPct val="90000"/>
              </a:lnSpc>
            </a:pPr>
            <a:r>
              <a:rPr lang="en-US" altLang="en-US" sz="2800"/>
              <a:t>Abdulkadiroğlu &amp; Sönmez [1999] studied the housing allocation problems on college campuses, which are in some respects similar:</a:t>
            </a:r>
          </a:p>
          <a:p>
            <a:pPr>
              <a:lnSpc>
                <a:spcPct val="90000"/>
              </a:lnSpc>
            </a:pPr>
            <a:r>
              <a:rPr lang="en-US" altLang="en-US" sz="2800"/>
              <a:t>A set of houses (rooms) must be allocated to a set of students. Some of the students are existing tenants each of whom already occupies a room and the rest of the students are newcomers. In addition to occupied rooms, there are vacant rooms. Existing tenants are not only entitled to keep their current houses but also apply for other houses.</a:t>
            </a:r>
          </a:p>
          <a:p>
            <a:pPr>
              <a:lnSpc>
                <a:spcPct val="90000"/>
              </a:lnSpc>
            </a:pPr>
            <a:endParaRPr lang="en-US" altLang="en-US" sz="2800"/>
          </a:p>
        </p:txBody>
      </p:sp>
    </p:spTree>
    <p:extLst>
      <p:ext uri="{BB962C8B-B14F-4D97-AF65-F5344CB8AC3E}">
        <p14:creationId xmlns:p14="http://schemas.microsoft.com/office/powerpoint/2010/main" val="624604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Transplants—some background</a:t>
            </a:r>
            <a:endParaRPr lang="en-US" dirty="0"/>
          </a:p>
        </p:txBody>
      </p:sp>
      <p:sp>
        <p:nvSpPr>
          <p:cNvPr id="3" name="Content Placeholder 2"/>
          <p:cNvSpPr>
            <a:spLocks noGrp="1"/>
          </p:cNvSpPr>
          <p:nvPr>
            <p:ph idx="1"/>
          </p:nvPr>
        </p:nvSpPr>
        <p:spPr/>
        <p:txBody>
          <a:bodyPr/>
          <a:lstStyle/>
          <a:p>
            <a:r>
              <a:rPr lang="en-US" dirty="0" smtClean="0"/>
              <a:t>Transplantation is the best treatment for a number of diseases</a:t>
            </a:r>
          </a:p>
          <a:p>
            <a:r>
              <a:rPr lang="en-US" dirty="0" smtClean="0"/>
              <a:t>For kidneys both deceased and live donation is possible</a:t>
            </a:r>
          </a:p>
          <a:p>
            <a:r>
              <a:rPr lang="en-US" dirty="0" smtClean="0"/>
              <a:t>For most organs, deceased donation is the only possibility</a:t>
            </a:r>
          </a:p>
          <a:p>
            <a:r>
              <a:rPr lang="en-US" dirty="0" smtClean="0"/>
              <a:t>But there’s a big shortage of organs compared to the need</a:t>
            </a:r>
            <a:endParaRPr lang="en-US" dirty="0"/>
          </a:p>
        </p:txBody>
      </p:sp>
      <p:sp>
        <p:nvSpPr>
          <p:cNvPr id="4" name="Slide Number Placeholder 3"/>
          <p:cNvSpPr>
            <a:spLocks noGrp="1"/>
          </p:cNvSpPr>
          <p:nvPr>
            <p:ph type="sldNum" sz="quarter" idx="12"/>
          </p:nvPr>
        </p:nvSpPr>
        <p:spPr/>
        <p:txBody>
          <a:bodyPr/>
          <a:lstStyle/>
          <a:p>
            <a:pPr>
              <a:defRPr/>
            </a:pPr>
            <a:fld id="{61ADE825-ECF1-4A40-87CE-2D81584FFCDE}" type="slidenum">
              <a:rPr lang="en-US" smtClean="0"/>
              <a:pPr>
                <a:defRPr/>
              </a:pPr>
              <a:t>14</a:t>
            </a:fld>
            <a:endParaRPr lang="en-US"/>
          </a:p>
        </p:txBody>
      </p:sp>
    </p:spTree>
    <p:extLst>
      <p:ext uri="{BB962C8B-B14F-4D97-AF65-F5344CB8AC3E}">
        <p14:creationId xmlns:p14="http://schemas.microsoft.com/office/powerpoint/2010/main" val="495387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52400" y="431800"/>
            <a:ext cx="8839200" cy="762000"/>
          </a:xfrm>
        </p:spPr>
        <p:txBody>
          <a:bodyPr>
            <a:normAutofit/>
          </a:bodyPr>
          <a:lstStyle/>
          <a:p>
            <a:pPr eaLnBrk="1" hangingPunct="1"/>
            <a:r>
              <a:rPr lang="en-US" dirty="0" smtClean="0">
                <a:solidFill>
                  <a:schemeClr val="tx2"/>
                </a:solidFill>
                <a:latin typeface="Arial Black" panose="020B0A04020102020204" pitchFamily="34" charset="0"/>
              </a:rPr>
              <a:t>Kidneys</a:t>
            </a:r>
          </a:p>
        </p:txBody>
      </p:sp>
      <p:sp>
        <p:nvSpPr>
          <p:cNvPr id="96259" name="Rectangle 3"/>
          <p:cNvSpPr>
            <a:spLocks noGrp="1" noChangeArrowheads="1"/>
          </p:cNvSpPr>
          <p:nvPr>
            <p:ph type="body" idx="1"/>
          </p:nvPr>
        </p:nvSpPr>
        <p:spPr>
          <a:xfrm>
            <a:off x="457200" y="1701800"/>
            <a:ext cx="8305800" cy="5156200"/>
          </a:xfrm>
        </p:spPr>
        <p:txBody>
          <a:bodyPr>
            <a:normAutofit lnSpcReduction="10000"/>
          </a:bodyPr>
          <a:lstStyle/>
          <a:p>
            <a:pPr>
              <a:lnSpc>
                <a:spcPct val="80000"/>
              </a:lnSpc>
              <a:defRPr/>
            </a:pPr>
            <a:r>
              <a:rPr lang="en-US" sz="2800" dirty="0" smtClean="0"/>
              <a:t>More than 100,000 people on the waiting list for deceased-donor kidneys in the U.S.</a:t>
            </a:r>
          </a:p>
          <a:p>
            <a:pPr lvl="1">
              <a:lnSpc>
                <a:spcPct val="80000"/>
              </a:lnSpc>
              <a:defRPr/>
            </a:pPr>
            <a:r>
              <a:rPr lang="en-US" sz="2400" dirty="0" smtClean="0"/>
              <a:t>The wait can be many years, and many die while waiting.</a:t>
            </a:r>
          </a:p>
          <a:p>
            <a:pPr lvl="1">
              <a:lnSpc>
                <a:spcPct val="80000"/>
              </a:lnSpc>
              <a:defRPr/>
            </a:pPr>
            <a:r>
              <a:rPr lang="en-US" sz="2400" dirty="0" smtClean="0"/>
              <a:t>(In 2012, 4,543 died, and 2,668 became too sick to transplant…)</a:t>
            </a:r>
          </a:p>
          <a:p>
            <a:pPr marL="457200" lvl="1" indent="0">
              <a:lnSpc>
                <a:spcPct val="80000"/>
              </a:lnSpc>
              <a:buNone/>
              <a:defRPr/>
            </a:pPr>
            <a:endParaRPr lang="en-US" sz="2400" dirty="0" smtClean="0"/>
          </a:p>
          <a:p>
            <a:pPr>
              <a:lnSpc>
                <a:spcPct val="80000"/>
              </a:lnSpc>
              <a:defRPr/>
            </a:pPr>
            <a:r>
              <a:rPr lang="en-US" sz="2800" dirty="0" smtClean="0"/>
              <a:t>Transplantable organs can come from both deceased donors and </a:t>
            </a:r>
            <a:r>
              <a:rPr lang="en-US" sz="2800" b="1" dirty="0" smtClean="0"/>
              <a:t>living donors</a:t>
            </a:r>
            <a:r>
              <a:rPr lang="en-US" sz="2800" dirty="0" smtClean="0"/>
              <a:t>.</a:t>
            </a:r>
          </a:p>
          <a:p>
            <a:pPr lvl="1">
              <a:lnSpc>
                <a:spcPct val="80000"/>
              </a:lnSpc>
              <a:defRPr/>
            </a:pPr>
            <a:r>
              <a:rPr lang="en-US" sz="2400" b="1" dirty="0" smtClean="0"/>
              <a:t>In 2013 there were 5,732 transplants from living donors</a:t>
            </a:r>
          </a:p>
          <a:p>
            <a:pPr lvl="1">
              <a:lnSpc>
                <a:spcPct val="80000"/>
              </a:lnSpc>
              <a:defRPr/>
            </a:pPr>
            <a:r>
              <a:rPr lang="en-US" sz="2400" b="1" dirty="0" smtClean="0"/>
              <a:t>Now including more than 10% from kidney exchange</a:t>
            </a:r>
          </a:p>
          <a:p>
            <a:pPr marL="0" indent="0">
              <a:lnSpc>
                <a:spcPct val="80000"/>
              </a:lnSpc>
              <a:buNone/>
              <a:defRPr/>
            </a:pPr>
            <a:endParaRPr lang="en-US" sz="2800" dirty="0" smtClean="0"/>
          </a:p>
          <a:p>
            <a:pPr>
              <a:lnSpc>
                <a:spcPct val="80000"/>
              </a:lnSpc>
              <a:defRPr/>
            </a:pPr>
            <a:r>
              <a:rPr lang="en-US" sz="2800" dirty="0"/>
              <a:t>Sometimes </a:t>
            </a:r>
            <a:r>
              <a:rPr lang="en-US" sz="2800" b="1" dirty="0"/>
              <a:t>donors</a:t>
            </a:r>
            <a:r>
              <a:rPr lang="en-US" sz="2800" dirty="0"/>
              <a:t> are incompatible with their intended </a:t>
            </a:r>
            <a:r>
              <a:rPr lang="en-US" sz="2800" b="1" dirty="0"/>
              <a:t>recipient</a:t>
            </a:r>
            <a:r>
              <a:rPr lang="en-US" sz="2800" dirty="0" smtClean="0"/>
              <a:t>.</a:t>
            </a:r>
          </a:p>
          <a:p>
            <a:pPr>
              <a:lnSpc>
                <a:spcPct val="80000"/>
              </a:lnSpc>
              <a:defRPr/>
            </a:pPr>
            <a:endParaRPr lang="en-US" sz="2800" dirty="0"/>
          </a:p>
          <a:p>
            <a:pPr>
              <a:lnSpc>
                <a:spcPct val="80000"/>
              </a:lnSpc>
              <a:defRPr/>
            </a:pPr>
            <a:r>
              <a:rPr lang="en-US" sz="2800" dirty="0"/>
              <a:t>This opens the possibility of </a:t>
            </a:r>
            <a:r>
              <a:rPr lang="en-US" sz="2800" b="1" i="1" dirty="0" smtClean="0"/>
              <a:t>exchange</a:t>
            </a:r>
            <a:r>
              <a:rPr lang="en-US" sz="2800" dirty="0" smtClean="0"/>
              <a:t>.</a:t>
            </a:r>
          </a:p>
        </p:txBody>
      </p:sp>
      <p:sp>
        <p:nvSpPr>
          <p:cNvPr id="2" name="Slide Number Placeholder 1"/>
          <p:cNvSpPr>
            <a:spLocks noGrp="1"/>
          </p:cNvSpPr>
          <p:nvPr>
            <p:ph type="sldNum" sz="quarter" idx="12"/>
          </p:nvPr>
        </p:nvSpPr>
        <p:spPr/>
        <p:txBody>
          <a:bodyPr/>
          <a:lstStyle/>
          <a:p>
            <a:fld id="{431F4CB9-A303-454F-B4DD-095C5A1B895B}" type="slidenum">
              <a:rPr lang="en-US" smtClean="0"/>
              <a:t>15</a:t>
            </a:fld>
            <a:endParaRPr lang="en-US"/>
          </a:p>
        </p:txBody>
      </p:sp>
    </p:spTree>
    <p:extLst>
      <p:ext uri="{BB962C8B-B14F-4D97-AF65-F5344CB8AC3E}">
        <p14:creationId xmlns:p14="http://schemas.microsoft.com/office/powerpoint/2010/main" val="2912424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8830" y="60435"/>
            <a:ext cx="9372600" cy="1143000"/>
          </a:xfrm>
        </p:spPr>
        <p:txBody>
          <a:bodyPr>
            <a:normAutofit/>
          </a:bodyPr>
          <a:lstStyle/>
          <a:p>
            <a:r>
              <a:rPr lang="en-US" sz="3800" dirty="0" smtClean="0">
                <a:solidFill>
                  <a:schemeClr val="tx2"/>
                </a:solidFill>
                <a:latin typeface="Arial Black" panose="020B0A04020102020204" pitchFamily="34" charset="0"/>
              </a:rPr>
              <a:t>Simple two-pair kidney exchange</a:t>
            </a:r>
            <a:endParaRPr lang="en-US" sz="3800" dirty="0">
              <a:solidFill>
                <a:schemeClr val="tx2"/>
              </a:solidFill>
              <a:latin typeface="Arial Black" panose="020B0A04020102020204" pitchFamily="34" charset="0"/>
            </a:endParaRPr>
          </a:p>
        </p:txBody>
      </p:sp>
      <p:sp>
        <p:nvSpPr>
          <p:cNvPr id="2" name="Oval 1"/>
          <p:cNvSpPr/>
          <p:nvPr/>
        </p:nvSpPr>
        <p:spPr>
          <a:xfrm>
            <a:off x="1077312" y="1219200"/>
            <a:ext cx="2895600" cy="2590800"/>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Donor 1</a:t>
            </a:r>
          </a:p>
          <a:p>
            <a:pPr algn="ctr"/>
            <a:r>
              <a:rPr lang="en-US" sz="2800" b="1" dirty="0" smtClean="0">
                <a:solidFill>
                  <a:schemeClr val="tx1"/>
                </a:solidFill>
              </a:rPr>
              <a:t>Blood type A</a:t>
            </a:r>
            <a:endParaRPr lang="en-US" sz="2800" b="1" dirty="0">
              <a:solidFill>
                <a:schemeClr val="tx1"/>
              </a:solidFill>
            </a:endParaRPr>
          </a:p>
        </p:txBody>
      </p:sp>
      <p:sp>
        <p:nvSpPr>
          <p:cNvPr id="13" name="Oval 12"/>
          <p:cNvSpPr/>
          <p:nvPr/>
        </p:nvSpPr>
        <p:spPr>
          <a:xfrm>
            <a:off x="5192112" y="1219200"/>
            <a:ext cx="2895600" cy="2590800"/>
          </a:xfrm>
          <a:prstGeom prst="ellips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Recipient  1</a:t>
            </a:r>
          </a:p>
          <a:p>
            <a:pPr algn="ctr"/>
            <a:r>
              <a:rPr lang="en-US" sz="2800" b="1" dirty="0" smtClean="0">
                <a:solidFill>
                  <a:schemeClr val="tx1"/>
                </a:solidFill>
              </a:rPr>
              <a:t>Blood type B</a:t>
            </a:r>
            <a:endParaRPr lang="en-US" sz="2800" b="1" dirty="0">
              <a:solidFill>
                <a:schemeClr val="tx1"/>
              </a:solidFill>
            </a:endParaRPr>
          </a:p>
        </p:txBody>
      </p:sp>
      <p:sp>
        <p:nvSpPr>
          <p:cNvPr id="14" name="Oval 13"/>
          <p:cNvSpPr/>
          <p:nvPr/>
        </p:nvSpPr>
        <p:spPr>
          <a:xfrm>
            <a:off x="5344512" y="4114800"/>
            <a:ext cx="2895600" cy="2590800"/>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Recipient  2</a:t>
            </a:r>
          </a:p>
          <a:p>
            <a:pPr algn="ctr"/>
            <a:r>
              <a:rPr lang="en-US" sz="2800" b="1" dirty="0" smtClean="0">
                <a:solidFill>
                  <a:schemeClr val="tx1"/>
                </a:solidFill>
              </a:rPr>
              <a:t>Blood type A</a:t>
            </a:r>
            <a:endParaRPr lang="en-US" sz="2800" b="1" dirty="0">
              <a:solidFill>
                <a:schemeClr val="tx1"/>
              </a:solidFill>
            </a:endParaRPr>
          </a:p>
        </p:txBody>
      </p:sp>
      <p:sp>
        <p:nvSpPr>
          <p:cNvPr id="15" name="Oval 14"/>
          <p:cNvSpPr/>
          <p:nvPr/>
        </p:nvSpPr>
        <p:spPr>
          <a:xfrm>
            <a:off x="1109157" y="4114800"/>
            <a:ext cx="2895600" cy="2590800"/>
          </a:xfrm>
          <a:prstGeom prst="ellips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Donor 2</a:t>
            </a:r>
          </a:p>
          <a:p>
            <a:pPr algn="ctr"/>
            <a:r>
              <a:rPr lang="en-US" sz="2800" b="1" dirty="0" smtClean="0">
                <a:solidFill>
                  <a:schemeClr val="tx1"/>
                </a:solidFill>
              </a:rPr>
              <a:t>Blood type B</a:t>
            </a:r>
            <a:endParaRPr lang="en-US" sz="2800" b="1" dirty="0">
              <a:solidFill>
                <a:schemeClr val="tx1"/>
              </a:solidFill>
            </a:endParaRPr>
          </a:p>
        </p:txBody>
      </p:sp>
      <p:sp>
        <p:nvSpPr>
          <p:cNvPr id="4" name="Rounded Rectangle 3"/>
          <p:cNvSpPr/>
          <p:nvPr/>
        </p:nvSpPr>
        <p:spPr>
          <a:xfrm>
            <a:off x="924912" y="1114098"/>
            <a:ext cx="7315200" cy="27747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14400" y="4041229"/>
            <a:ext cx="7430814" cy="27747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3744312" y="3200400"/>
            <a:ext cx="1905000" cy="14478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668112" y="3168868"/>
            <a:ext cx="1736678" cy="1371600"/>
          </a:xfrm>
          <a:prstGeom prst="straightConnector1">
            <a:avLst/>
          </a:prstGeom>
          <a:ln w="762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31F4CB9-A303-454F-B4DD-095C5A1B895B}" type="slidenum">
              <a:rPr lang="en-US" smtClean="0"/>
              <a:t>16</a:t>
            </a:fld>
            <a:endParaRPr lang="en-US"/>
          </a:p>
        </p:txBody>
      </p:sp>
    </p:spTree>
    <p:extLst>
      <p:ext uri="{BB962C8B-B14F-4D97-AF65-F5344CB8AC3E}">
        <p14:creationId xmlns:p14="http://schemas.microsoft.com/office/powerpoint/2010/main" val="1101454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Modeling kidney exchange, </a:t>
            </a:r>
            <a:br>
              <a:rPr lang="en-US" dirty="0" smtClean="0"/>
            </a:br>
            <a:r>
              <a:rPr lang="en-US" dirty="0" smtClean="0"/>
              <a:t>when it</a:t>
            </a:r>
            <a:r>
              <a:rPr lang="en-US" dirty="0"/>
              <a:t> </a:t>
            </a:r>
            <a:r>
              <a:rPr lang="en-US" dirty="0" smtClean="0"/>
              <a:t>was new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Players: patients, donors, surgeons</a:t>
            </a:r>
          </a:p>
          <a:p>
            <a:r>
              <a:rPr lang="en-US" dirty="0" smtClean="0"/>
              <a:t>Incentives: Need to make it safe for them to reveal relevant medical information</a:t>
            </a:r>
          </a:p>
          <a:p>
            <a:r>
              <a:rPr lang="en-US" dirty="0" smtClean="0"/>
              <a:t>Blood type is the big determinant of compatibility between donors and patients</a:t>
            </a:r>
          </a:p>
          <a:p>
            <a:r>
              <a:rPr lang="en-US" dirty="0" smtClean="0"/>
              <a:t>The pool of incompatible patient-donor pairs  </a:t>
            </a:r>
            <a:r>
              <a:rPr lang="en-US" dirty="0"/>
              <a:t>looks like the general pool of patients with incompatible </a:t>
            </a:r>
            <a:r>
              <a:rPr lang="en-US" dirty="0" smtClean="0"/>
              <a:t>donors</a:t>
            </a:r>
          </a:p>
          <a:p>
            <a:r>
              <a:rPr lang="en-US" dirty="0" smtClean="0"/>
              <a:t>Efficient exchange can be achieved in large enough markets (but not infinitely large) with exchanges and chains of small sizes </a:t>
            </a:r>
            <a:endParaRPr lang="en-US" dirty="0"/>
          </a:p>
          <a:p>
            <a:endParaRPr lang="en-US" dirty="0"/>
          </a:p>
        </p:txBody>
      </p:sp>
      <p:sp>
        <p:nvSpPr>
          <p:cNvPr id="4" name="Slide Number Placeholder 3"/>
          <p:cNvSpPr>
            <a:spLocks noGrp="1"/>
          </p:cNvSpPr>
          <p:nvPr>
            <p:ph type="sldNum" sz="quarter" idx="12"/>
          </p:nvPr>
        </p:nvSpPr>
        <p:spPr/>
        <p:txBody>
          <a:bodyPr/>
          <a:lstStyle/>
          <a:p>
            <a:fld id="{420D02C4-AA2D-4178-BBEF-C769B555685E}" type="slidenum">
              <a:rPr lang="en-US" smtClean="0"/>
              <a:t>17</a:t>
            </a:fld>
            <a:endParaRPr lang="en-US"/>
          </a:p>
        </p:txBody>
      </p:sp>
    </p:spTree>
    <p:extLst>
      <p:ext uri="{BB962C8B-B14F-4D97-AF65-F5344CB8AC3E}">
        <p14:creationId xmlns:p14="http://schemas.microsoft.com/office/powerpoint/2010/main" val="1803183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Roth, Alvin E., </a:t>
            </a:r>
            <a:r>
              <a:rPr lang="en-US" sz="3200" dirty="0" err="1"/>
              <a:t>Tayfun</a:t>
            </a:r>
            <a:r>
              <a:rPr lang="en-US" sz="3200" dirty="0"/>
              <a:t> </a:t>
            </a:r>
            <a:r>
              <a:rPr lang="en-US" sz="3200" dirty="0" err="1"/>
              <a:t>Sönmez</a:t>
            </a:r>
            <a:r>
              <a:rPr lang="en-US" sz="3200" dirty="0"/>
              <a:t>, and M. </a:t>
            </a:r>
            <a:r>
              <a:rPr lang="en-US" sz="3200" dirty="0" err="1"/>
              <a:t>Utku</a:t>
            </a:r>
            <a:r>
              <a:rPr lang="en-US" sz="3200" dirty="0"/>
              <a:t> </a:t>
            </a:r>
            <a:r>
              <a:rPr lang="en-US" sz="3200" dirty="0" err="1"/>
              <a:t>Ünver</a:t>
            </a:r>
            <a:r>
              <a:rPr lang="en-US" sz="3200" dirty="0"/>
              <a:t>, </a:t>
            </a:r>
            <a:r>
              <a:rPr lang="en-US" sz="3200" dirty="0">
                <a:latin typeface="Times New Roman" pitchFamily="18" charset="0"/>
              </a:rPr>
              <a:t>“</a:t>
            </a:r>
            <a:r>
              <a:rPr lang="en-US" sz="3200" b="1" dirty="0"/>
              <a:t>Kidney Exchange</a:t>
            </a:r>
            <a:r>
              <a:rPr lang="en-US" sz="3200" dirty="0"/>
              <a:t>,</a:t>
            </a:r>
            <a:r>
              <a:rPr lang="en-US" sz="3200" dirty="0">
                <a:latin typeface="Times New Roman" pitchFamily="18" charset="0"/>
              </a:rPr>
              <a:t>”</a:t>
            </a:r>
            <a:r>
              <a:rPr lang="en-US" sz="3200" dirty="0"/>
              <a:t> </a:t>
            </a:r>
            <a:r>
              <a:rPr lang="en-US" sz="3200" i="1" dirty="0"/>
              <a:t>Quarterly Journal of Economics</a:t>
            </a:r>
            <a:r>
              <a:rPr lang="en-US" sz="3200" dirty="0"/>
              <a:t>, 119, 2, May, 2004, 457-488.</a:t>
            </a:r>
          </a:p>
        </p:txBody>
      </p:sp>
      <p:sp>
        <p:nvSpPr>
          <p:cNvPr id="3" name="Content Placeholder 2"/>
          <p:cNvSpPr>
            <a:spLocks noGrp="1"/>
          </p:cNvSpPr>
          <p:nvPr>
            <p:ph idx="1"/>
          </p:nvPr>
        </p:nvSpPr>
        <p:spPr/>
        <p:txBody>
          <a:bodyPr/>
          <a:lstStyle/>
          <a:p>
            <a:r>
              <a:rPr lang="en-US" dirty="0" smtClean="0"/>
              <a:t>Top trading cycles and chains…</a:t>
            </a:r>
          </a:p>
          <a:p>
            <a:endParaRPr lang="en-US" dirty="0"/>
          </a:p>
        </p:txBody>
      </p:sp>
    </p:spTree>
    <p:extLst>
      <p:ext uri="{BB962C8B-B14F-4D97-AF65-F5344CB8AC3E}">
        <p14:creationId xmlns:p14="http://schemas.microsoft.com/office/powerpoint/2010/main" val="991007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9F1EB32-5134-4FD2-AF30-EC84707692B1}" type="slidenum">
              <a:rPr lang="en-US" altLang="en-US"/>
              <a:pPr/>
              <a:t>19</a:t>
            </a:fld>
            <a:endParaRPr lang="en-US" altLang="en-US"/>
          </a:p>
        </p:txBody>
      </p:sp>
      <p:sp>
        <p:nvSpPr>
          <p:cNvPr id="100354" name="Rectangle 2"/>
          <p:cNvSpPr>
            <a:spLocks noGrp="1" noChangeArrowheads="1"/>
          </p:cNvSpPr>
          <p:nvPr>
            <p:ph type="title"/>
          </p:nvPr>
        </p:nvSpPr>
        <p:spPr>
          <a:xfrm>
            <a:off x="457200" y="274638"/>
            <a:ext cx="8229600" cy="762000"/>
          </a:xfrm>
        </p:spPr>
        <p:txBody>
          <a:bodyPr/>
          <a:lstStyle/>
          <a:p>
            <a:r>
              <a:rPr lang="en-US" altLang="en-US" sz="3600"/>
              <a:t>Top Trading Cycles and Chains</a:t>
            </a:r>
          </a:p>
        </p:txBody>
      </p:sp>
      <p:sp>
        <p:nvSpPr>
          <p:cNvPr id="100355" name="Rectangle 3"/>
          <p:cNvSpPr>
            <a:spLocks noGrp="1" noChangeArrowheads="1"/>
          </p:cNvSpPr>
          <p:nvPr>
            <p:ph type="body" idx="1"/>
          </p:nvPr>
        </p:nvSpPr>
        <p:spPr>
          <a:xfrm>
            <a:off x="685800" y="1447800"/>
            <a:ext cx="7772400" cy="5181600"/>
          </a:xfrm>
        </p:spPr>
        <p:txBody>
          <a:bodyPr>
            <a:normAutofit lnSpcReduction="10000"/>
          </a:bodyPr>
          <a:lstStyle/>
          <a:p>
            <a:pPr>
              <a:lnSpc>
                <a:spcPct val="90000"/>
              </a:lnSpc>
            </a:pPr>
            <a:r>
              <a:rPr lang="en-US" altLang="en-US" sz="2800"/>
              <a:t>The mechanism we propose relies on an algorithm consisting of several rounds. In each round</a:t>
            </a:r>
          </a:p>
          <a:p>
            <a:pPr lvl="1">
              <a:lnSpc>
                <a:spcPct val="90000"/>
              </a:lnSpc>
            </a:pPr>
            <a:r>
              <a:rPr lang="en-US" altLang="en-US" sz="2400"/>
              <a:t>each patient ti points either towards a kidney in Ki </a:t>
            </a:r>
            <a:r>
              <a:rPr lang="en-US" altLang="en-US" sz="2400">
                <a:sym typeface="Symbol" pitchFamily="18" charset="2"/>
              </a:rPr>
              <a:t></a:t>
            </a:r>
            <a:r>
              <a:rPr lang="en-US" altLang="en-US" sz="2400"/>
              <a:t> {ki} or towards w, and</a:t>
            </a:r>
          </a:p>
          <a:p>
            <a:pPr lvl="1">
              <a:lnSpc>
                <a:spcPct val="90000"/>
              </a:lnSpc>
            </a:pPr>
            <a:r>
              <a:rPr lang="en-US" altLang="en-US" sz="2400"/>
              <a:t>each kidney ki points to its paired recipient ti.</a:t>
            </a:r>
          </a:p>
          <a:p>
            <a:pPr>
              <a:lnSpc>
                <a:spcPct val="90000"/>
              </a:lnSpc>
            </a:pPr>
            <a:r>
              <a:rPr lang="en-US" altLang="en-US" sz="2800"/>
              <a:t>A </a:t>
            </a:r>
            <a:r>
              <a:rPr lang="en-US" altLang="en-US" sz="2800" i="1"/>
              <a:t>cycle</a:t>
            </a:r>
            <a:r>
              <a:rPr lang="en-US" altLang="en-US" sz="2800"/>
              <a:t> is an ordered list of kidneys and patients (k1, t1, k2 , t2, . . . , km, tm) such that</a:t>
            </a:r>
          </a:p>
          <a:p>
            <a:pPr lvl="1">
              <a:lnSpc>
                <a:spcPct val="90000"/>
              </a:lnSpc>
            </a:pPr>
            <a:r>
              <a:rPr lang="en-US" altLang="en-US" sz="2400"/>
              <a:t>kidney k1 points to patient t1,</a:t>
            </a:r>
          </a:p>
          <a:p>
            <a:pPr lvl="1">
              <a:lnSpc>
                <a:spcPct val="90000"/>
              </a:lnSpc>
            </a:pPr>
            <a:r>
              <a:rPr lang="en-US" altLang="en-US" sz="2400"/>
              <a:t>patient t1 points to kidney k2…</a:t>
            </a:r>
          </a:p>
          <a:p>
            <a:pPr lvl="1">
              <a:lnSpc>
                <a:spcPct val="90000"/>
              </a:lnSpc>
            </a:pPr>
            <a:r>
              <a:rPr lang="en-US" altLang="en-US" sz="2400"/>
              <a:t>kidney km points to patient tm, and</a:t>
            </a:r>
          </a:p>
          <a:p>
            <a:pPr lvl="1">
              <a:lnSpc>
                <a:spcPct val="90000"/>
              </a:lnSpc>
            </a:pPr>
            <a:r>
              <a:rPr lang="en-US" altLang="en-US" sz="2400"/>
              <a:t>patient tm points to kidney k1..</a:t>
            </a:r>
          </a:p>
          <a:p>
            <a:pPr>
              <a:lnSpc>
                <a:spcPct val="90000"/>
              </a:lnSpc>
            </a:pPr>
            <a:r>
              <a:rPr lang="en-US" altLang="en-US" sz="2800"/>
              <a:t>Note that no two cycles can intersect.</a:t>
            </a:r>
          </a:p>
        </p:txBody>
      </p:sp>
    </p:spTree>
    <p:extLst>
      <p:ext uri="{BB962C8B-B14F-4D97-AF65-F5344CB8AC3E}">
        <p14:creationId xmlns:p14="http://schemas.microsoft.com/office/powerpoint/2010/main" val="1084533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mile posts of kidney exchange in the U.S.</a:t>
            </a:r>
            <a:endParaRPr lang="en-US" dirty="0"/>
          </a:p>
        </p:txBody>
      </p:sp>
      <p:sp>
        <p:nvSpPr>
          <p:cNvPr id="3" name="Content Placeholder 2"/>
          <p:cNvSpPr>
            <a:spLocks noGrp="1"/>
          </p:cNvSpPr>
          <p:nvPr>
            <p:ph idx="1"/>
          </p:nvPr>
        </p:nvSpPr>
        <p:spPr>
          <a:xfrm>
            <a:off x="381000" y="1524000"/>
            <a:ext cx="8534400" cy="5181600"/>
          </a:xfrm>
        </p:spPr>
        <p:txBody>
          <a:bodyPr>
            <a:normAutofit fontScale="85000" lnSpcReduction="10000"/>
          </a:bodyPr>
          <a:lstStyle/>
          <a:p>
            <a:r>
              <a:rPr lang="en-US" dirty="0" smtClean="0"/>
              <a:t>2000: First U.S. exchange, in Rhode Island Hospital</a:t>
            </a:r>
          </a:p>
          <a:p>
            <a:r>
              <a:rPr lang="en-US" dirty="0" smtClean="0"/>
              <a:t>2004: formation of New England Program for Kidney Exchange, Ohio consortium</a:t>
            </a:r>
          </a:p>
          <a:p>
            <a:r>
              <a:rPr lang="en-US" dirty="0" smtClean="0"/>
              <a:t>2005: implemented algorithm for pairwise exchange</a:t>
            </a:r>
          </a:p>
          <a:p>
            <a:r>
              <a:rPr lang="en-US" dirty="0" smtClean="0"/>
              <a:t>Began to do short chains, and longer (3-way) cycles</a:t>
            </a:r>
          </a:p>
          <a:p>
            <a:r>
              <a:rPr lang="en-US" dirty="0" smtClean="0"/>
              <a:t>Other kidney exchange networks formed (including federally sponsored pilot program in 2010)</a:t>
            </a:r>
          </a:p>
          <a:p>
            <a:r>
              <a:rPr lang="en-US" dirty="0" smtClean="0"/>
              <a:t>2007: Norwood Act makes kidney exchange legal </a:t>
            </a:r>
          </a:p>
          <a:p>
            <a:r>
              <a:rPr lang="en-US" dirty="0" smtClean="0"/>
              <a:t>2007</a:t>
            </a:r>
            <a:r>
              <a:rPr lang="en-US" dirty="0"/>
              <a:t>: first long (non-simultaneous) chain</a:t>
            </a:r>
            <a:r>
              <a:rPr lang="en-US" dirty="0" smtClean="0"/>
              <a:t>.</a:t>
            </a:r>
          </a:p>
          <a:p>
            <a:r>
              <a:rPr lang="en-US" dirty="0" smtClean="0"/>
              <a:t>2009: non-simultaneous chains become standard</a:t>
            </a:r>
          </a:p>
          <a:p>
            <a:r>
              <a:rPr lang="en-US" dirty="0" smtClean="0"/>
              <a:t>2015--?</a:t>
            </a:r>
            <a:endParaRPr lang="en-US" dirty="0"/>
          </a:p>
          <a:p>
            <a:endParaRPr lang="en-US" dirty="0"/>
          </a:p>
        </p:txBody>
      </p:sp>
    </p:spTree>
    <p:extLst>
      <p:ext uri="{BB962C8B-B14F-4D97-AF65-F5344CB8AC3E}">
        <p14:creationId xmlns:p14="http://schemas.microsoft.com/office/powerpoint/2010/main" val="460443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490E551-EF98-4D3C-8422-8F482056520C}" type="slidenum">
              <a:rPr lang="en-US" altLang="en-US"/>
              <a:pPr/>
              <a:t>20</a:t>
            </a:fld>
            <a:endParaRPr lang="en-US" altLang="en-US"/>
          </a:p>
        </p:txBody>
      </p:sp>
      <p:sp>
        <p:nvSpPr>
          <p:cNvPr id="102402" name="Rectangle 2"/>
          <p:cNvSpPr>
            <a:spLocks noGrp="1" noChangeArrowheads="1"/>
          </p:cNvSpPr>
          <p:nvPr>
            <p:ph type="title"/>
          </p:nvPr>
        </p:nvSpPr>
        <p:spPr/>
        <p:txBody>
          <a:bodyPr/>
          <a:lstStyle/>
          <a:p>
            <a:r>
              <a:rPr lang="en-US" altLang="en-US" sz="2800"/>
              <a:t>There can be </a:t>
            </a:r>
            <a:r>
              <a:rPr lang="en-US" altLang="en-US" sz="2800" i="1"/>
              <a:t>w</a:t>
            </a:r>
            <a:r>
              <a:rPr lang="en-US" altLang="en-US" sz="2800"/>
              <a:t>-</a:t>
            </a:r>
            <a:r>
              <a:rPr lang="en-US" altLang="en-US" sz="2800" i="1"/>
              <a:t>chains</a:t>
            </a:r>
            <a:r>
              <a:rPr lang="en-US" altLang="en-US" sz="2800"/>
              <a:t> as well as cycles</a:t>
            </a:r>
          </a:p>
        </p:txBody>
      </p:sp>
      <p:sp>
        <p:nvSpPr>
          <p:cNvPr id="102403" name="Rectangle 3"/>
          <p:cNvSpPr>
            <a:spLocks noGrp="1" noChangeArrowheads="1"/>
          </p:cNvSpPr>
          <p:nvPr>
            <p:ph type="body" idx="1"/>
          </p:nvPr>
        </p:nvSpPr>
        <p:spPr>
          <a:xfrm>
            <a:off x="685800" y="1447800"/>
            <a:ext cx="7772400" cy="4876800"/>
          </a:xfrm>
        </p:spPr>
        <p:txBody>
          <a:bodyPr/>
          <a:lstStyle/>
          <a:p>
            <a:pPr>
              <a:lnSpc>
                <a:spcPct val="90000"/>
              </a:lnSpc>
            </a:pPr>
            <a:r>
              <a:rPr lang="en-US" altLang="en-US" sz="2800" dirty="0"/>
              <a:t>A w-chain is an ordered list of kidneys and patients (k1,t1, k2,t2, …</a:t>
            </a:r>
            <a:r>
              <a:rPr lang="en-US" altLang="en-US" sz="2800" dirty="0" err="1"/>
              <a:t>km,tm</a:t>
            </a:r>
            <a:r>
              <a:rPr lang="en-US" altLang="en-US" sz="2800" dirty="0"/>
              <a:t>) such that </a:t>
            </a:r>
          </a:p>
          <a:p>
            <a:pPr lvl="1">
              <a:lnSpc>
                <a:spcPct val="90000"/>
              </a:lnSpc>
            </a:pPr>
            <a:r>
              <a:rPr lang="en-US" altLang="en-US" sz="2400" dirty="0"/>
              <a:t>kidney k1 points to patient t1,</a:t>
            </a:r>
          </a:p>
          <a:p>
            <a:pPr lvl="1">
              <a:lnSpc>
                <a:spcPct val="90000"/>
              </a:lnSpc>
            </a:pPr>
            <a:r>
              <a:rPr lang="en-US" altLang="en-US" sz="2400" dirty="0"/>
              <a:t>patient t1 points to kidney k2…</a:t>
            </a:r>
          </a:p>
          <a:p>
            <a:pPr lvl="1">
              <a:lnSpc>
                <a:spcPct val="90000"/>
              </a:lnSpc>
            </a:pPr>
            <a:r>
              <a:rPr lang="en-US" altLang="en-US" sz="2400" dirty="0"/>
              <a:t>kidney km points to patient tm, and</a:t>
            </a:r>
          </a:p>
          <a:p>
            <a:pPr lvl="1">
              <a:lnSpc>
                <a:spcPct val="90000"/>
              </a:lnSpc>
            </a:pPr>
            <a:r>
              <a:rPr lang="en-US" altLang="en-US" sz="2400" dirty="0"/>
              <a:t>patient tm points to w.</a:t>
            </a:r>
          </a:p>
          <a:p>
            <a:pPr>
              <a:lnSpc>
                <a:spcPct val="90000"/>
              </a:lnSpc>
            </a:pPr>
            <a:r>
              <a:rPr lang="en-US" altLang="en-US" sz="2800" dirty="0"/>
              <a:t>Unlike cycles, w-chains can intersect, so a kidney or patient can be part of several w-chains, so an algorithm will have choices to make</a:t>
            </a:r>
            <a:r>
              <a:rPr lang="en-US" altLang="en-US" sz="2800" dirty="0" smtClean="0"/>
              <a:t>.</a:t>
            </a:r>
            <a:endParaRPr lang="en-US" altLang="en-US" sz="2800" dirty="0"/>
          </a:p>
        </p:txBody>
      </p:sp>
      <p:sp>
        <p:nvSpPr>
          <p:cNvPr id="5" name="Oval 4"/>
          <p:cNvSpPr>
            <a:spLocks noChangeArrowheads="1"/>
          </p:cNvSpPr>
          <p:nvPr/>
        </p:nvSpPr>
        <p:spPr bwMode="auto">
          <a:xfrm>
            <a:off x="2857500" y="61722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400" dirty="0">
                <a:latin typeface="Times New Roman" pitchFamily="18" charset="0"/>
              </a:rPr>
              <a:t>w</a:t>
            </a:r>
          </a:p>
        </p:txBody>
      </p:sp>
      <p:sp>
        <p:nvSpPr>
          <p:cNvPr id="6" name="Oval 5"/>
          <p:cNvSpPr>
            <a:spLocks noChangeArrowheads="1"/>
          </p:cNvSpPr>
          <p:nvPr/>
        </p:nvSpPr>
        <p:spPr bwMode="auto">
          <a:xfrm>
            <a:off x="4533900" y="51816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Oval 6"/>
          <p:cNvSpPr>
            <a:spLocks noChangeArrowheads="1"/>
          </p:cNvSpPr>
          <p:nvPr/>
        </p:nvSpPr>
        <p:spPr bwMode="auto">
          <a:xfrm>
            <a:off x="4533900" y="62484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Oval 7"/>
          <p:cNvSpPr>
            <a:spLocks noChangeArrowheads="1"/>
          </p:cNvSpPr>
          <p:nvPr/>
        </p:nvSpPr>
        <p:spPr bwMode="auto">
          <a:xfrm>
            <a:off x="5905500" y="5638800"/>
            <a:ext cx="381000" cy="381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Line 11"/>
          <p:cNvSpPr>
            <a:spLocks noChangeShapeType="1"/>
          </p:cNvSpPr>
          <p:nvPr/>
        </p:nvSpPr>
        <p:spPr bwMode="auto">
          <a:xfrm flipH="1">
            <a:off x="3314700" y="5562600"/>
            <a:ext cx="1219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Line 12"/>
          <p:cNvSpPr>
            <a:spLocks noChangeShapeType="1"/>
          </p:cNvSpPr>
          <p:nvPr/>
        </p:nvSpPr>
        <p:spPr bwMode="auto">
          <a:xfrm flipH="1" flipV="1">
            <a:off x="4914900" y="5410200"/>
            <a:ext cx="1066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Line 13"/>
          <p:cNvSpPr>
            <a:spLocks noChangeShapeType="1"/>
          </p:cNvSpPr>
          <p:nvPr/>
        </p:nvSpPr>
        <p:spPr bwMode="auto">
          <a:xfrm flipH="1" flipV="1">
            <a:off x="3238500" y="6400800"/>
            <a:ext cx="1371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159722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F6D10BF-AD71-4587-8867-97105EAC90AA}" type="slidenum">
              <a:rPr lang="en-US" altLang="en-US"/>
              <a:pPr/>
              <a:t>21</a:t>
            </a:fld>
            <a:endParaRPr lang="en-US" altLang="en-US"/>
          </a:p>
        </p:txBody>
      </p:sp>
      <p:sp>
        <p:nvSpPr>
          <p:cNvPr id="106498" name="Rectangle 2"/>
          <p:cNvSpPr>
            <a:spLocks noGrp="1" noChangeArrowheads="1"/>
          </p:cNvSpPr>
          <p:nvPr>
            <p:ph type="title"/>
          </p:nvPr>
        </p:nvSpPr>
        <p:spPr>
          <a:xfrm>
            <a:off x="457200" y="274638"/>
            <a:ext cx="8229600" cy="914400"/>
          </a:xfrm>
        </p:spPr>
        <p:txBody>
          <a:bodyPr/>
          <a:lstStyle/>
          <a:p>
            <a:r>
              <a:rPr lang="en-US" altLang="en-US" sz="3600" dirty="0"/>
              <a:t>Lemma </a:t>
            </a:r>
          </a:p>
        </p:txBody>
      </p:sp>
      <p:sp>
        <p:nvSpPr>
          <p:cNvPr id="106499" name="Rectangle 3"/>
          <p:cNvSpPr>
            <a:spLocks noGrp="1" noChangeArrowheads="1"/>
          </p:cNvSpPr>
          <p:nvPr>
            <p:ph type="body" idx="1"/>
          </p:nvPr>
        </p:nvSpPr>
        <p:spPr/>
        <p:txBody>
          <a:bodyPr/>
          <a:lstStyle/>
          <a:p>
            <a:pPr>
              <a:buFontTx/>
              <a:buNone/>
            </a:pPr>
            <a:r>
              <a:rPr lang="en-US" altLang="en-US" dirty="0"/>
              <a:t>Consider a graph in which both the patient and the kidney of each pair are distinct nodes, as is the waitlist option w.</a:t>
            </a:r>
          </a:p>
          <a:p>
            <a:pPr>
              <a:buFontTx/>
              <a:buNone/>
            </a:pPr>
            <a:r>
              <a:rPr lang="en-US" altLang="en-US" dirty="0"/>
              <a:t>Suppose each patient points either towards a kidney or w, and each kidney points to its paired recipient. </a:t>
            </a:r>
          </a:p>
          <a:p>
            <a:pPr>
              <a:buFontTx/>
              <a:buNone/>
            </a:pPr>
            <a:r>
              <a:rPr lang="en-US" altLang="en-US" dirty="0"/>
              <a:t>Then either there exists a cycle or each pair is at the </a:t>
            </a:r>
            <a:r>
              <a:rPr lang="en-US" altLang="en-US" dirty="0" smtClean="0"/>
              <a:t>end </a:t>
            </a:r>
            <a:r>
              <a:rPr lang="en-US" altLang="en-US" dirty="0"/>
              <a:t>of a w-chain.</a:t>
            </a:r>
          </a:p>
          <a:p>
            <a:endParaRPr lang="en-US" altLang="en-US" dirty="0"/>
          </a:p>
        </p:txBody>
      </p:sp>
    </p:spTree>
    <p:extLst>
      <p:ext uri="{BB962C8B-B14F-4D97-AF65-F5344CB8AC3E}">
        <p14:creationId xmlns:p14="http://schemas.microsoft.com/office/powerpoint/2010/main" val="3432630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789FD4EC-5B3C-4FE3-A418-1C3B547403C0}" type="slidenum">
              <a:rPr lang="en-US" altLang="en-US"/>
              <a:pPr/>
              <a:t>22</a:t>
            </a:fld>
            <a:endParaRPr lang="en-US" altLang="en-US"/>
          </a:p>
        </p:txBody>
      </p:sp>
      <p:sp>
        <p:nvSpPr>
          <p:cNvPr id="61442" name="Rectangle 2"/>
          <p:cNvSpPr>
            <a:spLocks noGrp="1" noChangeArrowheads="1"/>
          </p:cNvSpPr>
          <p:nvPr>
            <p:ph type="title"/>
          </p:nvPr>
        </p:nvSpPr>
        <p:spPr>
          <a:xfrm>
            <a:off x="457200" y="274638"/>
            <a:ext cx="8458200" cy="1143000"/>
          </a:xfrm>
        </p:spPr>
        <p:txBody>
          <a:bodyPr>
            <a:normAutofit fontScale="90000"/>
          </a:bodyPr>
          <a:lstStyle/>
          <a:p>
            <a:r>
              <a:rPr lang="en-US" altLang="en-US" sz="4000"/>
              <a:t>Kidney Exchange</a:t>
            </a:r>
            <a:br>
              <a:rPr lang="en-US" altLang="en-US" sz="4000"/>
            </a:br>
            <a:r>
              <a:rPr lang="en-US" altLang="en-US" sz="2000"/>
              <a:t>For incentive reasons, all surgeries in an exchange are conducted simultaneously, so a 2-way exchange involves 4 simultaneous surgeries</a:t>
            </a:r>
            <a:endParaRPr lang="en-US" altLang="en-US" sz="4000"/>
          </a:p>
        </p:txBody>
      </p:sp>
      <p:pic>
        <p:nvPicPr>
          <p:cNvPr id="61443" name="Picture 3" descr="KidneyPrep"/>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2349500"/>
            <a:ext cx="4038600" cy="3025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4" name="Picture 4" descr="KidneyExchange"/>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648200" y="2370138"/>
            <a:ext cx="4038600" cy="2984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50828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8B90F36-F211-4BAB-B201-2B03FF2A0973}" type="slidenum">
              <a:rPr lang="en-US" altLang="en-US"/>
              <a:pPr/>
              <a:t>23</a:t>
            </a:fld>
            <a:endParaRPr lang="en-US" altLang="en-US"/>
          </a:p>
        </p:txBody>
      </p:sp>
      <p:sp>
        <p:nvSpPr>
          <p:cNvPr id="149506" name="Rectangle 2"/>
          <p:cNvSpPr>
            <a:spLocks noGrp="1" noChangeArrowheads="1"/>
          </p:cNvSpPr>
          <p:nvPr>
            <p:ph type="title"/>
          </p:nvPr>
        </p:nvSpPr>
        <p:spPr>
          <a:xfrm>
            <a:off x="457200" y="381000"/>
            <a:ext cx="8001000" cy="990600"/>
          </a:xfrm>
        </p:spPr>
        <p:txBody>
          <a:bodyPr/>
          <a:lstStyle/>
          <a:p>
            <a:r>
              <a:rPr lang="en-US" altLang="en-US" sz="2800"/>
              <a:t>Suppose exchanges involving more than two pairs are impractical?</a:t>
            </a:r>
            <a:endParaRPr lang="en-US" altLang="en-US" sz="3600"/>
          </a:p>
        </p:txBody>
      </p:sp>
      <p:sp>
        <p:nvSpPr>
          <p:cNvPr id="149507" name="Rectangle 3"/>
          <p:cNvSpPr>
            <a:spLocks noGrp="1" noChangeArrowheads="1"/>
          </p:cNvSpPr>
          <p:nvPr>
            <p:ph type="body" idx="1"/>
          </p:nvPr>
        </p:nvSpPr>
        <p:spPr/>
        <p:txBody>
          <a:bodyPr/>
          <a:lstStyle/>
          <a:p>
            <a:pPr>
              <a:lnSpc>
                <a:spcPct val="80000"/>
              </a:lnSpc>
              <a:buFontTx/>
              <a:buNone/>
            </a:pPr>
            <a:r>
              <a:rPr lang="en-US" altLang="en-US" sz="2000" dirty="0">
                <a:solidFill>
                  <a:srgbClr val="000000"/>
                </a:solidFill>
              </a:rPr>
              <a:t>Roth, Alvin E., </a:t>
            </a:r>
            <a:r>
              <a:rPr lang="en-US" altLang="en-US" sz="2000" dirty="0" err="1">
                <a:solidFill>
                  <a:srgbClr val="000000"/>
                </a:solidFill>
              </a:rPr>
              <a:t>Tayfun</a:t>
            </a:r>
            <a:r>
              <a:rPr lang="en-US" altLang="en-US" sz="2000" dirty="0">
                <a:solidFill>
                  <a:srgbClr val="000000"/>
                </a:solidFill>
              </a:rPr>
              <a:t> </a:t>
            </a:r>
            <a:r>
              <a:rPr lang="en-US" altLang="en-US" sz="2000" dirty="0" err="1">
                <a:solidFill>
                  <a:srgbClr val="000000"/>
                </a:solidFill>
              </a:rPr>
              <a:t>Sonmez</a:t>
            </a:r>
            <a:r>
              <a:rPr lang="en-US" altLang="en-US" sz="2000" dirty="0">
                <a:solidFill>
                  <a:srgbClr val="000000"/>
                </a:solidFill>
              </a:rPr>
              <a:t> , and M. </a:t>
            </a:r>
            <a:r>
              <a:rPr lang="en-US" altLang="en-US" sz="2000" dirty="0" err="1">
                <a:solidFill>
                  <a:srgbClr val="000000"/>
                </a:solidFill>
              </a:rPr>
              <a:t>Utku</a:t>
            </a:r>
            <a:r>
              <a:rPr lang="en-US" altLang="en-US" sz="2000" dirty="0">
                <a:solidFill>
                  <a:srgbClr val="000000"/>
                </a:solidFill>
              </a:rPr>
              <a:t> </a:t>
            </a:r>
            <a:r>
              <a:rPr lang="en-US" altLang="en-US" sz="2000" dirty="0" err="1">
                <a:solidFill>
                  <a:srgbClr val="000000"/>
                </a:solidFill>
              </a:rPr>
              <a:t>Unver</a:t>
            </a:r>
            <a:r>
              <a:rPr lang="en-US" altLang="en-US" sz="2000" dirty="0">
                <a:solidFill>
                  <a:srgbClr val="000000"/>
                </a:solidFill>
              </a:rPr>
              <a:t>, "</a:t>
            </a:r>
            <a:r>
              <a:rPr lang="en-US" altLang="en-US" sz="2000" dirty="0">
                <a:solidFill>
                  <a:srgbClr val="000000"/>
                </a:solidFill>
                <a:hlinkClick r:id="rId3"/>
              </a:rPr>
              <a:t>Pairwise Kidney Exchange</a:t>
            </a:r>
            <a:r>
              <a:rPr lang="en-US" altLang="en-US" sz="2000" dirty="0">
                <a:solidFill>
                  <a:srgbClr val="000000"/>
                </a:solidFill>
              </a:rPr>
              <a:t>," </a:t>
            </a:r>
            <a:r>
              <a:rPr lang="en-US" altLang="en-US" sz="2000" i="1" dirty="0">
                <a:solidFill>
                  <a:srgbClr val="000000"/>
                </a:solidFill>
              </a:rPr>
              <a:t>Journal of Economic Theory</a:t>
            </a:r>
            <a:r>
              <a:rPr lang="en-US" altLang="en-US" sz="2000" dirty="0">
                <a:solidFill>
                  <a:srgbClr val="000000"/>
                </a:solidFill>
              </a:rPr>
              <a:t>, 125, 2, December 2005, 151-188.</a:t>
            </a:r>
            <a:endParaRPr lang="en-US" altLang="en-US" sz="2000" dirty="0"/>
          </a:p>
          <a:p>
            <a:pPr>
              <a:lnSpc>
                <a:spcPct val="80000"/>
              </a:lnSpc>
            </a:pPr>
            <a:r>
              <a:rPr lang="en-US" altLang="en-US" sz="2800" dirty="0"/>
              <a:t>Our New England surgical colleagues </a:t>
            </a:r>
            <a:r>
              <a:rPr lang="en-US" altLang="en-US" sz="2800" dirty="0" smtClean="0"/>
              <a:t>had </a:t>
            </a:r>
            <a:r>
              <a:rPr lang="en-US" altLang="en-US" sz="2800" dirty="0"/>
              <a:t>(as a first approximation) 0-1 (feasible/infeasible) preferences over kidneys.</a:t>
            </a:r>
          </a:p>
          <a:p>
            <a:pPr>
              <a:lnSpc>
                <a:spcPct val="80000"/>
              </a:lnSpc>
            </a:pPr>
            <a:r>
              <a:rPr lang="en-US" altLang="en-US" sz="2800" dirty="0" smtClean="0"/>
              <a:t>Initially</a:t>
            </a:r>
            <a:r>
              <a:rPr lang="en-US" altLang="en-US" sz="2800" dirty="0"/>
              <a:t>, exchanges </a:t>
            </a:r>
            <a:r>
              <a:rPr lang="en-US" altLang="en-US" sz="2800" dirty="0" smtClean="0"/>
              <a:t>were restricted </a:t>
            </a:r>
            <a:r>
              <a:rPr lang="en-US" altLang="en-US" sz="2800" dirty="0"/>
              <a:t>to pairs.  </a:t>
            </a:r>
            <a:endParaRPr lang="en-US" altLang="en-US" sz="2000" dirty="0"/>
          </a:p>
          <a:p>
            <a:pPr lvl="1">
              <a:lnSpc>
                <a:spcPct val="80000"/>
              </a:lnSpc>
            </a:pPr>
            <a:r>
              <a:rPr lang="en-US" altLang="en-US" sz="2400" dirty="0"/>
              <a:t>This involves a substantial welfare loss compared to the unconstrained case</a:t>
            </a:r>
          </a:p>
          <a:p>
            <a:pPr lvl="1">
              <a:lnSpc>
                <a:spcPct val="80000"/>
              </a:lnSpc>
            </a:pPr>
            <a:r>
              <a:rPr lang="en-US" altLang="en-US" sz="2400" dirty="0"/>
              <a:t>But it allows us to tap into some elegant graph theory for constrained efficient and incentive compatible mechanisms.</a:t>
            </a:r>
          </a:p>
          <a:p>
            <a:pPr>
              <a:lnSpc>
                <a:spcPct val="80000"/>
              </a:lnSpc>
            </a:pPr>
            <a:endParaRPr lang="en-US" altLang="en-US" dirty="0"/>
          </a:p>
        </p:txBody>
      </p:sp>
    </p:spTree>
    <p:extLst>
      <p:ext uri="{BB962C8B-B14F-4D97-AF65-F5344CB8AC3E}">
        <p14:creationId xmlns:p14="http://schemas.microsoft.com/office/powerpoint/2010/main" val="3080995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F48A446-0529-43C8-97EA-4979A92BF738}" type="slidenum">
              <a:rPr lang="en-US" altLang="en-US"/>
              <a:pPr/>
              <a:t>24</a:t>
            </a:fld>
            <a:endParaRPr lang="en-US" altLang="en-US"/>
          </a:p>
        </p:txBody>
      </p:sp>
      <p:sp>
        <p:nvSpPr>
          <p:cNvPr id="151554" name="Rectangle 2"/>
          <p:cNvSpPr>
            <a:spLocks noGrp="1" noChangeArrowheads="1"/>
          </p:cNvSpPr>
          <p:nvPr>
            <p:ph type="title"/>
          </p:nvPr>
        </p:nvSpPr>
        <p:spPr>
          <a:xfrm>
            <a:off x="685800" y="304800"/>
            <a:ext cx="7772400" cy="1143000"/>
          </a:xfrm>
        </p:spPr>
        <p:txBody>
          <a:bodyPr/>
          <a:lstStyle/>
          <a:p>
            <a:r>
              <a:rPr lang="en-US" altLang="en-US" sz="3600"/>
              <a:t>Pairwise matchings and matroids</a:t>
            </a:r>
          </a:p>
        </p:txBody>
      </p:sp>
      <p:sp>
        <p:nvSpPr>
          <p:cNvPr id="151555" name="Rectangle 3"/>
          <p:cNvSpPr>
            <a:spLocks noGrp="1" noChangeArrowheads="1"/>
          </p:cNvSpPr>
          <p:nvPr>
            <p:ph type="body" idx="1"/>
          </p:nvPr>
        </p:nvSpPr>
        <p:spPr>
          <a:xfrm>
            <a:off x="685800" y="1447800"/>
            <a:ext cx="7772400" cy="5257800"/>
          </a:xfrm>
        </p:spPr>
        <p:txBody>
          <a:bodyPr>
            <a:normAutofit lnSpcReduction="10000"/>
          </a:bodyPr>
          <a:lstStyle/>
          <a:p>
            <a:pPr>
              <a:lnSpc>
                <a:spcPct val="90000"/>
              </a:lnSpc>
            </a:pPr>
            <a:r>
              <a:rPr lang="en-US" altLang="en-US" sz="2800" dirty="0"/>
              <a:t>Let (V,E) be the graph whose vertices are incompatible patient-donor pairs, with </a:t>
            </a:r>
            <a:r>
              <a:rPr lang="en-US" altLang="en-US" sz="2800" b="1" dirty="0"/>
              <a:t>mutually compatible</a:t>
            </a:r>
            <a:r>
              <a:rPr lang="en-US" altLang="en-US" sz="2800" dirty="0"/>
              <a:t> pairs connected by </a:t>
            </a:r>
            <a:r>
              <a:rPr lang="en-US" altLang="en-US" sz="2800" dirty="0" smtClean="0"/>
              <a:t>(undirected) edges</a:t>
            </a:r>
            <a:r>
              <a:rPr lang="en-US" altLang="en-US" sz="2800" dirty="0"/>
              <a:t>.</a:t>
            </a:r>
          </a:p>
          <a:p>
            <a:pPr>
              <a:lnSpc>
                <a:spcPct val="90000"/>
              </a:lnSpc>
            </a:pPr>
            <a:r>
              <a:rPr lang="en-US" altLang="en-US" sz="2800" dirty="0"/>
              <a:t>A </a:t>
            </a:r>
            <a:r>
              <a:rPr lang="en-US" altLang="en-US" sz="2800" i="1" dirty="0"/>
              <a:t>matching</a:t>
            </a:r>
            <a:r>
              <a:rPr lang="en-US" altLang="en-US" sz="2800" dirty="0"/>
              <a:t> M is a collection of edges such that no vertex is covered more than once.</a:t>
            </a:r>
          </a:p>
          <a:p>
            <a:pPr>
              <a:lnSpc>
                <a:spcPct val="90000"/>
              </a:lnSpc>
            </a:pPr>
            <a:r>
              <a:rPr lang="en-US" altLang="en-US" sz="2800" dirty="0"/>
              <a:t>Let </a:t>
            </a:r>
            <a:r>
              <a:rPr lang="en-US" altLang="en-US" sz="2800" i="1" dirty="0"/>
              <a:t>S</a:t>
            </a:r>
            <a:r>
              <a:rPr lang="en-US" altLang="en-US" sz="2800" dirty="0"/>
              <a:t> ={S} be the collection of subsets of V such that, for any S in </a:t>
            </a:r>
            <a:r>
              <a:rPr lang="en-US" altLang="en-US" sz="2800" i="1" dirty="0"/>
              <a:t>S</a:t>
            </a:r>
            <a:r>
              <a:rPr lang="en-US" altLang="en-US" sz="2800" dirty="0"/>
              <a:t>, there is a matching M that covers the vertices in S</a:t>
            </a:r>
          </a:p>
          <a:p>
            <a:pPr>
              <a:lnSpc>
                <a:spcPct val="90000"/>
              </a:lnSpc>
            </a:pPr>
            <a:r>
              <a:rPr lang="en-US" altLang="en-US" sz="2800" dirty="0"/>
              <a:t>Then (V, </a:t>
            </a:r>
            <a:r>
              <a:rPr lang="en-US" altLang="en-US" sz="2800" i="1" dirty="0"/>
              <a:t>S</a:t>
            </a:r>
            <a:r>
              <a:rPr lang="en-US" altLang="en-US" sz="2800" dirty="0"/>
              <a:t>) is a </a:t>
            </a:r>
            <a:r>
              <a:rPr lang="en-US" altLang="en-US" sz="2800" dirty="0" err="1"/>
              <a:t>matroid</a:t>
            </a:r>
            <a:r>
              <a:rPr lang="en-US" altLang="en-US" sz="2800" dirty="0"/>
              <a:t>:</a:t>
            </a:r>
          </a:p>
          <a:p>
            <a:pPr lvl="1">
              <a:lnSpc>
                <a:spcPct val="90000"/>
              </a:lnSpc>
            </a:pPr>
            <a:r>
              <a:rPr lang="en-US" altLang="en-US" sz="2400" dirty="0"/>
              <a:t>If S is in </a:t>
            </a:r>
            <a:r>
              <a:rPr lang="en-US" altLang="en-US" sz="2400" i="1" dirty="0"/>
              <a:t>S</a:t>
            </a:r>
            <a:r>
              <a:rPr lang="en-US" altLang="en-US" sz="2400" dirty="0"/>
              <a:t>, so is any subset of S.</a:t>
            </a:r>
          </a:p>
          <a:p>
            <a:pPr lvl="1">
              <a:lnSpc>
                <a:spcPct val="90000"/>
              </a:lnSpc>
            </a:pPr>
            <a:r>
              <a:rPr lang="en-US" altLang="en-US" sz="2400" dirty="0"/>
              <a:t>If S and S’ are in </a:t>
            </a:r>
            <a:r>
              <a:rPr lang="en-US" altLang="en-US" sz="2400" i="1" dirty="0"/>
              <a:t>S</a:t>
            </a:r>
            <a:r>
              <a:rPr lang="en-US" altLang="en-US" sz="2400" dirty="0"/>
              <a:t>, and |S’|&gt;|S|, then there is a point in S’ that can be added to S to get a set in </a:t>
            </a:r>
            <a:r>
              <a:rPr lang="en-US" altLang="en-US" sz="2400" i="1" dirty="0"/>
              <a:t>S</a:t>
            </a:r>
            <a:r>
              <a:rPr lang="en-US" altLang="en-US" sz="2400" dirty="0"/>
              <a:t>.</a:t>
            </a:r>
          </a:p>
        </p:txBody>
      </p:sp>
    </p:spTree>
    <p:extLst>
      <p:ext uri="{BB962C8B-B14F-4D97-AF65-F5344CB8AC3E}">
        <p14:creationId xmlns:p14="http://schemas.microsoft.com/office/powerpoint/2010/main" val="3764322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98E8366-CA6F-458C-9891-8526E2632016}" type="slidenum">
              <a:rPr lang="en-US" altLang="en-US"/>
              <a:pPr/>
              <a:t>25</a:t>
            </a:fld>
            <a:endParaRPr lang="en-US" altLang="en-US"/>
          </a:p>
        </p:txBody>
      </p:sp>
      <p:sp>
        <p:nvSpPr>
          <p:cNvPr id="153602" name="Rectangle 2"/>
          <p:cNvSpPr>
            <a:spLocks noGrp="1" noChangeArrowheads="1"/>
          </p:cNvSpPr>
          <p:nvPr>
            <p:ph type="title"/>
          </p:nvPr>
        </p:nvSpPr>
        <p:spPr>
          <a:xfrm>
            <a:off x="609600" y="228600"/>
            <a:ext cx="7772400" cy="685800"/>
          </a:xfrm>
        </p:spPr>
        <p:txBody>
          <a:bodyPr>
            <a:normAutofit fontScale="90000"/>
          </a:bodyPr>
          <a:lstStyle/>
          <a:p>
            <a:r>
              <a:rPr lang="en-US" altLang="en-US" sz="2800" b="1">
                <a:solidFill>
                  <a:srgbClr val="CC0000"/>
                </a:solidFill>
              </a:rPr>
              <a:t>Pairwise</a:t>
            </a:r>
            <a:r>
              <a:rPr lang="en-US" altLang="en-US" sz="2800"/>
              <a:t> matching with </a:t>
            </a:r>
            <a:r>
              <a:rPr lang="en-US" altLang="en-US" sz="2800" b="1">
                <a:solidFill>
                  <a:srgbClr val="CC0000"/>
                </a:solidFill>
              </a:rPr>
              <a:t>0-1</a:t>
            </a:r>
            <a:r>
              <a:rPr lang="en-US" altLang="en-US" sz="2800"/>
              <a:t> preferences</a:t>
            </a:r>
            <a:r>
              <a:rPr lang="en-US" altLang="en-US" sz="3200"/>
              <a:t> </a:t>
            </a:r>
            <a:br>
              <a:rPr lang="en-US" altLang="en-US" sz="3200"/>
            </a:br>
            <a:endParaRPr lang="en-US" altLang="en-US" sz="2000"/>
          </a:p>
        </p:txBody>
      </p:sp>
      <p:sp>
        <p:nvSpPr>
          <p:cNvPr id="153603" name="Rectangle 3"/>
          <p:cNvSpPr>
            <a:spLocks noGrp="1" noChangeArrowheads="1"/>
          </p:cNvSpPr>
          <p:nvPr>
            <p:ph type="body" idx="1"/>
          </p:nvPr>
        </p:nvSpPr>
        <p:spPr>
          <a:xfrm>
            <a:off x="381000" y="1219200"/>
            <a:ext cx="8382000" cy="5334000"/>
          </a:xfrm>
        </p:spPr>
        <p:txBody>
          <a:bodyPr/>
          <a:lstStyle/>
          <a:p>
            <a:pPr>
              <a:lnSpc>
                <a:spcPct val="80000"/>
              </a:lnSpc>
              <a:buFontTx/>
              <a:buNone/>
            </a:pPr>
            <a:r>
              <a:rPr lang="en-US" altLang="en-US" sz="2800" dirty="0"/>
              <a:t>Theorems:</a:t>
            </a:r>
          </a:p>
          <a:p>
            <a:pPr>
              <a:lnSpc>
                <a:spcPct val="80000"/>
              </a:lnSpc>
            </a:pPr>
            <a:r>
              <a:rPr lang="en-US" altLang="en-US" sz="2800" dirty="0"/>
              <a:t>All maximal </a:t>
            </a:r>
            <a:r>
              <a:rPr lang="en-US" altLang="en-US" sz="2800" dirty="0" err="1"/>
              <a:t>matchings</a:t>
            </a:r>
            <a:r>
              <a:rPr lang="en-US" altLang="en-US" sz="2800" dirty="0"/>
              <a:t> match the same number of couples.</a:t>
            </a:r>
          </a:p>
          <a:p>
            <a:pPr>
              <a:lnSpc>
                <a:spcPct val="80000"/>
              </a:lnSpc>
            </a:pPr>
            <a:r>
              <a:rPr lang="en-US" altLang="en-US" sz="2800" dirty="0"/>
              <a:t>If patients have priorities, then a “greedy” priority algorithm produces the efficient (maximal) matching with highest priorities.</a:t>
            </a:r>
          </a:p>
          <a:p>
            <a:pPr>
              <a:lnSpc>
                <a:spcPct val="80000"/>
              </a:lnSpc>
            </a:pPr>
            <a:r>
              <a:rPr lang="en-US" altLang="en-US" sz="2800" dirty="0"/>
              <a:t>Any priority matching mechanism makes it a dominant strategy for all couples to </a:t>
            </a:r>
          </a:p>
          <a:p>
            <a:pPr lvl="1">
              <a:lnSpc>
                <a:spcPct val="80000"/>
              </a:lnSpc>
            </a:pPr>
            <a:r>
              <a:rPr lang="en-US" altLang="en-US" sz="2400" dirty="0"/>
              <a:t>accept all feasible kidneys </a:t>
            </a:r>
          </a:p>
          <a:p>
            <a:pPr lvl="1">
              <a:lnSpc>
                <a:spcPct val="80000"/>
              </a:lnSpc>
            </a:pPr>
            <a:r>
              <a:rPr lang="en-US" altLang="en-US" sz="2400" dirty="0"/>
              <a:t>reveal all available donors</a:t>
            </a:r>
          </a:p>
          <a:p>
            <a:pPr>
              <a:lnSpc>
                <a:spcPct val="80000"/>
              </a:lnSpc>
            </a:pPr>
            <a:r>
              <a:rPr lang="en-US" altLang="en-US" sz="2800" dirty="0"/>
              <a:t>So, there are efficient, incentive compatible mechanisms </a:t>
            </a:r>
            <a:endParaRPr lang="en-US" altLang="en-US" sz="2800" dirty="0" smtClean="0"/>
          </a:p>
          <a:p>
            <a:pPr>
              <a:lnSpc>
                <a:spcPct val="80000"/>
              </a:lnSpc>
            </a:pPr>
            <a:r>
              <a:rPr lang="en-US" altLang="en-US" sz="2400" dirty="0" smtClean="0"/>
              <a:t>Hatfield </a:t>
            </a:r>
            <a:r>
              <a:rPr lang="en-US" altLang="en-US" sz="2400" dirty="0"/>
              <a:t>2005: these results extend to a wide variety of possible constraints (not just pairwise)</a:t>
            </a:r>
          </a:p>
        </p:txBody>
      </p:sp>
    </p:spTree>
    <p:extLst>
      <p:ext uri="{BB962C8B-B14F-4D97-AF65-F5344CB8AC3E}">
        <p14:creationId xmlns:p14="http://schemas.microsoft.com/office/powerpoint/2010/main" val="282510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0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0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080E8AC-878C-463A-A02B-2E0464820FBF}" type="slidenum">
              <a:rPr lang="en-US" altLang="en-US"/>
              <a:pPr/>
              <a:t>26</a:t>
            </a:fld>
            <a:endParaRPr lang="en-US" altLang="en-US"/>
          </a:p>
        </p:txBody>
      </p:sp>
      <p:sp>
        <p:nvSpPr>
          <p:cNvPr id="157698" name="Rectangle 2"/>
          <p:cNvSpPr>
            <a:spLocks noGrp="1" noChangeArrowheads="1"/>
          </p:cNvSpPr>
          <p:nvPr>
            <p:ph type="title"/>
          </p:nvPr>
        </p:nvSpPr>
        <p:spPr>
          <a:xfrm>
            <a:off x="457200" y="274638"/>
            <a:ext cx="8229600" cy="914400"/>
          </a:xfrm>
        </p:spPr>
        <p:txBody>
          <a:bodyPr/>
          <a:lstStyle/>
          <a:p>
            <a:r>
              <a:rPr lang="en-US" altLang="en-US" sz="3600"/>
              <a:t>Gallai-Edmonds Decomposition</a:t>
            </a:r>
          </a:p>
        </p:txBody>
      </p:sp>
      <p:pic>
        <p:nvPicPr>
          <p:cNvPr id="15769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828800" y="1676400"/>
            <a:ext cx="5943600" cy="4360863"/>
          </a:xfrm>
        </p:spPr>
      </p:pic>
    </p:spTree>
    <p:extLst>
      <p:ext uri="{BB962C8B-B14F-4D97-AF65-F5344CB8AC3E}">
        <p14:creationId xmlns:p14="http://schemas.microsoft.com/office/powerpoint/2010/main" val="2705657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are the over-demanded and under-demanded pairs?</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We can ask this even for the more general problem of efficient exchange (i.e. once we surmounted the constraint of just 2-way exchanges).</a:t>
            </a:r>
          </a:p>
          <a:p>
            <a:r>
              <a:rPr lang="en-US" dirty="0" smtClean="0"/>
              <a:t>By 2006 we had successfully made the case for at least 3 way exchanges</a:t>
            </a:r>
          </a:p>
          <a:p>
            <a:pPr lvl="1"/>
            <a:r>
              <a:rPr lang="en-US" dirty="0" err="1" smtClean="0">
                <a:solidFill>
                  <a:srgbClr val="0033CC"/>
                </a:solidFill>
                <a:cs typeface="Arial" charset="0"/>
              </a:rPr>
              <a:t>Saidman</a:t>
            </a:r>
            <a:r>
              <a:rPr lang="en-US" dirty="0" smtClean="0">
                <a:cs typeface="Arial" charset="0"/>
              </a:rPr>
              <a:t>, </a:t>
            </a:r>
            <a:r>
              <a:rPr lang="en-US" dirty="0">
                <a:cs typeface="Arial" charset="0"/>
              </a:rPr>
              <a:t>Roth, </a:t>
            </a:r>
            <a:r>
              <a:rPr lang="en-US" dirty="0" err="1" smtClean="0">
                <a:cs typeface="Arial" charset="0"/>
              </a:rPr>
              <a:t>Sönmez</a:t>
            </a:r>
            <a:r>
              <a:rPr lang="en-US" dirty="0">
                <a:cs typeface="Arial" charset="0"/>
              </a:rPr>
              <a:t>, </a:t>
            </a:r>
            <a:r>
              <a:rPr lang="en-US" dirty="0" smtClean="0">
                <a:cs typeface="Arial" charset="0"/>
              </a:rPr>
              <a:t> </a:t>
            </a:r>
            <a:r>
              <a:rPr lang="en-US" dirty="0" err="1">
                <a:cs typeface="Arial" charset="0"/>
              </a:rPr>
              <a:t>Ünver</a:t>
            </a:r>
            <a:r>
              <a:rPr lang="en-US" dirty="0">
                <a:cs typeface="Arial" charset="0"/>
              </a:rPr>
              <a:t>, and </a:t>
            </a:r>
            <a:r>
              <a:rPr lang="en-US" dirty="0" smtClean="0">
                <a:solidFill>
                  <a:srgbClr val="0033CC"/>
                </a:solidFill>
                <a:cs typeface="Arial" charset="0"/>
              </a:rPr>
              <a:t>Delmonico</a:t>
            </a:r>
            <a:r>
              <a:rPr lang="en-US" dirty="0">
                <a:cs typeface="Arial" charset="0"/>
              </a:rPr>
              <a:t>, </a:t>
            </a:r>
            <a:r>
              <a:rPr lang="en-US" dirty="0">
                <a:latin typeface="Times New Roman"/>
                <a:cs typeface="Arial" charset="0"/>
              </a:rPr>
              <a:t>“</a:t>
            </a:r>
            <a:r>
              <a:rPr lang="en-US" dirty="0">
                <a:cs typeface="Arial" charset="0"/>
              </a:rPr>
              <a:t>Increasing the Opportunity of Live Kidney Donation By Matching for </a:t>
            </a:r>
            <a:r>
              <a:rPr lang="en-US" b="1" dirty="0">
                <a:cs typeface="Arial" charset="0"/>
              </a:rPr>
              <a:t>Two and Three Way Exchanges</a:t>
            </a:r>
            <a:r>
              <a:rPr lang="en-US" dirty="0">
                <a:cs typeface="Arial" charset="0"/>
              </a:rPr>
              <a:t>,</a:t>
            </a:r>
            <a:r>
              <a:rPr lang="en-US" dirty="0">
                <a:latin typeface="Times New Roman"/>
                <a:cs typeface="Arial" charset="0"/>
              </a:rPr>
              <a:t>”</a:t>
            </a:r>
            <a:r>
              <a:rPr lang="en-US" dirty="0">
                <a:cs typeface="Arial" charset="0"/>
              </a:rPr>
              <a:t> </a:t>
            </a:r>
            <a:r>
              <a:rPr lang="en-US" i="1" dirty="0"/>
              <a:t>Transplantation</a:t>
            </a:r>
            <a:r>
              <a:rPr lang="en-US" dirty="0"/>
              <a:t>, 81, 5, March 15, 2006, 773-782</a:t>
            </a:r>
            <a:r>
              <a:rPr lang="en-US" dirty="0" smtClean="0"/>
              <a:t>.</a:t>
            </a:r>
          </a:p>
          <a:p>
            <a:pPr lvl="1"/>
            <a:r>
              <a:rPr lang="en-US" dirty="0" smtClean="0">
                <a:cs typeface="Arial" charset="0"/>
              </a:rPr>
              <a:t>Roth, </a:t>
            </a:r>
            <a:r>
              <a:rPr lang="en-US" dirty="0" err="1" smtClean="0">
                <a:cs typeface="Arial" charset="0"/>
              </a:rPr>
              <a:t>Sonmez</a:t>
            </a:r>
            <a:r>
              <a:rPr lang="en-US" dirty="0" smtClean="0">
                <a:cs typeface="Arial" charset="0"/>
              </a:rPr>
              <a:t>, </a:t>
            </a:r>
            <a:r>
              <a:rPr lang="en-US" dirty="0" err="1" smtClean="0">
                <a:cs typeface="Arial" charset="0"/>
              </a:rPr>
              <a:t>Unver</a:t>
            </a:r>
            <a:r>
              <a:rPr lang="en-US" b="1" dirty="0" smtClean="0">
                <a:cs typeface="Arial" charset="0"/>
              </a:rPr>
              <a:t> </a:t>
            </a:r>
            <a:r>
              <a:rPr lang="en-US" dirty="0">
                <a:latin typeface="Times New Roman" pitchFamily="18" charset="0"/>
                <a:cs typeface="Arial" charset="0"/>
              </a:rPr>
              <a:t>“</a:t>
            </a:r>
            <a:r>
              <a:rPr lang="en-US" b="1" dirty="0"/>
              <a:t>Efficient Kidney Exchange</a:t>
            </a:r>
            <a:r>
              <a:rPr lang="en-US" dirty="0"/>
              <a:t>: Coincidence of Wants in Markets with Compatibility-Based Preferences</a:t>
            </a:r>
            <a:r>
              <a:rPr lang="en-US" dirty="0">
                <a:cs typeface="Arial" charset="0"/>
              </a:rPr>
              <a:t>,</a:t>
            </a:r>
            <a:r>
              <a:rPr lang="en-US" dirty="0">
                <a:latin typeface="Times New Roman" pitchFamily="18" charset="0"/>
                <a:cs typeface="Arial" charset="0"/>
              </a:rPr>
              <a:t>”</a:t>
            </a:r>
            <a:r>
              <a:rPr lang="en-US" b="1" dirty="0">
                <a:cs typeface="Arial" charset="0"/>
              </a:rPr>
              <a:t> </a:t>
            </a:r>
            <a:r>
              <a:rPr lang="en-US" dirty="0">
                <a:cs typeface="Arial" charset="0"/>
              </a:rPr>
              <a:t> </a:t>
            </a:r>
            <a:r>
              <a:rPr lang="en-US" i="1" dirty="0">
                <a:cs typeface="Arial" charset="0"/>
              </a:rPr>
              <a:t>American Economic Review</a:t>
            </a:r>
            <a:r>
              <a:rPr lang="en-US" dirty="0">
                <a:cs typeface="Arial" charset="0"/>
              </a:rPr>
              <a:t>, June 2007, </a:t>
            </a:r>
            <a:r>
              <a:rPr lang="da-DK" dirty="0">
                <a:cs typeface="Arial" charset="0"/>
              </a:rPr>
              <a:t>97, 3, June 2007, 828-851</a:t>
            </a:r>
          </a:p>
          <a:p>
            <a:pPr lvl="1"/>
            <a:endParaRPr lang="en-US" dirty="0" smtClean="0">
              <a:cs typeface="Arial" charset="0"/>
            </a:endParaRPr>
          </a:p>
          <a:p>
            <a:endParaRPr lang="en-US" dirty="0" smtClean="0"/>
          </a:p>
          <a:p>
            <a:endParaRPr lang="en-US" dirty="0"/>
          </a:p>
        </p:txBody>
      </p:sp>
    </p:spTree>
    <p:extLst>
      <p:ext uri="{BB962C8B-B14F-4D97-AF65-F5344CB8AC3E}">
        <p14:creationId xmlns:p14="http://schemas.microsoft.com/office/powerpoint/2010/main" val="90577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0" y="228600"/>
            <a:ext cx="7772400" cy="476250"/>
          </a:xfrm>
          <a:prstGeom prst="rect">
            <a:avLst/>
          </a:prstGeom>
          <a:noFill/>
        </p:spPr>
        <p:txBody>
          <a:bodyPr/>
          <a:lstStyle/>
          <a:p>
            <a:pPr algn="ctr" eaLnBrk="1" hangingPunct="1">
              <a:defRPr/>
            </a:pPr>
            <a:r>
              <a:rPr lang="en-US" sz="2800" b="1" kern="0" dirty="0">
                <a:solidFill>
                  <a:schemeClr val="accent2"/>
                </a:solidFill>
                <a:latin typeface="+mj-lt"/>
                <a:ea typeface="+mj-ea"/>
                <a:cs typeface="+mj-cs"/>
              </a:rPr>
              <a:t>Factors determining transplant </a:t>
            </a:r>
            <a:r>
              <a:rPr lang="en-US" sz="2800" b="1" kern="0" dirty="0" smtClean="0">
                <a:solidFill>
                  <a:schemeClr val="accent2"/>
                </a:solidFill>
                <a:latin typeface="+mj-lt"/>
                <a:ea typeface="+mj-ea"/>
                <a:cs typeface="+mj-cs"/>
              </a:rPr>
              <a:t>opportunity</a:t>
            </a:r>
            <a:endParaRPr lang="en-US" sz="2800" kern="0" dirty="0">
              <a:latin typeface="+mj-lt"/>
              <a:ea typeface="+mj-ea"/>
              <a:cs typeface="+mj-cs"/>
            </a:endParaRPr>
          </a:p>
        </p:txBody>
      </p:sp>
      <p:sp>
        <p:nvSpPr>
          <p:cNvPr id="8195" name="Rectangle 18"/>
          <p:cNvSpPr>
            <a:spLocks noChangeArrowheads="1"/>
          </p:cNvSpPr>
          <p:nvPr/>
        </p:nvSpPr>
        <p:spPr bwMode="auto">
          <a:xfrm>
            <a:off x="623888" y="990600"/>
            <a:ext cx="8229600" cy="589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charset="0"/>
              <a:buChar char="•"/>
            </a:pPr>
            <a:r>
              <a:rPr lang="en-US" sz="2000" dirty="0"/>
              <a:t> </a:t>
            </a:r>
            <a:r>
              <a:rPr lang="en-US" sz="2400" b="1" dirty="0">
                <a:solidFill>
                  <a:srgbClr val="0070C0"/>
                </a:solidFill>
              </a:rPr>
              <a:t>Blood compatibility </a:t>
            </a:r>
          </a:p>
          <a:p>
            <a:endParaRPr lang="en-US" dirty="0" smtClean="0"/>
          </a:p>
          <a:p>
            <a:endParaRPr lang="en-US" dirty="0"/>
          </a:p>
          <a:p>
            <a:endParaRPr lang="en-US" dirty="0"/>
          </a:p>
          <a:p>
            <a:endParaRPr lang="en-US" dirty="0"/>
          </a:p>
          <a:p>
            <a:endParaRPr lang="en-US" dirty="0"/>
          </a:p>
          <a:p>
            <a:endParaRPr lang="en-US" dirty="0"/>
          </a:p>
          <a:p>
            <a:endParaRPr lang="en-US" dirty="0"/>
          </a:p>
          <a:p>
            <a:pPr marL="533400" indent="-533400">
              <a:lnSpc>
                <a:spcPct val="90000"/>
              </a:lnSpc>
            </a:pPr>
            <a:endParaRPr lang="en-US" dirty="0" smtClean="0"/>
          </a:p>
          <a:p>
            <a:pPr marL="533400" indent="-533400">
              <a:lnSpc>
                <a:spcPct val="90000"/>
              </a:lnSpc>
            </a:pPr>
            <a:r>
              <a:rPr lang="en-US" dirty="0" smtClean="0"/>
              <a:t>So type O </a:t>
            </a:r>
            <a:r>
              <a:rPr lang="en-US" i="1" dirty="0" smtClean="0"/>
              <a:t>patients</a:t>
            </a:r>
            <a:r>
              <a:rPr lang="en-US" dirty="0" smtClean="0"/>
              <a:t> are at a disadvantage in finding compatible kidneys—they can only receive O kidneys.</a:t>
            </a:r>
          </a:p>
          <a:p>
            <a:pPr marL="533400" indent="-533400">
              <a:lnSpc>
                <a:spcPct val="90000"/>
              </a:lnSpc>
            </a:pPr>
            <a:r>
              <a:rPr lang="en-US" dirty="0" smtClean="0"/>
              <a:t>And type O </a:t>
            </a:r>
            <a:r>
              <a:rPr lang="en-US" i="1" dirty="0" smtClean="0"/>
              <a:t>donors</a:t>
            </a:r>
            <a:r>
              <a:rPr lang="en-US" dirty="0" smtClean="0"/>
              <a:t> will be in </a:t>
            </a:r>
            <a:r>
              <a:rPr lang="en-US" i="1" dirty="0" smtClean="0"/>
              <a:t>short</a:t>
            </a:r>
            <a:r>
              <a:rPr lang="en-US" dirty="0" smtClean="0"/>
              <a:t> supply.</a:t>
            </a:r>
            <a:endParaRPr lang="en-US" dirty="0"/>
          </a:p>
          <a:p>
            <a:endParaRPr lang="en-US" dirty="0"/>
          </a:p>
          <a:p>
            <a:pPr>
              <a:buFont typeface="Arial" charset="0"/>
              <a:buChar char="•"/>
            </a:pPr>
            <a:r>
              <a:rPr lang="en-US" dirty="0"/>
              <a:t> </a:t>
            </a:r>
            <a:r>
              <a:rPr lang="en-US" sz="2400" b="1" dirty="0">
                <a:solidFill>
                  <a:srgbClr val="0070C0"/>
                </a:solidFill>
              </a:rPr>
              <a:t>Tissue type compatibility</a:t>
            </a:r>
            <a:r>
              <a:rPr lang="en-US" sz="2400" dirty="0">
                <a:solidFill>
                  <a:srgbClr val="0070C0"/>
                </a:solidFill>
              </a:rPr>
              <a:t>. </a:t>
            </a:r>
            <a:r>
              <a:rPr lang="en-US" sz="2000" dirty="0"/>
              <a:t>Percentage reactive antibodies (PRA)</a:t>
            </a:r>
          </a:p>
          <a:p>
            <a:pPr lvl="2">
              <a:buFont typeface="Wingdings" pitchFamily="2" charset="2"/>
              <a:buChar char="q"/>
            </a:pPr>
            <a:r>
              <a:rPr lang="en-US" sz="2000" dirty="0" smtClean="0"/>
              <a:t> </a:t>
            </a:r>
            <a:r>
              <a:rPr lang="en-US" sz="2000" dirty="0"/>
              <a:t>Low sensitivity patients (PRA &lt; 79</a:t>
            </a:r>
            <a:r>
              <a:rPr lang="en-US" sz="2000" dirty="0" smtClean="0"/>
              <a:t>): vast majority of patients</a:t>
            </a:r>
            <a:endParaRPr lang="en-US" sz="2000" dirty="0"/>
          </a:p>
          <a:p>
            <a:pPr lvl="2">
              <a:buFont typeface="Wingdings" pitchFamily="2" charset="2"/>
              <a:buChar char="q"/>
            </a:pPr>
            <a:r>
              <a:rPr lang="en-US" sz="2000" dirty="0"/>
              <a:t> High sensitivity patients (80 &lt; PRA &lt; 100</a:t>
            </a:r>
            <a:r>
              <a:rPr lang="en-US" sz="2000" dirty="0" smtClean="0"/>
              <a:t>): about 10% of general population, somewhat higher for those incompatible with a donor</a:t>
            </a:r>
          </a:p>
          <a:p>
            <a:pPr lvl="2">
              <a:buFont typeface="Wingdings" pitchFamily="2" charset="2"/>
              <a:buChar char="q"/>
            </a:pPr>
            <a:r>
              <a:rPr lang="en-US" altLang="en-US" sz="2000" dirty="0"/>
              <a:t>The presence of </a:t>
            </a:r>
            <a:r>
              <a:rPr lang="en-US" altLang="en-US" sz="2000" dirty="0" smtClean="0"/>
              <a:t>antibodies to donor HLAs--a </a:t>
            </a:r>
            <a:r>
              <a:rPr lang="en-US" altLang="en-US" sz="2000" i="1" dirty="0"/>
              <a:t>positive </a:t>
            </a:r>
            <a:r>
              <a:rPr lang="en-US" altLang="en-US" sz="2000" i="1" dirty="0" smtClean="0"/>
              <a:t>crossmatch</a:t>
            </a:r>
            <a:r>
              <a:rPr lang="en-US" altLang="en-US" sz="2000" dirty="0" smtClean="0"/>
              <a:t>-- </a:t>
            </a:r>
            <a:r>
              <a:rPr lang="en-US" altLang="en-US" sz="2000" dirty="0"/>
              <a:t>significantly increases the likelihood of graft rejection by the recipient</a:t>
            </a:r>
            <a:endParaRPr lang="en-US" dirty="0"/>
          </a:p>
        </p:txBody>
      </p:sp>
      <p:sp>
        <p:nvSpPr>
          <p:cNvPr id="8196" name="Oval 19"/>
          <p:cNvSpPr>
            <a:spLocks noChangeArrowheads="1"/>
          </p:cNvSpPr>
          <p:nvPr/>
        </p:nvSpPr>
        <p:spPr bwMode="auto">
          <a:xfrm>
            <a:off x="5794375" y="777875"/>
            <a:ext cx="590550" cy="501650"/>
          </a:xfrm>
          <a:prstGeom prst="ellipse">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p>
            <a:endParaRPr lang="en-US"/>
          </a:p>
        </p:txBody>
      </p:sp>
      <p:sp>
        <p:nvSpPr>
          <p:cNvPr id="8197" name="Rectangle 20"/>
          <p:cNvSpPr>
            <a:spLocks noChangeArrowheads="1"/>
          </p:cNvSpPr>
          <p:nvPr/>
        </p:nvSpPr>
        <p:spPr bwMode="auto">
          <a:xfrm>
            <a:off x="5888037" y="833437"/>
            <a:ext cx="363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O</a:t>
            </a:r>
          </a:p>
        </p:txBody>
      </p:sp>
      <p:sp>
        <p:nvSpPr>
          <p:cNvPr id="8198" name="Oval 21"/>
          <p:cNvSpPr>
            <a:spLocks noChangeArrowheads="1"/>
          </p:cNvSpPr>
          <p:nvPr/>
        </p:nvSpPr>
        <p:spPr bwMode="auto">
          <a:xfrm>
            <a:off x="4351337" y="1866900"/>
            <a:ext cx="590550" cy="501650"/>
          </a:xfrm>
          <a:prstGeom prst="ellipse">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p>
            <a:endParaRPr lang="en-US"/>
          </a:p>
        </p:txBody>
      </p:sp>
      <p:sp>
        <p:nvSpPr>
          <p:cNvPr id="8199" name="Rectangle 22"/>
          <p:cNvSpPr>
            <a:spLocks noChangeArrowheads="1"/>
          </p:cNvSpPr>
          <p:nvPr/>
        </p:nvSpPr>
        <p:spPr bwMode="auto">
          <a:xfrm>
            <a:off x="4467225" y="1922462"/>
            <a:ext cx="352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A</a:t>
            </a:r>
          </a:p>
        </p:txBody>
      </p:sp>
      <p:sp>
        <p:nvSpPr>
          <p:cNvPr id="8200" name="Oval 25"/>
          <p:cNvSpPr>
            <a:spLocks noChangeArrowheads="1"/>
          </p:cNvSpPr>
          <p:nvPr/>
        </p:nvSpPr>
        <p:spPr bwMode="auto">
          <a:xfrm>
            <a:off x="7146925" y="1908175"/>
            <a:ext cx="590550" cy="501650"/>
          </a:xfrm>
          <a:prstGeom prst="ellipse">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p>
            <a:endParaRPr lang="en-US"/>
          </a:p>
        </p:txBody>
      </p:sp>
      <p:sp>
        <p:nvSpPr>
          <p:cNvPr id="8201" name="Rectangle 26"/>
          <p:cNvSpPr>
            <a:spLocks noChangeArrowheads="1"/>
          </p:cNvSpPr>
          <p:nvPr/>
        </p:nvSpPr>
        <p:spPr bwMode="auto">
          <a:xfrm>
            <a:off x="7262812" y="1963737"/>
            <a:ext cx="350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B</a:t>
            </a:r>
          </a:p>
        </p:txBody>
      </p:sp>
      <p:sp>
        <p:nvSpPr>
          <p:cNvPr id="8202" name="Oval 27"/>
          <p:cNvSpPr>
            <a:spLocks noChangeArrowheads="1"/>
          </p:cNvSpPr>
          <p:nvPr/>
        </p:nvSpPr>
        <p:spPr bwMode="auto">
          <a:xfrm>
            <a:off x="5864225" y="2922587"/>
            <a:ext cx="590550" cy="501650"/>
          </a:xfrm>
          <a:prstGeom prst="ellipse">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p>
            <a:endParaRPr lang="en-US"/>
          </a:p>
        </p:txBody>
      </p:sp>
      <p:sp>
        <p:nvSpPr>
          <p:cNvPr id="8203" name="Rectangle 28"/>
          <p:cNvSpPr>
            <a:spLocks noChangeArrowheads="1"/>
          </p:cNvSpPr>
          <p:nvPr/>
        </p:nvSpPr>
        <p:spPr bwMode="auto">
          <a:xfrm>
            <a:off x="5924550" y="2978150"/>
            <a:ext cx="51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AB</a:t>
            </a:r>
          </a:p>
        </p:txBody>
      </p:sp>
      <p:sp>
        <p:nvSpPr>
          <p:cNvPr id="8204" name="Freeform 30"/>
          <p:cNvSpPr>
            <a:spLocks/>
          </p:cNvSpPr>
          <p:nvPr/>
        </p:nvSpPr>
        <p:spPr bwMode="auto">
          <a:xfrm>
            <a:off x="6802438" y="2308225"/>
            <a:ext cx="277812" cy="369888"/>
          </a:xfrm>
          <a:custGeom>
            <a:avLst/>
            <a:gdLst>
              <a:gd name="T0" fmla="*/ 276847 w 278780"/>
              <a:gd name="T1" fmla="*/ 370445 h 369332"/>
              <a:gd name="T2" fmla="*/ 276847 w 278780"/>
              <a:gd name="T3" fmla="*/ 370445 h 369332"/>
              <a:gd name="T4" fmla="*/ 0 60000 65536"/>
              <a:gd name="T5" fmla="*/ 0 60000 65536"/>
              <a:gd name="T6" fmla="*/ 0 w 278780"/>
              <a:gd name="T7" fmla="*/ 0 h 369332"/>
              <a:gd name="T8" fmla="*/ 278780 w 278780"/>
              <a:gd name="T9" fmla="*/ 369332 h 369332"/>
            </a:gdLst>
            <a:ahLst/>
            <a:cxnLst>
              <a:cxn ang="T4">
                <a:pos x="T0" y="T1"/>
              </a:cxn>
              <a:cxn ang="T5">
                <a:pos x="T2" y="T3"/>
              </a:cxn>
            </a:cxnLst>
            <a:rect l="T6" t="T7" r="T8" b="T9"/>
            <a:pathLst>
              <a:path w="278780" h="369332">
                <a:moveTo>
                  <a:pt x="0" y="0"/>
                </a:moveTo>
                <a:lnTo>
                  <a:pt x="0" y="0"/>
                </a:lnTo>
              </a:path>
            </a:pathLst>
          </a:custGeom>
          <a:solidFill>
            <a:schemeClr val="accent1"/>
          </a:solidFill>
          <a:ln w="9525" cap="flat" cmpd="sng" algn="ctr">
            <a:solidFill>
              <a:schemeClr val="tx1"/>
            </a:solidFill>
            <a:prstDash val="solid"/>
            <a:round/>
            <a:headEnd type="none" w="med" len="med"/>
            <a:tailEnd type="none" w="med" len="med"/>
          </a:ln>
        </p:spPr>
        <p:txBody>
          <a:bodyPr>
            <a:spAutoFit/>
          </a:bodyPr>
          <a:lstStyle/>
          <a:p>
            <a:endParaRPr lang="en-US"/>
          </a:p>
        </p:txBody>
      </p:sp>
      <p:cxnSp>
        <p:nvCxnSpPr>
          <p:cNvPr id="8205" name="AutoShape 20"/>
          <p:cNvCxnSpPr>
            <a:cxnSpLocks noChangeShapeType="1"/>
          </p:cNvCxnSpPr>
          <p:nvPr/>
        </p:nvCxnSpPr>
        <p:spPr bwMode="auto">
          <a:xfrm>
            <a:off x="6248400" y="1219200"/>
            <a:ext cx="984250" cy="762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06" name="AutoShape 20"/>
          <p:cNvCxnSpPr>
            <a:cxnSpLocks noChangeShapeType="1"/>
          </p:cNvCxnSpPr>
          <p:nvPr/>
        </p:nvCxnSpPr>
        <p:spPr bwMode="auto">
          <a:xfrm flipH="1">
            <a:off x="4876800" y="1219200"/>
            <a:ext cx="995363" cy="754063"/>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07" name="AutoShape 20"/>
          <p:cNvCxnSpPr>
            <a:cxnSpLocks noChangeShapeType="1"/>
          </p:cNvCxnSpPr>
          <p:nvPr/>
        </p:nvCxnSpPr>
        <p:spPr bwMode="auto">
          <a:xfrm>
            <a:off x="6019800" y="1295400"/>
            <a:ext cx="93663" cy="163988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08" name="AutoShape 20"/>
          <p:cNvCxnSpPr>
            <a:cxnSpLocks noChangeShapeType="1"/>
            <a:endCxn id="8203" idx="1"/>
          </p:cNvCxnSpPr>
          <p:nvPr/>
        </p:nvCxnSpPr>
        <p:spPr bwMode="auto">
          <a:xfrm>
            <a:off x="4862512" y="2297112"/>
            <a:ext cx="1062038" cy="8651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09" name="AutoShape 20"/>
          <p:cNvCxnSpPr>
            <a:cxnSpLocks noChangeShapeType="1"/>
            <a:endCxn id="8203" idx="3"/>
          </p:cNvCxnSpPr>
          <p:nvPr/>
        </p:nvCxnSpPr>
        <p:spPr bwMode="auto">
          <a:xfrm flipH="1">
            <a:off x="6442075" y="2365375"/>
            <a:ext cx="839787" cy="796925"/>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 name="Slide Number Placeholder 17"/>
          <p:cNvSpPr>
            <a:spLocks noGrp="1"/>
          </p:cNvSpPr>
          <p:nvPr>
            <p:ph type="sldNum" sz="quarter" idx="12"/>
          </p:nvPr>
        </p:nvSpPr>
        <p:spPr/>
        <p:txBody>
          <a:bodyPr/>
          <a:lstStyle/>
          <a:p>
            <a:fld id="{F91821D2-A7E2-4DB5-B8A4-E1316A0A2ADD}" type="slidenum">
              <a:rPr lang="en-US" smtClean="0"/>
              <a:pPr/>
              <a:t>28</a:t>
            </a:fld>
            <a:endParaRPr lang="en-US"/>
          </a:p>
        </p:txBody>
      </p:sp>
      <p:sp>
        <p:nvSpPr>
          <p:cNvPr id="46" name="U-Turn Arrow 45"/>
          <p:cNvSpPr/>
          <p:nvPr/>
        </p:nvSpPr>
        <p:spPr>
          <a:xfrm>
            <a:off x="5992662" y="668555"/>
            <a:ext cx="114300" cy="236772"/>
          </a:xfrm>
          <a:prstGeom prst="utur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7" name="U-Turn Arrow 46"/>
          <p:cNvSpPr/>
          <p:nvPr/>
        </p:nvSpPr>
        <p:spPr>
          <a:xfrm>
            <a:off x="4529137" y="1635843"/>
            <a:ext cx="114300" cy="327894"/>
          </a:xfrm>
          <a:prstGeom prst="utur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8" name="U-Turn Arrow 47"/>
          <p:cNvSpPr/>
          <p:nvPr/>
        </p:nvSpPr>
        <p:spPr>
          <a:xfrm>
            <a:off x="7438231" y="1645369"/>
            <a:ext cx="114300" cy="327894"/>
          </a:xfrm>
          <a:prstGeom prst="utur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9" name="U-Turn Arrow 48"/>
          <p:cNvSpPr/>
          <p:nvPr/>
        </p:nvSpPr>
        <p:spPr>
          <a:xfrm>
            <a:off x="6232633" y="2763836"/>
            <a:ext cx="114300" cy="293763"/>
          </a:xfrm>
          <a:prstGeom prst="utur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95652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HLA </a:t>
            </a:r>
            <a:r>
              <a:rPr lang="en-US" smtClean="0"/>
              <a:t>(class I and II)</a:t>
            </a: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 y="2514600"/>
            <a:ext cx="7620000" cy="321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95400" y="6172200"/>
            <a:ext cx="7696200" cy="369332"/>
          </a:xfrm>
          <a:prstGeom prst="rect">
            <a:avLst/>
          </a:prstGeom>
          <a:noFill/>
        </p:spPr>
        <p:txBody>
          <a:bodyPr wrap="square" rtlCol="0">
            <a:spAutoFit/>
          </a:bodyPr>
          <a:lstStyle/>
          <a:p>
            <a:r>
              <a:rPr lang="en-US" dirty="0">
                <a:hlinkClick r:id="rId3"/>
              </a:rPr>
              <a:t>http://</a:t>
            </a:r>
            <a:r>
              <a:rPr lang="en-US" dirty="0" smtClean="0">
                <a:hlinkClick r:id="rId3"/>
              </a:rPr>
              <a:t>www.biomedcentral.com/1471-2105/11/S11/S10/figure/F1?highres=y</a:t>
            </a:r>
            <a:r>
              <a:rPr lang="en-US" dirty="0" smtClean="0"/>
              <a:t> </a:t>
            </a:r>
            <a:endParaRPr lang="en-US" dirty="0"/>
          </a:p>
        </p:txBody>
      </p:sp>
    </p:spTree>
    <p:extLst>
      <p:ext uri="{BB962C8B-B14F-4D97-AF65-F5344CB8AC3E}">
        <p14:creationId xmlns:p14="http://schemas.microsoft.com/office/powerpoint/2010/main" val="797891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p:txBody>
          <a:bodyPr/>
          <a:lstStyle/>
          <a:p>
            <a:pPr>
              <a:defRPr/>
            </a:pPr>
            <a:fld id="{3076E9E8-7739-4BCA-A361-5AD27DE4E593}" type="slidenum">
              <a:rPr lang="en-US" smtClean="0"/>
              <a:pPr>
                <a:defRPr/>
              </a:pPr>
              <a:t>3</a:t>
            </a:fld>
            <a:endParaRPr lang="en-US" smtClean="0"/>
          </a:p>
        </p:txBody>
      </p:sp>
      <p:sp>
        <p:nvSpPr>
          <p:cNvPr id="10243" name="Rectangle 2"/>
          <p:cNvSpPr>
            <a:spLocks noGrp="1" noChangeArrowheads="1"/>
          </p:cNvSpPr>
          <p:nvPr>
            <p:ph type="title"/>
          </p:nvPr>
        </p:nvSpPr>
        <p:spPr>
          <a:xfrm>
            <a:off x="457200" y="0"/>
            <a:ext cx="8229600" cy="457200"/>
          </a:xfrm>
        </p:spPr>
        <p:txBody>
          <a:bodyPr>
            <a:normAutofit fontScale="90000"/>
          </a:bodyPr>
          <a:lstStyle/>
          <a:p>
            <a:pPr eaLnBrk="1" hangingPunct="1"/>
            <a:r>
              <a:rPr lang="en-US" sz="3600" dirty="0" smtClean="0"/>
              <a:t>Kidney exchange clearinghouse design</a:t>
            </a:r>
          </a:p>
        </p:txBody>
      </p:sp>
      <p:sp>
        <p:nvSpPr>
          <p:cNvPr id="10244" name="Rectangle 3"/>
          <p:cNvSpPr>
            <a:spLocks noGrp="1" noChangeArrowheads="1"/>
          </p:cNvSpPr>
          <p:nvPr>
            <p:ph type="body" idx="1"/>
          </p:nvPr>
        </p:nvSpPr>
        <p:spPr>
          <a:xfrm>
            <a:off x="10427" y="457200"/>
            <a:ext cx="9037320" cy="6324600"/>
          </a:xfrm>
        </p:spPr>
        <p:txBody>
          <a:bodyPr>
            <a:noAutofit/>
          </a:bodyPr>
          <a:lstStyle/>
          <a:p>
            <a:pPr marL="609600" indent="-609600" eaLnBrk="1" hangingPunct="1">
              <a:lnSpc>
                <a:spcPct val="80000"/>
              </a:lnSpc>
              <a:buFontTx/>
              <a:buNone/>
            </a:pPr>
            <a:r>
              <a:rPr lang="en-US" sz="2000" dirty="0" smtClean="0"/>
              <a:t>Roth, Alvin E., </a:t>
            </a:r>
            <a:r>
              <a:rPr lang="en-US" sz="2000" dirty="0" smtClean="0">
                <a:solidFill>
                  <a:srgbClr val="0033CC"/>
                </a:solidFill>
              </a:rPr>
              <a:t>Tayfun </a:t>
            </a:r>
            <a:r>
              <a:rPr lang="en-US" sz="2000" dirty="0" err="1" smtClean="0">
                <a:solidFill>
                  <a:srgbClr val="0033CC"/>
                </a:solidFill>
              </a:rPr>
              <a:t>Sönmez</a:t>
            </a:r>
            <a:r>
              <a:rPr lang="en-US" sz="2000" dirty="0" smtClean="0">
                <a:solidFill>
                  <a:srgbClr val="0033CC"/>
                </a:solidFill>
              </a:rPr>
              <a:t>, and M. Utku </a:t>
            </a:r>
            <a:r>
              <a:rPr lang="en-US" sz="2000" dirty="0" err="1" smtClean="0">
                <a:solidFill>
                  <a:srgbClr val="0033CC"/>
                </a:solidFill>
              </a:rPr>
              <a:t>Ünver</a:t>
            </a:r>
            <a:r>
              <a:rPr lang="en-US" sz="2000" dirty="0" smtClean="0"/>
              <a:t>, </a:t>
            </a:r>
            <a:r>
              <a:rPr lang="en-US" sz="2000" dirty="0" smtClean="0">
                <a:latin typeface="Times New Roman" pitchFamily="18" charset="0"/>
              </a:rPr>
              <a:t>“</a:t>
            </a:r>
            <a:r>
              <a:rPr lang="en-US" sz="2000" b="1" dirty="0" smtClean="0"/>
              <a:t>Kidney Exchange</a:t>
            </a:r>
            <a:r>
              <a:rPr lang="en-US" sz="2000" dirty="0" smtClean="0"/>
              <a:t>,</a:t>
            </a:r>
            <a:r>
              <a:rPr lang="en-US" sz="2000" dirty="0" smtClean="0">
                <a:latin typeface="Times New Roman" pitchFamily="18" charset="0"/>
              </a:rPr>
              <a:t>”</a:t>
            </a:r>
            <a:r>
              <a:rPr lang="en-US" sz="2000" dirty="0" smtClean="0"/>
              <a:t> </a:t>
            </a:r>
            <a:r>
              <a:rPr lang="en-US" sz="2000" i="1" dirty="0" smtClean="0"/>
              <a:t>Quarterly Journal of Economics</a:t>
            </a:r>
            <a:r>
              <a:rPr lang="en-US" sz="2000" dirty="0" smtClean="0"/>
              <a:t>, 119, 2, May, 2004, 457-488.</a:t>
            </a:r>
          </a:p>
          <a:p>
            <a:pPr marL="609600" indent="-609600" eaLnBrk="1" hangingPunct="1">
              <a:lnSpc>
                <a:spcPct val="80000"/>
              </a:lnSpc>
              <a:buFontTx/>
              <a:buNone/>
            </a:pPr>
            <a:r>
              <a:rPr lang="en-US" sz="2000" dirty="0" smtClean="0"/>
              <a:t> </a:t>
            </a:r>
            <a:r>
              <a:rPr lang="en-US" sz="2000" dirty="0" smtClean="0">
                <a:solidFill>
                  <a:srgbClr val="FF0000"/>
                </a:solidFill>
              </a:rPr>
              <a:t>________started talking to docs________</a:t>
            </a:r>
          </a:p>
          <a:p>
            <a:pPr marL="609600" indent="-609600" eaLnBrk="1" hangingPunct="1">
              <a:lnSpc>
                <a:spcPct val="80000"/>
              </a:lnSpc>
              <a:buFontTx/>
              <a:buNone/>
            </a:pPr>
            <a:r>
              <a:rPr lang="en-US" sz="2000" dirty="0" smtClean="0">
                <a:cs typeface="Arial" charset="0"/>
              </a:rPr>
              <a:t>____ </a:t>
            </a:r>
            <a:r>
              <a:rPr lang="en-US" sz="2000" dirty="0" smtClean="0">
                <a:latin typeface="Times New Roman" pitchFamily="18" charset="0"/>
                <a:cs typeface="Arial" charset="0"/>
              </a:rPr>
              <a:t>“</a:t>
            </a:r>
            <a:r>
              <a:rPr lang="en-US" sz="2000" b="1" dirty="0" err="1" smtClean="0">
                <a:cs typeface="Arial" charset="0"/>
              </a:rPr>
              <a:t>Pairwise</a:t>
            </a:r>
            <a:r>
              <a:rPr lang="en-US" sz="2000" b="1" dirty="0" smtClean="0">
                <a:cs typeface="Arial" charset="0"/>
              </a:rPr>
              <a:t> Kidney Exchange</a:t>
            </a:r>
            <a:r>
              <a:rPr lang="en-US" sz="2000" dirty="0" smtClean="0">
                <a:cs typeface="Arial" charset="0"/>
              </a:rPr>
              <a:t>,</a:t>
            </a:r>
            <a:r>
              <a:rPr lang="en-US" sz="2000" dirty="0" smtClean="0">
                <a:latin typeface="Times New Roman" pitchFamily="18" charset="0"/>
                <a:cs typeface="Arial" charset="0"/>
              </a:rPr>
              <a:t>”</a:t>
            </a:r>
            <a:r>
              <a:rPr lang="en-US" sz="2000" dirty="0" smtClean="0">
                <a:cs typeface="Arial" charset="0"/>
              </a:rPr>
              <a:t>  </a:t>
            </a:r>
            <a:r>
              <a:rPr lang="en-US" sz="2000" i="1" dirty="0" smtClean="0">
                <a:cs typeface="Arial" charset="0"/>
              </a:rPr>
              <a:t>Journal of Economic Theory</a:t>
            </a:r>
            <a:r>
              <a:rPr lang="en-US" sz="2000" dirty="0" smtClean="0">
                <a:cs typeface="Arial" charset="0"/>
              </a:rPr>
              <a:t>, </a:t>
            </a:r>
            <a:r>
              <a:rPr lang="en-US" sz="2000" dirty="0" smtClean="0"/>
              <a:t>125, 2, 2005, 151-188.</a:t>
            </a:r>
          </a:p>
          <a:p>
            <a:pPr marL="609600" indent="-609600" eaLnBrk="1" hangingPunct="1">
              <a:lnSpc>
                <a:spcPct val="80000"/>
              </a:lnSpc>
              <a:buFontTx/>
              <a:buNone/>
            </a:pPr>
            <a:r>
              <a:rPr lang="en-US" sz="2000" dirty="0" smtClean="0"/>
              <a:t>___ “A Kidney Exchange Clearinghouse in New England</a:t>
            </a:r>
            <a:r>
              <a:rPr lang="en-US" sz="2000" b="1" dirty="0" smtClean="0"/>
              <a:t>,</a:t>
            </a:r>
            <a:r>
              <a:rPr lang="en-US" sz="2000" dirty="0" smtClean="0"/>
              <a:t>” </a:t>
            </a:r>
            <a:r>
              <a:rPr lang="en-US" sz="2000" i="1" dirty="0" smtClean="0"/>
              <a:t>American Economic Review, </a:t>
            </a:r>
            <a:r>
              <a:rPr lang="en-US" sz="2000" dirty="0" smtClean="0"/>
              <a:t>Papers and Proceedings, 95,2, May, 2005, 376-380.</a:t>
            </a:r>
            <a:endParaRPr lang="en-US" sz="2000" dirty="0" smtClean="0">
              <a:cs typeface="Arial" charset="0"/>
            </a:endParaRPr>
          </a:p>
          <a:p>
            <a:pPr marL="609600" indent="-609600" eaLnBrk="1" hangingPunct="1">
              <a:lnSpc>
                <a:spcPct val="80000"/>
              </a:lnSpc>
              <a:buFontTx/>
              <a:buNone/>
            </a:pPr>
            <a:r>
              <a:rPr lang="en-US" sz="2000" b="1" dirty="0" smtClean="0">
                <a:cs typeface="Arial" charset="0"/>
              </a:rPr>
              <a:t>_____ </a:t>
            </a:r>
            <a:r>
              <a:rPr lang="en-US" sz="2000" dirty="0" smtClean="0">
                <a:latin typeface="Times New Roman" pitchFamily="18" charset="0"/>
                <a:cs typeface="Arial" charset="0"/>
              </a:rPr>
              <a:t>“</a:t>
            </a:r>
            <a:r>
              <a:rPr lang="en-US" sz="2000" b="1" dirty="0" smtClean="0"/>
              <a:t>Efficient Kidney Exchange</a:t>
            </a:r>
            <a:r>
              <a:rPr lang="en-US" sz="2000" dirty="0" smtClean="0"/>
              <a:t>: Coincidence of Wants in Markets with Compatibility-Based Preferences</a:t>
            </a:r>
            <a:r>
              <a:rPr lang="en-US" sz="2000" dirty="0" smtClean="0">
                <a:cs typeface="Arial" charset="0"/>
              </a:rPr>
              <a:t>,</a:t>
            </a:r>
            <a:r>
              <a:rPr lang="en-US" sz="2000" dirty="0" smtClean="0">
                <a:latin typeface="Times New Roman" pitchFamily="18" charset="0"/>
                <a:cs typeface="Arial" charset="0"/>
              </a:rPr>
              <a:t>”</a:t>
            </a:r>
            <a:r>
              <a:rPr lang="en-US" sz="2000" b="1" dirty="0" smtClean="0">
                <a:cs typeface="Arial" charset="0"/>
              </a:rPr>
              <a:t> </a:t>
            </a:r>
            <a:r>
              <a:rPr lang="en-US" sz="2000" dirty="0" smtClean="0">
                <a:cs typeface="Arial" charset="0"/>
              </a:rPr>
              <a:t> </a:t>
            </a:r>
            <a:r>
              <a:rPr lang="en-US" sz="2000" i="1" dirty="0" smtClean="0">
                <a:cs typeface="Arial" charset="0"/>
              </a:rPr>
              <a:t>American Economic Review</a:t>
            </a:r>
            <a:r>
              <a:rPr lang="en-US" sz="2000" dirty="0" smtClean="0">
                <a:cs typeface="Arial" charset="0"/>
              </a:rPr>
              <a:t>, June 2007, </a:t>
            </a:r>
            <a:r>
              <a:rPr lang="da-DK" sz="2000" dirty="0" smtClean="0">
                <a:cs typeface="Arial" charset="0"/>
              </a:rPr>
              <a:t>97, 3, June 2007, 828-851</a:t>
            </a:r>
          </a:p>
          <a:p>
            <a:pPr marL="609600" indent="-609600" eaLnBrk="1" hangingPunct="1">
              <a:lnSpc>
                <a:spcPct val="80000"/>
              </a:lnSpc>
              <a:buNone/>
            </a:pPr>
            <a:r>
              <a:rPr lang="en-US" sz="2000" dirty="0" smtClean="0">
                <a:solidFill>
                  <a:srgbClr val="FF0000"/>
                </a:solidFill>
              </a:rPr>
              <a:t>___multi-hospital exchanges become common—hospitals become players in a new “kidney game”________</a:t>
            </a:r>
            <a:endParaRPr lang="en-US" sz="2000" dirty="0">
              <a:solidFill>
                <a:srgbClr val="FF0000"/>
              </a:solidFill>
            </a:endParaRPr>
          </a:p>
          <a:p>
            <a:pPr marL="609600" indent="-609600">
              <a:lnSpc>
                <a:spcPct val="80000"/>
              </a:lnSpc>
              <a:buNone/>
            </a:pPr>
            <a:r>
              <a:rPr lang="da-DK" sz="2000" b="1" dirty="0" smtClean="0">
                <a:cs typeface="Arial" charset="0"/>
              </a:rPr>
              <a:t>Ashlagi</a:t>
            </a:r>
            <a:r>
              <a:rPr lang="da-DK" sz="2000" b="1" dirty="0">
                <a:cs typeface="Arial" charset="0"/>
              </a:rPr>
              <a:t>, Itai, David Gamarnik and Alvin E. Roth, </a:t>
            </a:r>
            <a:r>
              <a:rPr lang="en-US" sz="2000" b="1" dirty="0"/>
              <a:t>The Need for (long) Chains in Kidney Exchange, May </a:t>
            </a:r>
            <a:r>
              <a:rPr lang="en-US" sz="2000" b="1" dirty="0" smtClean="0"/>
              <a:t>2012</a:t>
            </a:r>
          </a:p>
          <a:p>
            <a:pPr marL="609600" lvl="0" indent="-609600">
              <a:lnSpc>
                <a:spcPct val="80000"/>
              </a:lnSpc>
              <a:buNone/>
            </a:pPr>
            <a:r>
              <a:rPr lang="en-US" sz="2000" dirty="0" err="1" smtClean="0"/>
              <a:t>Ashlagi</a:t>
            </a:r>
            <a:r>
              <a:rPr lang="en-US" sz="2000" dirty="0"/>
              <a:t>, Itai and Alvin E. Roth, “New challenges in multi-hospital kidney exchange,” </a:t>
            </a:r>
            <a:r>
              <a:rPr lang="en-US" sz="2000" i="1" dirty="0"/>
              <a:t>American Economic Review</a:t>
            </a:r>
            <a:r>
              <a:rPr lang="en-US" sz="2000" dirty="0"/>
              <a:t> Papers and Proceedings, 102,3,  May 2012, 354-59</a:t>
            </a:r>
            <a:r>
              <a:rPr lang="en-US" sz="2000" dirty="0" smtClean="0"/>
              <a:t>.</a:t>
            </a:r>
          </a:p>
          <a:p>
            <a:pPr marL="609600" indent="-609600">
              <a:lnSpc>
                <a:spcPct val="80000"/>
              </a:lnSpc>
              <a:buNone/>
            </a:pPr>
            <a:r>
              <a:rPr lang="da-DK" sz="2000" b="1" dirty="0">
                <a:solidFill>
                  <a:srgbClr val="0000FF"/>
                </a:solidFill>
                <a:cs typeface="Arial" charset="0"/>
              </a:rPr>
              <a:t>Ashlagi, Itai</a:t>
            </a:r>
            <a:r>
              <a:rPr lang="da-DK" sz="2000" b="1" dirty="0">
                <a:cs typeface="Arial" charset="0"/>
              </a:rPr>
              <a:t> and Alvin E. Roth </a:t>
            </a:r>
            <a:r>
              <a:rPr lang="en-US" sz="2000" dirty="0"/>
              <a:t>"Free Riding and Participation in Large Scale, Multi-hospital Kidney </a:t>
            </a:r>
            <a:r>
              <a:rPr lang="en-US" sz="2000" dirty="0" err="1"/>
              <a:t>Exchange,”</a:t>
            </a:r>
            <a:r>
              <a:rPr lang="en-US" sz="2000" i="1" dirty="0" err="1"/>
              <a:t>Theoretical</a:t>
            </a:r>
            <a:r>
              <a:rPr lang="en-US" sz="2000" i="1" dirty="0"/>
              <a:t> Economics</a:t>
            </a:r>
            <a:r>
              <a:rPr lang="en-US" sz="2000" dirty="0"/>
              <a:t> 9(2014),817–63. </a:t>
            </a:r>
          </a:p>
          <a:p>
            <a:pPr marL="609600" lvl="0" indent="-609600">
              <a:lnSpc>
                <a:spcPct val="80000"/>
              </a:lnSpc>
              <a:buNone/>
            </a:pPr>
            <a:r>
              <a:rPr lang="en-US" sz="2000" dirty="0" smtClean="0"/>
              <a:t>Anderson</a:t>
            </a:r>
            <a:r>
              <a:rPr lang="en-US" sz="2000" dirty="0"/>
              <a:t>, Ross, </a:t>
            </a:r>
            <a:r>
              <a:rPr lang="en-US" sz="2000" dirty="0" err="1"/>
              <a:t>Itai</a:t>
            </a:r>
            <a:r>
              <a:rPr lang="en-US" sz="2000" dirty="0"/>
              <a:t> </a:t>
            </a:r>
            <a:r>
              <a:rPr lang="en-US" sz="2000" dirty="0" err="1"/>
              <a:t>Ashlagi</a:t>
            </a:r>
            <a:r>
              <a:rPr lang="en-US" sz="2000" dirty="0"/>
              <a:t>, David </a:t>
            </a:r>
            <a:r>
              <a:rPr lang="en-US" sz="2000" dirty="0" err="1"/>
              <a:t>Gamarnik</a:t>
            </a:r>
            <a:r>
              <a:rPr lang="en-US" sz="2000" dirty="0"/>
              <a:t> and Alvin E. Roth, “Finding long chains in kidney exchange using the traveling salesmen problem,” </a:t>
            </a:r>
            <a:r>
              <a:rPr lang="en-US" sz="2000" i="1" dirty="0"/>
              <a:t>Proceedings of the National Academy of Sciences of the United States of America (PNAS)</a:t>
            </a:r>
            <a:r>
              <a:rPr lang="en-US" sz="2000" dirty="0"/>
              <a:t>, January 20, 2015 | vol. 112 | no. 3 | </a:t>
            </a:r>
            <a:r>
              <a:rPr lang="en-US" sz="2000" dirty="0" smtClean="0"/>
              <a:t>663–668</a:t>
            </a:r>
            <a:r>
              <a:rPr lang="en-US" sz="2000" dirty="0"/>
              <a:t>.</a:t>
            </a:r>
            <a:endParaRPr lang="en-US" sz="2000" b="1" dirty="0"/>
          </a:p>
          <a:p>
            <a:pPr marL="609600" indent="-609600">
              <a:lnSpc>
                <a:spcPct val="80000"/>
              </a:lnSpc>
              <a:buNone/>
            </a:pPr>
            <a:endParaRPr lang="en-US" sz="2300" b="1" dirty="0"/>
          </a:p>
          <a:p>
            <a:pPr marL="609600" indent="-609600" eaLnBrk="1" hangingPunct="1">
              <a:lnSpc>
                <a:spcPct val="80000"/>
              </a:lnSpc>
              <a:buNone/>
            </a:pPr>
            <a:endParaRPr lang="da-DK" sz="2300" b="1" dirty="0" smtClean="0">
              <a:cs typeface="Arial" charset="0"/>
            </a:endParaRPr>
          </a:p>
          <a:p>
            <a:pPr marL="609600" indent="-609600" eaLnBrk="1" hangingPunct="1">
              <a:lnSpc>
                <a:spcPct val="80000"/>
              </a:lnSpc>
              <a:buFontTx/>
              <a:buNone/>
            </a:pPr>
            <a:endParaRPr lang="en-US" sz="2300" b="1" dirty="0" smtClean="0">
              <a:cs typeface="Arial" charset="0"/>
            </a:endParaRPr>
          </a:p>
        </p:txBody>
      </p:sp>
    </p:spTree>
    <p:extLst>
      <p:ext uri="{BB962C8B-B14F-4D97-AF65-F5344CB8AC3E}">
        <p14:creationId xmlns:p14="http://schemas.microsoft.com/office/powerpoint/2010/main" val="1516005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17434" y="76200"/>
            <a:ext cx="8529417" cy="990600"/>
          </a:xfrm>
          <a:prstGeom prst="rect">
            <a:avLst/>
          </a:prstGeom>
          <a:noFill/>
        </p:spPr>
        <p:txBody>
          <a:bodyPr/>
          <a:lstStyle/>
          <a:p>
            <a:pPr algn="ctr">
              <a:defRPr/>
            </a:pPr>
            <a:r>
              <a:rPr lang="en-US" sz="3200" b="1" kern="0" dirty="0" smtClean="0">
                <a:solidFill>
                  <a:schemeClr val="tx2"/>
                </a:solidFill>
                <a:latin typeface="Arial Black" panose="020B0A04020102020204" pitchFamily="34" charset="0"/>
                <a:ea typeface="+mj-ea"/>
                <a:cs typeface="+mj-cs"/>
              </a:rPr>
              <a:t>Compatibility graphs: </a:t>
            </a:r>
            <a:r>
              <a:rPr lang="en-US" sz="2400" dirty="0"/>
              <a:t>An arrow points from pair </a:t>
            </a:r>
            <a:r>
              <a:rPr lang="en-US" sz="2400" dirty="0" err="1" smtClean="0"/>
              <a:t>i</a:t>
            </a:r>
            <a:r>
              <a:rPr lang="en-US" sz="2400" dirty="0" smtClean="0"/>
              <a:t> </a:t>
            </a:r>
            <a:r>
              <a:rPr lang="en-US" sz="2400" dirty="0"/>
              <a:t>to pair j if the kidney from donor </a:t>
            </a:r>
            <a:r>
              <a:rPr lang="en-US" sz="2400" dirty="0" err="1"/>
              <a:t>i</a:t>
            </a:r>
            <a:r>
              <a:rPr lang="en-US" sz="2400" dirty="0"/>
              <a:t> is compatible with the patient in </a:t>
            </a:r>
            <a:r>
              <a:rPr lang="en-US" sz="2400" dirty="0" smtClean="0"/>
              <a:t>pair j.</a:t>
            </a:r>
            <a:r>
              <a:rPr lang="en-US" sz="2400" b="1" kern="0" dirty="0" smtClean="0">
                <a:solidFill>
                  <a:schemeClr val="tx2"/>
                </a:solidFill>
                <a:latin typeface="Arial Black" panose="020B0A04020102020204" pitchFamily="34" charset="0"/>
                <a:ea typeface="+mj-ea"/>
                <a:cs typeface="+mj-cs"/>
              </a:rPr>
              <a:t> </a:t>
            </a:r>
            <a:r>
              <a:rPr lang="en-US" sz="2400" b="1" u="sng" kern="0" dirty="0" smtClean="0">
                <a:solidFill>
                  <a:schemeClr val="tx2"/>
                </a:solidFill>
                <a:latin typeface="Arial Black" panose="020B0A04020102020204" pitchFamily="34" charset="0"/>
                <a:ea typeface="+mj-ea"/>
                <a:cs typeface="+mj-cs"/>
              </a:rPr>
              <a:t> </a:t>
            </a:r>
            <a:r>
              <a:rPr lang="en-US" sz="2400" kern="0" dirty="0">
                <a:solidFill>
                  <a:schemeClr val="tx2"/>
                </a:solidFill>
                <a:latin typeface="Arial Black" panose="020B0A04020102020204" pitchFamily="34" charset="0"/>
                <a:ea typeface="+mj-ea"/>
                <a:cs typeface="+mj-cs"/>
              </a:rPr>
              <a:t/>
            </a:r>
            <a:br>
              <a:rPr lang="en-US" sz="2400" kern="0" dirty="0">
                <a:solidFill>
                  <a:schemeClr val="tx2"/>
                </a:solidFill>
                <a:latin typeface="Arial Black" panose="020B0A04020102020204" pitchFamily="34" charset="0"/>
                <a:ea typeface="+mj-ea"/>
                <a:cs typeface="+mj-cs"/>
              </a:rPr>
            </a:br>
            <a:endParaRPr lang="en-US" sz="2400" kern="0" dirty="0">
              <a:solidFill>
                <a:schemeClr val="tx2"/>
              </a:solidFill>
              <a:latin typeface="Arial Black" panose="020B0A04020102020204" pitchFamily="34" charset="0"/>
              <a:ea typeface="+mj-ea"/>
              <a:cs typeface="+mj-cs"/>
            </a:endParaRPr>
          </a:p>
        </p:txBody>
      </p:sp>
      <p:sp>
        <p:nvSpPr>
          <p:cNvPr id="15363" name="Oval 61"/>
          <p:cNvSpPr>
            <a:spLocks noChangeArrowheads="1"/>
          </p:cNvSpPr>
          <p:nvPr/>
        </p:nvSpPr>
        <p:spPr bwMode="auto">
          <a:xfrm>
            <a:off x="1319213" y="1995252"/>
            <a:ext cx="520700"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65" name="Down Arrow 36"/>
          <p:cNvSpPr>
            <a:spLocks noChangeArrowheads="1"/>
          </p:cNvSpPr>
          <p:nvPr/>
        </p:nvSpPr>
        <p:spPr bwMode="auto">
          <a:xfrm rot="7028202">
            <a:off x="2379664" y="1965209"/>
            <a:ext cx="357188" cy="1592263"/>
          </a:xfrm>
          <a:prstGeom prst="downArrow">
            <a:avLst>
              <a:gd name="adj1" fmla="val 50000"/>
              <a:gd name="adj2" fmla="val 49944"/>
            </a:avLst>
          </a:prstGeom>
          <a:solidFill>
            <a:schemeClr val="tx2">
              <a:lumMod val="60000"/>
              <a:lumOff val="40000"/>
            </a:schemeClr>
          </a:solidFill>
          <a:ln w="9525" algn="ctr">
            <a:solidFill>
              <a:schemeClr val="tx1"/>
            </a:solidFill>
            <a:round/>
            <a:headEnd/>
            <a:tailEnd/>
          </a:ln>
        </p:spPr>
        <p:txBody>
          <a:bodyPr/>
          <a:lstStyle/>
          <a:p>
            <a:endParaRPr lang="en-US"/>
          </a:p>
        </p:txBody>
      </p:sp>
      <p:sp>
        <p:nvSpPr>
          <p:cNvPr id="15366" name="Oval 61"/>
          <p:cNvSpPr>
            <a:spLocks noChangeArrowheads="1"/>
          </p:cNvSpPr>
          <p:nvPr/>
        </p:nvSpPr>
        <p:spPr bwMode="auto">
          <a:xfrm>
            <a:off x="3278188" y="2973152"/>
            <a:ext cx="520700"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67" name="Oval 61"/>
          <p:cNvSpPr>
            <a:spLocks noChangeArrowheads="1"/>
          </p:cNvSpPr>
          <p:nvPr/>
        </p:nvSpPr>
        <p:spPr bwMode="auto">
          <a:xfrm>
            <a:off x="466725" y="4266964"/>
            <a:ext cx="522288"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68" name="Down Arrow 50"/>
          <p:cNvSpPr>
            <a:spLocks noChangeArrowheads="1"/>
          </p:cNvSpPr>
          <p:nvPr/>
        </p:nvSpPr>
        <p:spPr bwMode="auto">
          <a:xfrm rot="1444737">
            <a:off x="917575" y="2474796"/>
            <a:ext cx="357188" cy="1793875"/>
          </a:xfrm>
          <a:prstGeom prst="downArrow">
            <a:avLst>
              <a:gd name="adj1" fmla="val 50000"/>
              <a:gd name="adj2" fmla="val 49920"/>
            </a:avLst>
          </a:prstGeom>
          <a:solidFill>
            <a:schemeClr val="tx2">
              <a:lumMod val="60000"/>
              <a:lumOff val="40000"/>
            </a:schemeClr>
          </a:solidFill>
          <a:ln w="9525" algn="ctr">
            <a:solidFill>
              <a:schemeClr val="tx1"/>
            </a:solidFill>
            <a:round/>
            <a:headEnd/>
            <a:tailEnd/>
          </a:ln>
        </p:spPr>
        <p:txBody>
          <a:bodyPr wrap="none"/>
          <a:lstStyle/>
          <a:p>
            <a:endParaRPr lang="en-US"/>
          </a:p>
        </p:txBody>
      </p:sp>
      <p:sp>
        <p:nvSpPr>
          <p:cNvPr id="15372" name="Oval 61"/>
          <p:cNvSpPr>
            <a:spLocks noChangeArrowheads="1"/>
          </p:cNvSpPr>
          <p:nvPr/>
        </p:nvSpPr>
        <p:spPr bwMode="auto">
          <a:xfrm>
            <a:off x="5381625" y="2255601"/>
            <a:ext cx="520700"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73" name="Down Arrow 59"/>
          <p:cNvSpPr>
            <a:spLocks noChangeArrowheads="1"/>
          </p:cNvSpPr>
          <p:nvPr/>
        </p:nvSpPr>
        <p:spPr bwMode="auto">
          <a:xfrm rot="-6558155">
            <a:off x="4424364" y="2068397"/>
            <a:ext cx="357187" cy="1592263"/>
          </a:xfrm>
          <a:prstGeom prst="downArrow">
            <a:avLst>
              <a:gd name="adj1" fmla="val 50000"/>
              <a:gd name="adj2" fmla="val 49944"/>
            </a:avLst>
          </a:prstGeom>
          <a:solidFill>
            <a:schemeClr val="accent1"/>
          </a:solidFill>
          <a:ln w="9525" algn="ctr">
            <a:solidFill>
              <a:schemeClr val="tx1"/>
            </a:solidFill>
            <a:round/>
            <a:headEnd/>
            <a:tailEnd/>
          </a:ln>
        </p:spPr>
        <p:txBody>
          <a:bodyPr/>
          <a:lstStyle/>
          <a:p>
            <a:endParaRPr lang="en-US"/>
          </a:p>
        </p:txBody>
      </p:sp>
      <p:sp>
        <p:nvSpPr>
          <p:cNvPr id="15374" name="Oval 61"/>
          <p:cNvSpPr>
            <a:spLocks noChangeArrowheads="1"/>
          </p:cNvSpPr>
          <p:nvPr/>
        </p:nvSpPr>
        <p:spPr bwMode="auto">
          <a:xfrm>
            <a:off x="8332788" y="3166827"/>
            <a:ext cx="520700"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75" name="TextBox 64"/>
          <p:cNvSpPr txBox="1">
            <a:spLocks noChangeArrowheads="1"/>
          </p:cNvSpPr>
          <p:nvPr/>
        </p:nvSpPr>
        <p:spPr bwMode="auto">
          <a:xfrm>
            <a:off x="863600" y="1484513"/>
            <a:ext cx="725199" cy="369332"/>
          </a:xfrm>
          <a:prstGeom prst="rect">
            <a:avLst/>
          </a:prstGeom>
          <a:noFill/>
          <a:ln w="9525">
            <a:noFill/>
            <a:miter lim="800000"/>
            <a:headEnd/>
            <a:tailEnd/>
          </a:ln>
        </p:spPr>
        <p:txBody>
          <a:bodyPr wrap="none">
            <a:spAutoFit/>
          </a:bodyPr>
          <a:lstStyle/>
          <a:p>
            <a:r>
              <a:rPr lang="en-US" b="1" dirty="0"/>
              <a:t>Pair 1</a:t>
            </a:r>
          </a:p>
        </p:txBody>
      </p:sp>
      <p:sp>
        <p:nvSpPr>
          <p:cNvPr id="15376" name="TextBox 65"/>
          <p:cNvSpPr txBox="1">
            <a:spLocks noChangeArrowheads="1"/>
          </p:cNvSpPr>
          <p:nvPr/>
        </p:nvSpPr>
        <p:spPr bwMode="auto">
          <a:xfrm>
            <a:off x="317434" y="4870945"/>
            <a:ext cx="725199" cy="369332"/>
          </a:xfrm>
          <a:prstGeom prst="rect">
            <a:avLst/>
          </a:prstGeom>
          <a:noFill/>
          <a:ln w="9525">
            <a:noFill/>
            <a:miter lim="800000"/>
            <a:headEnd/>
            <a:tailEnd/>
          </a:ln>
        </p:spPr>
        <p:txBody>
          <a:bodyPr wrap="none">
            <a:spAutoFit/>
          </a:bodyPr>
          <a:lstStyle/>
          <a:p>
            <a:r>
              <a:rPr lang="en-US" b="1" dirty="0"/>
              <a:t>Pair 2</a:t>
            </a:r>
          </a:p>
        </p:txBody>
      </p:sp>
      <p:sp>
        <p:nvSpPr>
          <p:cNvPr id="15377" name="TextBox 66"/>
          <p:cNvSpPr txBox="1">
            <a:spLocks noChangeArrowheads="1"/>
          </p:cNvSpPr>
          <p:nvPr/>
        </p:nvSpPr>
        <p:spPr bwMode="auto">
          <a:xfrm>
            <a:off x="3303863" y="2407484"/>
            <a:ext cx="725199" cy="369332"/>
          </a:xfrm>
          <a:prstGeom prst="rect">
            <a:avLst/>
          </a:prstGeom>
          <a:noFill/>
          <a:ln w="9525">
            <a:noFill/>
            <a:miter lim="800000"/>
            <a:headEnd/>
            <a:tailEnd/>
          </a:ln>
        </p:spPr>
        <p:txBody>
          <a:bodyPr wrap="none">
            <a:spAutoFit/>
          </a:bodyPr>
          <a:lstStyle/>
          <a:p>
            <a:r>
              <a:rPr lang="en-US" b="1" dirty="0"/>
              <a:t>Pair 3</a:t>
            </a:r>
          </a:p>
        </p:txBody>
      </p:sp>
      <p:sp>
        <p:nvSpPr>
          <p:cNvPr id="15378" name="Down Arrow 72"/>
          <p:cNvSpPr>
            <a:spLocks noChangeArrowheads="1"/>
          </p:cNvSpPr>
          <p:nvPr/>
        </p:nvSpPr>
        <p:spPr bwMode="auto">
          <a:xfrm rot="6359378">
            <a:off x="6915945" y="1900916"/>
            <a:ext cx="357187" cy="2435225"/>
          </a:xfrm>
          <a:prstGeom prst="downArrow">
            <a:avLst>
              <a:gd name="adj1" fmla="val 50000"/>
              <a:gd name="adj2" fmla="val 49966"/>
            </a:avLst>
          </a:prstGeom>
          <a:solidFill>
            <a:schemeClr val="tx2">
              <a:lumMod val="60000"/>
              <a:lumOff val="40000"/>
            </a:schemeClr>
          </a:solidFill>
          <a:ln w="9525" algn="ctr">
            <a:solidFill>
              <a:schemeClr val="tx1"/>
            </a:solidFill>
            <a:round/>
            <a:headEnd/>
            <a:tailEnd/>
          </a:ln>
        </p:spPr>
        <p:txBody>
          <a:bodyPr/>
          <a:lstStyle/>
          <a:p>
            <a:endParaRPr lang="en-US"/>
          </a:p>
        </p:txBody>
      </p:sp>
      <p:sp>
        <p:nvSpPr>
          <p:cNvPr id="15379" name="Down Arrow 73"/>
          <p:cNvSpPr>
            <a:spLocks noChangeArrowheads="1"/>
          </p:cNvSpPr>
          <p:nvPr/>
        </p:nvSpPr>
        <p:spPr bwMode="auto">
          <a:xfrm rot="-4462772">
            <a:off x="7001670" y="1618339"/>
            <a:ext cx="357187" cy="2435225"/>
          </a:xfrm>
          <a:prstGeom prst="downArrow">
            <a:avLst>
              <a:gd name="adj1" fmla="val 50000"/>
              <a:gd name="adj2" fmla="val 49966"/>
            </a:avLst>
          </a:prstGeom>
          <a:solidFill>
            <a:schemeClr val="tx2">
              <a:lumMod val="60000"/>
              <a:lumOff val="40000"/>
            </a:schemeClr>
          </a:solidFill>
          <a:ln w="9525" algn="ctr">
            <a:solidFill>
              <a:schemeClr val="tx1"/>
            </a:solidFill>
            <a:round/>
            <a:headEnd/>
            <a:tailEnd/>
          </a:ln>
        </p:spPr>
        <p:txBody>
          <a:bodyPr/>
          <a:lstStyle/>
          <a:p>
            <a:endParaRPr lang="en-US"/>
          </a:p>
        </p:txBody>
      </p:sp>
      <p:sp>
        <p:nvSpPr>
          <p:cNvPr id="15380" name="Down Arrow 74"/>
          <p:cNvSpPr>
            <a:spLocks noChangeArrowheads="1"/>
          </p:cNvSpPr>
          <p:nvPr/>
        </p:nvSpPr>
        <p:spPr bwMode="auto">
          <a:xfrm rot="3802292">
            <a:off x="2078833" y="2848653"/>
            <a:ext cx="357188" cy="2435225"/>
          </a:xfrm>
          <a:prstGeom prst="downArrow">
            <a:avLst>
              <a:gd name="adj1" fmla="val 50000"/>
              <a:gd name="adj2" fmla="val 49965"/>
            </a:avLst>
          </a:prstGeom>
          <a:solidFill>
            <a:schemeClr val="accent1"/>
          </a:solidFill>
          <a:ln w="9525" algn="ctr">
            <a:solidFill>
              <a:schemeClr val="tx1"/>
            </a:solidFill>
            <a:round/>
            <a:headEnd/>
            <a:tailEnd/>
          </a:ln>
        </p:spPr>
        <p:txBody>
          <a:bodyPr/>
          <a:lstStyle/>
          <a:p>
            <a:endParaRPr lang="en-US"/>
          </a:p>
        </p:txBody>
      </p:sp>
      <p:sp>
        <p:nvSpPr>
          <p:cNvPr id="15381" name="Down Arrow 75"/>
          <p:cNvSpPr>
            <a:spLocks noChangeArrowheads="1"/>
          </p:cNvSpPr>
          <p:nvPr/>
        </p:nvSpPr>
        <p:spPr bwMode="auto">
          <a:xfrm rot="-7019858">
            <a:off x="1950245" y="2581953"/>
            <a:ext cx="357188" cy="2435225"/>
          </a:xfrm>
          <a:prstGeom prst="downArrow">
            <a:avLst>
              <a:gd name="adj1" fmla="val 50000"/>
              <a:gd name="adj2" fmla="val 49965"/>
            </a:avLst>
          </a:prstGeom>
          <a:solidFill>
            <a:schemeClr val="tx2">
              <a:lumMod val="60000"/>
              <a:lumOff val="40000"/>
            </a:schemeClr>
          </a:solidFill>
          <a:ln w="9525" algn="ctr">
            <a:solidFill>
              <a:schemeClr val="tx1"/>
            </a:solidFill>
            <a:round/>
            <a:headEnd/>
            <a:tailEnd/>
          </a:ln>
        </p:spPr>
        <p:txBody>
          <a:bodyPr/>
          <a:lstStyle/>
          <a:p>
            <a:endParaRPr lang="en-US"/>
          </a:p>
        </p:txBody>
      </p:sp>
      <p:sp>
        <p:nvSpPr>
          <p:cNvPr id="15382" name="TextBox 77"/>
          <p:cNvSpPr txBox="1">
            <a:spLocks noChangeArrowheads="1"/>
          </p:cNvSpPr>
          <p:nvPr/>
        </p:nvSpPr>
        <p:spPr bwMode="auto">
          <a:xfrm>
            <a:off x="5356227" y="2923019"/>
            <a:ext cx="725199" cy="369332"/>
          </a:xfrm>
          <a:prstGeom prst="rect">
            <a:avLst/>
          </a:prstGeom>
          <a:noFill/>
          <a:ln w="9525">
            <a:noFill/>
            <a:miter lim="800000"/>
            <a:headEnd/>
            <a:tailEnd/>
          </a:ln>
        </p:spPr>
        <p:txBody>
          <a:bodyPr wrap="none">
            <a:spAutoFit/>
          </a:bodyPr>
          <a:lstStyle/>
          <a:p>
            <a:r>
              <a:rPr lang="en-US" b="1" dirty="0"/>
              <a:t>Pair 4</a:t>
            </a:r>
          </a:p>
        </p:txBody>
      </p:sp>
      <p:sp>
        <p:nvSpPr>
          <p:cNvPr id="15385" name="TextBox 80"/>
          <p:cNvSpPr txBox="1">
            <a:spLocks noChangeArrowheads="1"/>
          </p:cNvSpPr>
          <p:nvPr/>
        </p:nvSpPr>
        <p:spPr bwMode="auto">
          <a:xfrm>
            <a:off x="8121652" y="3743208"/>
            <a:ext cx="725199" cy="369332"/>
          </a:xfrm>
          <a:prstGeom prst="rect">
            <a:avLst/>
          </a:prstGeom>
          <a:noFill/>
          <a:ln w="9525">
            <a:noFill/>
            <a:miter lim="800000"/>
            <a:headEnd/>
            <a:tailEnd/>
          </a:ln>
        </p:spPr>
        <p:txBody>
          <a:bodyPr wrap="none">
            <a:spAutoFit/>
          </a:bodyPr>
          <a:lstStyle/>
          <a:p>
            <a:r>
              <a:rPr lang="en-US" b="1" dirty="0"/>
              <a:t>Pair 5</a:t>
            </a:r>
          </a:p>
        </p:txBody>
      </p:sp>
      <p:sp>
        <p:nvSpPr>
          <p:cNvPr id="4" name="Slide Number Placeholder 3"/>
          <p:cNvSpPr>
            <a:spLocks noGrp="1"/>
          </p:cNvSpPr>
          <p:nvPr>
            <p:ph type="sldNum" sz="quarter" idx="12"/>
          </p:nvPr>
        </p:nvSpPr>
        <p:spPr/>
        <p:txBody>
          <a:bodyPr/>
          <a:lstStyle/>
          <a:p>
            <a:fld id="{431F4CB9-A303-454F-B4DD-095C5A1B895B}" type="slidenum">
              <a:rPr lang="en-US" smtClean="0"/>
              <a:t>30</a:t>
            </a:fld>
            <a:endParaRPr lang="en-US"/>
          </a:p>
        </p:txBody>
      </p:sp>
      <p:sp>
        <p:nvSpPr>
          <p:cNvPr id="35" name="Down Arrow 33"/>
          <p:cNvSpPr>
            <a:spLocks noChangeArrowheads="1"/>
          </p:cNvSpPr>
          <p:nvPr/>
        </p:nvSpPr>
        <p:spPr bwMode="auto">
          <a:xfrm rot="10800000">
            <a:off x="3427415" y="3563821"/>
            <a:ext cx="357187" cy="1428751"/>
          </a:xfrm>
          <a:prstGeom prst="downArrow">
            <a:avLst>
              <a:gd name="adj1" fmla="val 50000"/>
              <a:gd name="adj2" fmla="val 50000"/>
            </a:avLst>
          </a:prstGeom>
          <a:solidFill>
            <a:schemeClr val="accent1"/>
          </a:solidFill>
          <a:ln w="9525" algn="ctr">
            <a:solidFill>
              <a:schemeClr val="tx1"/>
            </a:solidFill>
            <a:round/>
            <a:headEnd/>
            <a:tailEnd/>
          </a:ln>
        </p:spPr>
        <p:txBody>
          <a:bodyPr wrap="none"/>
          <a:lstStyle/>
          <a:p>
            <a:endParaRPr lang="en-US"/>
          </a:p>
        </p:txBody>
      </p:sp>
      <p:sp>
        <p:nvSpPr>
          <p:cNvPr id="36" name="Oval 61"/>
          <p:cNvSpPr>
            <a:spLocks noChangeArrowheads="1"/>
          </p:cNvSpPr>
          <p:nvPr/>
        </p:nvSpPr>
        <p:spPr bwMode="auto">
          <a:xfrm>
            <a:off x="3344863" y="5014677"/>
            <a:ext cx="520700"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37" name="Down Arrow 56"/>
          <p:cNvSpPr>
            <a:spLocks noChangeArrowheads="1"/>
          </p:cNvSpPr>
          <p:nvPr/>
        </p:nvSpPr>
        <p:spPr bwMode="auto">
          <a:xfrm rot="7028202">
            <a:off x="4427539" y="5005271"/>
            <a:ext cx="357187" cy="1592263"/>
          </a:xfrm>
          <a:prstGeom prst="downArrow">
            <a:avLst>
              <a:gd name="adj1" fmla="val 50000"/>
              <a:gd name="adj2" fmla="val 49944"/>
            </a:avLst>
          </a:prstGeom>
          <a:solidFill>
            <a:schemeClr val="tx2">
              <a:lumMod val="60000"/>
              <a:lumOff val="40000"/>
            </a:schemeClr>
          </a:solidFill>
          <a:ln w="9525" algn="ctr">
            <a:solidFill>
              <a:schemeClr val="tx1"/>
            </a:solidFill>
            <a:round/>
            <a:headEnd/>
            <a:tailEnd/>
          </a:ln>
        </p:spPr>
        <p:txBody>
          <a:bodyPr/>
          <a:lstStyle/>
          <a:p>
            <a:endParaRPr lang="en-US"/>
          </a:p>
        </p:txBody>
      </p:sp>
      <p:sp>
        <p:nvSpPr>
          <p:cNvPr id="38" name="Oval 61"/>
          <p:cNvSpPr>
            <a:spLocks noChangeArrowheads="1"/>
          </p:cNvSpPr>
          <p:nvPr/>
        </p:nvSpPr>
        <p:spPr bwMode="auto">
          <a:xfrm>
            <a:off x="5326063" y="6014008"/>
            <a:ext cx="520700"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39" name="TextBox 78"/>
          <p:cNvSpPr txBox="1">
            <a:spLocks noChangeArrowheads="1"/>
          </p:cNvSpPr>
          <p:nvPr/>
        </p:nvSpPr>
        <p:spPr bwMode="auto">
          <a:xfrm>
            <a:off x="3895727" y="4768733"/>
            <a:ext cx="725199" cy="369332"/>
          </a:xfrm>
          <a:prstGeom prst="rect">
            <a:avLst/>
          </a:prstGeom>
          <a:noFill/>
          <a:ln w="9525">
            <a:noFill/>
            <a:miter lim="800000"/>
            <a:headEnd/>
            <a:tailEnd/>
          </a:ln>
        </p:spPr>
        <p:txBody>
          <a:bodyPr wrap="none">
            <a:spAutoFit/>
          </a:bodyPr>
          <a:lstStyle/>
          <a:p>
            <a:r>
              <a:rPr lang="en-US" b="1" dirty="0"/>
              <a:t>Pair 6</a:t>
            </a:r>
          </a:p>
        </p:txBody>
      </p:sp>
    </p:spTree>
    <p:extLst>
      <p:ext uri="{BB962C8B-B14F-4D97-AF65-F5344CB8AC3E}">
        <p14:creationId xmlns:p14="http://schemas.microsoft.com/office/powerpoint/2010/main" val="3400857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Random Compatibility Graphs</a:t>
            </a:r>
            <a:endParaRPr lang="en-US" dirty="0"/>
          </a:p>
        </p:txBody>
      </p:sp>
      <p:sp>
        <p:nvSpPr>
          <p:cNvPr id="43" name="Content Placeholder 2"/>
          <p:cNvSpPr>
            <a:spLocks noGrp="1"/>
          </p:cNvSpPr>
          <p:nvPr>
            <p:ph idx="1"/>
          </p:nvPr>
        </p:nvSpPr>
        <p:spPr>
          <a:xfrm>
            <a:off x="457200" y="1600201"/>
            <a:ext cx="8458200" cy="4114800"/>
          </a:xfrm>
        </p:spPr>
        <p:txBody>
          <a:bodyPr>
            <a:normAutofit lnSpcReduction="10000"/>
          </a:bodyPr>
          <a:lstStyle/>
          <a:p>
            <a:pPr>
              <a:buNone/>
            </a:pPr>
            <a:r>
              <a:rPr lang="en-US" sz="2400" dirty="0" smtClean="0"/>
              <a:t>n hospitals, each of a size c&gt;0 </a:t>
            </a:r>
          </a:p>
          <a:p>
            <a:pPr>
              <a:buNone/>
            </a:pPr>
            <a:r>
              <a:rPr lang="en-US" sz="2400" dirty="0" smtClean="0"/>
              <a:t>D(n)  - random compatibility graph:</a:t>
            </a:r>
          </a:p>
          <a:p>
            <a:pPr marL="457200" indent="-457200">
              <a:buAutoNum type="arabicPeriod"/>
            </a:pPr>
            <a:r>
              <a:rPr lang="en-US" sz="2400" dirty="0" smtClean="0"/>
              <a:t>n pairs/nodes are randomized –compatible pairs are disregarded</a:t>
            </a:r>
          </a:p>
          <a:p>
            <a:pPr marL="457200" indent="-457200">
              <a:buAutoNum type="arabicPeriod"/>
            </a:pPr>
            <a:r>
              <a:rPr lang="en-US" sz="2400" dirty="0" smtClean="0"/>
              <a:t>Edges (</a:t>
            </a:r>
            <a:r>
              <a:rPr lang="en-US" sz="2400" dirty="0" err="1" smtClean="0"/>
              <a:t>crossmatches</a:t>
            </a:r>
            <a:r>
              <a:rPr lang="en-US" sz="2400" dirty="0" smtClean="0"/>
              <a:t>) are randomized</a:t>
            </a:r>
          </a:p>
          <a:p>
            <a:pPr marL="457200" indent="-457200">
              <a:buNone/>
            </a:pPr>
            <a:endParaRPr lang="en-US" sz="2400" dirty="0" smtClean="0"/>
          </a:p>
          <a:p>
            <a:pPr marL="457200" indent="-457200">
              <a:buNone/>
            </a:pPr>
            <a:endParaRPr lang="en-US" sz="2400" dirty="0" smtClean="0"/>
          </a:p>
          <a:p>
            <a:pPr marL="457200" indent="-457200">
              <a:buNone/>
            </a:pPr>
            <a:r>
              <a:rPr lang="en-US" sz="2400" dirty="0" smtClean="0"/>
              <a:t>Random graphs will allow us to ask :</a:t>
            </a:r>
          </a:p>
          <a:p>
            <a:pPr marL="457200" indent="-457200">
              <a:buNone/>
            </a:pPr>
            <a:r>
              <a:rPr lang="en-US" sz="2400" b="1" dirty="0" smtClean="0"/>
              <a:t>What would efficient matches look like in an “ideal” large world?</a:t>
            </a:r>
          </a:p>
          <a:p>
            <a:pPr marL="457200" indent="-457200">
              <a:buNone/>
            </a:pPr>
            <a:r>
              <a:rPr lang="en-US" sz="2400" dirty="0" smtClean="0"/>
              <a:t> </a:t>
            </a:r>
          </a:p>
          <a:p>
            <a:pPr marL="457200" indent="-457200">
              <a:buNone/>
            </a:pPr>
            <a:endParaRPr lang="en-US" sz="2400" dirty="0" smtClean="0"/>
          </a:p>
          <a:p>
            <a:pPr>
              <a:buNone/>
            </a:pPr>
            <a:endParaRPr lang="en-US" sz="2400" dirty="0" smtClean="0"/>
          </a:p>
          <a:p>
            <a:pPr>
              <a:buNone/>
            </a:pPr>
            <a:endParaRPr lang="en-US" sz="7400" dirty="0" smtClean="0"/>
          </a:p>
          <a:p>
            <a:pPr>
              <a:buNone/>
            </a:pPr>
            <a:endParaRPr lang="en-US" dirty="0" smtClean="0"/>
          </a:p>
          <a:p>
            <a:pPr>
              <a:buNone/>
            </a:pPr>
            <a:endParaRPr lang="en-US" dirty="0" smtClean="0"/>
          </a:p>
          <a:p>
            <a:pPr>
              <a:buNone/>
            </a:pPr>
            <a:endParaRPr lang="en-US" sz="2800" dirty="0" smtClean="0">
              <a:solidFill>
                <a:schemeClr val="tx2"/>
              </a:solidFill>
            </a:endParaRPr>
          </a:p>
        </p:txBody>
      </p:sp>
      <p:sp>
        <p:nvSpPr>
          <p:cNvPr id="3" name="Slide Number Placeholder 2"/>
          <p:cNvSpPr>
            <a:spLocks noGrp="1"/>
          </p:cNvSpPr>
          <p:nvPr>
            <p:ph type="sldNum" sz="quarter" idx="12"/>
          </p:nvPr>
        </p:nvSpPr>
        <p:spPr/>
        <p:txBody>
          <a:bodyPr/>
          <a:lstStyle/>
          <a:p>
            <a:pPr>
              <a:defRPr/>
            </a:pPr>
            <a:fld id="{8931D6B6-181F-48D8-8B49-A6E52FA57CD4}" type="slidenum">
              <a:rPr lang="en-US" smtClean="0"/>
              <a:pPr>
                <a:defRPr/>
              </a:pPr>
              <a:t>31</a:t>
            </a:fld>
            <a:endParaRPr lang="en-US"/>
          </a:p>
        </p:txBody>
      </p:sp>
    </p:spTree>
    <p:extLst>
      <p:ext uri="{BB962C8B-B14F-4D97-AF65-F5344CB8AC3E}">
        <p14:creationId xmlns:p14="http://schemas.microsoft.com/office/powerpoint/2010/main" val="2550362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(Large) Random Graphs</a:t>
            </a:r>
            <a:endParaRPr lang="en-US" dirty="0"/>
          </a:p>
        </p:txBody>
      </p:sp>
      <p:sp>
        <p:nvSpPr>
          <p:cNvPr id="43" name="Content Placeholder 2"/>
          <p:cNvSpPr>
            <a:spLocks noGrp="1"/>
          </p:cNvSpPr>
          <p:nvPr>
            <p:ph idx="1"/>
          </p:nvPr>
        </p:nvSpPr>
        <p:spPr>
          <a:xfrm>
            <a:off x="457200" y="1219200"/>
            <a:ext cx="8458200" cy="5410200"/>
          </a:xfrm>
        </p:spPr>
        <p:txBody>
          <a:bodyPr>
            <a:normAutofit fontScale="92500" lnSpcReduction="20000"/>
          </a:bodyPr>
          <a:lstStyle/>
          <a:p>
            <a:pPr>
              <a:buNone/>
            </a:pPr>
            <a:r>
              <a:rPr lang="en-US" sz="2400" b="1" dirty="0" smtClean="0"/>
              <a:t>G(</a:t>
            </a:r>
            <a:r>
              <a:rPr lang="en-US" sz="2400" b="1" dirty="0" err="1" smtClean="0"/>
              <a:t>n,p</a:t>
            </a:r>
            <a:r>
              <a:rPr lang="en-US" sz="2400" b="1" dirty="0" smtClean="0"/>
              <a:t>) </a:t>
            </a:r>
            <a:r>
              <a:rPr lang="en-US" sz="2400" dirty="0" smtClean="0"/>
              <a:t>– n nodes and each two nodes have a non directed edge with probability p </a:t>
            </a:r>
          </a:p>
          <a:p>
            <a:pPr>
              <a:buNone/>
            </a:pPr>
            <a:endParaRPr lang="en-US" sz="2400" dirty="0" smtClean="0"/>
          </a:p>
          <a:p>
            <a:pPr>
              <a:buNone/>
            </a:pPr>
            <a:r>
              <a:rPr lang="en-US" sz="2400" dirty="0" smtClean="0"/>
              <a:t>Closely related model: G(</a:t>
            </a:r>
            <a:r>
              <a:rPr lang="en-US" sz="2400" dirty="0" err="1" smtClean="0"/>
              <a:t>n,M</a:t>
            </a:r>
            <a:r>
              <a:rPr lang="en-US" sz="2400" dirty="0" smtClean="0"/>
              <a:t>): n nodes and M edges—the M edges are distributed randomly between the nodes</a:t>
            </a:r>
          </a:p>
          <a:p>
            <a:pPr>
              <a:buNone/>
            </a:pPr>
            <a:endParaRPr lang="en-US" sz="2400" dirty="0" smtClean="0"/>
          </a:p>
          <a:p>
            <a:pPr>
              <a:buNone/>
            </a:pPr>
            <a:r>
              <a:rPr lang="en-US" sz="2400" dirty="0" err="1" smtClean="0">
                <a:solidFill>
                  <a:srgbClr val="0000FF"/>
                </a:solidFill>
              </a:rPr>
              <a:t>Erdos-Renyi</a:t>
            </a:r>
            <a:r>
              <a:rPr lang="en-US" sz="2400" dirty="0" smtClean="0"/>
              <a:t>: For any p(n)</a:t>
            </a:r>
            <a:r>
              <a:rPr lang="en-US" sz="2400" dirty="0" smtClean="0">
                <a:latin typeface="cmsy10"/>
              </a:rPr>
              <a:t>≥</a:t>
            </a:r>
            <a:r>
              <a:rPr lang="en-US" sz="2400" dirty="0" smtClean="0"/>
              <a:t>(1+</a:t>
            </a:r>
            <a:r>
              <a:rPr lang="en-US" sz="2400" dirty="0" smtClean="0">
                <a:latin typeface="Symbol" panose="05050102010706020507" pitchFamily="18" charset="2"/>
                <a:sym typeface="Symbol"/>
              </a:rPr>
              <a:t></a:t>
            </a:r>
            <a:r>
              <a:rPr lang="en-US" sz="2400" dirty="0" smtClean="0"/>
              <a:t>)(</a:t>
            </a:r>
            <a:r>
              <a:rPr lang="en-US" sz="2400" dirty="0" err="1" smtClean="0"/>
              <a:t>ln</a:t>
            </a:r>
            <a:r>
              <a:rPr lang="en-US" sz="2400" dirty="0" smtClean="0"/>
              <a:t> n)/n </a:t>
            </a:r>
            <a:r>
              <a:rPr lang="en-US" sz="2400" i="1" dirty="0" smtClean="0"/>
              <a:t>almost every large </a:t>
            </a:r>
            <a:r>
              <a:rPr lang="en-US" sz="2400" dirty="0" smtClean="0"/>
              <a:t>graph G(</a:t>
            </a:r>
            <a:r>
              <a:rPr lang="en-US" sz="2400" dirty="0" err="1" smtClean="0"/>
              <a:t>n,p</a:t>
            </a:r>
            <a:r>
              <a:rPr lang="en-US" sz="2400" dirty="0" smtClean="0"/>
              <a:t>(n)) has a perfect matching, i.e. as </a:t>
            </a:r>
            <a:r>
              <a:rPr lang="en-US" sz="2400" b="1" dirty="0" smtClean="0"/>
              <a:t>n </a:t>
            </a:r>
            <a:r>
              <a:rPr lang="en-US" sz="2400" dirty="0" smtClean="0"/>
              <a:t>goes to </a:t>
            </a:r>
            <a:r>
              <a:rPr lang="en-US" sz="2400" b="1" dirty="0" smtClean="0">
                <a:latin typeface="cmsy10"/>
              </a:rPr>
              <a:t>∞</a:t>
            </a:r>
            <a:r>
              <a:rPr lang="en-US" sz="2400" dirty="0" smtClean="0">
                <a:latin typeface="cmsy10"/>
              </a:rPr>
              <a:t> </a:t>
            </a:r>
            <a:r>
              <a:rPr lang="en-US" sz="2400" dirty="0" smtClean="0"/>
              <a:t>the probability that a perfect matching exists converges to 1.</a:t>
            </a:r>
          </a:p>
          <a:p>
            <a:pPr>
              <a:buNone/>
            </a:pPr>
            <a:endParaRPr lang="en-US" sz="2400" dirty="0" smtClean="0"/>
          </a:p>
          <a:p>
            <a:pPr>
              <a:buNone/>
            </a:pPr>
            <a:r>
              <a:rPr lang="en-US" sz="2400" dirty="0" smtClean="0"/>
              <a:t>A natural case  for kidneys is </a:t>
            </a:r>
            <a:r>
              <a:rPr lang="en-US" sz="2400" dirty="0"/>
              <a:t>p(n) = </a:t>
            </a:r>
            <a:r>
              <a:rPr lang="en-US" sz="2400" dirty="0" smtClean="0"/>
              <a:t>p, a constant (maybe different for different kinds of patients), hence always above the threshold.</a:t>
            </a:r>
            <a:endParaRPr lang="en-US" sz="2400" dirty="0"/>
          </a:p>
          <a:p>
            <a:pPr>
              <a:buNone/>
            </a:pPr>
            <a:endParaRPr lang="en-US" sz="2400" dirty="0" smtClean="0"/>
          </a:p>
          <a:p>
            <a:pPr>
              <a:buNone/>
            </a:pPr>
            <a:r>
              <a:rPr lang="en-US" sz="2400" dirty="0" smtClean="0"/>
              <a:t>“</a:t>
            </a:r>
            <a:r>
              <a:rPr lang="en-US" sz="2400" b="1" dirty="0" smtClean="0"/>
              <a:t>Giant connected component</a:t>
            </a:r>
            <a:r>
              <a:rPr lang="en-US" sz="2400" dirty="0" smtClean="0"/>
              <a:t>”</a:t>
            </a:r>
          </a:p>
          <a:p>
            <a:pPr>
              <a:buNone/>
            </a:pPr>
            <a:r>
              <a:rPr lang="en-US" sz="2400" dirty="0" smtClean="0"/>
              <a:t>Similar lemma for a random bipartite graph G(</a:t>
            </a:r>
            <a:r>
              <a:rPr lang="en-US" sz="2400" dirty="0" err="1" smtClean="0"/>
              <a:t>n,n,p</a:t>
            </a:r>
            <a:r>
              <a:rPr lang="en-US" sz="2400" dirty="0" smtClean="0"/>
              <a:t>).</a:t>
            </a:r>
          </a:p>
          <a:p>
            <a:pPr>
              <a:buNone/>
            </a:pPr>
            <a:r>
              <a:rPr lang="en-US" sz="2400" dirty="0" smtClean="0"/>
              <a:t>Can extend also for r-partite graphs, directed graphs…</a:t>
            </a:r>
          </a:p>
          <a:p>
            <a:pPr>
              <a:buNone/>
            </a:pPr>
            <a:endParaRPr lang="en-US" sz="2400" dirty="0" smtClean="0"/>
          </a:p>
          <a:p>
            <a:pPr>
              <a:buNone/>
            </a:pPr>
            <a:endParaRPr lang="en-US" sz="7400" dirty="0" smtClean="0"/>
          </a:p>
          <a:p>
            <a:pPr>
              <a:buNone/>
            </a:pPr>
            <a:endParaRPr lang="en-US" dirty="0" smtClean="0"/>
          </a:p>
          <a:p>
            <a:pPr>
              <a:buNone/>
            </a:pPr>
            <a:endParaRPr lang="en-US" dirty="0" smtClean="0"/>
          </a:p>
          <a:p>
            <a:pPr>
              <a:buNone/>
            </a:pPr>
            <a:endParaRPr lang="en-US" sz="2800" dirty="0" smtClean="0">
              <a:solidFill>
                <a:schemeClr val="tx2"/>
              </a:solidFill>
            </a:endParaRPr>
          </a:p>
        </p:txBody>
      </p:sp>
      <p:sp>
        <p:nvSpPr>
          <p:cNvPr id="3" name="Slide Number Placeholder 2"/>
          <p:cNvSpPr>
            <a:spLocks noGrp="1"/>
          </p:cNvSpPr>
          <p:nvPr>
            <p:ph type="sldNum" sz="quarter" idx="12"/>
          </p:nvPr>
        </p:nvSpPr>
        <p:spPr/>
        <p:txBody>
          <a:bodyPr/>
          <a:lstStyle/>
          <a:p>
            <a:pPr>
              <a:defRPr/>
            </a:pPr>
            <a:fld id="{8931D6B6-181F-48D8-8B49-A6E52FA57CD4}" type="slidenum">
              <a:rPr lang="en-US" smtClean="0"/>
              <a:pPr>
                <a:defRPr/>
              </a:pPr>
              <a:t>32</a:t>
            </a:fld>
            <a:endParaRPr lang="en-US"/>
          </a:p>
        </p:txBody>
      </p:sp>
    </p:spTree>
    <p:extLst>
      <p:ext uri="{BB962C8B-B14F-4D97-AF65-F5344CB8AC3E}">
        <p14:creationId xmlns:p14="http://schemas.microsoft.com/office/powerpoint/2010/main" val="2947738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“Ideally” Efficient </a:t>
            </a:r>
            <a:r>
              <a:rPr lang="en-US" sz="3200" dirty="0"/>
              <a:t>Allocations: </a:t>
            </a:r>
            <a:r>
              <a:rPr lang="en-US" sz="3200" dirty="0" smtClean="0"/>
              <a:t>if </a:t>
            </a:r>
            <a:r>
              <a:rPr lang="en-US" sz="3200" dirty="0"/>
              <a:t>we were seeing all the patients in sufficiently large markets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931D6B6-181F-48D8-8B49-A6E52FA57CD4}" type="slidenum">
              <a:rPr lang="en-US" smtClean="0"/>
              <a:pPr>
                <a:defRPr/>
              </a:pPr>
              <a:t>33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9" y="1635124"/>
            <a:ext cx="8691747" cy="438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6027003"/>
            <a:ext cx="6858000" cy="830997"/>
          </a:xfrm>
          <a:prstGeom prst="rect">
            <a:avLst/>
          </a:prstGeom>
          <a:noFill/>
        </p:spPr>
        <p:txBody>
          <a:bodyPr wrap="square" rtlCol="0">
            <a:spAutoFit/>
          </a:bodyPr>
          <a:lstStyle/>
          <a:p>
            <a:r>
              <a:rPr lang="en-US" sz="2400" dirty="0" smtClean="0"/>
              <a:t>Over-demanded (shaded) patient-donor pairs are all  matched.</a:t>
            </a:r>
            <a:endParaRPr lang="en-US" sz="2400" dirty="0"/>
          </a:p>
        </p:txBody>
      </p:sp>
      <p:sp>
        <p:nvSpPr>
          <p:cNvPr id="5" name="TextBox 4"/>
          <p:cNvSpPr txBox="1"/>
          <p:nvPr/>
        </p:nvSpPr>
        <p:spPr>
          <a:xfrm>
            <a:off x="7239000" y="2971800"/>
            <a:ext cx="1752600" cy="923330"/>
          </a:xfrm>
          <a:prstGeom prst="rect">
            <a:avLst/>
          </a:prstGeom>
          <a:noFill/>
        </p:spPr>
        <p:txBody>
          <a:bodyPr wrap="square" rtlCol="0">
            <a:spAutoFit/>
          </a:bodyPr>
          <a:lstStyle/>
          <a:p>
            <a:r>
              <a:rPr lang="en-US" dirty="0" smtClean="0"/>
              <a:t>Patient-donor pairs by blood type.</a:t>
            </a:r>
            <a:endParaRPr lang="en-US" dirty="0"/>
          </a:p>
        </p:txBody>
      </p:sp>
      <p:sp>
        <p:nvSpPr>
          <p:cNvPr id="7" name="TextBox 6"/>
          <p:cNvSpPr txBox="1"/>
          <p:nvPr/>
        </p:nvSpPr>
        <p:spPr>
          <a:xfrm>
            <a:off x="3230078" y="1635124"/>
            <a:ext cx="656122" cy="338554"/>
          </a:xfrm>
          <a:prstGeom prst="rect">
            <a:avLst/>
          </a:prstGeom>
          <a:solidFill>
            <a:schemeClr val="bg1"/>
          </a:solidFill>
        </p:spPr>
        <p:txBody>
          <a:bodyPr wrap="square" rtlCol="0">
            <a:spAutoFit/>
          </a:bodyPr>
          <a:lstStyle/>
          <a:p>
            <a:r>
              <a:rPr lang="en-US" sz="1600" dirty="0" smtClean="0"/>
              <a:t>2014</a:t>
            </a:r>
            <a:endParaRPr lang="en-US" sz="1600" dirty="0"/>
          </a:p>
        </p:txBody>
      </p:sp>
    </p:spTree>
    <p:extLst>
      <p:ext uri="{BB962C8B-B14F-4D97-AF65-F5344CB8AC3E}">
        <p14:creationId xmlns:p14="http://schemas.microsoft.com/office/powerpoint/2010/main" val="2214638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863600" y="76200"/>
            <a:ext cx="7772400" cy="704851"/>
          </a:xfrm>
          <a:prstGeom prst="rect">
            <a:avLst/>
          </a:prstGeom>
          <a:noFill/>
        </p:spPr>
        <p:txBody>
          <a:bodyPr/>
          <a:lstStyle/>
          <a:p>
            <a:pPr algn="ctr" eaLnBrk="1" hangingPunct="1">
              <a:defRPr/>
            </a:pPr>
            <a:r>
              <a:rPr lang="en-US" sz="3600" b="1" kern="0" dirty="0" smtClean="0">
                <a:solidFill>
                  <a:schemeClr val="tx2"/>
                </a:solidFill>
                <a:latin typeface="Arial Black" panose="020B0A04020102020204" pitchFamily="34" charset="0"/>
                <a:ea typeface="+mj-ea"/>
                <a:cs typeface="+mj-cs"/>
              </a:rPr>
              <a:t>Compatibility graph: </a:t>
            </a:r>
            <a:r>
              <a:rPr lang="en-US" sz="3600" b="1" u="sng" kern="0" dirty="0" smtClean="0">
                <a:solidFill>
                  <a:schemeClr val="tx2"/>
                </a:solidFill>
                <a:latin typeface="Arial Black" panose="020B0A04020102020204" pitchFamily="34" charset="0"/>
                <a:ea typeface="+mj-ea"/>
                <a:cs typeface="+mj-cs"/>
              </a:rPr>
              <a:t>cycles and </a:t>
            </a:r>
            <a:r>
              <a:rPr lang="en-US" sz="3800" b="1" u="sng" kern="0" dirty="0" smtClean="0">
                <a:solidFill>
                  <a:schemeClr val="tx2"/>
                </a:solidFill>
                <a:latin typeface="Arial Black" panose="020B0A04020102020204" pitchFamily="34" charset="0"/>
                <a:ea typeface="+mj-ea"/>
                <a:cs typeface="+mj-cs"/>
              </a:rPr>
              <a:t>chains</a:t>
            </a:r>
            <a:r>
              <a:rPr lang="en-US" kern="0" dirty="0">
                <a:solidFill>
                  <a:schemeClr val="tx2"/>
                </a:solidFill>
                <a:latin typeface="Arial Black" panose="020B0A04020102020204" pitchFamily="34" charset="0"/>
                <a:ea typeface="+mj-ea"/>
                <a:cs typeface="+mj-cs"/>
              </a:rPr>
              <a:t>	</a:t>
            </a:r>
            <a:r>
              <a:rPr lang="en-US" sz="2000" kern="0" dirty="0">
                <a:solidFill>
                  <a:schemeClr val="tx2"/>
                </a:solidFill>
                <a:latin typeface="Arial Black" panose="020B0A04020102020204" pitchFamily="34" charset="0"/>
                <a:ea typeface="+mj-ea"/>
                <a:cs typeface="+mj-cs"/>
              </a:rPr>
              <a:t/>
            </a:r>
            <a:br>
              <a:rPr lang="en-US" sz="2000" kern="0" dirty="0">
                <a:solidFill>
                  <a:schemeClr val="tx2"/>
                </a:solidFill>
                <a:latin typeface="Arial Black" panose="020B0A04020102020204" pitchFamily="34" charset="0"/>
                <a:ea typeface="+mj-ea"/>
                <a:cs typeface="+mj-cs"/>
              </a:rPr>
            </a:br>
            <a:endParaRPr lang="en-US" kern="0" dirty="0">
              <a:solidFill>
                <a:schemeClr val="tx2"/>
              </a:solidFill>
              <a:latin typeface="Arial Black" panose="020B0A04020102020204" pitchFamily="34" charset="0"/>
              <a:ea typeface="+mj-ea"/>
              <a:cs typeface="+mj-cs"/>
            </a:endParaRPr>
          </a:p>
        </p:txBody>
      </p:sp>
      <p:sp>
        <p:nvSpPr>
          <p:cNvPr id="15363" name="Oval 61"/>
          <p:cNvSpPr>
            <a:spLocks noChangeArrowheads="1"/>
          </p:cNvSpPr>
          <p:nvPr/>
        </p:nvSpPr>
        <p:spPr bwMode="auto">
          <a:xfrm>
            <a:off x="1319213" y="1657232"/>
            <a:ext cx="520700"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64" name="Down Arrow 33"/>
          <p:cNvSpPr>
            <a:spLocks noChangeArrowheads="1"/>
          </p:cNvSpPr>
          <p:nvPr/>
        </p:nvSpPr>
        <p:spPr bwMode="auto">
          <a:xfrm rot="10800000">
            <a:off x="3427415" y="3225801"/>
            <a:ext cx="357187" cy="1428751"/>
          </a:xfrm>
          <a:prstGeom prst="downArrow">
            <a:avLst>
              <a:gd name="adj1" fmla="val 50000"/>
              <a:gd name="adj2" fmla="val 50000"/>
            </a:avLst>
          </a:prstGeom>
          <a:solidFill>
            <a:schemeClr val="accent1"/>
          </a:solidFill>
          <a:ln w="9525" algn="ctr">
            <a:solidFill>
              <a:schemeClr val="tx1"/>
            </a:solidFill>
            <a:round/>
            <a:headEnd/>
            <a:tailEnd/>
          </a:ln>
        </p:spPr>
        <p:txBody>
          <a:bodyPr wrap="none"/>
          <a:lstStyle/>
          <a:p>
            <a:endParaRPr lang="en-US"/>
          </a:p>
        </p:txBody>
      </p:sp>
      <p:sp>
        <p:nvSpPr>
          <p:cNvPr id="15365" name="Down Arrow 36"/>
          <p:cNvSpPr>
            <a:spLocks noChangeArrowheads="1"/>
          </p:cNvSpPr>
          <p:nvPr/>
        </p:nvSpPr>
        <p:spPr bwMode="auto">
          <a:xfrm rot="7028202">
            <a:off x="2379664" y="1627189"/>
            <a:ext cx="357188" cy="1592263"/>
          </a:xfrm>
          <a:prstGeom prst="downArrow">
            <a:avLst>
              <a:gd name="adj1" fmla="val 50000"/>
              <a:gd name="adj2" fmla="val 49944"/>
            </a:avLst>
          </a:prstGeom>
          <a:solidFill>
            <a:schemeClr val="tx2">
              <a:lumMod val="60000"/>
              <a:lumOff val="40000"/>
            </a:schemeClr>
          </a:solidFill>
          <a:ln w="9525" algn="ctr">
            <a:solidFill>
              <a:schemeClr val="tx1"/>
            </a:solidFill>
            <a:round/>
            <a:headEnd/>
            <a:tailEnd/>
          </a:ln>
        </p:spPr>
        <p:txBody>
          <a:bodyPr/>
          <a:lstStyle/>
          <a:p>
            <a:endParaRPr lang="en-US"/>
          </a:p>
        </p:txBody>
      </p:sp>
      <p:sp>
        <p:nvSpPr>
          <p:cNvPr id="15366" name="Oval 61"/>
          <p:cNvSpPr>
            <a:spLocks noChangeArrowheads="1"/>
          </p:cNvSpPr>
          <p:nvPr/>
        </p:nvSpPr>
        <p:spPr bwMode="auto">
          <a:xfrm>
            <a:off x="3278188" y="2635132"/>
            <a:ext cx="520700"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67" name="Oval 61"/>
          <p:cNvSpPr>
            <a:spLocks noChangeArrowheads="1"/>
          </p:cNvSpPr>
          <p:nvPr/>
        </p:nvSpPr>
        <p:spPr bwMode="auto">
          <a:xfrm>
            <a:off x="466725" y="3928944"/>
            <a:ext cx="522288"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68" name="Down Arrow 50"/>
          <p:cNvSpPr>
            <a:spLocks noChangeArrowheads="1"/>
          </p:cNvSpPr>
          <p:nvPr/>
        </p:nvSpPr>
        <p:spPr bwMode="auto">
          <a:xfrm rot="1444737">
            <a:off x="917575" y="2136776"/>
            <a:ext cx="357188" cy="1793875"/>
          </a:xfrm>
          <a:prstGeom prst="downArrow">
            <a:avLst>
              <a:gd name="adj1" fmla="val 50000"/>
              <a:gd name="adj2" fmla="val 49920"/>
            </a:avLst>
          </a:prstGeom>
          <a:solidFill>
            <a:schemeClr val="tx2">
              <a:lumMod val="60000"/>
              <a:lumOff val="40000"/>
            </a:schemeClr>
          </a:solidFill>
          <a:ln w="9525" algn="ctr">
            <a:solidFill>
              <a:schemeClr val="tx1"/>
            </a:solidFill>
            <a:round/>
            <a:headEnd/>
            <a:tailEnd/>
          </a:ln>
        </p:spPr>
        <p:txBody>
          <a:bodyPr wrap="none"/>
          <a:lstStyle/>
          <a:p>
            <a:endParaRPr lang="en-US"/>
          </a:p>
        </p:txBody>
      </p:sp>
      <p:sp>
        <p:nvSpPr>
          <p:cNvPr id="15369" name="Oval 61"/>
          <p:cNvSpPr>
            <a:spLocks noChangeArrowheads="1"/>
          </p:cNvSpPr>
          <p:nvPr/>
        </p:nvSpPr>
        <p:spPr bwMode="auto">
          <a:xfrm>
            <a:off x="3344863" y="4676657"/>
            <a:ext cx="520700"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70" name="Down Arrow 56"/>
          <p:cNvSpPr>
            <a:spLocks noChangeArrowheads="1"/>
          </p:cNvSpPr>
          <p:nvPr/>
        </p:nvSpPr>
        <p:spPr bwMode="auto">
          <a:xfrm rot="7028202">
            <a:off x="4427539" y="4667251"/>
            <a:ext cx="357187" cy="1592263"/>
          </a:xfrm>
          <a:prstGeom prst="downArrow">
            <a:avLst>
              <a:gd name="adj1" fmla="val 50000"/>
              <a:gd name="adj2" fmla="val 49944"/>
            </a:avLst>
          </a:prstGeom>
          <a:solidFill>
            <a:schemeClr val="tx2">
              <a:lumMod val="60000"/>
              <a:lumOff val="40000"/>
            </a:schemeClr>
          </a:solidFill>
          <a:ln w="9525" algn="ctr">
            <a:solidFill>
              <a:schemeClr val="tx1"/>
            </a:solidFill>
            <a:round/>
            <a:headEnd/>
            <a:tailEnd/>
          </a:ln>
        </p:spPr>
        <p:txBody>
          <a:bodyPr/>
          <a:lstStyle/>
          <a:p>
            <a:endParaRPr lang="en-US"/>
          </a:p>
        </p:txBody>
      </p:sp>
      <p:sp>
        <p:nvSpPr>
          <p:cNvPr id="15371" name="Oval 61"/>
          <p:cNvSpPr>
            <a:spLocks noChangeArrowheads="1"/>
          </p:cNvSpPr>
          <p:nvPr/>
        </p:nvSpPr>
        <p:spPr bwMode="auto">
          <a:xfrm>
            <a:off x="5326063" y="5675988"/>
            <a:ext cx="520700"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72" name="Oval 61"/>
          <p:cNvSpPr>
            <a:spLocks noChangeArrowheads="1"/>
          </p:cNvSpPr>
          <p:nvPr/>
        </p:nvSpPr>
        <p:spPr bwMode="auto">
          <a:xfrm>
            <a:off x="5381625" y="1917581"/>
            <a:ext cx="520700"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73" name="Down Arrow 59"/>
          <p:cNvSpPr>
            <a:spLocks noChangeArrowheads="1"/>
          </p:cNvSpPr>
          <p:nvPr/>
        </p:nvSpPr>
        <p:spPr bwMode="auto">
          <a:xfrm rot="-6558155">
            <a:off x="4424364" y="1730377"/>
            <a:ext cx="357187" cy="1592263"/>
          </a:xfrm>
          <a:prstGeom prst="downArrow">
            <a:avLst>
              <a:gd name="adj1" fmla="val 50000"/>
              <a:gd name="adj2" fmla="val 49944"/>
            </a:avLst>
          </a:prstGeom>
          <a:solidFill>
            <a:schemeClr val="accent1"/>
          </a:solidFill>
          <a:ln w="9525" algn="ctr">
            <a:solidFill>
              <a:schemeClr val="tx1"/>
            </a:solidFill>
            <a:round/>
            <a:headEnd/>
            <a:tailEnd/>
          </a:ln>
        </p:spPr>
        <p:txBody>
          <a:bodyPr/>
          <a:lstStyle/>
          <a:p>
            <a:endParaRPr lang="en-US"/>
          </a:p>
        </p:txBody>
      </p:sp>
      <p:sp>
        <p:nvSpPr>
          <p:cNvPr id="15374" name="Oval 61"/>
          <p:cNvSpPr>
            <a:spLocks noChangeArrowheads="1"/>
          </p:cNvSpPr>
          <p:nvPr/>
        </p:nvSpPr>
        <p:spPr bwMode="auto">
          <a:xfrm>
            <a:off x="8332788" y="2828807"/>
            <a:ext cx="520700"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75" name="TextBox 64"/>
          <p:cNvSpPr txBox="1">
            <a:spLocks noChangeArrowheads="1"/>
          </p:cNvSpPr>
          <p:nvPr/>
        </p:nvSpPr>
        <p:spPr bwMode="auto">
          <a:xfrm>
            <a:off x="863600" y="1146493"/>
            <a:ext cx="725199" cy="369332"/>
          </a:xfrm>
          <a:prstGeom prst="rect">
            <a:avLst/>
          </a:prstGeom>
          <a:noFill/>
          <a:ln w="9525">
            <a:noFill/>
            <a:miter lim="800000"/>
            <a:headEnd/>
            <a:tailEnd/>
          </a:ln>
        </p:spPr>
        <p:txBody>
          <a:bodyPr wrap="none">
            <a:spAutoFit/>
          </a:bodyPr>
          <a:lstStyle/>
          <a:p>
            <a:r>
              <a:rPr lang="en-US" b="1" dirty="0"/>
              <a:t>Pair 1</a:t>
            </a:r>
          </a:p>
        </p:txBody>
      </p:sp>
      <p:sp>
        <p:nvSpPr>
          <p:cNvPr id="15376" name="TextBox 65"/>
          <p:cNvSpPr txBox="1">
            <a:spLocks noChangeArrowheads="1"/>
          </p:cNvSpPr>
          <p:nvPr/>
        </p:nvSpPr>
        <p:spPr bwMode="auto">
          <a:xfrm>
            <a:off x="317434" y="4532925"/>
            <a:ext cx="725199" cy="369332"/>
          </a:xfrm>
          <a:prstGeom prst="rect">
            <a:avLst/>
          </a:prstGeom>
          <a:noFill/>
          <a:ln w="9525">
            <a:noFill/>
            <a:miter lim="800000"/>
            <a:headEnd/>
            <a:tailEnd/>
          </a:ln>
        </p:spPr>
        <p:txBody>
          <a:bodyPr wrap="none">
            <a:spAutoFit/>
          </a:bodyPr>
          <a:lstStyle/>
          <a:p>
            <a:r>
              <a:rPr lang="en-US" b="1" dirty="0"/>
              <a:t>Pair 2</a:t>
            </a:r>
          </a:p>
        </p:txBody>
      </p:sp>
      <p:sp>
        <p:nvSpPr>
          <p:cNvPr id="15377" name="TextBox 66"/>
          <p:cNvSpPr txBox="1">
            <a:spLocks noChangeArrowheads="1"/>
          </p:cNvSpPr>
          <p:nvPr/>
        </p:nvSpPr>
        <p:spPr bwMode="auto">
          <a:xfrm>
            <a:off x="3303863" y="2069464"/>
            <a:ext cx="725199" cy="369332"/>
          </a:xfrm>
          <a:prstGeom prst="rect">
            <a:avLst/>
          </a:prstGeom>
          <a:noFill/>
          <a:ln w="9525">
            <a:noFill/>
            <a:miter lim="800000"/>
            <a:headEnd/>
            <a:tailEnd/>
          </a:ln>
        </p:spPr>
        <p:txBody>
          <a:bodyPr wrap="none">
            <a:spAutoFit/>
          </a:bodyPr>
          <a:lstStyle/>
          <a:p>
            <a:r>
              <a:rPr lang="en-US" b="1" dirty="0"/>
              <a:t>Pair 3</a:t>
            </a:r>
          </a:p>
        </p:txBody>
      </p:sp>
      <p:sp>
        <p:nvSpPr>
          <p:cNvPr id="15378" name="Down Arrow 72"/>
          <p:cNvSpPr>
            <a:spLocks noChangeArrowheads="1"/>
          </p:cNvSpPr>
          <p:nvPr/>
        </p:nvSpPr>
        <p:spPr bwMode="auto">
          <a:xfrm rot="6359378">
            <a:off x="6915945" y="1562896"/>
            <a:ext cx="357187" cy="2435225"/>
          </a:xfrm>
          <a:prstGeom prst="downArrow">
            <a:avLst>
              <a:gd name="adj1" fmla="val 50000"/>
              <a:gd name="adj2" fmla="val 49966"/>
            </a:avLst>
          </a:prstGeom>
          <a:solidFill>
            <a:schemeClr val="tx2">
              <a:lumMod val="60000"/>
              <a:lumOff val="40000"/>
            </a:schemeClr>
          </a:solidFill>
          <a:ln w="9525" algn="ctr">
            <a:solidFill>
              <a:schemeClr val="tx1"/>
            </a:solidFill>
            <a:round/>
            <a:headEnd/>
            <a:tailEnd/>
          </a:ln>
        </p:spPr>
        <p:txBody>
          <a:bodyPr/>
          <a:lstStyle/>
          <a:p>
            <a:endParaRPr lang="en-US"/>
          </a:p>
        </p:txBody>
      </p:sp>
      <p:sp>
        <p:nvSpPr>
          <p:cNvPr id="15379" name="Down Arrow 73"/>
          <p:cNvSpPr>
            <a:spLocks noChangeArrowheads="1"/>
          </p:cNvSpPr>
          <p:nvPr/>
        </p:nvSpPr>
        <p:spPr bwMode="auto">
          <a:xfrm rot="-4462772">
            <a:off x="7001670" y="1280319"/>
            <a:ext cx="357187" cy="2435225"/>
          </a:xfrm>
          <a:prstGeom prst="downArrow">
            <a:avLst>
              <a:gd name="adj1" fmla="val 50000"/>
              <a:gd name="adj2" fmla="val 49966"/>
            </a:avLst>
          </a:prstGeom>
          <a:solidFill>
            <a:schemeClr val="tx2">
              <a:lumMod val="60000"/>
              <a:lumOff val="40000"/>
            </a:schemeClr>
          </a:solidFill>
          <a:ln w="9525" algn="ctr">
            <a:solidFill>
              <a:schemeClr val="tx1"/>
            </a:solidFill>
            <a:round/>
            <a:headEnd/>
            <a:tailEnd/>
          </a:ln>
        </p:spPr>
        <p:txBody>
          <a:bodyPr/>
          <a:lstStyle/>
          <a:p>
            <a:endParaRPr lang="en-US"/>
          </a:p>
        </p:txBody>
      </p:sp>
      <p:sp>
        <p:nvSpPr>
          <p:cNvPr id="15380" name="Down Arrow 74"/>
          <p:cNvSpPr>
            <a:spLocks noChangeArrowheads="1"/>
          </p:cNvSpPr>
          <p:nvPr/>
        </p:nvSpPr>
        <p:spPr bwMode="auto">
          <a:xfrm rot="3802292">
            <a:off x="2078833" y="2510633"/>
            <a:ext cx="357188" cy="2435225"/>
          </a:xfrm>
          <a:prstGeom prst="downArrow">
            <a:avLst>
              <a:gd name="adj1" fmla="val 50000"/>
              <a:gd name="adj2" fmla="val 49965"/>
            </a:avLst>
          </a:prstGeom>
          <a:solidFill>
            <a:schemeClr val="accent1"/>
          </a:solidFill>
          <a:ln w="9525" algn="ctr">
            <a:solidFill>
              <a:schemeClr val="tx1"/>
            </a:solidFill>
            <a:round/>
            <a:headEnd/>
            <a:tailEnd/>
          </a:ln>
        </p:spPr>
        <p:txBody>
          <a:bodyPr/>
          <a:lstStyle/>
          <a:p>
            <a:endParaRPr lang="en-US"/>
          </a:p>
        </p:txBody>
      </p:sp>
      <p:sp>
        <p:nvSpPr>
          <p:cNvPr id="15381" name="Down Arrow 75"/>
          <p:cNvSpPr>
            <a:spLocks noChangeArrowheads="1"/>
          </p:cNvSpPr>
          <p:nvPr/>
        </p:nvSpPr>
        <p:spPr bwMode="auto">
          <a:xfrm rot="-7019858">
            <a:off x="1950245" y="2243933"/>
            <a:ext cx="357188" cy="2435225"/>
          </a:xfrm>
          <a:prstGeom prst="downArrow">
            <a:avLst>
              <a:gd name="adj1" fmla="val 50000"/>
              <a:gd name="adj2" fmla="val 49965"/>
            </a:avLst>
          </a:prstGeom>
          <a:solidFill>
            <a:schemeClr val="tx2">
              <a:lumMod val="60000"/>
              <a:lumOff val="40000"/>
            </a:schemeClr>
          </a:solidFill>
          <a:ln w="9525" algn="ctr">
            <a:solidFill>
              <a:schemeClr val="tx1"/>
            </a:solidFill>
            <a:round/>
            <a:headEnd/>
            <a:tailEnd/>
          </a:ln>
        </p:spPr>
        <p:txBody>
          <a:bodyPr/>
          <a:lstStyle/>
          <a:p>
            <a:endParaRPr lang="en-US"/>
          </a:p>
        </p:txBody>
      </p:sp>
      <p:sp>
        <p:nvSpPr>
          <p:cNvPr id="15382" name="TextBox 77"/>
          <p:cNvSpPr txBox="1">
            <a:spLocks noChangeArrowheads="1"/>
          </p:cNvSpPr>
          <p:nvPr/>
        </p:nvSpPr>
        <p:spPr bwMode="auto">
          <a:xfrm>
            <a:off x="5356227" y="2584999"/>
            <a:ext cx="725199" cy="369332"/>
          </a:xfrm>
          <a:prstGeom prst="rect">
            <a:avLst/>
          </a:prstGeom>
          <a:noFill/>
          <a:ln w="9525">
            <a:noFill/>
            <a:miter lim="800000"/>
            <a:headEnd/>
            <a:tailEnd/>
          </a:ln>
        </p:spPr>
        <p:txBody>
          <a:bodyPr wrap="none">
            <a:spAutoFit/>
          </a:bodyPr>
          <a:lstStyle/>
          <a:p>
            <a:r>
              <a:rPr lang="en-US" b="1" dirty="0"/>
              <a:t>Pair 4</a:t>
            </a:r>
          </a:p>
        </p:txBody>
      </p:sp>
      <p:sp>
        <p:nvSpPr>
          <p:cNvPr id="15383" name="TextBox 78"/>
          <p:cNvSpPr txBox="1">
            <a:spLocks noChangeArrowheads="1"/>
          </p:cNvSpPr>
          <p:nvPr/>
        </p:nvSpPr>
        <p:spPr bwMode="auto">
          <a:xfrm>
            <a:off x="3895727" y="4430713"/>
            <a:ext cx="725199" cy="369332"/>
          </a:xfrm>
          <a:prstGeom prst="rect">
            <a:avLst/>
          </a:prstGeom>
          <a:noFill/>
          <a:ln w="9525">
            <a:noFill/>
            <a:miter lim="800000"/>
            <a:headEnd/>
            <a:tailEnd/>
          </a:ln>
        </p:spPr>
        <p:txBody>
          <a:bodyPr wrap="none">
            <a:spAutoFit/>
          </a:bodyPr>
          <a:lstStyle/>
          <a:p>
            <a:r>
              <a:rPr lang="en-US" b="1" dirty="0"/>
              <a:t>Pair 6</a:t>
            </a:r>
          </a:p>
        </p:txBody>
      </p:sp>
      <p:sp>
        <p:nvSpPr>
          <p:cNvPr id="15384" name="TextBox 79"/>
          <p:cNvSpPr txBox="1">
            <a:spLocks noChangeArrowheads="1"/>
          </p:cNvSpPr>
          <p:nvPr/>
        </p:nvSpPr>
        <p:spPr bwMode="auto">
          <a:xfrm>
            <a:off x="4916777" y="6168391"/>
            <a:ext cx="725199" cy="369332"/>
          </a:xfrm>
          <a:prstGeom prst="rect">
            <a:avLst/>
          </a:prstGeom>
          <a:noFill/>
          <a:ln w="9525">
            <a:noFill/>
            <a:miter lim="800000"/>
            <a:headEnd/>
            <a:tailEnd/>
          </a:ln>
        </p:spPr>
        <p:txBody>
          <a:bodyPr wrap="none">
            <a:spAutoFit/>
          </a:bodyPr>
          <a:lstStyle/>
          <a:p>
            <a:r>
              <a:rPr lang="en-US" b="1" dirty="0"/>
              <a:t>Pair 7</a:t>
            </a:r>
          </a:p>
        </p:txBody>
      </p:sp>
      <p:sp>
        <p:nvSpPr>
          <p:cNvPr id="15385" name="TextBox 80"/>
          <p:cNvSpPr txBox="1">
            <a:spLocks noChangeArrowheads="1"/>
          </p:cNvSpPr>
          <p:nvPr/>
        </p:nvSpPr>
        <p:spPr bwMode="auto">
          <a:xfrm>
            <a:off x="8121652" y="3405188"/>
            <a:ext cx="725199" cy="369332"/>
          </a:xfrm>
          <a:prstGeom prst="rect">
            <a:avLst/>
          </a:prstGeom>
          <a:noFill/>
          <a:ln w="9525">
            <a:noFill/>
            <a:miter lim="800000"/>
            <a:headEnd/>
            <a:tailEnd/>
          </a:ln>
        </p:spPr>
        <p:txBody>
          <a:bodyPr wrap="none">
            <a:spAutoFit/>
          </a:bodyPr>
          <a:lstStyle/>
          <a:p>
            <a:r>
              <a:rPr lang="en-US" b="1" dirty="0"/>
              <a:t>Pair 5</a:t>
            </a:r>
          </a:p>
        </p:txBody>
      </p:sp>
      <p:sp>
        <p:nvSpPr>
          <p:cNvPr id="15386" name="Oval 61"/>
          <p:cNvSpPr>
            <a:spLocks noChangeArrowheads="1"/>
          </p:cNvSpPr>
          <p:nvPr/>
        </p:nvSpPr>
        <p:spPr bwMode="auto">
          <a:xfrm>
            <a:off x="7305674" y="4651891"/>
            <a:ext cx="520700" cy="519351"/>
          </a:xfrm>
          <a:prstGeom prst="ellipse">
            <a:avLst/>
          </a:prstGeom>
          <a:solidFill>
            <a:srgbClr val="FF6600"/>
          </a:solidFill>
          <a:ln w="9525">
            <a:solidFill>
              <a:schemeClr val="tx1"/>
            </a:solidFill>
            <a:round/>
            <a:headEnd/>
            <a:tailEnd/>
          </a:ln>
        </p:spPr>
        <p:txBody>
          <a:bodyPr anchor="ctr">
            <a:spAutoFit/>
          </a:bodyPr>
          <a:lstStyle/>
          <a:p>
            <a:endParaRPr lang="en-US">
              <a:solidFill>
                <a:srgbClr val="FF3300"/>
              </a:solidFill>
            </a:endParaRPr>
          </a:p>
        </p:txBody>
      </p:sp>
      <p:sp>
        <p:nvSpPr>
          <p:cNvPr id="15387" name="TextBox 26"/>
          <p:cNvSpPr txBox="1">
            <a:spLocks noChangeArrowheads="1"/>
          </p:cNvSpPr>
          <p:nvPr/>
        </p:nvSpPr>
        <p:spPr bwMode="auto">
          <a:xfrm>
            <a:off x="6477001" y="4140200"/>
            <a:ext cx="2069221" cy="369332"/>
          </a:xfrm>
          <a:prstGeom prst="rect">
            <a:avLst/>
          </a:prstGeom>
          <a:noFill/>
          <a:ln w="9525">
            <a:noFill/>
            <a:miter lim="800000"/>
            <a:headEnd/>
            <a:tailEnd/>
          </a:ln>
        </p:spPr>
        <p:txBody>
          <a:bodyPr wrap="none">
            <a:spAutoFit/>
          </a:bodyPr>
          <a:lstStyle/>
          <a:p>
            <a:r>
              <a:rPr lang="en-US" b="1" dirty="0" smtClean="0"/>
              <a:t>Non-directed </a:t>
            </a:r>
            <a:r>
              <a:rPr lang="en-US" b="1" dirty="0"/>
              <a:t>donor</a:t>
            </a:r>
          </a:p>
        </p:txBody>
      </p:sp>
      <p:sp>
        <p:nvSpPr>
          <p:cNvPr id="15388" name="Down Arrow 27"/>
          <p:cNvSpPr>
            <a:spLocks noChangeArrowheads="1"/>
          </p:cNvSpPr>
          <p:nvPr/>
        </p:nvSpPr>
        <p:spPr bwMode="auto">
          <a:xfrm rot="3748775">
            <a:off x="6442076" y="4675188"/>
            <a:ext cx="357188" cy="1592262"/>
          </a:xfrm>
          <a:prstGeom prst="downArrow">
            <a:avLst>
              <a:gd name="adj1" fmla="val 50000"/>
              <a:gd name="adj2" fmla="val 49944"/>
            </a:avLst>
          </a:prstGeom>
          <a:solidFill>
            <a:schemeClr val="tx2">
              <a:lumMod val="60000"/>
              <a:lumOff val="40000"/>
            </a:schemeClr>
          </a:solidFill>
          <a:ln w="9525" algn="ctr">
            <a:solidFill>
              <a:schemeClr val="tx1"/>
            </a:solidFill>
            <a:round/>
            <a:headEnd/>
            <a:tailEnd/>
          </a:ln>
        </p:spPr>
        <p:txBody>
          <a:bodyPr/>
          <a:lstStyle/>
          <a:p>
            <a:endParaRPr lang="en-US"/>
          </a:p>
        </p:txBody>
      </p:sp>
      <p:sp>
        <p:nvSpPr>
          <p:cNvPr id="30" name="Down Arrow 27"/>
          <p:cNvSpPr>
            <a:spLocks noChangeArrowheads="1"/>
          </p:cNvSpPr>
          <p:nvPr/>
        </p:nvSpPr>
        <p:spPr bwMode="auto">
          <a:xfrm rot="3748775">
            <a:off x="2449888" y="4666449"/>
            <a:ext cx="357188" cy="1592262"/>
          </a:xfrm>
          <a:prstGeom prst="downArrow">
            <a:avLst>
              <a:gd name="adj1" fmla="val 50000"/>
              <a:gd name="adj2" fmla="val 49944"/>
            </a:avLst>
          </a:prstGeom>
          <a:solidFill>
            <a:schemeClr val="tx2">
              <a:lumMod val="60000"/>
              <a:lumOff val="40000"/>
            </a:schemeClr>
          </a:solidFill>
          <a:ln w="9525" algn="ctr">
            <a:solidFill>
              <a:schemeClr val="tx1"/>
            </a:solidFill>
            <a:round/>
            <a:headEnd/>
            <a:tailEnd/>
          </a:ln>
        </p:spPr>
        <p:txBody>
          <a:bodyPr/>
          <a:lstStyle/>
          <a:p>
            <a:endParaRPr lang="en-US"/>
          </a:p>
        </p:txBody>
      </p:sp>
      <p:sp>
        <p:nvSpPr>
          <p:cNvPr id="31" name="Oval 61"/>
          <p:cNvSpPr>
            <a:spLocks noChangeArrowheads="1"/>
          </p:cNvSpPr>
          <p:nvPr/>
        </p:nvSpPr>
        <p:spPr bwMode="auto">
          <a:xfrm>
            <a:off x="1374653" y="5562481"/>
            <a:ext cx="520700"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3" name="Rectangle 2"/>
          <p:cNvSpPr/>
          <p:nvPr/>
        </p:nvSpPr>
        <p:spPr>
          <a:xfrm>
            <a:off x="1170156" y="6081713"/>
            <a:ext cx="2000163" cy="369332"/>
          </a:xfrm>
          <a:prstGeom prst="rect">
            <a:avLst/>
          </a:prstGeom>
        </p:spPr>
        <p:txBody>
          <a:bodyPr wrap="none">
            <a:spAutoFit/>
          </a:bodyPr>
          <a:lstStyle/>
          <a:p>
            <a:r>
              <a:rPr lang="en-US" b="1" dirty="0" smtClean="0"/>
              <a:t>Waiting list patient</a:t>
            </a:r>
            <a:endParaRPr lang="en-US" b="1" dirty="0"/>
          </a:p>
        </p:txBody>
      </p:sp>
      <p:sp>
        <p:nvSpPr>
          <p:cNvPr id="4" name="Slide Number Placeholder 3"/>
          <p:cNvSpPr>
            <a:spLocks noGrp="1"/>
          </p:cNvSpPr>
          <p:nvPr>
            <p:ph type="sldNum" sz="quarter" idx="12"/>
          </p:nvPr>
        </p:nvSpPr>
        <p:spPr/>
        <p:txBody>
          <a:bodyPr/>
          <a:lstStyle/>
          <a:p>
            <a:fld id="{431F4CB9-A303-454F-B4DD-095C5A1B895B}" type="slidenum">
              <a:rPr lang="en-US" smtClean="0"/>
              <a:t>34</a:t>
            </a:fld>
            <a:endParaRPr lang="en-US"/>
          </a:p>
        </p:txBody>
      </p:sp>
    </p:spTree>
    <p:extLst>
      <p:ext uri="{BB962C8B-B14F-4D97-AF65-F5344CB8AC3E}">
        <p14:creationId xmlns:p14="http://schemas.microsoft.com/office/powerpoint/2010/main" val="147567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latin typeface="Arial Black" panose="020B0A04020102020204" pitchFamily="34" charset="0"/>
              </a:rPr>
              <a:t>Chains initiated by non-directed (altruistic) donors</a:t>
            </a:r>
            <a:endParaRPr lang="en-US" dirty="0"/>
          </a:p>
        </p:txBody>
      </p:sp>
      <p:sp>
        <p:nvSpPr>
          <p:cNvPr id="3" name="Text Placeholder 2"/>
          <p:cNvSpPr>
            <a:spLocks noGrp="1"/>
          </p:cNvSpPr>
          <p:nvPr>
            <p:ph type="body" idx="1"/>
          </p:nvPr>
        </p:nvSpPr>
        <p:spPr>
          <a:xfrm>
            <a:off x="455612" y="1832795"/>
            <a:ext cx="4040188" cy="639763"/>
          </a:xfrm>
        </p:spPr>
        <p:txBody>
          <a:bodyPr>
            <a:noAutofit/>
          </a:bodyPr>
          <a:lstStyle/>
          <a:p>
            <a:r>
              <a:rPr lang="en-US" sz="1800" dirty="0" smtClean="0"/>
              <a:t>Non-directed donation before kidney exchange was introduced</a:t>
            </a:r>
            <a:endParaRPr lang="en-US" sz="1800" dirty="0"/>
          </a:p>
        </p:txBody>
      </p:sp>
      <p:sp>
        <p:nvSpPr>
          <p:cNvPr id="5" name="Text Placeholder 4"/>
          <p:cNvSpPr>
            <a:spLocks noGrp="1"/>
          </p:cNvSpPr>
          <p:nvPr>
            <p:ph type="body" sz="quarter" idx="3"/>
          </p:nvPr>
        </p:nvSpPr>
        <p:spPr>
          <a:xfrm>
            <a:off x="4754353" y="1803400"/>
            <a:ext cx="4041775" cy="639763"/>
          </a:xfrm>
        </p:spPr>
        <p:txBody>
          <a:bodyPr>
            <a:noAutofit/>
          </a:bodyPr>
          <a:lstStyle/>
          <a:p>
            <a:r>
              <a:rPr lang="en-US" sz="1800" dirty="0" smtClean="0"/>
              <a:t> </a:t>
            </a:r>
            <a:endParaRPr lang="en-US" sz="1800" dirty="0"/>
          </a:p>
        </p:txBody>
      </p:sp>
      <p:sp>
        <p:nvSpPr>
          <p:cNvPr id="6" name="Content Placeholder 5"/>
          <p:cNvSpPr>
            <a:spLocks noGrp="1"/>
          </p:cNvSpPr>
          <p:nvPr>
            <p:ph sz="quarter" idx="4"/>
          </p:nvPr>
        </p:nvSpPr>
        <p:spPr>
          <a:xfrm>
            <a:off x="4797426" y="2351740"/>
            <a:ext cx="4041775" cy="3951288"/>
          </a:xfrm>
        </p:spPr>
        <p:txBody>
          <a:bodyPr/>
          <a:lstStyle/>
          <a:p>
            <a:pPr marL="0" indent="0">
              <a:buNone/>
            </a:pPr>
            <a:r>
              <a:rPr lang="en-US" dirty="0" smtClean="0"/>
              <a:t> </a:t>
            </a:r>
            <a:endParaRPr lang="en-US" dirty="0"/>
          </a:p>
        </p:txBody>
      </p:sp>
      <p:sp>
        <p:nvSpPr>
          <p:cNvPr id="8" name="Oval 7"/>
          <p:cNvSpPr/>
          <p:nvPr/>
        </p:nvSpPr>
        <p:spPr>
          <a:xfrm>
            <a:off x="976948" y="3980701"/>
            <a:ext cx="1299378" cy="1058839"/>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b="1" dirty="0" smtClean="0">
                <a:solidFill>
                  <a:schemeClr val="tx1"/>
                </a:solidFill>
              </a:rPr>
              <a:t>Wait list</a:t>
            </a:r>
          </a:p>
        </p:txBody>
      </p:sp>
      <p:sp>
        <p:nvSpPr>
          <p:cNvPr id="10" name="Oval 9"/>
          <p:cNvSpPr/>
          <p:nvPr/>
        </p:nvSpPr>
        <p:spPr>
          <a:xfrm>
            <a:off x="2787869" y="2774845"/>
            <a:ext cx="1752599" cy="120585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chemeClr val="tx1"/>
                </a:solidFill>
              </a:rPr>
              <a:t>Non-directed donor</a:t>
            </a:r>
          </a:p>
        </p:txBody>
      </p:sp>
      <p:cxnSp>
        <p:nvCxnSpPr>
          <p:cNvPr id="26" name="Straight Arrow Connector 25"/>
          <p:cNvCxnSpPr/>
          <p:nvPr/>
        </p:nvCxnSpPr>
        <p:spPr>
          <a:xfrm flipH="1">
            <a:off x="2029847" y="3747701"/>
            <a:ext cx="901922" cy="46600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31F4CB9-A303-454F-B4DD-095C5A1B895B}" type="slidenum">
              <a:rPr lang="en-US" smtClean="0"/>
              <a:t>35</a:t>
            </a:fld>
            <a:endParaRPr lang="en-US"/>
          </a:p>
        </p:txBody>
      </p:sp>
    </p:spTree>
    <p:extLst>
      <p:ext uri="{BB962C8B-B14F-4D97-AF65-F5344CB8AC3E}">
        <p14:creationId xmlns:p14="http://schemas.microsoft.com/office/powerpoint/2010/main" val="3118105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latin typeface="Arial Black" panose="020B0A04020102020204" pitchFamily="34" charset="0"/>
              </a:rPr>
              <a:t>Chains initiated by non-directed (altruistic) donors</a:t>
            </a:r>
            <a:endParaRPr lang="en-US" dirty="0"/>
          </a:p>
        </p:txBody>
      </p:sp>
      <p:sp>
        <p:nvSpPr>
          <p:cNvPr id="3" name="Text Placeholder 2"/>
          <p:cNvSpPr>
            <a:spLocks noGrp="1"/>
          </p:cNvSpPr>
          <p:nvPr>
            <p:ph type="body" idx="1"/>
          </p:nvPr>
        </p:nvSpPr>
        <p:spPr>
          <a:xfrm>
            <a:off x="460714" y="1565254"/>
            <a:ext cx="4040188" cy="639763"/>
          </a:xfrm>
        </p:spPr>
        <p:txBody>
          <a:bodyPr>
            <a:noAutofit/>
          </a:bodyPr>
          <a:lstStyle/>
          <a:p>
            <a:r>
              <a:rPr lang="en-US" sz="1800" dirty="0" smtClean="0"/>
              <a:t>Non-directed donation before kidney exchange was introduced</a:t>
            </a:r>
            <a:endParaRPr lang="en-US" sz="1800" dirty="0"/>
          </a:p>
        </p:txBody>
      </p:sp>
      <p:sp>
        <p:nvSpPr>
          <p:cNvPr id="5" name="Text Placeholder 4"/>
          <p:cNvSpPr>
            <a:spLocks noGrp="1"/>
          </p:cNvSpPr>
          <p:nvPr>
            <p:ph type="body" sz="quarter" idx="3"/>
          </p:nvPr>
        </p:nvSpPr>
        <p:spPr>
          <a:xfrm>
            <a:off x="4693011" y="1565254"/>
            <a:ext cx="4041775" cy="639763"/>
          </a:xfrm>
        </p:spPr>
        <p:txBody>
          <a:bodyPr>
            <a:noAutofit/>
          </a:bodyPr>
          <a:lstStyle/>
          <a:p>
            <a:r>
              <a:rPr lang="en-US" sz="1800" dirty="0" smtClean="0"/>
              <a:t>Non-directed donation after kidney exchange was introduced</a:t>
            </a:r>
            <a:endParaRPr lang="en-US" sz="1800" dirty="0"/>
          </a:p>
        </p:txBody>
      </p:sp>
      <p:sp>
        <p:nvSpPr>
          <p:cNvPr id="8" name="Oval 7"/>
          <p:cNvSpPr/>
          <p:nvPr/>
        </p:nvSpPr>
        <p:spPr>
          <a:xfrm>
            <a:off x="914400" y="3420000"/>
            <a:ext cx="1299378" cy="1058839"/>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b="1" dirty="0" smtClean="0">
                <a:solidFill>
                  <a:schemeClr val="tx1"/>
                </a:solidFill>
              </a:rPr>
              <a:t>Wait list</a:t>
            </a:r>
          </a:p>
        </p:txBody>
      </p:sp>
      <p:sp>
        <p:nvSpPr>
          <p:cNvPr id="10" name="Oval 9"/>
          <p:cNvSpPr/>
          <p:nvPr/>
        </p:nvSpPr>
        <p:spPr>
          <a:xfrm>
            <a:off x="2787871" y="2205017"/>
            <a:ext cx="1752599" cy="120585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chemeClr val="tx1"/>
                </a:solidFill>
              </a:rPr>
              <a:t>Non-directed donor</a:t>
            </a:r>
          </a:p>
        </p:txBody>
      </p:sp>
      <p:grpSp>
        <p:nvGrpSpPr>
          <p:cNvPr id="11" name="Group 10"/>
          <p:cNvGrpSpPr/>
          <p:nvPr/>
        </p:nvGrpSpPr>
        <p:grpSpPr>
          <a:xfrm>
            <a:off x="5136643" y="3177874"/>
            <a:ext cx="3423244" cy="3603927"/>
            <a:chOff x="2905334" y="2070885"/>
            <a:chExt cx="3423244" cy="4437287"/>
          </a:xfrm>
        </p:grpSpPr>
        <p:sp>
          <p:nvSpPr>
            <p:cNvPr id="13" name="Oval 12"/>
            <p:cNvSpPr/>
            <p:nvPr/>
          </p:nvSpPr>
          <p:spPr>
            <a:xfrm>
              <a:off x="2905839" y="2489579"/>
              <a:ext cx="1299378" cy="1058839"/>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b="1" dirty="0" smtClean="0">
                  <a:solidFill>
                    <a:schemeClr val="tx1"/>
                  </a:solidFill>
                </a:rPr>
                <a:t>R1</a:t>
              </a:r>
            </a:p>
          </p:txBody>
        </p:sp>
        <p:cxnSp>
          <p:nvCxnSpPr>
            <p:cNvPr id="14" name="Straight Arrow Connector 13"/>
            <p:cNvCxnSpPr>
              <a:stCxn id="17" idx="3"/>
              <a:endCxn id="19" idx="7"/>
            </p:cNvCxnSpPr>
            <p:nvPr/>
          </p:nvCxnSpPr>
          <p:spPr>
            <a:xfrm flipH="1">
              <a:off x="4014422" y="3360374"/>
              <a:ext cx="1205068" cy="84125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3" idx="7"/>
            </p:cNvCxnSpPr>
            <p:nvPr/>
          </p:nvCxnSpPr>
          <p:spPr>
            <a:xfrm flipH="1">
              <a:off x="4014927" y="2070885"/>
              <a:ext cx="901922" cy="573757"/>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204712" y="5031266"/>
              <a:ext cx="1092330" cy="836134"/>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029200" y="2456598"/>
              <a:ext cx="1299378" cy="105883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b="1" dirty="0">
                  <a:solidFill>
                    <a:schemeClr val="tx1"/>
                  </a:solidFill>
                </a:rPr>
                <a:t>D</a:t>
              </a:r>
              <a:r>
                <a:rPr lang="en-US" sz="2200" b="1" dirty="0" smtClean="0">
                  <a:solidFill>
                    <a:schemeClr val="tx1"/>
                  </a:solidFill>
                </a:rPr>
                <a:t>1</a:t>
              </a:r>
            </a:p>
          </p:txBody>
        </p:sp>
        <p:sp>
          <p:nvSpPr>
            <p:cNvPr id="18" name="Oval 17"/>
            <p:cNvSpPr/>
            <p:nvPr/>
          </p:nvSpPr>
          <p:spPr>
            <a:xfrm>
              <a:off x="5029200" y="4013579"/>
              <a:ext cx="1299378" cy="105883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b="1" dirty="0" smtClean="0">
                  <a:solidFill>
                    <a:schemeClr val="tx1"/>
                  </a:solidFill>
                </a:rPr>
                <a:t>D</a:t>
              </a:r>
              <a:r>
                <a:rPr lang="en-US" sz="2200" b="1" dirty="0">
                  <a:solidFill>
                    <a:schemeClr val="tx1"/>
                  </a:solidFill>
                </a:rPr>
                <a:t>2</a:t>
              </a:r>
              <a:endParaRPr lang="en-US" sz="2200" b="1" dirty="0" smtClean="0">
                <a:solidFill>
                  <a:schemeClr val="tx1"/>
                </a:solidFill>
              </a:endParaRPr>
            </a:p>
          </p:txBody>
        </p:sp>
        <p:sp>
          <p:nvSpPr>
            <p:cNvPr id="19" name="Oval 18"/>
            <p:cNvSpPr/>
            <p:nvPr/>
          </p:nvSpPr>
          <p:spPr>
            <a:xfrm>
              <a:off x="2905334" y="4046561"/>
              <a:ext cx="1299378" cy="1058839"/>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b="1" dirty="0" smtClean="0">
                  <a:solidFill>
                    <a:schemeClr val="tx1"/>
                  </a:solidFill>
                </a:rPr>
                <a:t>R2</a:t>
              </a:r>
            </a:p>
          </p:txBody>
        </p:sp>
        <p:sp>
          <p:nvSpPr>
            <p:cNvPr id="20" name="Oval 19"/>
            <p:cNvSpPr/>
            <p:nvPr/>
          </p:nvSpPr>
          <p:spPr>
            <a:xfrm>
              <a:off x="2905334" y="5449333"/>
              <a:ext cx="1299378" cy="1058839"/>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b="1" dirty="0" smtClean="0">
                  <a:solidFill>
                    <a:schemeClr val="tx1"/>
                  </a:solidFill>
                </a:rPr>
                <a:t>Wait list</a:t>
              </a:r>
            </a:p>
          </p:txBody>
        </p:sp>
      </p:grpSp>
      <p:sp>
        <p:nvSpPr>
          <p:cNvPr id="23" name="Rounded Rectangle 22"/>
          <p:cNvSpPr/>
          <p:nvPr/>
        </p:nvSpPr>
        <p:spPr>
          <a:xfrm>
            <a:off x="5105111" y="3442404"/>
            <a:ext cx="3486308" cy="967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105616" y="4702183"/>
            <a:ext cx="3486308" cy="967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982187" y="2205017"/>
            <a:ext cx="1752599" cy="120585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chemeClr val="tx1"/>
                </a:solidFill>
              </a:rPr>
              <a:t>Non-directed donor</a:t>
            </a:r>
          </a:p>
        </p:txBody>
      </p:sp>
      <p:cxnSp>
        <p:nvCxnSpPr>
          <p:cNvPr id="26" name="Straight Arrow Connector 25"/>
          <p:cNvCxnSpPr/>
          <p:nvPr/>
        </p:nvCxnSpPr>
        <p:spPr>
          <a:xfrm flipH="1">
            <a:off x="2029847" y="3158685"/>
            <a:ext cx="901922" cy="46600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31F4CB9-A303-454F-B4DD-095C5A1B895B}" type="slidenum">
              <a:rPr lang="en-US" smtClean="0"/>
              <a:t>36</a:t>
            </a:fld>
            <a:endParaRPr lang="en-US"/>
          </a:p>
        </p:txBody>
      </p:sp>
      <p:sp>
        <p:nvSpPr>
          <p:cNvPr id="7" name="Content Placeholder 6"/>
          <p:cNvSpPr>
            <a:spLocks noGrp="1"/>
          </p:cNvSpPr>
          <p:nvPr>
            <p:ph sz="quarter" idx="4"/>
          </p:nvPr>
        </p:nvSpPr>
        <p:spPr/>
        <p:txBody>
          <a:bodyPr/>
          <a:lstStyle/>
          <a:p>
            <a:pPr marL="0" indent="0">
              <a:buNone/>
            </a:pPr>
            <a:endParaRPr lang="en-US" dirty="0"/>
          </a:p>
        </p:txBody>
      </p:sp>
    </p:spTree>
    <p:extLst>
      <p:ext uri="{BB962C8B-B14F-4D97-AF65-F5344CB8AC3E}">
        <p14:creationId xmlns:p14="http://schemas.microsoft.com/office/powerpoint/2010/main" val="2664131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123827" y="274637"/>
            <a:ext cx="8791575" cy="792163"/>
          </a:xfrm>
        </p:spPr>
        <p:txBody>
          <a:bodyPr>
            <a:noAutofit/>
          </a:bodyPr>
          <a:lstStyle/>
          <a:p>
            <a:pPr eaLnBrk="1" hangingPunct="1"/>
            <a:r>
              <a:rPr lang="en-US" sz="3100" dirty="0" smtClean="0">
                <a:solidFill>
                  <a:schemeClr val="tx2"/>
                </a:solidFill>
                <a:latin typeface="Arial Black" panose="020B0A04020102020204" pitchFamily="34" charset="0"/>
              </a:rPr>
              <a:t>A chain in 2007…</a:t>
            </a:r>
          </a:p>
        </p:txBody>
      </p:sp>
      <p:sp>
        <p:nvSpPr>
          <p:cNvPr id="39940" name="Rectangle 3"/>
          <p:cNvSpPr>
            <a:spLocks noGrp="1" noChangeArrowheads="1"/>
          </p:cNvSpPr>
          <p:nvPr>
            <p:ph type="body" sz="half" idx="1"/>
          </p:nvPr>
        </p:nvSpPr>
        <p:spPr>
          <a:xfrm>
            <a:off x="237566" y="1219200"/>
            <a:ext cx="4258234" cy="5486400"/>
          </a:xfrm>
        </p:spPr>
        <p:txBody>
          <a:bodyPr>
            <a:normAutofit/>
          </a:bodyPr>
          <a:lstStyle/>
          <a:p>
            <a:pPr eaLnBrk="1" hangingPunct="1">
              <a:lnSpc>
                <a:spcPct val="80000"/>
              </a:lnSpc>
              <a:buFontTx/>
              <a:buNone/>
            </a:pPr>
            <a:r>
              <a:rPr lang="en-US" sz="2600" b="1" dirty="0" smtClean="0"/>
              <a:t>3-way chain</a:t>
            </a:r>
          </a:p>
          <a:p>
            <a:pPr eaLnBrk="1" hangingPunct="1">
              <a:lnSpc>
                <a:spcPct val="80000"/>
              </a:lnSpc>
              <a:buFontTx/>
              <a:buNone/>
            </a:pPr>
            <a:r>
              <a:rPr lang="en-US" sz="2200" dirty="0" smtClean="0"/>
              <a:t>March 22, 2007</a:t>
            </a:r>
            <a:endParaRPr lang="en-US" sz="2200" b="1" dirty="0" smtClean="0"/>
          </a:p>
          <a:p>
            <a:pPr eaLnBrk="1" hangingPunct="1">
              <a:lnSpc>
                <a:spcPct val="80000"/>
              </a:lnSpc>
              <a:buFontTx/>
              <a:buNone/>
            </a:pPr>
            <a:r>
              <a:rPr lang="en-US" sz="2200" b="1" dirty="0" smtClean="0"/>
              <a:t>BOSTON -- </a:t>
            </a:r>
            <a:r>
              <a:rPr lang="en-US" sz="2200" dirty="0" smtClean="0"/>
              <a:t>A rare six-way surgical transplant was a success in Boston.</a:t>
            </a:r>
          </a:p>
          <a:p>
            <a:pPr eaLnBrk="1" hangingPunct="1">
              <a:lnSpc>
                <a:spcPct val="80000"/>
              </a:lnSpc>
              <a:buFontTx/>
              <a:buNone/>
            </a:pPr>
            <a:endParaRPr lang="en-US" sz="2200" dirty="0" smtClean="0"/>
          </a:p>
          <a:p>
            <a:pPr eaLnBrk="1" hangingPunct="1">
              <a:lnSpc>
                <a:spcPct val="80000"/>
              </a:lnSpc>
              <a:buFontTx/>
              <a:buNone/>
            </a:pPr>
            <a:endParaRPr lang="en-US" sz="2200" dirty="0" smtClean="0"/>
          </a:p>
        </p:txBody>
      </p:sp>
      <p:graphicFrame>
        <p:nvGraphicFramePr>
          <p:cNvPr id="152580" name="Group 4"/>
          <p:cNvGraphicFramePr>
            <a:graphicFrameLocks noGrp="1"/>
          </p:cNvGraphicFramePr>
          <p:nvPr/>
        </p:nvGraphicFramePr>
        <p:xfrm>
          <a:off x="3200400" y="0"/>
          <a:ext cx="2743200" cy="518160"/>
        </p:xfrm>
        <a:graphic>
          <a:graphicData uri="http://schemas.openxmlformats.org/drawingml/2006/table">
            <a:tbl>
              <a:tblPr/>
              <a:tblGrid>
                <a:gridCol w="2743200"/>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39943" name="Rectangle 11"/>
          <p:cNvSpPr>
            <a:spLocks noChangeArrowheads="1"/>
          </p:cNvSpPr>
          <p:nvPr/>
        </p:nvSpPr>
        <p:spPr bwMode="auto">
          <a:xfrm>
            <a:off x="0" y="515036"/>
            <a:ext cx="237566" cy="646331"/>
          </a:xfrm>
          <a:prstGeom prst="rect">
            <a:avLst/>
          </a:prstGeom>
          <a:noFill/>
          <a:ln w="9525">
            <a:noFill/>
            <a:miter lim="800000"/>
            <a:headEnd/>
            <a:tailEnd/>
          </a:ln>
        </p:spPr>
        <p:txBody>
          <a:bodyPr wrap="none" anchor="ctr">
            <a:spAutoFit/>
          </a:bodyPr>
          <a:lstStyle/>
          <a:p>
            <a:r>
              <a:rPr lang="en-US"/>
              <a:t> </a:t>
            </a:r>
          </a:p>
          <a:p>
            <a:pPr eaLnBrk="0" hangingPunct="0"/>
            <a:endParaRPr lang="en-US"/>
          </a:p>
        </p:txBody>
      </p:sp>
      <p:sp>
        <p:nvSpPr>
          <p:cNvPr id="39944" name="Rectangle 12"/>
          <p:cNvSpPr>
            <a:spLocks noChangeArrowheads="1"/>
          </p:cNvSpPr>
          <p:nvPr/>
        </p:nvSpPr>
        <p:spPr bwMode="auto">
          <a:xfrm>
            <a:off x="2" y="1872734"/>
            <a:ext cx="184731" cy="369332"/>
          </a:xfrm>
          <a:prstGeom prst="rect">
            <a:avLst/>
          </a:prstGeom>
          <a:noFill/>
          <a:ln w="9525">
            <a:noFill/>
            <a:miter lim="800000"/>
            <a:headEnd/>
            <a:tailEnd/>
          </a:ln>
        </p:spPr>
        <p:txBody>
          <a:bodyPr wrap="none" anchor="ctr">
            <a:spAutoFit/>
          </a:bodyPr>
          <a:lstStyle/>
          <a:p>
            <a:endParaRPr lang="en-US"/>
          </a:p>
        </p:txBody>
      </p:sp>
      <p:sp>
        <p:nvSpPr>
          <p:cNvPr id="39947" name="Rectangle 20"/>
          <p:cNvSpPr>
            <a:spLocks noChangeArrowheads="1"/>
          </p:cNvSpPr>
          <p:nvPr/>
        </p:nvSpPr>
        <p:spPr bwMode="auto">
          <a:xfrm>
            <a:off x="0" y="515036"/>
            <a:ext cx="237566" cy="646331"/>
          </a:xfrm>
          <a:prstGeom prst="rect">
            <a:avLst/>
          </a:prstGeom>
          <a:noFill/>
          <a:ln w="9525">
            <a:noFill/>
            <a:miter lim="800000"/>
            <a:headEnd/>
            <a:tailEnd/>
          </a:ln>
        </p:spPr>
        <p:txBody>
          <a:bodyPr wrap="none" anchor="ctr">
            <a:spAutoFit/>
          </a:bodyPr>
          <a:lstStyle/>
          <a:p>
            <a:r>
              <a:rPr lang="en-US"/>
              <a:t> </a:t>
            </a:r>
          </a:p>
          <a:p>
            <a:pPr eaLnBrk="0" hangingPunct="0"/>
            <a:endParaRPr lang="en-US"/>
          </a:p>
        </p:txBody>
      </p:sp>
      <p:sp>
        <p:nvSpPr>
          <p:cNvPr id="39948" name="Rectangle 21"/>
          <p:cNvSpPr>
            <a:spLocks noChangeArrowheads="1"/>
          </p:cNvSpPr>
          <p:nvPr/>
        </p:nvSpPr>
        <p:spPr bwMode="auto">
          <a:xfrm>
            <a:off x="2" y="1872734"/>
            <a:ext cx="184731" cy="369332"/>
          </a:xfrm>
          <a:prstGeom prst="rect">
            <a:avLst/>
          </a:prstGeom>
          <a:noFill/>
          <a:ln w="9525">
            <a:noFill/>
            <a:miter lim="800000"/>
            <a:headEnd/>
            <a:tailEnd/>
          </a:ln>
        </p:spPr>
        <p:txBody>
          <a:bodyPr wrap="none" anchor="ctr">
            <a:spAutoFit/>
          </a:bodyPr>
          <a:lstStyle/>
          <a:p>
            <a:endParaRPr lang="en-US"/>
          </a:p>
        </p:txBody>
      </p:sp>
      <p:sp>
        <p:nvSpPr>
          <p:cNvPr id="39951" name="Rectangle 29"/>
          <p:cNvSpPr>
            <a:spLocks noChangeArrowheads="1"/>
          </p:cNvSpPr>
          <p:nvPr/>
        </p:nvSpPr>
        <p:spPr bwMode="auto">
          <a:xfrm>
            <a:off x="0" y="515036"/>
            <a:ext cx="237566" cy="646331"/>
          </a:xfrm>
          <a:prstGeom prst="rect">
            <a:avLst/>
          </a:prstGeom>
          <a:noFill/>
          <a:ln w="9525">
            <a:noFill/>
            <a:miter lim="800000"/>
            <a:headEnd/>
            <a:tailEnd/>
          </a:ln>
        </p:spPr>
        <p:txBody>
          <a:bodyPr wrap="none" anchor="ctr">
            <a:spAutoFit/>
          </a:bodyPr>
          <a:lstStyle/>
          <a:p>
            <a:r>
              <a:rPr lang="en-US"/>
              <a:t> </a:t>
            </a:r>
          </a:p>
          <a:p>
            <a:pPr eaLnBrk="0" hangingPunct="0"/>
            <a:endParaRPr lang="en-US"/>
          </a:p>
        </p:txBody>
      </p:sp>
      <p:sp>
        <p:nvSpPr>
          <p:cNvPr id="39952" name="Rectangle 30"/>
          <p:cNvSpPr>
            <a:spLocks noChangeArrowheads="1"/>
          </p:cNvSpPr>
          <p:nvPr/>
        </p:nvSpPr>
        <p:spPr bwMode="auto">
          <a:xfrm>
            <a:off x="2" y="1872734"/>
            <a:ext cx="184731" cy="369332"/>
          </a:xfrm>
          <a:prstGeom prst="rect">
            <a:avLst/>
          </a:prstGeom>
          <a:noFill/>
          <a:ln w="9525">
            <a:noFill/>
            <a:miter lim="800000"/>
            <a:headEnd/>
            <a:tailEnd/>
          </a:ln>
        </p:spPr>
        <p:txBody>
          <a:bodyPr wrap="none" anchor="ctr">
            <a:spAutoFit/>
          </a:bodyPr>
          <a:lstStyle/>
          <a:p>
            <a:endParaRPr lang="en-US"/>
          </a:p>
        </p:txBody>
      </p:sp>
      <p:pic>
        <p:nvPicPr>
          <p:cNvPr id="39953" name="Picture 31" descr="Boston6"/>
          <p:cNvPicPr>
            <a:picLocks noGrp="1" noChangeAspect="1" noChangeArrowheads="1"/>
          </p:cNvPicPr>
          <p:nvPr>
            <p:ph sz="half" idx="2"/>
          </p:nvPr>
        </p:nvPicPr>
        <p:blipFill>
          <a:blip r:embed="rId3" cstate="print"/>
          <a:srcRect/>
          <a:stretch>
            <a:fillRect/>
          </a:stretch>
        </p:blipFill>
        <p:spPr>
          <a:xfrm>
            <a:off x="4648200" y="1193801"/>
            <a:ext cx="4038600" cy="3028951"/>
          </a:xfrm>
        </p:spPr>
      </p:pic>
      <p:sp>
        <p:nvSpPr>
          <p:cNvPr id="15" name="TextBox 14"/>
          <p:cNvSpPr txBox="1">
            <a:spLocks noChangeArrowheads="1"/>
          </p:cNvSpPr>
          <p:nvPr/>
        </p:nvSpPr>
        <p:spPr bwMode="auto">
          <a:xfrm>
            <a:off x="4724400" y="4140200"/>
            <a:ext cx="4038600" cy="2123658"/>
          </a:xfrm>
          <a:prstGeom prst="rect">
            <a:avLst/>
          </a:prstGeom>
          <a:noFill/>
          <a:ln w="9525">
            <a:noFill/>
            <a:miter lim="800000"/>
            <a:headEnd/>
            <a:tailEnd/>
          </a:ln>
        </p:spPr>
        <p:txBody>
          <a:bodyPr>
            <a:spAutoFit/>
          </a:bodyPr>
          <a:lstStyle/>
          <a:p>
            <a:r>
              <a:rPr lang="en-US" sz="2200" dirty="0" smtClean="0"/>
              <a:t>There are only </a:t>
            </a:r>
            <a:r>
              <a:rPr lang="en-US" sz="2200" dirty="0"/>
              <a:t>6 people in this </a:t>
            </a:r>
            <a:r>
              <a:rPr lang="en-US" sz="2200" dirty="0" smtClean="0"/>
              <a:t>chain.</a:t>
            </a:r>
            <a:endParaRPr lang="en-US" sz="2200" dirty="0"/>
          </a:p>
          <a:p>
            <a:r>
              <a:rPr lang="en-US" sz="2200" dirty="0">
                <a:solidFill>
                  <a:srgbClr val="FF0000"/>
                </a:solidFill>
              </a:rPr>
              <a:t>Simultaneity congestion: 3 transplants + 3 nephrectomies = 6 operating rooms, 6 surgical teams…</a:t>
            </a:r>
          </a:p>
        </p:txBody>
      </p:sp>
      <p:sp>
        <p:nvSpPr>
          <p:cNvPr id="2" name="Slide Number Placeholder 1"/>
          <p:cNvSpPr>
            <a:spLocks noGrp="1"/>
          </p:cNvSpPr>
          <p:nvPr>
            <p:ph type="sldNum" sz="quarter" idx="12"/>
          </p:nvPr>
        </p:nvSpPr>
        <p:spPr/>
        <p:txBody>
          <a:bodyPr/>
          <a:lstStyle/>
          <a:p>
            <a:pPr>
              <a:defRPr/>
            </a:pPr>
            <a:fld id="{D7AE7C99-BAFE-4B0C-A7EC-0A9A52CEE355}" type="slidenum">
              <a:rPr lang="en-US" smtClean="0"/>
              <a:pPr>
                <a:defRPr/>
              </a:pPr>
              <a:t>37</a:t>
            </a:fld>
            <a:endParaRPr lang="en-US"/>
          </a:p>
        </p:txBody>
      </p:sp>
    </p:spTree>
    <p:extLst>
      <p:ext uri="{BB962C8B-B14F-4D97-AF65-F5344CB8AC3E}">
        <p14:creationId xmlns:p14="http://schemas.microsoft.com/office/powerpoint/2010/main" val="3814909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609600" y="1524000"/>
            <a:ext cx="7848600" cy="3407230"/>
            <a:chOff x="76200" y="97970"/>
            <a:chExt cx="8011590" cy="2895600"/>
          </a:xfrm>
        </p:grpSpPr>
        <p:grpSp>
          <p:nvGrpSpPr>
            <p:cNvPr id="3" name="Group 226"/>
            <p:cNvGrpSpPr/>
            <p:nvPr/>
          </p:nvGrpSpPr>
          <p:grpSpPr>
            <a:xfrm>
              <a:off x="76200" y="97970"/>
              <a:ext cx="8011590" cy="2895600"/>
              <a:chOff x="762000" y="2514600"/>
              <a:chExt cx="8011590" cy="2895600"/>
            </a:xfrm>
          </p:grpSpPr>
          <p:sp>
            <p:nvSpPr>
              <p:cNvPr id="35" name="Oval 34"/>
              <p:cNvSpPr/>
              <p:nvPr/>
            </p:nvSpPr>
            <p:spPr>
              <a:xfrm>
                <a:off x="7401990" y="3505200"/>
                <a:ext cx="13716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aseline="-25000" dirty="0">
                  <a:solidFill>
                    <a:schemeClr val="tx1"/>
                  </a:solidFill>
                </a:endParaRPr>
              </a:p>
            </p:txBody>
          </p:sp>
          <p:sp>
            <p:nvSpPr>
              <p:cNvPr id="38" name="Oval 37"/>
              <p:cNvSpPr/>
              <p:nvPr/>
            </p:nvSpPr>
            <p:spPr>
              <a:xfrm>
                <a:off x="7391400" y="2514600"/>
                <a:ext cx="10668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a:t>
                </a:r>
                <a:endParaRPr lang="en-US" dirty="0">
                  <a:solidFill>
                    <a:schemeClr val="tx1"/>
                  </a:solidFill>
                </a:endParaRPr>
              </a:p>
            </p:txBody>
          </p:sp>
          <p:sp>
            <p:nvSpPr>
              <p:cNvPr id="40" name="Oval 39"/>
              <p:cNvSpPr/>
              <p:nvPr/>
            </p:nvSpPr>
            <p:spPr>
              <a:xfrm>
                <a:off x="762000" y="4495800"/>
                <a:ext cx="2209800" cy="838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B-AB    A-AB  </a:t>
                </a:r>
                <a:endParaRPr lang="en-US" dirty="0">
                  <a:solidFill>
                    <a:schemeClr val="tx1"/>
                  </a:solidFill>
                </a:endParaRPr>
              </a:p>
            </p:txBody>
          </p:sp>
          <p:sp>
            <p:nvSpPr>
              <p:cNvPr id="72" name="TextBox 71"/>
              <p:cNvSpPr txBox="1"/>
              <p:nvPr/>
            </p:nvSpPr>
            <p:spPr>
              <a:xfrm>
                <a:off x="7362335" y="3873857"/>
                <a:ext cx="524887" cy="646331"/>
              </a:xfrm>
              <a:prstGeom prst="rect">
                <a:avLst/>
              </a:prstGeom>
              <a:noFill/>
            </p:spPr>
            <p:txBody>
              <a:bodyPr wrap="none" rtlCol="0">
                <a:spAutoFit/>
              </a:bodyPr>
              <a:lstStyle/>
              <a:p>
                <a:pPr marL="0" lvl="1"/>
                <a:r>
                  <a:rPr lang="en-US" dirty="0" smtClean="0"/>
                  <a:t>V</a:t>
                </a:r>
                <a:r>
                  <a:rPr lang="en-US" baseline="-25000" dirty="0" smtClean="0"/>
                  <a:t>A-B</a:t>
                </a:r>
              </a:p>
              <a:p>
                <a:endParaRPr lang="en-US" dirty="0"/>
              </a:p>
            </p:txBody>
          </p:sp>
          <p:cxnSp>
            <p:nvCxnSpPr>
              <p:cNvPr id="78" name="Straight Connector 77"/>
              <p:cNvCxnSpPr/>
              <p:nvPr/>
            </p:nvCxnSpPr>
            <p:spPr>
              <a:xfrm rot="5400000">
                <a:off x="1447800" y="4855030"/>
                <a:ext cx="838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121"/>
              <p:cNvGrpSpPr/>
              <p:nvPr/>
            </p:nvGrpSpPr>
            <p:grpSpPr>
              <a:xfrm>
                <a:off x="3484386" y="3276600"/>
                <a:ext cx="2992615" cy="762000"/>
                <a:chOff x="3102318" y="4800600"/>
                <a:chExt cx="3146082" cy="838200"/>
              </a:xfrm>
            </p:grpSpPr>
            <p:sp>
              <p:nvSpPr>
                <p:cNvPr id="36" name="Oval 35"/>
                <p:cNvSpPr/>
                <p:nvPr/>
              </p:nvSpPr>
              <p:spPr>
                <a:xfrm>
                  <a:off x="3124200" y="4800600"/>
                  <a:ext cx="31242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A-O           B-O</a:t>
                  </a:r>
                  <a:endParaRPr lang="en-US" dirty="0">
                    <a:solidFill>
                      <a:schemeClr val="tx1"/>
                    </a:solidFill>
                  </a:endParaRPr>
                </a:p>
              </p:txBody>
            </p:sp>
            <p:cxnSp>
              <p:nvCxnSpPr>
                <p:cNvPr id="103" name="Straight Connector 102"/>
                <p:cNvCxnSpPr/>
                <p:nvPr/>
              </p:nvCxnSpPr>
              <p:spPr>
                <a:xfrm rot="5400000">
                  <a:off x="3616559" y="5113261"/>
                  <a:ext cx="769618" cy="168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4627685" y="5219700"/>
                  <a:ext cx="838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102318" y="5040086"/>
                  <a:ext cx="919068" cy="345261"/>
                </a:xfrm>
                <a:prstGeom prst="rect">
                  <a:avLst/>
                </a:prstGeom>
                <a:noFill/>
              </p:spPr>
              <p:txBody>
                <a:bodyPr wrap="square" rtlCol="0">
                  <a:spAutoFit/>
                </a:bodyPr>
                <a:lstStyle/>
                <a:p>
                  <a:r>
                    <a:rPr lang="en-US" dirty="0" smtClean="0"/>
                    <a:t>AB-O</a:t>
                  </a:r>
                  <a:endParaRPr lang="en-US" dirty="0"/>
                </a:p>
              </p:txBody>
            </p:sp>
          </p:grpSp>
          <p:grpSp>
            <p:nvGrpSpPr>
              <p:cNvPr id="5" name="Group 122"/>
              <p:cNvGrpSpPr/>
              <p:nvPr/>
            </p:nvGrpSpPr>
            <p:grpSpPr>
              <a:xfrm>
                <a:off x="4114800" y="4483457"/>
                <a:ext cx="3810000" cy="926743"/>
                <a:chOff x="2438400" y="3111857"/>
                <a:chExt cx="3810000" cy="926743"/>
              </a:xfrm>
            </p:grpSpPr>
            <p:sp>
              <p:nvSpPr>
                <p:cNvPr id="39" name="Oval 38"/>
                <p:cNvSpPr/>
                <p:nvPr/>
              </p:nvSpPr>
              <p:spPr>
                <a:xfrm>
                  <a:off x="2438400" y="3124200"/>
                  <a:ext cx="38100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O-B             </a:t>
                  </a:r>
                  <a:endParaRPr lang="en-US" dirty="0">
                    <a:solidFill>
                      <a:schemeClr val="tx1"/>
                    </a:solidFill>
                  </a:endParaRPr>
                </a:p>
              </p:txBody>
            </p:sp>
            <p:cxnSp>
              <p:nvCxnSpPr>
                <p:cNvPr id="97" name="Straight Connector 96"/>
                <p:cNvCxnSpPr/>
                <p:nvPr/>
              </p:nvCxnSpPr>
              <p:spPr>
                <a:xfrm rot="5400000">
                  <a:off x="3686665" y="3569057"/>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flipH="1">
                  <a:off x="4762500" y="3521530"/>
                  <a:ext cx="838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TextBox 130"/>
              <p:cNvSpPr txBox="1"/>
              <p:nvPr/>
            </p:nvSpPr>
            <p:spPr>
              <a:xfrm>
                <a:off x="4572000" y="4800600"/>
                <a:ext cx="708454" cy="369332"/>
              </a:xfrm>
              <a:prstGeom prst="rect">
                <a:avLst/>
              </a:prstGeom>
              <a:noFill/>
            </p:spPr>
            <p:txBody>
              <a:bodyPr wrap="square" rtlCol="0">
                <a:spAutoFit/>
              </a:bodyPr>
              <a:lstStyle/>
              <a:p>
                <a:r>
                  <a:rPr lang="en-US" dirty="0" smtClean="0"/>
                  <a:t>O-A</a:t>
                </a:r>
                <a:endParaRPr lang="en-US" dirty="0"/>
              </a:p>
            </p:txBody>
          </p:sp>
          <p:cxnSp>
            <p:nvCxnSpPr>
              <p:cNvPr id="133" name="Straight Arrow Connector 132"/>
              <p:cNvCxnSpPr>
                <a:stCxn id="108" idx="2"/>
              </p:cNvCxnSpPr>
              <p:nvPr/>
            </p:nvCxnSpPr>
            <p:spPr>
              <a:xfrm>
                <a:off x="3921504" y="3808187"/>
                <a:ext cx="498096" cy="11230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10800000">
                <a:off x="2743200" y="4953000"/>
                <a:ext cx="1676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108" idx="2"/>
              </p:cNvCxnSpPr>
              <p:nvPr/>
            </p:nvCxnSpPr>
            <p:spPr>
              <a:xfrm flipV="1">
                <a:off x="2743200" y="3808187"/>
                <a:ext cx="1178304" cy="11448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5400000">
                <a:off x="4925790" y="3761011"/>
                <a:ext cx="1197430" cy="9906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rot="10800000">
                <a:off x="6019800" y="3657600"/>
                <a:ext cx="1524000" cy="2068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V="1">
                <a:off x="5029200" y="3864430"/>
                <a:ext cx="2514600" cy="99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7859190" y="3505200"/>
                <a:ext cx="708454" cy="646331"/>
              </a:xfrm>
              <a:prstGeom prst="rect">
                <a:avLst/>
              </a:prstGeom>
              <a:noFill/>
            </p:spPr>
            <p:txBody>
              <a:bodyPr wrap="square" rtlCol="0">
                <a:spAutoFit/>
              </a:bodyPr>
              <a:lstStyle/>
              <a:p>
                <a:endParaRPr lang="en-US" dirty="0" smtClean="0"/>
              </a:p>
              <a:p>
                <a:r>
                  <a:rPr lang="en-US" dirty="0" smtClean="0"/>
                  <a:t>A-B</a:t>
                </a:r>
                <a:endParaRPr lang="en-US" dirty="0"/>
              </a:p>
            </p:txBody>
          </p:sp>
          <p:grpSp>
            <p:nvGrpSpPr>
              <p:cNvPr id="6" name="Group 202"/>
              <p:cNvGrpSpPr/>
              <p:nvPr/>
            </p:nvGrpSpPr>
            <p:grpSpPr>
              <a:xfrm>
                <a:off x="838200" y="3124200"/>
                <a:ext cx="1752600" cy="609600"/>
                <a:chOff x="457200" y="3124200"/>
                <a:chExt cx="2209800" cy="838200"/>
              </a:xfrm>
            </p:grpSpPr>
            <p:sp>
              <p:nvSpPr>
                <p:cNvPr id="201" name="Oval 200"/>
                <p:cNvSpPr/>
                <p:nvPr/>
              </p:nvSpPr>
              <p:spPr>
                <a:xfrm>
                  <a:off x="457200" y="3124200"/>
                  <a:ext cx="22098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02" name="Straight Connector 201"/>
                <p:cNvCxnSpPr/>
                <p:nvPr/>
              </p:nvCxnSpPr>
              <p:spPr>
                <a:xfrm rot="5400000">
                  <a:off x="1066800" y="3505200"/>
                  <a:ext cx="838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4" name="TextBox 203"/>
              <p:cNvSpPr txBox="1"/>
              <p:nvPr/>
            </p:nvSpPr>
            <p:spPr>
              <a:xfrm>
                <a:off x="762000" y="3276599"/>
                <a:ext cx="860854" cy="313873"/>
              </a:xfrm>
              <a:prstGeom prst="rect">
                <a:avLst/>
              </a:prstGeom>
              <a:noFill/>
            </p:spPr>
            <p:txBody>
              <a:bodyPr wrap="square" rtlCol="0">
                <a:spAutoFit/>
              </a:bodyPr>
              <a:lstStyle/>
              <a:p>
                <a:r>
                  <a:rPr lang="en-US" dirty="0" smtClean="0"/>
                  <a:t>AB-B</a:t>
                </a:r>
                <a:endParaRPr lang="en-US" dirty="0"/>
              </a:p>
            </p:txBody>
          </p:sp>
          <p:sp>
            <p:nvSpPr>
              <p:cNvPr id="205" name="TextBox 204"/>
              <p:cNvSpPr txBox="1"/>
              <p:nvPr/>
            </p:nvSpPr>
            <p:spPr>
              <a:xfrm>
                <a:off x="1676400" y="3200400"/>
                <a:ext cx="874596" cy="313873"/>
              </a:xfrm>
              <a:prstGeom prst="rect">
                <a:avLst/>
              </a:prstGeom>
              <a:noFill/>
            </p:spPr>
            <p:txBody>
              <a:bodyPr wrap="square" rtlCol="0">
                <a:spAutoFit/>
              </a:bodyPr>
              <a:lstStyle/>
              <a:p>
                <a:r>
                  <a:rPr lang="en-US" dirty="0" smtClean="0"/>
                  <a:t>AB-A</a:t>
                </a:r>
                <a:endParaRPr lang="en-US" dirty="0"/>
              </a:p>
            </p:txBody>
          </p:sp>
        </p:grpSp>
        <p:sp>
          <p:nvSpPr>
            <p:cNvPr id="67" name="TextBox 66"/>
            <p:cNvSpPr txBox="1"/>
            <p:nvPr/>
          </p:nvSpPr>
          <p:spPr>
            <a:xfrm>
              <a:off x="6225746" y="2362200"/>
              <a:ext cx="1006437" cy="313873"/>
            </a:xfrm>
            <a:prstGeom prst="rect">
              <a:avLst/>
            </a:prstGeom>
            <a:noFill/>
          </p:spPr>
          <p:txBody>
            <a:bodyPr wrap="square" rtlCol="0">
              <a:spAutoFit/>
            </a:bodyPr>
            <a:lstStyle/>
            <a:p>
              <a:r>
                <a:rPr lang="en-US" dirty="0" smtClean="0"/>
                <a:t>O-AB</a:t>
              </a:r>
              <a:endParaRPr lang="en-US" dirty="0"/>
            </a:p>
          </p:txBody>
        </p:sp>
        <p:sp>
          <p:nvSpPr>
            <p:cNvPr id="75" name="Freeform 74"/>
            <p:cNvSpPr/>
            <p:nvPr/>
          </p:nvSpPr>
          <p:spPr>
            <a:xfrm>
              <a:off x="6930189" y="1147011"/>
              <a:ext cx="278645" cy="741947"/>
            </a:xfrm>
            <a:custGeom>
              <a:avLst/>
              <a:gdLst>
                <a:gd name="connsiteX0" fmla="*/ 168443 w 278645"/>
                <a:gd name="connsiteY0" fmla="*/ 8021 h 741947"/>
                <a:gd name="connsiteX1" fmla="*/ 72190 w 278645"/>
                <a:gd name="connsiteY1" fmla="*/ 32084 h 741947"/>
                <a:gd name="connsiteX2" fmla="*/ 60158 w 278645"/>
                <a:gd name="connsiteY2" fmla="*/ 80210 h 741947"/>
                <a:gd name="connsiteX3" fmla="*/ 24064 w 278645"/>
                <a:gd name="connsiteY3" fmla="*/ 116305 h 741947"/>
                <a:gd name="connsiteX4" fmla="*/ 0 w 278645"/>
                <a:gd name="connsiteY4" fmla="*/ 152400 h 741947"/>
                <a:gd name="connsiteX5" fmla="*/ 12032 w 278645"/>
                <a:gd name="connsiteY5" fmla="*/ 260684 h 741947"/>
                <a:gd name="connsiteX6" fmla="*/ 24064 w 278645"/>
                <a:gd name="connsiteY6" fmla="*/ 308810 h 741947"/>
                <a:gd name="connsiteX7" fmla="*/ 60158 w 278645"/>
                <a:gd name="connsiteY7" fmla="*/ 332873 h 741947"/>
                <a:gd name="connsiteX8" fmla="*/ 84222 w 278645"/>
                <a:gd name="connsiteY8" fmla="*/ 356936 h 741947"/>
                <a:gd name="connsiteX9" fmla="*/ 96253 w 278645"/>
                <a:gd name="connsiteY9" fmla="*/ 393031 h 741947"/>
                <a:gd name="connsiteX10" fmla="*/ 204537 w 278645"/>
                <a:gd name="connsiteY10" fmla="*/ 525378 h 741947"/>
                <a:gd name="connsiteX11" fmla="*/ 228600 w 278645"/>
                <a:gd name="connsiteY11" fmla="*/ 549442 h 741947"/>
                <a:gd name="connsiteX12" fmla="*/ 252664 w 278645"/>
                <a:gd name="connsiteY12" fmla="*/ 573505 h 741947"/>
                <a:gd name="connsiteX13" fmla="*/ 264695 w 278645"/>
                <a:gd name="connsiteY13" fmla="*/ 741947 h 7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645" h="741947">
                  <a:moveTo>
                    <a:pt x="168443" y="8021"/>
                  </a:moveTo>
                  <a:cubicBezTo>
                    <a:pt x="136359" y="16042"/>
                    <a:pt x="80211" y="0"/>
                    <a:pt x="72190" y="32084"/>
                  </a:cubicBezTo>
                  <a:cubicBezTo>
                    <a:pt x="68179" y="48126"/>
                    <a:pt x="68362" y="65853"/>
                    <a:pt x="60158" y="80210"/>
                  </a:cubicBezTo>
                  <a:cubicBezTo>
                    <a:pt x="51716" y="94983"/>
                    <a:pt x="34957" y="103234"/>
                    <a:pt x="24064" y="116305"/>
                  </a:cubicBezTo>
                  <a:cubicBezTo>
                    <a:pt x="14807" y="127414"/>
                    <a:pt x="8021" y="140368"/>
                    <a:pt x="0" y="152400"/>
                  </a:cubicBezTo>
                  <a:cubicBezTo>
                    <a:pt x="4011" y="188495"/>
                    <a:pt x="6510" y="224790"/>
                    <a:pt x="12032" y="260684"/>
                  </a:cubicBezTo>
                  <a:cubicBezTo>
                    <a:pt x="14546" y="277027"/>
                    <a:pt x="14892" y="295051"/>
                    <a:pt x="24064" y="308810"/>
                  </a:cubicBezTo>
                  <a:cubicBezTo>
                    <a:pt x="32085" y="320841"/>
                    <a:pt x="48867" y="323840"/>
                    <a:pt x="60158" y="332873"/>
                  </a:cubicBezTo>
                  <a:cubicBezTo>
                    <a:pt x="69016" y="339959"/>
                    <a:pt x="76201" y="348915"/>
                    <a:pt x="84222" y="356936"/>
                  </a:cubicBezTo>
                  <a:cubicBezTo>
                    <a:pt x="88232" y="368968"/>
                    <a:pt x="90094" y="381945"/>
                    <a:pt x="96253" y="393031"/>
                  </a:cubicBezTo>
                  <a:cubicBezTo>
                    <a:pt x="136165" y="464873"/>
                    <a:pt x="147409" y="468250"/>
                    <a:pt x="204537" y="525378"/>
                  </a:cubicBezTo>
                  <a:lnTo>
                    <a:pt x="228600" y="549442"/>
                  </a:lnTo>
                  <a:lnTo>
                    <a:pt x="252664" y="573505"/>
                  </a:lnTo>
                  <a:cubicBezTo>
                    <a:pt x="278645" y="651452"/>
                    <a:pt x="264695" y="596918"/>
                    <a:pt x="264695" y="74194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188353" y="938463"/>
              <a:ext cx="145647" cy="565484"/>
            </a:xfrm>
            <a:custGeom>
              <a:avLst/>
              <a:gdLst>
                <a:gd name="connsiteX0" fmla="*/ 0 w 145647"/>
                <a:gd name="connsiteY0" fmla="*/ 0 h 565484"/>
                <a:gd name="connsiteX1" fmla="*/ 12032 w 145647"/>
                <a:gd name="connsiteY1" fmla="*/ 144379 h 565484"/>
                <a:gd name="connsiteX2" fmla="*/ 36095 w 145647"/>
                <a:gd name="connsiteY2" fmla="*/ 180474 h 565484"/>
                <a:gd name="connsiteX3" fmla="*/ 48126 w 145647"/>
                <a:gd name="connsiteY3" fmla="*/ 216569 h 565484"/>
                <a:gd name="connsiteX4" fmla="*/ 36095 w 145647"/>
                <a:gd name="connsiteY4" fmla="*/ 276726 h 565484"/>
                <a:gd name="connsiteX5" fmla="*/ 12032 w 145647"/>
                <a:gd name="connsiteY5" fmla="*/ 300790 h 565484"/>
                <a:gd name="connsiteX6" fmla="*/ 24063 w 145647"/>
                <a:gd name="connsiteY6" fmla="*/ 421105 h 565484"/>
                <a:gd name="connsiteX7" fmla="*/ 48126 w 145647"/>
                <a:gd name="connsiteY7" fmla="*/ 445169 h 565484"/>
                <a:gd name="connsiteX8" fmla="*/ 120316 w 145647"/>
                <a:gd name="connsiteY8" fmla="*/ 481263 h 565484"/>
                <a:gd name="connsiteX9" fmla="*/ 144379 w 145647"/>
                <a:gd name="connsiteY9" fmla="*/ 565484 h 56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7" h="565484">
                  <a:moveTo>
                    <a:pt x="0" y="0"/>
                  </a:moveTo>
                  <a:cubicBezTo>
                    <a:pt x="4011" y="48126"/>
                    <a:pt x="2561" y="97024"/>
                    <a:pt x="12032" y="144379"/>
                  </a:cubicBezTo>
                  <a:cubicBezTo>
                    <a:pt x="14868" y="158558"/>
                    <a:pt x="29628" y="167540"/>
                    <a:pt x="36095" y="180474"/>
                  </a:cubicBezTo>
                  <a:cubicBezTo>
                    <a:pt x="41767" y="191818"/>
                    <a:pt x="44116" y="204537"/>
                    <a:pt x="48126" y="216569"/>
                  </a:cubicBezTo>
                  <a:cubicBezTo>
                    <a:pt x="44116" y="236621"/>
                    <a:pt x="44150" y="257930"/>
                    <a:pt x="36095" y="276726"/>
                  </a:cubicBezTo>
                  <a:cubicBezTo>
                    <a:pt x="31627" y="287152"/>
                    <a:pt x="12974" y="289486"/>
                    <a:pt x="12032" y="300790"/>
                  </a:cubicBezTo>
                  <a:cubicBezTo>
                    <a:pt x="8685" y="340956"/>
                    <a:pt x="14288" y="382003"/>
                    <a:pt x="24063" y="421105"/>
                  </a:cubicBezTo>
                  <a:cubicBezTo>
                    <a:pt x="26814" y="432110"/>
                    <a:pt x="39268" y="438083"/>
                    <a:pt x="48126" y="445169"/>
                  </a:cubicBezTo>
                  <a:cubicBezTo>
                    <a:pt x="81445" y="471824"/>
                    <a:pt x="82193" y="468556"/>
                    <a:pt x="120316" y="481263"/>
                  </a:cubicBezTo>
                  <a:cubicBezTo>
                    <a:pt x="145647" y="557258"/>
                    <a:pt x="144379" y="528088"/>
                    <a:pt x="144379" y="56548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 name="Oval 41"/>
          <p:cNvSpPr/>
          <p:nvPr/>
        </p:nvSpPr>
        <p:spPr>
          <a:xfrm>
            <a:off x="2438400" y="1600200"/>
            <a:ext cx="1045097" cy="986303"/>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O-O</a:t>
            </a:r>
            <a:endParaRPr lang="en-US" dirty="0">
              <a:solidFill>
                <a:schemeClr val="tx1"/>
              </a:solidFill>
            </a:endParaRPr>
          </a:p>
        </p:txBody>
      </p:sp>
      <p:sp>
        <p:nvSpPr>
          <p:cNvPr id="43" name="Oval 42"/>
          <p:cNvSpPr/>
          <p:nvPr/>
        </p:nvSpPr>
        <p:spPr>
          <a:xfrm>
            <a:off x="3962400" y="1524000"/>
            <a:ext cx="838200" cy="7620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a:t>
            </a:r>
            <a:endParaRPr lang="en-US" dirty="0">
              <a:solidFill>
                <a:schemeClr val="tx1"/>
              </a:solidFill>
            </a:endParaRPr>
          </a:p>
        </p:txBody>
      </p:sp>
      <p:sp>
        <p:nvSpPr>
          <p:cNvPr id="44" name="Oval 43"/>
          <p:cNvSpPr/>
          <p:nvPr/>
        </p:nvSpPr>
        <p:spPr>
          <a:xfrm>
            <a:off x="5029200" y="1676400"/>
            <a:ext cx="838200" cy="6858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B-B</a:t>
            </a:r>
            <a:endParaRPr lang="en-US" dirty="0">
              <a:solidFill>
                <a:schemeClr val="tx1"/>
              </a:solidFill>
            </a:endParaRPr>
          </a:p>
        </p:txBody>
      </p:sp>
      <p:sp>
        <p:nvSpPr>
          <p:cNvPr id="45" name="Oval 44"/>
          <p:cNvSpPr/>
          <p:nvPr/>
        </p:nvSpPr>
        <p:spPr>
          <a:xfrm>
            <a:off x="6096000" y="1981200"/>
            <a:ext cx="609600" cy="5334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AB-AB</a:t>
            </a:r>
            <a:endParaRPr lang="en-US" sz="1200" dirty="0">
              <a:solidFill>
                <a:schemeClr val="tx1"/>
              </a:solidFill>
            </a:endParaRPr>
          </a:p>
        </p:txBody>
      </p:sp>
      <p:cxnSp>
        <p:nvCxnSpPr>
          <p:cNvPr id="49" name="Straight Arrow Connector 48"/>
          <p:cNvCxnSpPr/>
          <p:nvPr/>
        </p:nvCxnSpPr>
        <p:spPr>
          <a:xfrm>
            <a:off x="7620000" y="2209800"/>
            <a:ext cx="152400" cy="8382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495800" y="2895600"/>
            <a:ext cx="76200" cy="12192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10200" y="2971800"/>
            <a:ext cx="533400" cy="12192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752600" y="2667000"/>
            <a:ext cx="304800" cy="14478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143000" y="2743200"/>
            <a:ext cx="0" cy="14478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Chains in an efficient </a:t>
            </a:r>
            <a:r>
              <a:rPr kumimoji="0" lang="en-US" sz="4400" b="0" i="0" u="none" strike="noStrike" kern="1200" cap="none" spc="0" normalizeH="0" noProof="0" dirty="0" smtClean="0">
                <a:ln>
                  <a:noFill/>
                </a:ln>
                <a:solidFill>
                  <a:schemeClr val="tx1"/>
                </a:solidFill>
                <a:effectLst/>
                <a:uLnTx/>
                <a:uFillTx/>
                <a:latin typeface="+mj-lt"/>
                <a:ea typeface="+mj-ea"/>
                <a:cs typeface="+mj-cs"/>
              </a:rPr>
              <a:t>large dense pool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46" name="Straight Arrow Connector 45"/>
          <p:cNvCxnSpPr/>
          <p:nvPr/>
        </p:nvCxnSpPr>
        <p:spPr>
          <a:xfrm flipH="1" flipV="1">
            <a:off x="4495800" y="4648200"/>
            <a:ext cx="1219200" cy="1066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2286000" y="4572000"/>
            <a:ext cx="22098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752600" y="5888503"/>
            <a:ext cx="3924300" cy="1015663"/>
          </a:xfrm>
          <a:prstGeom prst="rect">
            <a:avLst/>
          </a:prstGeom>
          <a:noFill/>
        </p:spPr>
        <p:txBody>
          <a:bodyPr wrap="square" rtlCol="0">
            <a:spAutoFit/>
          </a:bodyPr>
          <a:lstStyle/>
          <a:p>
            <a:r>
              <a:rPr lang="en-US" sz="2000" b="1" dirty="0" smtClean="0"/>
              <a:t>It looks like a non-directed donor can increase the match size by at most 3 </a:t>
            </a:r>
            <a:r>
              <a:rPr lang="en-US" sz="2000" b="1" dirty="0" smtClean="0">
                <a:sym typeface="Wingdings" pitchFamily="2" charset="2"/>
              </a:rPr>
              <a:t>  </a:t>
            </a:r>
            <a:endParaRPr lang="en-US" sz="2000" b="1" dirty="0"/>
          </a:p>
        </p:txBody>
      </p:sp>
      <p:sp>
        <p:nvSpPr>
          <p:cNvPr id="50" name="Slide Number Placeholder 49"/>
          <p:cNvSpPr>
            <a:spLocks noGrp="1"/>
          </p:cNvSpPr>
          <p:nvPr>
            <p:ph type="sldNum" sz="quarter" idx="12"/>
          </p:nvPr>
        </p:nvSpPr>
        <p:spPr/>
        <p:txBody>
          <a:bodyPr/>
          <a:lstStyle/>
          <a:p>
            <a:fld id="{73FAABC7-EB58-476B-9BD8-70BA5A7AF08E}" type="slidenum">
              <a:rPr lang="en-US" smtClean="0"/>
              <a:pPr/>
              <a:t>38</a:t>
            </a:fld>
            <a:endParaRPr lang="en-US"/>
          </a:p>
        </p:txBody>
      </p:sp>
      <p:cxnSp>
        <p:nvCxnSpPr>
          <p:cNvPr id="52" name="Straight Arrow Connector 51"/>
          <p:cNvCxnSpPr/>
          <p:nvPr/>
        </p:nvCxnSpPr>
        <p:spPr>
          <a:xfrm flipH="1">
            <a:off x="1524000" y="4648200"/>
            <a:ext cx="5334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Oval 61"/>
          <p:cNvSpPr>
            <a:spLocks noChangeArrowheads="1"/>
          </p:cNvSpPr>
          <p:nvPr/>
        </p:nvSpPr>
        <p:spPr bwMode="auto">
          <a:xfrm>
            <a:off x="1031270" y="5195649"/>
            <a:ext cx="520700" cy="519351"/>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55" name="Rectangle 54"/>
          <p:cNvSpPr/>
          <p:nvPr/>
        </p:nvSpPr>
        <p:spPr>
          <a:xfrm>
            <a:off x="1551970" y="5345668"/>
            <a:ext cx="2000163" cy="369332"/>
          </a:xfrm>
          <a:prstGeom prst="rect">
            <a:avLst/>
          </a:prstGeom>
        </p:spPr>
        <p:txBody>
          <a:bodyPr wrap="none">
            <a:spAutoFit/>
          </a:bodyPr>
          <a:lstStyle/>
          <a:p>
            <a:r>
              <a:rPr lang="en-US" b="1" dirty="0" smtClean="0"/>
              <a:t>Waiting list patient</a:t>
            </a:r>
            <a:endParaRPr lang="en-US" b="1" dirty="0"/>
          </a:p>
        </p:txBody>
      </p:sp>
      <p:sp>
        <p:nvSpPr>
          <p:cNvPr id="60" name="Oval 61"/>
          <p:cNvSpPr>
            <a:spLocks noChangeArrowheads="1"/>
          </p:cNvSpPr>
          <p:nvPr/>
        </p:nvSpPr>
        <p:spPr bwMode="auto">
          <a:xfrm>
            <a:off x="5737975" y="5628827"/>
            <a:ext cx="520700" cy="519351"/>
          </a:xfrm>
          <a:prstGeom prst="ellipse">
            <a:avLst/>
          </a:prstGeom>
          <a:solidFill>
            <a:srgbClr val="FF6600"/>
          </a:solidFill>
          <a:ln w="9525">
            <a:solidFill>
              <a:schemeClr val="tx1"/>
            </a:solidFill>
            <a:round/>
            <a:headEnd/>
            <a:tailEnd/>
          </a:ln>
        </p:spPr>
        <p:txBody>
          <a:bodyPr anchor="ctr">
            <a:spAutoFit/>
          </a:bodyPr>
          <a:lstStyle/>
          <a:p>
            <a:endParaRPr lang="en-US">
              <a:solidFill>
                <a:srgbClr val="FF3300"/>
              </a:solidFill>
            </a:endParaRPr>
          </a:p>
        </p:txBody>
      </p:sp>
      <p:sp>
        <p:nvSpPr>
          <p:cNvPr id="62" name="TextBox 26"/>
          <p:cNvSpPr txBox="1">
            <a:spLocks noChangeArrowheads="1"/>
          </p:cNvSpPr>
          <p:nvPr/>
        </p:nvSpPr>
        <p:spPr bwMode="auto">
          <a:xfrm>
            <a:off x="6321832" y="5530334"/>
            <a:ext cx="2277611" cy="646331"/>
          </a:xfrm>
          <a:prstGeom prst="rect">
            <a:avLst/>
          </a:prstGeom>
          <a:noFill/>
          <a:ln w="9525">
            <a:noFill/>
            <a:miter lim="800000"/>
            <a:headEnd/>
            <a:tailEnd/>
          </a:ln>
        </p:spPr>
        <p:txBody>
          <a:bodyPr wrap="none">
            <a:spAutoFit/>
          </a:bodyPr>
          <a:lstStyle/>
          <a:p>
            <a:r>
              <a:rPr lang="en-US" b="1" dirty="0" smtClean="0"/>
              <a:t>Non-directed donor—</a:t>
            </a:r>
          </a:p>
          <a:p>
            <a:r>
              <a:rPr lang="en-US" b="1" dirty="0" smtClean="0"/>
              <a:t>blood type O</a:t>
            </a:r>
            <a:endParaRPr lang="en-US" b="1" dirty="0"/>
          </a:p>
        </p:txBody>
      </p:sp>
    </p:spTree>
    <p:extLst>
      <p:ext uri="{BB962C8B-B14F-4D97-AF65-F5344CB8AC3E}">
        <p14:creationId xmlns:p14="http://schemas.microsoft.com/office/powerpoint/2010/main" val="232249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about when hospitals become players?</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We are seeing some hospitals withhold internal matches, and contribute only hard-to-match pairs to a centralized clearinghouse.</a:t>
            </a:r>
          </a:p>
          <a:p>
            <a:r>
              <a:rPr lang="en-US" dirty="0"/>
              <a:t>Mike Rees (APD director) writes us: “As you predicted, competing matches at home centers is becoming a real problem.  Unless it is mandated, I'm not sure we will be able to create a national system.  I think we need to model this concept to convince people of the value of playing together”.  </a:t>
            </a:r>
          </a:p>
          <a:p>
            <a:endParaRPr lang="en-US" dirty="0"/>
          </a:p>
        </p:txBody>
      </p:sp>
      <p:sp>
        <p:nvSpPr>
          <p:cNvPr id="4" name="Slide Number Placeholder 3"/>
          <p:cNvSpPr>
            <a:spLocks noGrp="1"/>
          </p:cNvSpPr>
          <p:nvPr>
            <p:ph type="sldNum" sz="quarter" idx="12"/>
          </p:nvPr>
        </p:nvSpPr>
        <p:spPr/>
        <p:txBody>
          <a:bodyPr/>
          <a:lstStyle/>
          <a:p>
            <a:pPr>
              <a:defRPr/>
            </a:pPr>
            <a:fld id="{8931D6B6-181F-48D8-8B49-A6E52FA57CD4}" type="slidenum">
              <a:rPr lang="en-US" smtClean="0"/>
              <a:pPr>
                <a:defRPr/>
              </a:pPr>
              <a:t>39</a:t>
            </a:fld>
            <a:endParaRPr lang="en-US"/>
          </a:p>
        </p:txBody>
      </p:sp>
    </p:spTree>
    <p:extLst>
      <p:ext uri="{BB962C8B-B14F-4D97-AF65-F5344CB8AC3E}">
        <p14:creationId xmlns:p14="http://schemas.microsoft.com/office/powerpoint/2010/main" val="169208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
            <a:ext cx="8229600" cy="487363"/>
          </a:xfrm>
        </p:spPr>
        <p:txBody>
          <a:bodyPr/>
          <a:lstStyle/>
          <a:p>
            <a:pPr eaLnBrk="1" hangingPunct="1"/>
            <a:r>
              <a:rPr lang="en-US" sz="2400" dirty="0" smtClean="0"/>
              <a:t>And in the medical literature</a:t>
            </a:r>
          </a:p>
        </p:txBody>
      </p:sp>
      <p:sp>
        <p:nvSpPr>
          <p:cNvPr id="3" name="Content Placeholder 2"/>
          <p:cNvSpPr>
            <a:spLocks noGrp="1"/>
          </p:cNvSpPr>
          <p:nvPr>
            <p:ph idx="1"/>
          </p:nvPr>
        </p:nvSpPr>
        <p:spPr>
          <a:xfrm>
            <a:off x="152400" y="457200"/>
            <a:ext cx="8686800" cy="6400800"/>
          </a:xfrm>
        </p:spPr>
        <p:txBody>
          <a:bodyPr>
            <a:normAutofit fontScale="85000" lnSpcReduction="20000"/>
          </a:bodyPr>
          <a:lstStyle/>
          <a:p>
            <a:pPr marL="609600" indent="-609600" eaLnBrk="1" hangingPunct="1">
              <a:spcBef>
                <a:spcPts val="0"/>
              </a:spcBef>
              <a:buFontTx/>
              <a:buNone/>
              <a:defRPr/>
            </a:pPr>
            <a:r>
              <a:rPr lang="en-US" sz="2400" dirty="0" err="1" smtClean="0">
                <a:solidFill>
                  <a:srgbClr val="0033CC"/>
                </a:solidFill>
                <a:cs typeface="Arial" charset="0"/>
              </a:rPr>
              <a:t>Saidman</a:t>
            </a:r>
            <a:r>
              <a:rPr lang="en-US" sz="2400" dirty="0" smtClean="0">
                <a:solidFill>
                  <a:srgbClr val="0033CC"/>
                </a:solidFill>
                <a:cs typeface="Arial" charset="0"/>
              </a:rPr>
              <a:t>, Susan</a:t>
            </a:r>
            <a:r>
              <a:rPr lang="en-US" sz="2400" dirty="0" smtClean="0">
                <a:cs typeface="Arial" charset="0"/>
              </a:rPr>
              <a:t> L., Alvin E. Roth, Tayfun </a:t>
            </a:r>
            <a:r>
              <a:rPr lang="en-US" sz="2400" dirty="0" err="1" smtClean="0">
                <a:cs typeface="Arial" charset="0"/>
              </a:rPr>
              <a:t>Sönmez</a:t>
            </a:r>
            <a:r>
              <a:rPr lang="en-US" sz="2400" dirty="0" smtClean="0">
                <a:cs typeface="Arial" charset="0"/>
              </a:rPr>
              <a:t>, M. Utku </a:t>
            </a:r>
            <a:r>
              <a:rPr lang="en-US" sz="2400" dirty="0" err="1" smtClean="0">
                <a:cs typeface="Arial" charset="0"/>
              </a:rPr>
              <a:t>Ünver</a:t>
            </a:r>
            <a:r>
              <a:rPr lang="en-US" sz="2400" dirty="0" smtClean="0">
                <a:cs typeface="Arial" charset="0"/>
              </a:rPr>
              <a:t>, and </a:t>
            </a:r>
            <a:r>
              <a:rPr lang="en-US" sz="2400" dirty="0" smtClean="0">
                <a:solidFill>
                  <a:srgbClr val="0033CC"/>
                </a:solidFill>
                <a:cs typeface="Arial" charset="0"/>
              </a:rPr>
              <a:t>Francis L. Delmonico</a:t>
            </a:r>
            <a:r>
              <a:rPr lang="en-US" sz="2400" dirty="0" smtClean="0">
                <a:cs typeface="Arial" charset="0"/>
              </a:rPr>
              <a:t>, </a:t>
            </a:r>
            <a:r>
              <a:rPr lang="en-US" sz="2400" dirty="0" smtClean="0">
                <a:latin typeface="Times New Roman"/>
                <a:cs typeface="Arial" charset="0"/>
              </a:rPr>
              <a:t>“</a:t>
            </a:r>
            <a:r>
              <a:rPr lang="en-US" sz="2400" dirty="0" smtClean="0">
                <a:cs typeface="Arial" charset="0"/>
              </a:rPr>
              <a:t>Increasing the Opportunity of Live Kidney Donation By Matching for </a:t>
            </a:r>
            <a:r>
              <a:rPr lang="en-US" sz="2400" b="1" dirty="0" smtClean="0">
                <a:cs typeface="Arial" charset="0"/>
              </a:rPr>
              <a:t>Two and Three Way Exchanges</a:t>
            </a:r>
            <a:r>
              <a:rPr lang="en-US" sz="2400" dirty="0" smtClean="0">
                <a:cs typeface="Arial" charset="0"/>
              </a:rPr>
              <a:t>,</a:t>
            </a:r>
            <a:r>
              <a:rPr lang="en-US" sz="2400" dirty="0" smtClean="0">
                <a:latin typeface="Times New Roman"/>
                <a:cs typeface="Arial" charset="0"/>
              </a:rPr>
              <a:t>”</a:t>
            </a:r>
            <a:r>
              <a:rPr lang="en-US" sz="2400" dirty="0" smtClean="0">
                <a:cs typeface="Arial" charset="0"/>
              </a:rPr>
              <a:t> </a:t>
            </a:r>
            <a:r>
              <a:rPr lang="en-US" sz="2400" i="1" dirty="0" smtClean="0"/>
              <a:t>Transplantation</a:t>
            </a:r>
            <a:r>
              <a:rPr lang="en-US" sz="2400" dirty="0" smtClean="0"/>
              <a:t>, 81, 5, March 15, 2006, 773-782.</a:t>
            </a:r>
            <a:endParaRPr lang="en-US" sz="2400" dirty="0" smtClean="0">
              <a:cs typeface="Arial" charset="0"/>
            </a:endParaRPr>
          </a:p>
          <a:p>
            <a:pPr marL="609600" indent="-609600" eaLnBrk="1" hangingPunct="1">
              <a:spcBef>
                <a:spcPts val="0"/>
              </a:spcBef>
              <a:buFontTx/>
              <a:buNone/>
              <a:defRPr/>
            </a:pPr>
            <a:r>
              <a:rPr lang="en-US" sz="2400" dirty="0" smtClean="0">
                <a:cs typeface="Arial" charset="0"/>
              </a:rPr>
              <a:t>Roth, Alvin E., Tayfun </a:t>
            </a:r>
            <a:r>
              <a:rPr lang="en-US" sz="2400" dirty="0" err="1" smtClean="0">
                <a:cs typeface="Arial" charset="0"/>
              </a:rPr>
              <a:t>Sönmez</a:t>
            </a:r>
            <a:r>
              <a:rPr lang="en-US" sz="2400" dirty="0" smtClean="0">
                <a:cs typeface="Arial" charset="0"/>
              </a:rPr>
              <a:t>, M. Utku </a:t>
            </a:r>
            <a:r>
              <a:rPr lang="en-US" sz="2400" dirty="0" err="1" smtClean="0">
                <a:cs typeface="Arial" charset="0"/>
              </a:rPr>
              <a:t>Ünver</a:t>
            </a:r>
            <a:r>
              <a:rPr lang="en-US" sz="2400" dirty="0" smtClean="0">
                <a:cs typeface="Arial" charset="0"/>
              </a:rPr>
              <a:t>, Francis L. Delmonico, and Susan L. </a:t>
            </a:r>
            <a:r>
              <a:rPr lang="en-US" sz="2400" dirty="0" err="1" smtClean="0">
                <a:cs typeface="Arial" charset="0"/>
              </a:rPr>
              <a:t>Saidman</a:t>
            </a:r>
            <a:r>
              <a:rPr lang="en-US" sz="2400" dirty="0" smtClean="0">
                <a:cs typeface="Arial" charset="0"/>
              </a:rPr>
              <a:t>, </a:t>
            </a:r>
            <a:r>
              <a:rPr lang="en-US" sz="2400" dirty="0" smtClean="0">
                <a:latin typeface="Times New Roman"/>
                <a:cs typeface="Arial" charset="0"/>
              </a:rPr>
              <a:t>“</a:t>
            </a:r>
            <a:r>
              <a:rPr lang="en-US" sz="2400" dirty="0" smtClean="0">
                <a:cs typeface="Arial" charset="0"/>
              </a:rPr>
              <a:t>Utilizing </a:t>
            </a:r>
            <a:r>
              <a:rPr lang="en-US" sz="2400" b="1" dirty="0" smtClean="0">
                <a:cs typeface="Arial" charset="0"/>
              </a:rPr>
              <a:t>List Exchange and Undirected Donation through </a:t>
            </a:r>
            <a:r>
              <a:rPr lang="en-US" sz="2400" b="1" dirty="0" smtClean="0">
                <a:latin typeface="Times New Roman"/>
                <a:cs typeface="Arial" charset="0"/>
              </a:rPr>
              <a:t>“</a:t>
            </a:r>
            <a:r>
              <a:rPr lang="en-US" sz="2400" b="1" dirty="0" smtClean="0">
                <a:cs typeface="Arial" charset="0"/>
              </a:rPr>
              <a:t>Chain</a:t>
            </a:r>
            <a:r>
              <a:rPr lang="en-US" sz="2400" b="1" dirty="0" smtClean="0">
                <a:latin typeface="Times New Roman"/>
                <a:cs typeface="Arial" charset="0"/>
              </a:rPr>
              <a:t>”</a:t>
            </a:r>
            <a:r>
              <a:rPr lang="en-US" sz="2400" b="1" dirty="0" smtClean="0">
                <a:cs typeface="Arial" charset="0"/>
              </a:rPr>
              <a:t> Paired Kidney Donations</a:t>
            </a:r>
            <a:r>
              <a:rPr lang="en-US" sz="2400" dirty="0" smtClean="0">
                <a:cs typeface="Arial" charset="0"/>
              </a:rPr>
              <a:t>,</a:t>
            </a:r>
            <a:r>
              <a:rPr lang="en-US" sz="2400" dirty="0" smtClean="0">
                <a:latin typeface="Times New Roman"/>
                <a:cs typeface="Arial" charset="0"/>
              </a:rPr>
              <a:t>”</a:t>
            </a:r>
            <a:r>
              <a:rPr lang="en-US" sz="2400" dirty="0" smtClean="0">
                <a:cs typeface="Arial" charset="0"/>
              </a:rPr>
              <a:t> </a:t>
            </a:r>
            <a:r>
              <a:rPr lang="en-US" sz="2400" i="1" dirty="0" smtClean="0">
                <a:cs typeface="Arial" charset="0"/>
              </a:rPr>
              <a:t>American Journal of Transplantation</a:t>
            </a:r>
            <a:r>
              <a:rPr lang="en-US" sz="2400" dirty="0" smtClean="0">
                <a:cs typeface="Arial" charset="0"/>
              </a:rPr>
              <a:t>, 6, 11, November 2006, 2694-2705.</a:t>
            </a:r>
            <a:endParaRPr lang="en-US" sz="2400" dirty="0" smtClean="0"/>
          </a:p>
          <a:p>
            <a:pPr eaLnBrk="1" hangingPunct="1">
              <a:spcBef>
                <a:spcPts val="0"/>
              </a:spcBef>
              <a:buFontTx/>
              <a:buNone/>
              <a:defRPr/>
            </a:pPr>
            <a:r>
              <a:rPr lang="en-US" sz="2400" dirty="0" smtClean="0">
                <a:solidFill>
                  <a:srgbClr val="0000FF"/>
                </a:solidFill>
              </a:rPr>
              <a:t>Rees, Michael A</a:t>
            </a:r>
            <a:r>
              <a:rPr lang="en-US" sz="2400" dirty="0" smtClean="0"/>
              <a:t>., Jonathan E. Kopke, Ronald P. Pelletier, Dorry L. Segev, Matthew E. Rutter, Alfredo J. </a:t>
            </a:r>
            <a:r>
              <a:rPr lang="en-US" sz="2400" dirty="0" err="1" smtClean="0"/>
              <a:t>Fabrega</a:t>
            </a:r>
            <a:r>
              <a:rPr lang="en-US" sz="2400" dirty="0" smtClean="0"/>
              <a:t>, Jeffrey Rogers, Oleh G. Pankewycz, Janet Hiller, Alvin E. Roth, Tuomas Sandholm, Utku Ünver, and Robert A. Montgomery, “</a:t>
            </a:r>
            <a:r>
              <a:rPr lang="en-US" sz="2400" b="1" dirty="0" smtClean="0">
                <a:hlinkClick r:id="rId3" action="ppaction://hlinkfile"/>
              </a:rPr>
              <a:t>A Non-Simultaneous Extended Altruistic Donor Chain</a:t>
            </a:r>
            <a:r>
              <a:rPr lang="en-US" sz="2400" dirty="0" smtClean="0"/>
              <a:t>,” </a:t>
            </a:r>
            <a:r>
              <a:rPr lang="en-US" sz="2400" i="1" dirty="0" smtClean="0"/>
              <a:t>New England Journal of Medicine </a:t>
            </a:r>
            <a:r>
              <a:rPr lang="en-US" sz="2400" dirty="0" smtClean="0"/>
              <a:t>, 360;11, March 12, 2009, 1096-1101.</a:t>
            </a:r>
          </a:p>
          <a:p>
            <a:pPr eaLnBrk="1" hangingPunct="1">
              <a:spcBef>
                <a:spcPts val="0"/>
              </a:spcBef>
              <a:buNone/>
              <a:defRPr/>
            </a:pPr>
            <a:r>
              <a:rPr lang="en-US" sz="2400" dirty="0" smtClean="0">
                <a:solidFill>
                  <a:srgbClr val="0033CC"/>
                </a:solidFill>
              </a:rPr>
              <a:t>Ashlagi, Itai, Duncan S. Gilchrist</a:t>
            </a:r>
            <a:r>
              <a:rPr lang="en-US" sz="2400" dirty="0" smtClean="0"/>
              <a:t>, Alvin E. Roth, and Michael A. Rees, “</a:t>
            </a:r>
            <a:r>
              <a:rPr lang="en-US" sz="2400" b="1" dirty="0" err="1" smtClean="0"/>
              <a:t>Nonsimultaneous</a:t>
            </a:r>
            <a:r>
              <a:rPr lang="en-US" sz="2400" b="1" dirty="0" smtClean="0"/>
              <a:t> Chains </a:t>
            </a:r>
            <a:r>
              <a:rPr lang="en-US" sz="2400" dirty="0" smtClean="0"/>
              <a:t>and Dominos in Kidney Paired Donation – Revisited,” </a:t>
            </a:r>
            <a:r>
              <a:rPr lang="en-US" sz="2400" i="1" dirty="0"/>
              <a:t>American Journal of Transplantation</a:t>
            </a:r>
            <a:r>
              <a:rPr lang="en-US" sz="2400" dirty="0"/>
              <a:t>, 11, 5, May 2011, 984-994 </a:t>
            </a:r>
            <a:endParaRPr lang="en-US" sz="2400" dirty="0" smtClean="0"/>
          </a:p>
          <a:p>
            <a:pPr>
              <a:spcBef>
                <a:spcPts val="0"/>
              </a:spcBef>
              <a:buNone/>
              <a:defRPr/>
            </a:pPr>
            <a:r>
              <a:rPr lang="en-US" sz="2400" dirty="0"/>
              <a:t>Ashlagi, Itai, Duncan S. Gilchrist, Alvin E. Roth, and Michael A. Rees, “</a:t>
            </a:r>
            <a:r>
              <a:rPr lang="en-US" sz="2400" b="1" dirty="0"/>
              <a:t>NEAD Chains </a:t>
            </a:r>
            <a:r>
              <a:rPr lang="en-US" sz="2400" dirty="0"/>
              <a:t>in Transplantation,” </a:t>
            </a:r>
            <a:r>
              <a:rPr lang="en-US" sz="2400" i="1" dirty="0"/>
              <a:t>American Journal of Transplantation</a:t>
            </a:r>
            <a:r>
              <a:rPr lang="en-US" sz="2400" dirty="0"/>
              <a:t>, </a:t>
            </a:r>
            <a:r>
              <a:rPr lang="en-US" sz="2400" dirty="0" smtClean="0"/>
              <a:t>December 2011; 11: 2780–2781.</a:t>
            </a:r>
            <a:endParaRPr lang="en-US" sz="2400" dirty="0"/>
          </a:p>
          <a:p>
            <a:pPr>
              <a:spcBef>
                <a:spcPts val="0"/>
              </a:spcBef>
              <a:buNone/>
              <a:defRPr/>
            </a:pPr>
            <a:r>
              <a:rPr lang="en-US" sz="2400" dirty="0"/>
              <a:t>Rees, Michael A.,  Mark A. Schnitzler, Edward Zavala, James A. Cutler,  Alvin E. Roth, F. Dennis Irwin, Stephen W. </a:t>
            </a:r>
            <a:r>
              <a:rPr lang="en-US" sz="2400" dirty="0" err="1"/>
              <a:t>Crawford,and</a:t>
            </a:r>
            <a:r>
              <a:rPr lang="en-US" sz="2400" dirty="0"/>
              <a:t> Alan B.  </a:t>
            </a:r>
            <a:r>
              <a:rPr lang="en-US" sz="2400" dirty="0" err="1"/>
              <a:t>Leichtman</a:t>
            </a:r>
            <a:r>
              <a:rPr lang="en-US" sz="2400" dirty="0"/>
              <a:t>, “Call to Develop a Standard Acquisition Charge Model for Kidney Paired Donation,” </a:t>
            </a:r>
            <a:r>
              <a:rPr lang="en-US" sz="2400" i="1" dirty="0"/>
              <a:t>American Journal of Transplantation</a:t>
            </a:r>
            <a:r>
              <a:rPr lang="en-US" sz="2400" dirty="0"/>
              <a:t>, 2012, 12, 6 (June), 1392-1397. </a:t>
            </a:r>
            <a:r>
              <a:rPr lang="en-US" sz="2400" dirty="0" smtClean="0"/>
              <a:t> </a:t>
            </a:r>
          </a:p>
          <a:p>
            <a:pPr>
              <a:spcBef>
                <a:spcPts val="0"/>
              </a:spcBef>
              <a:buNone/>
              <a:defRPr/>
            </a:pPr>
            <a:r>
              <a:rPr lang="en-US" sz="2400" dirty="0"/>
              <a:t>Roth, Alvin E., “Transplantation: One Economist’s Perspective,” </a:t>
            </a:r>
            <a:r>
              <a:rPr lang="en-US" sz="2400" i="1" dirty="0"/>
              <a:t>Transplantation</a:t>
            </a:r>
            <a:r>
              <a:rPr lang="en-US" sz="2400" dirty="0"/>
              <a:t>, February 2015,  Volume 99 - Issue 2 - p 261–264. </a:t>
            </a:r>
            <a:endParaRPr lang="en-US" sz="2400" b="1" dirty="0" smtClean="0"/>
          </a:p>
        </p:txBody>
      </p:sp>
      <p:sp>
        <p:nvSpPr>
          <p:cNvPr id="11268" name="Slide Number Placeholder 3"/>
          <p:cNvSpPr>
            <a:spLocks noGrp="1"/>
          </p:cNvSpPr>
          <p:nvPr>
            <p:ph type="sldNum" sz="quarter" idx="12"/>
          </p:nvPr>
        </p:nvSpPr>
        <p:spPr/>
        <p:txBody>
          <a:bodyPr/>
          <a:lstStyle/>
          <a:p>
            <a:pPr>
              <a:defRPr/>
            </a:pPr>
            <a:fld id="{3F781760-7AC7-40C8-8AB3-CC1D1EBB76CA}" type="slidenum">
              <a:rPr lang="en-US" smtClean="0"/>
              <a:pPr>
                <a:defRPr/>
              </a:pPr>
              <a:t>4</a:t>
            </a:fld>
            <a:endParaRPr lang="en-US" smtClean="0"/>
          </a:p>
        </p:txBody>
      </p:sp>
    </p:spTree>
    <p:extLst>
      <p:ext uri="{BB962C8B-B14F-4D97-AF65-F5344CB8AC3E}">
        <p14:creationId xmlns:p14="http://schemas.microsoft.com/office/powerpoint/2010/main" val="786778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858962"/>
          </a:xfrm>
        </p:spPr>
        <p:txBody>
          <a:bodyPr/>
          <a:lstStyle/>
          <a:p>
            <a:r>
              <a:rPr lang="en-US" sz="3200" dirty="0" smtClean="0"/>
              <a:t>Individual rationality and efficiency: an impossibility theorem with a (discouraging) worst-case bound</a:t>
            </a:r>
            <a:endParaRPr lang="en-US" sz="2800" dirty="0"/>
          </a:p>
        </p:txBody>
      </p:sp>
      <p:sp>
        <p:nvSpPr>
          <p:cNvPr id="3" name="Content Placeholder 2"/>
          <p:cNvSpPr>
            <a:spLocks noGrp="1"/>
          </p:cNvSpPr>
          <p:nvPr>
            <p:ph idx="1"/>
          </p:nvPr>
        </p:nvSpPr>
        <p:spPr>
          <a:xfrm>
            <a:off x="457200" y="2362200"/>
            <a:ext cx="8229600" cy="3763963"/>
          </a:xfrm>
        </p:spPr>
        <p:txBody>
          <a:bodyPr/>
          <a:lstStyle/>
          <a:p>
            <a:r>
              <a:rPr lang="en-US" dirty="0" smtClean="0"/>
              <a:t>For every k</a:t>
            </a:r>
            <a:r>
              <a:rPr lang="en-US" u="sng" dirty="0" smtClean="0"/>
              <a:t>&gt;</a:t>
            </a:r>
            <a:r>
              <a:rPr lang="en-US" dirty="0" smtClean="0"/>
              <a:t> 3, there exists a compatibility graph such that no k-maximum allocation which is also individually rational matches more than 1/(k-1) of the number of nodes matched by a k-efficient allocation.  </a:t>
            </a:r>
            <a:endParaRPr lang="en-US" dirty="0"/>
          </a:p>
        </p:txBody>
      </p:sp>
      <p:sp>
        <p:nvSpPr>
          <p:cNvPr id="4" name="Slide Number Placeholder 3"/>
          <p:cNvSpPr>
            <a:spLocks noGrp="1"/>
          </p:cNvSpPr>
          <p:nvPr>
            <p:ph type="sldNum" sz="quarter" idx="12"/>
          </p:nvPr>
        </p:nvSpPr>
        <p:spPr/>
        <p:txBody>
          <a:bodyPr/>
          <a:lstStyle/>
          <a:p>
            <a:pPr>
              <a:defRPr/>
            </a:pPr>
            <a:fld id="{8931D6B6-181F-48D8-8B49-A6E52FA57CD4}" type="slidenum">
              <a:rPr lang="en-US" smtClean="0"/>
              <a:pPr>
                <a:defRPr/>
              </a:pPr>
              <a:t>40</a:t>
            </a:fld>
            <a:endParaRPr lang="en-US"/>
          </a:p>
        </p:txBody>
      </p:sp>
    </p:spTree>
    <p:extLst>
      <p:ext uri="{BB962C8B-B14F-4D97-AF65-F5344CB8AC3E}">
        <p14:creationId xmlns:p14="http://schemas.microsoft.com/office/powerpoint/2010/main" val="24932233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(for k=3)</a:t>
            </a:r>
            <a:endParaRPr lang="en-US" dirty="0"/>
          </a:p>
        </p:txBody>
      </p:sp>
      <p:sp>
        <p:nvSpPr>
          <p:cNvPr id="4" name="Slide Number Placeholder 3"/>
          <p:cNvSpPr>
            <a:spLocks noGrp="1"/>
          </p:cNvSpPr>
          <p:nvPr>
            <p:ph type="sldNum" sz="quarter" idx="12"/>
          </p:nvPr>
        </p:nvSpPr>
        <p:spPr/>
        <p:txBody>
          <a:bodyPr/>
          <a:lstStyle/>
          <a:p>
            <a:pPr>
              <a:defRPr/>
            </a:pPr>
            <a:fld id="{8931D6B6-181F-48D8-8B49-A6E52FA57CD4}" type="slidenum">
              <a:rPr lang="en-US" smtClean="0"/>
              <a:pPr>
                <a:defRPr/>
              </a:pPr>
              <a:t>41</a:t>
            </a:fld>
            <a:endParaRPr lang="en-US"/>
          </a:p>
        </p:txBody>
      </p:sp>
      <p:grpSp>
        <p:nvGrpSpPr>
          <p:cNvPr id="5" name="Group 80"/>
          <p:cNvGrpSpPr>
            <a:grpSpLocks noGrp="1"/>
          </p:cNvGrpSpPr>
          <p:nvPr/>
        </p:nvGrpSpPr>
        <p:grpSpPr bwMode="auto">
          <a:xfrm>
            <a:off x="457200" y="1600200"/>
            <a:ext cx="8229600" cy="4525963"/>
            <a:chOff x="395344" y="228600"/>
            <a:chExt cx="4109846" cy="3265713"/>
          </a:xfrm>
        </p:grpSpPr>
        <p:grpSp>
          <p:nvGrpSpPr>
            <p:cNvPr id="6" name="Group 26"/>
            <p:cNvGrpSpPr>
              <a:grpSpLocks/>
            </p:cNvGrpSpPr>
            <p:nvPr/>
          </p:nvGrpSpPr>
          <p:grpSpPr bwMode="auto">
            <a:xfrm>
              <a:off x="1295417" y="228600"/>
              <a:ext cx="2380498" cy="1954349"/>
              <a:chOff x="817818" y="76376"/>
              <a:chExt cx="2159055" cy="1468536"/>
            </a:xfrm>
          </p:grpSpPr>
          <p:sp>
            <p:nvSpPr>
              <p:cNvPr id="24" name="Oval 3"/>
              <p:cNvSpPr/>
              <p:nvPr/>
            </p:nvSpPr>
            <p:spPr>
              <a:xfrm>
                <a:off x="817818" y="1336143"/>
                <a:ext cx="217403" cy="2087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5" name="Oval 5"/>
              <p:cNvSpPr/>
              <p:nvPr/>
            </p:nvSpPr>
            <p:spPr>
              <a:xfrm>
                <a:off x="2234540" y="1336143"/>
                <a:ext cx="217403" cy="2087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26" name="Straight Arrow Connector 25"/>
              <p:cNvCxnSpPr>
                <a:endCxn id="24" idx="2"/>
              </p:cNvCxnSpPr>
              <p:nvPr/>
            </p:nvCxnSpPr>
            <p:spPr>
              <a:xfrm>
                <a:off x="1035221" y="1441124"/>
                <a:ext cx="1199320" cy="35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1530306" y="632979"/>
                <a:ext cx="937668" cy="5139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808658" y="553791"/>
                <a:ext cx="906651" cy="6723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560733" y="231461"/>
                <a:ext cx="217403" cy="2087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0" name="TextBox 20"/>
              <p:cNvSpPr txBox="1">
                <a:spLocks noChangeArrowheads="1"/>
              </p:cNvSpPr>
              <p:nvPr/>
            </p:nvSpPr>
            <p:spPr bwMode="auto">
              <a:xfrm>
                <a:off x="1760290" y="76376"/>
                <a:ext cx="539884" cy="346904"/>
              </a:xfrm>
              <a:prstGeom prst="rect">
                <a:avLst/>
              </a:prstGeom>
              <a:noFill/>
              <a:ln w="9525">
                <a:noFill/>
                <a:miter lim="800000"/>
                <a:headEnd/>
                <a:tailEnd/>
              </a:ln>
            </p:spPr>
            <p:txBody>
              <a:bodyPr>
                <a:spAutoFit/>
              </a:bodyPr>
              <a:lstStyle/>
              <a:p>
                <a:r>
                  <a:rPr lang="en-US" sz="2400">
                    <a:latin typeface="Calibri" pitchFamily="34" charset="0"/>
                  </a:rPr>
                  <a:t>a</a:t>
                </a:r>
                <a:r>
                  <a:rPr lang="en-US" sz="2400" baseline="-25000">
                    <a:latin typeface="Calibri" pitchFamily="34" charset="0"/>
                  </a:rPr>
                  <a:t>3</a:t>
                </a:r>
              </a:p>
            </p:txBody>
          </p:sp>
          <p:sp>
            <p:nvSpPr>
              <p:cNvPr id="31" name="TextBox 22"/>
              <p:cNvSpPr txBox="1">
                <a:spLocks noChangeArrowheads="1"/>
              </p:cNvSpPr>
              <p:nvPr/>
            </p:nvSpPr>
            <p:spPr bwMode="auto">
              <a:xfrm>
                <a:off x="2436990" y="1164282"/>
                <a:ext cx="539883" cy="346904"/>
              </a:xfrm>
              <a:prstGeom prst="rect">
                <a:avLst/>
              </a:prstGeom>
              <a:noFill/>
              <a:ln w="9525">
                <a:noFill/>
                <a:miter lim="800000"/>
                <a:headEnd/>
                <a:tailEnd/>
              </a:ln>
            </p:spPr>
            <p:txBody>
              <a:bodyPr>
                <a:spAutoFit/>
              </a:bodyPr>
              <a:lstStyle/>
              <a:p>
                <a:r>
                  <a:rPr lang="en-US" sz="2400">
                    <a:latin typeface="Calibri" pitchFamily="34" charset="0"/>
                  </a:rPr>
                  <a:t>a</a:t>
                </a:r>
                <a:r>
                  <a:rPr lang="en-US" sz="2400" baseline="-25000">
                    <a:latin typeface="Calibri" pitchFamily="34" charset="0"/>
                  </a:rPr>
                  <a:t>2</a:t>
                </a:r>
              </a:p>
            </p:txBody>
          </p:sp>
        </p:grpSp>
        <p:grpSp>
          <p:nvGrpSpPr>
            <p:cNvPr id="7" name="Group 18"/>
            <p:cNvGrpSpPr>
              <a:grpSpLocks/>
            </p:cNvGrpSpPr>
            <p:nvPr/>
          </p:nvGrpSpPr>
          <p:grpSpPr bwMode="auto">
            <a:xfrm>
              <a:off x="1828801" y="2143257"/>
              <a:ext cx="2676388" cy="1336101"/>
              <a:chOff x="790863" y="550995"/>
              <a:chExt cx="2180936" cy="1003973"/>
            </a:xfrm>
          </p:grpSpPr>
          <p:sp>
            <p:nvSpPr>
              <p:cNvPr id="17" name="Oval 16"/>
              <p:cNvSpPr/>
              <p:nvPr/>
            </p:nvSpPr>
            <p:spPr>
              <a:xfrm>
                <a:off x="1287582" y="1345507"/>
                <a:ext cx="217318" cy="2087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 name="Oval 17"/>
              <p:cNvSpPr/>
              <p:nvPr/>
            </p:nvSpPr>
            <p:spPr>
              <a:xfrm>
                <a:off x="2234469" y="1337157"/>
                <a:ext cx="217318" cy="2087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9" name="Straight Arrow Connector 18"/>
              <p:cNvCxnSpPr>
                <a:stCxn id="17" idx="6"/>
                <a:endCxn id="18" idx="2"/>
              </p:cNvCxnSpPr>
              <p:nvPr/>
            </p:nvCxnSpPr>
            <p:spPr>
              <a:xfrm flipV="1">
                <a:off x="1504901" y="1440944"/>
                <a:ext cx="729569" cy="95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1"/>
                <a:endCxn id="24" idx="5"/>
              </p:cNvCxnSpPr>
              <p:nvPr/>
            </p:nvCxnSpPr>
            <p:spPr>
              <a:xfrm rot="16200000" flipV="1">
                <a:off x="1622741" y="724206"/>
                <a:ext cx="815986" cy="4695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4" idx="4"/>
                <a:endCxn id="17" idx="7"/>
              </p:cNvCxnSpPr>
              <p:nvPr/>
            </p:nvCxnSpPr>
            <p:spPr>
              <a:xfrm rot="5400000">
                <a:off x="1202721" y="853146"/>
                <a:ext cx="794512" cy="2522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34"/>
              <p:cNvSpPr txBox="1">
                <a:spLocks noChangeArrowheads="1"/>
              </p:cNvSpPr>
              <p:nvPr/>
            </p:nvSpPr>
            <p:spPr bwMode="auto">
              <a:xfrm>
                <a:off x="790863" y="1001805"/>
                <a:ext cx="539883" cy="346905"/>
              </a:xfrm>
              <a:prstGeom prst="rect">
                <a:avLst/>
              </a:prstGeom>
              <a:noFill/>
              <a:ln w="9525">
                <a:noFill/>
                <a:miter lim="800000"/>
                <a:headEnd/>
                <a:tailEnd/>
              </a:ln>
            </p:spPr>
            <p:txBody>
              <a:bodyPr>
                <a:spAutoFit/>
              </a:bodyPr>
              <a:lstStyle/>
              <a:p>
                <a:r>
                  <a:rPr lang="en-US" sz="2400">
                    <a:latin typeface="Calibri" pitchFamily="34" charset="0"/>
                  </a:rPr>
                  <a:t>c</a:t>
                </a:r>
                <a:endParaRPr lang="en-US" sz="2400" baseline="-25000">
                  <a:latin typeface="Calibri" pitchFamily="34" charset="0"/>
                </a:endParaRPr>
              </a:p>
            </p:txBody>
          </p:sp>
          <p:sp>
            <p:nvSpPr>
              <p:cNvPr id="23" name="TextBox 35"/>
              <p:cNvSpPr txBox="1">
                <a:spLocks noChangeArrowheads="1"/>
              </p:cNvSpPr>
              <p:nvPr/>
            </p:nvSpPr>
            <p:spPr bwMode="auto">
              <a:xfrm>
                <a:off x="2431916" y="1208063"/>
                <a:ext cx="539883" cy="346905"/>
              </a:xfrm>
              <a:prstGeom prst="rect">
                <a:avLst/>
              </a:prstGeom>
              <a:noFill/>
              <a:ln w="9525">
                <a:noFill/>
                <a:miter lim="800000"/>
                <a:headEnd/>
                <a:tailEnd/>
              </a:ln>
            </p:spPr>
            <p:txBody>
              <a:bodyPr>
                <a:spAutoFit/>
              </a:bodyPr>
              <a:lstStyle/>
              <a:p>
                <a:r>
                  <a:rPr lang="en-US" sz="2400">
                    <a:latin typeface="Calibri" pitchFamily="34" charset="0"/>
                  </a:rPr>
                  <a:t>d</a:t>
                </a:r>
                <a:endParaRPr lang="en-US" sz="2400" baseline="-25000">
                  <a:latin typeface="Calibri" pitchFamily="34" charset="0"/>
                </a:endParaRPr>
              </a:p>
            </p:txBody>
          </p:sp>
        </p:grpSp>
        <p:grpSp>
          <p:nvGrpSpPr>
            <p:cNvPr id="8" name="Group 48"/>
            <p:cNvGrpSpPr>
              <a:grpSpLocks/>
            </p:cNvGrpSpPr>
            <p:nvPr/>
          </p:nvGrpSpPr>
          <p:grpSpPr bwMode="auto">
            <a:xfrm>
              <a:off x="395345" y="1621970"/>
              <a:ext cx="2576459" cy="1872338"/>
              <a:chOff x="784521" y="35476"/>
              <a:chExt cx="2336787" cy="1406917"/>
            </a:xfrm>
          </p:grpSpPr>
          <p:sp>
            <p:nvSpPr>
              <p:cNvPr id="9" name="Oval 8"/>
              <p:cNvSpPr/>
              <p:nvPr/>
            </p:nvSpPr>
            <p:spPr>
              <a:xfrm>
                <a:off x="978889" y="1221695"/>
                <a:ext cx="217403" cy="2087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 name="Oval 9"/>
              <p:cNvSpPr/>
              <p:nvPr/>
            </p:nvSpPr>
            <p:spPr>
              <a:xfrm>
                <a:off x="2074545" y="1233624"/>
                <a:ext cx="217404" cy="2087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1" name="Straight Arrow Connector 10"/>
              <p:cNvCxnSpPr>
                <a:endCxn id="10" idx="2"/>
              </p:cNvCxnSpPr>
              <p:nvPr/>
            </p:nvCxnSpPr>
            <p:spPr>
              <a:xfrm>
                <a:off x="1186214" y="1336219"/>
                <a:ext cx="888331" cy="23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0"/>
              </p:cNvCxnSpPr>
              <p:nvPr/>
            </p:nvCxnSpPr>
            <p:spPr>
              <a:xfrm rot="16200000" flipV="1">
                <a:off x="1565255" y="616352"/>
                <a:ext cx="804057" cy="4304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9" idx="0"/>
              </p:cNvCxnSpPr>
              <p:nvPr/>
            </p:nvCxnSpPr>
            <p:spPr>
              <a:xfrm rot="5400000">
                <a:off x="963169" y="552324"/>
                <a:ext cx="794513" cy="5442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57"/>
              <p:cNvSpPr txBox="1">
                <a:spLocks noChangeArrowheads="1"/>
              </p:cNvSpPr>
              <p:nvPr/>
            </p:nvSpPr>
            <p:spPr bwMode="auto">
              <a:xfrm>
                <a:off x="1760291" y="35476"/>
                <a:ext cx="539884" cy="346905"/>
              </a:xfrm>
              <a:prstGeom prst="rect">
                <a:avLst/>
              </a:prstGeom>
              <a:noFill/>
              <a:ln w="9525">
                <a:noFill/>
                <a:miter lim="800000"/>
                <a:headEnd/>
                <a:tailEnd/>
              </a:ln>
            </p:spPr>
            <p:txBody>
              <a:bodyPr>
                <a:spAutoFit/>
              </a:bodyPr>
              <a:lstStyle/>
              <a:p>
                <a:r>
                  <a:rPr lang="en-US" sz="2400">
                    <a:latin typeface="Calibri" pitchFamily="34" charset="0"/>
                  </a:rPr>
                  <a:t>a</a:t>
                </a:r>
                <a:r>
                  <a:rPr lang="en-US" sz="2400" baseline="-25000">
                    <a:latin typeface="Calibri" pitchFamily="34" charset="0"/>
                  </a:rPr>
                  <a:t>1</a:t>
                </a:r>
              </a:p>
            </p:txBody>
          </p:sp>
          <p:sp>
            <p:nvSpPr>
              <p:cNvPr id="15" name="TextBox 58"/>
              <p:cNvSpPr txBox="1">
                <a:spLocks noChangeArrowheads="1"/>
              </p:cNvSpPr>
              <p:nvPr/>
            </p:nvSpPr>
            <p:spPr bwMode="auto">
              <a:xfrm>
                <a:off x="784521" y="935250"/>
                <a:ext cx="539884" cy="346905"/>
              </a:xfrm>
              <a:prstGeom prst="rect">
                <a:avLst/>
              </a:prstGeom>
              <a:noFill/>
              <a:ln w="9525">
                <a:noFill/>
                <a:miter lim="800000"/>
                <a:headEnd/>
                <a:tailEnd/>
              </a:ln>
            </p:spPr>
            <p:txBody>
              <a:bodyPr>
                <a:spAutoFit/>
              </a:bodyPr>
              <a:lstStyle/>
              <a:p>
                <a:r>
                  <a:rPr lang="en-US" sz="2400">
                    <a:latin typeface="Calibri" pitchFamily="34" charset="0"/>
                  </a:rPr>
                  <a:t>e</a:t>
                </a:r>
                <a:endParaRPr lang="en-US" sz="2400" baseline="-25000">
                  <a:latin typeface="Calibri" pitchFamily="34" charset="0"/>
                </a:endParaRPr>
              </a:p>
            </p:txBody>
          </p:sp>
          <p:sp>
            <p:nvSpPr>
              <p:cNvPr id="16" name="TextBox 59"/>
              <p:cNvSpPr txBox="1">
                <a:spLocks noChangeArrowheads="1"/>
              </p:cNvSpPr>
              <p:nvPr/>
            </p:nvSpPr>
            <p:spPr bwMode="auto">
              <a:xfrm>
                <a:off x="2581424" y="874636"/>
                <a:ext cx="539884" cy="346905"/>
              </a:xfrm>
              <a:prstGeom prst="rect">
                <a:avLst/>
              </a:prstGeom>
              <a:noFill/>
              <a:ln w="9525">
                <a:noFill/>
                <a:miter lim="800000"/>
                <a:headEnd/>
                <a:tailEnd/>
              </a:ln>
            </p:spPr>
            <p:txBody>
              <a:bodyPr>
                <a:spAutoFit/>
              </a:bodyPr>
              <a:lstStyle/>
              <a:p>
                <a:r>
                  <a:rPr lang="en-US" sz="2400">
                    <a:latin typeface="Calibri" pitchFamily="34" charset="0"/>
                  </a:rPr>
                  <a:t>b</a:t>
                </a:r>
                <a:endParaRPr lang="en-US" sz="2400" baseline="-25000">
                  <a:latin typeface="Calibri" pitchFamily="34" charset="0"/>
                </a:endParaRPr>
              </a:p>
            </p:txBody>
          </p:sp>
        </p:grpSp>
      </p:grpSp>
    </p:spTree>
    <p:extLst>
      <p:ext uri="{BB962C8B-B14F-4D97-AF65-F5344CB8AC3E}">
        <p14:creationId xmlns:p14="http://schemas.microsoft.com/office/powerpoint/2010/main" val="3636405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p:cNvSpPr>
          <p:nvPr>
            <p:ph type="sldNum" sz="quarter" idx="12"/>
          </p:nvPr>
        </p:nvSpPr>
        <p:spPr/>
        <p:txBody>
          <a:bodyPr/>
          <a:lstStyle/>
          <a:p>
            <a:pPr>
              <a:defRPr/>
            </a:pPr>
            <a:fld id="{6AE50F96-8EEB-4940-93BC-441AF957D564}" type="slidenum">
              <a:rPr lang="en-US" smtClean="0"/>
              <a:pPr>
                <a:defRPr/>
              </a:pPr>
              <a:t>42</a:t>
            </a:fld>
            <a:endParaRPr lang="en-US" smtClean="0"/>
          </a:p>
        </p:txBody>
      </p:sp>
      <p:sp>
        <p:nvSpPr>
          <p:cNvPr id="48131" name="Rectangle 4"/>
          <p:cNvSpPr>
            <a:spLocks noGrp="1" noChangeArrowheads="1"/>
          </p:cNvSpPr>
          <p:nvPr>
            <p:ph type="title"/>
          </p:nvPr>
        </p:nvSpPr>
        <p:spPr>
          <a:xfrm>
            <a:off x="457200" y="228600"/>
            <a:ext cx="8229600" cy="2209800"/>
          </a:xfrm>
        </p:spPr>
        <p:txBody>
          <a:bodyPr>
            <a:normAutofit fontScale="90000"/>
          </a:bodyPr>
          <a:lstStyle/>
          <a:p>
            <a:pPr algn="l" eaLnBrk="1" hangingPunct="1"/>
            <a:r>
              <a:rPr lang="en-US" sz="2400" dirty="0" smtClean="0">
                <a:solidFill>
                  <a:schemeClr val="tx1"/>
                </a:solidFill>
              </a:rPr>
              <a:t>There are incentives for Transplant Centers not to fully participate even when there are only 2-way exchanges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1800" dirty="0" smtClean="0">
                <a:solidFill>
                  <a:schemeClr val="tx1"/>
                </a:solidFill>
              </a:rPr>
              <a:t>The exchange </a:t>
            </a:r>
            <a:r>
              <a:rPr lang="en-US" sz="1800" dirty="0" smtClean="0">
                <a:solidFill>
                  <a:srgbClr val="FF0000"/>
                </a:solidFill>
              </a:rPr>
              <a:t>A1-A2</a:t>
            </a:r>
            <a:r>
              <a:rPr lang="en-US" sz="1800" dirty="0" smtClean="0">
                <a:solidFill>
                  <a:schemeClr val="tx1"/>
                </a:solidFill>
              </a:rPr>
              <a:t> results in </a:t>
            </a:r>
            <a:r>
              <a:rPr lang="en-US" sz="1800" b="1" dirty="0" smtClean="0">
                <a:solidFill>
                  <a:schemeClr val="tx1"/>
                </a:solidFill>
              </a:rPr>
              <a:t>two</a:t>
            </a:r>
            <a:r>
              <a:rPr lang="en-US" sz="1800" dirty="0" smtClean="0">
                <a:solidFill>
                  <a:schemeClr val="tx1"/>
                </a:solidFill>
              </a:rPr>
              <a:t> transplantations, but the exchanges </a:t>
            </a:r>
            <a:r>
              <a:rPr lang="en-US" sz="1800" dirty="0" smtClean="0">
                <a:solidFill>
                  <a:srgbClr val="0033CC"/>
                </a:solidFill>
              </a:rPr>
              <a:t>A1-B and A2-C</a:t>
            </a:r>
            <a:r>
              <a:rPr lang="en-US" sz="1800" dirty="0" smtClean="0">
                <a:solidFill>
                  <a:schemeClr val="tx1"/>
                </a:solidFill>
              </a:rPr>
              <a:t> results in </a:t>
            </a:r>
            <a:r>
              <a:rPr lang="en-US" sz="1800" b="1" dirty="0" smtClean="0">
                <a:solidFill>
                  <a:schemeClr val="tx1"/>
                </a:solidFill>
              </a:rPr>
              <a:t>four</a:t>
            </a:r>
            <a:r>
              <a:rPr lang="en-US" sz="1800" dirty="0" smtClean="0">
                <a:solidFill>
                  <a:schemeClr val="tx1"/>
                </a:solidFill>
              </a:rPr>
              <a:t>.</a:t>
            </a:r>
            <a:br>
              <a:rPr lang="en-US" sz="1800" dirty="0" smtClean="0">
                <a:solidFill>
                  <a:schemeClr val="tx1"/>
                </a:solidFill>
              </a:rPr>
            </a:br>
            <a:r>
              <a:rPr lang="en-US" sz="1800" dirty="0" smtClean="0">
                <a:solidFill>
                  <a:schemeClr val="tx1"/>
                </a:solidFill>
              </a:rPr>
              <a:t>(And you can see why, if Pairs A1 and A2 are at the same transplant center, it might be good for them to nevertheless be submitted to a regional match…)</a:t>
            </a:r>
          </a:p>
        </p:txBody>
      </p:sp>
      <p:pic>
        <p:nvPicPr>
          <p:cNvPr id="48132" name="Picture 7" descr="Fig-1-a-b"/>
          <p:cNvPicPr>
            <a:picLocks noGrp="1" noChangeAspect="1" noChangeArrowheads="1"/>
          </p:cNvPicPr>
          <p:nvPr>
            <p:ph sz="half" idx="1"/>
          </p:nvPr>
        </p:nvPicPr>
        <p:blipFill>
          <a:blip r:embed="rId3" cstate="print"/>
          <a:srcRect r="62431"/>
          <a:stretch>
            <a:fillRect/>
          </a:stretch>
        </p:blipFill>
        <p:spPr>
          <a:xfrm>
            <a:off x="457200" y="2438400"/>
            <a:ext cx="4038600" cy="4038600"/>
          </a:xfrm>
        </p:spPr>
      </p:pic>
      <p:pic>
        <p:nvPicPr>
          <p:cNvPr id="168968" name="Picture 8" descr="Fig-1-a-b"/>
          <p:cNvPicPr>
            <a:picLocks noGrp="1" noChangeAspect="1" noChangeArrowheads="1"/>
          </p:cNvPicPr>
          <p:nvPr>
            <p:ph sz="half" idx="2"/>
          </p:nvPr>
        </p:nvPicPr>
        <p:blipFill>
          <a:blip r:embed="rId3" cstate="print"/>
          <a:srcRect l="59668"/>
          <a:stretch>
            <a:fillRect/>
          </a:stretch>
        </p:blipFill>
        <p:spPr>
          <a:xfrm>
            <a:off x="4648200" y="2438400"/>
            <a:ext cx="4038600" cy="4038600"/>
          </a:xfrm>
        </p:spPr>
      </p:pic>
    </p:spTree>
    <p:extLst>
      <p:ext uri="{BB962C8B-B14F-4D97-AF65-F5344CB8AC3E}">
        <p14:creationId xmlns:p14="http://schemas.microsoft.com/office/powerpoint/2010/main" val="273545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 distribution in historical data</a:t>
            </a:r>
            <a:endParaRPr lang="en-US" dirty="0"/>
          </a:p>
        </p:txBody>
      </p:sp>
      <p:sp>
        <p:nvSpPr>
          <p:cNvPr id="6" name="TextBox 5"/>
          <p:cNvSpPr txBox="1"/>
          <p:nvPr/>
        </p:nvSpPr>
        <p:spPr>
          <a:xfrm>
            <a:off x="338970" y="5562615"/>
            <a:ext cx="8424041" cy="830997"/>
          </a:xfrm>
          <a:prstGeom prst="rect">
            <a:avLst/>
          </a:prstGeom>
          <a:noFill/>
        </p:spPr>
        <p:txBody>
          <a:bodyPr wrap="square" rtlCol="0">
            <a:spAutoFit/>
          </a:bodyPr>
          <a:lstStyle/>
          <a:p>
            <a:r>
              <a:rPr lang="en-US" sz="2400" dirty="0" smtClean="0"/>
              <a:t>PRA – probability for a patient to fail a “tissue-type” test with a random donor  </a:t>
            </a:r>
          </a:p>
        </p:txBody>
      </p:sp>
      <p:graphicFrame>
        <p:nvGraphicFramePr>
          <p:cNvPr id="7" name="Chart 6"/>
          <p:cNvGraphicFramePr/>
          <p:nvPr>
            <p:extLst>
              <p:ext uri="{D42A27DB-BD31-4B8C-83A1-F6EECF244321}">
                <p14:modId xmlns:p14="http://schemas.microsoft.com/office/powerpoint/2010/main" val="1210646094"/>
              </p:ext>
            </p:extLst>
          </p:nvPr>
        </p:nvGraphicFramePr>
        <p:xfrm>
          <a:off x="685801" y="2044703"/>
          <a:ext cx="8077198" cy="3213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1011133176"/>
              </p:ext>
            </p:extLst>
          </p:nvPr>
        </p:nvGraphicFramePr>
        <p:xfrm>
          <a:off x="2362200" y="1143000"/>
          <a:ext cx="4914900" cy="287909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41666E1D-19DB-4E0E-AB58-1F1185C7726D}" type="slidenum">
              <a:rPr lang="en-US" smtClean="0"/>
              <a:t>43</a:t>
            </a:fld>
            <a:endParaRPr lang="en-US"/>
          </a:p>
        </p:txBody>
      </p:sp>
    </p:spTree>
    <p:extLst>
      <p:ext uri="{BB962C8B-B14F-4D97-AF65-F5344CB8AC3E}">
        <p14:creationId xmlns:p14="http://schemas.microsoft.com/office/powerpoint/2010/main" val="3028636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ashlagi\Documents\My Dropbox\Kidneys\AA1graph.png"/>
          <p:cNvPicPr>
            <a:picLocks noChangeAspect="1" noChangeArrowheads="1"/>
          </p:cNvPicPr>
          <p:nvPr/>
        </p:nvPicPr>
        <p:blipFill>
          <a:blip r:embed="rId2" cstate="print"/>
          <a:srcRect/>
          <a:stretch>
            <a:fillRect/>
          </a:stretch>
        </p:blipFill>
        <p:spPr bwMode="auto">
          <a:xfrm>
            <a:off x="0" y="1446550"/>
            <a:ext cx="8877300" cy="5326063"/>
          </a:xfrm>
          <a:prstGeom prst="rect">
            <a:avLst/>
          </a:prstGeom>
          <a:noFill/>
          <a:ln w="9525">
            <a:noFill/>
            <a:miter lim="800000"/>
            <a:headEnd/>
            <a:tailEnd/>
          </a:ln>
        </p:spPr>
      </p:pic>
      <p:sp>
        <p:nvSpPr>
          <p:cNvPr id="3" name="TextBox 2"/>
          <p:cNvSpPr txBox="1"/>
          <p:nvPr/>
        </p:nvSpPr>
        <p:spPr>
          <a:xfrm>
            <a:off x="381000" y="152400"/>
            <a:ext cx="8343900" cy="1846659"/>
          </a:xfrm>
          <a:prstGeom prst="rect">
            <a:avLst/>
          </a:prstGeom>
          <a:noFill/>
        </p:spPr>
        <p:txBody>
          <a:bodyPr wrap="square" rtlCol="0">
            <a:spAutoFit/>
          </a:bodyPr>
          <a:lstStyle/>
          <a:p>
            <a:pPr algn="ctr"/>
            <a:r>
              <a:rPr lang="en-US" sz="2400" dirty="0"/>
              <a:t>Graph induced by pairs with </a:t>
            </a:r>
            <a:r>
              <a:rPr lang="en-US" sz="2400" b="1" dirty="0"/>
              <a:t>A patients and A donors</a:t>
            </a:r>
            <a:r>
              <a:rPr lang="en-US" sz="2400" dirty="0"/>
              <a:t>. 38 pairs (30 high PRA</a:t>
            </a:r>
            <a:r>
              <a:rPr lang="en-US" sz="2400" dirty="0" smtClean="0"/>
              <a:t>). Dashed </a:t>
            </a:r>
            <a:r>
              <a:rPr lang="en-US" sz="2400" dirty="0"/>
              <a:t>edges are parts of cycles.</a:t>
            </a:r>
          </a:p>
          <a:p>
            <a:pPr algn="ctr"/>
            <a:r>
              <a:rPr lang="en-US" sz="2400" i="1" dirty="0"/>
              <a:t>No</a:t>
            </a:r>
            <a:r>
              <a:rPr lang="en-US" sz="2400" dirty="0"/>
              <a:t> cycle contains only high PRA patients.</a:t>
            </a:r>
          </a:p>
          <a:p>
            <a:pPr algn="ctr"/>
            <a:r>
              <a:rPr lang="en-US" sz="2400" dirty="0"/>
              <a:t>Only one cycle </a:t>
            </a:r>
            <a:r>
              <a:rPr lang="en-US" sz="2400" i="1" dirty="0"/>
              <a:t>includes</a:t>
            </a:r>
            <a:r>
              <a:rPr lang="en-US" sz="2400" dirty="0"/>
              <a:t> a high PRA patient </a:t>
            </a:r>
          </a:p>
          <a:p>
            <a:endParaRPr lang="en-US" dirty="0"/>
          </a:p>
        </p:txBody>
      </p:sp>
      <p:sp>
        <p:nvSpPr>
          <p:cNvPr id="4" name="Slide Number Placeholder 3"/>
          <p:cNvSpPr>
            <a:spLocks noGrp="1"/>
          </p:cNvSpPr>
          <p:nvPr>
            <p:ph type="sldNum" sz="quarter" idx="12"/>
          </p:nvPr>
        </p:nvSpPr>
        <p:spPr/>
        <p:txBody>
          <a:bodyPr/>
          <a:lstStyle/>
          <a:p>
            <a:fld id="{D215F36B-3DD1-44E4-84BD-9BD62FC4A1E6}" type="slidenum">
              <a:rPr lang="en-US" smtClean="0"/>
              <a:t>44</a:t>
            </a:fld>
            <a:endParaRPr lang="en-US"/>
          </a:p>
        </p:txBody>
      </p:sp>
    </p:spTree>
    <p:extLst>
      <p:ext uri="{BB962C8B-B14F-4D97-AF65-F5344CB8AC3E}">
        <p14:creationId xmlns:p14="http://schemas.microsoft.com/office/powerpoint/2010/main" val="34838309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63600" y="349250"/>
            <a:ext cx="7772400" cy="704850"/>
          </a:xfrm>
          <a:prstGeom prst="rect">
            <a:avLst/>
          </a:prstGeom>
          <a:noFill/>
        </p:spPr>
        <p:txBody>
          <a:bodyPr/>
          <a:lstStyle/>
          <a:p>
            <a:pPr algn="ctr" eaLnBrk="1" hangingPunct="1">
              <a:defRPr/>
            </a:pPr>
            <a:r>
              <a:rPr lang="en-US" sz="2400" b="1" kern="0" dirty="0">
                <a:solidFill>
                  <a:schemeClr val="accent2"/>
                </a:solidFill>
                <a:latin typeface="+mj-lt"/>
                <a:ea typeface="+mj-ea"/>
                <a:cs typeface="+mj-cs"/>
              </a:rPr>
              <a:t>Cycles and paths in random dense-sparse graphs</a:t>
            </a:r>
            <a:r>
              <a:rPr lang="en-US" kern="0" dirty="0">
                <a:latin typeface="+mj-lt"/>
                <a:ea typeface="+mj-ea"/>
                <a:cs typeface="+mj-cs"/>
              </a:rPr>
              <a:t>	</a:t>
            </a:r>
            <a:r>
              <a:rPr lang="en-US" sz="2000" kern="0" dirty="0">
                <a:latin typeface="+mj-lt"/>
                <a:ea typeface="+mj-ea"/>
                <a:cs typeface="+mj-cs"/>
              </a:rPr>
              <a:t/>
            </a:r>
            <a:br>
              <a:rPr lang="en-US" sz="2000" kern="0" dirty="0">
                <a:latin typeface="+mj-lt"/>
                <a:ea typeface="+mj-ea"/>
                <a:cs typeface="+mj-cs"/>
              </a:rPr>
            </a:br>
            <a:endParaRPr lang="en-US" kern="0" dirty="0">
              <a:latin typeface="+mj-lt"/>
              <a:ea typeface="+mj-ea"/>
              <a:cs typeface="+mj-cs"/>
            </a:endParaRPr>
          </a:p>
        </p:txBody>
      </p:sp>
      <p:pic>
        <p:nvPicPr>
          <p:cNvPr id="24579" name="Picture 7"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1447800"/>
            <a:ext cx="2012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6"/>
          <p:cNvSpPr>
            <a:spLocks noChangeArrowheads="1"/>
          </p:cNvSpPr>
          <p:nvPr/>
        </p:nvSpPr>
        <p:spPr bwMode="auto">
          <a:xfrm>
            <a:off x="2667000" y="1069975"/>
            <a:ext cx="6477000"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charset="0"/>
              <a:buChar char="•"/>
            </a:pPr>
            <a:r>
              <a:rPr lang="en-US" dirty="0"/>
              <a:t> </a:t>
            </a:r>
            <a:r>
              <a:rPr lang="en-US" sz="2000" dirty="0"/>
              <a:t>n nodes. Each node is L </a:t>
            </a:r>
            <a:r>
              <a:rPr lang="en-US" sz="2000" dirty="0" err="1"/>
              <a:t>w.p</a:t>
            </a:r>
            <a:r>
              <a:rPr lang="en-US" sz="2000" dirty="0"/>
              <a:t>. </a:t>
            </a:r>
            <a:r>
              <a:rPr lang="en-US" sz="2000" dirty="0" smtClean="0">
                <a:latin typeface="cmmi10" pitchFamily="34" charset="0"/>
              </a:rPr>
              <a:t>v</a:t>
            </a:r>
            <a:r>
              <a:rPr lang="en-US" sz="2000" dirty="0" smtClean="0"/>
              <a:t> </a:t>
            </a:r>
            <a:r>
              <a:rPr lang="en-US" sz="2000" dirty="0"/>
              <a:t>and H </a:t>
            </a:r>
            <a:r>
              <a:rPr lang="en-US" sz="2000" dirty="0" err="1"/>
              <a:t>w.p</a:t>
            </a:r>
            <a:r>
              <a:rPr lang="en-US" sz="2000" dirty="0"/>
              <a:t>. </a:t>
            </a:r>
            <a:r>
              <a:rPr lang="en-US" sz="2000" dirty="0" smtClean="0"/>
              <a:t>v</a:t>
            </a:r>
            <a:endParaRPr lang="en-US" sz="2000" i="1" dirty="0"/>
          </a:p>
          <a:p>
            <a:pPr>
              <a:buFont typeface="Arial" charset="0"/>
              <a:buChar char="•"/>
            </a:pPr>
            <a:endParaRPr lang="en-US" sz="2000" i="1" dirty="0"/>
          </a:p>
          <a:p>
            <a:pPr>
              <a:buFont typeface="Arial" charset="0"/>
              <a:buChar char="•"/>
            </a:pPr>
            <a:r>
              <a:rPr lang="en-US" sz="2000" i="1" dirty="0"/>
              <a:t> </a:t>
            </a:r>
            <a:r>
              <a:rPr lang="en-US" sz="2000" dirty="0"/>
              <a:t>incoming edges to L are drawn </a:t>
            </a:r>
            <a:r>
              <a:rPr lang="en-US" sz="2000" dirty="0" err="1"/>
              <a:t>w.p</a:t>
            </a:r>
            <a:r>
              <a:rPr lang="en-US" sz="2000" dirty="0"/>
              <a:t>. </a:t>
            </a:r>
            <a:endParaRPr lang="en-US" sz="2000" baseline="-25000" dirty="0"/>
          </a:p>
          <a:p>
            <a:pPr>
              <a:buFont typeface="Arial" charset="0"/>
              <a:buChar char="•"/>
            </a:pPr>
            <a:endParaRPr lang="en-US" sz="2000" baseline="-25000" dirty="0"/>
          </a:p>
          <a:p>
            <a:pPr>
              <a:buFont typeface="Arial" charset="0"/>
              <a:buChar char="•"/>
            </a:pPr>
            <a:r>
              <a:rPr lang="en-US" sz="2000" baseline="-25000" dirty="0"/>
              <a:t> </a:t>
            </a:r>
            <a:r>
              <a:rPr lang="en-US" sz="2000" dirty="0"/>
              <a:t>incoming edges to </a:t>
            </a:r>
            <a:r>
              <a:rPr lang="en-US" sz="2000" dirty="0" smtClean="0"/>
              <a:t>H </a:t>
            </a:r>
            <a:r>
              <a:rPr lang="en-US" sz="2000" dirty="0"/>
              <a:t>are drawn </a:t>
            </a:r>
            <a:r>
              <a:rPr lang="en-US" sz="2000" dirty="0" err="1"/>
              <a:t>w.p</a:t>
            </a:r>
            <a:r>
              <a:rPr lang="en-US" sz="2000" dirty="0"/>
              <a:t>. </a:t>
            </a:r>
            <a:r>
              <a:rPr lang="en-US" sz="2000" dirty="0" smtClean="0"/>
              <a:t> </a:t>
            </a:r>
            <a:r>
              <a:rPr lang="en-US" sz="2000" dirty="0" err="1" smtClean="0"/>
              <a:t>c/n</a:t>
            </a:r>
            <a:r>
              <a:rPr lang="en-US" sz="2000" dirty="0" smtClean="0"/>
              <a:t>:</a:t>
            </a:r>
            <a:endParaRPr lang="en-US" sz="2000" baseline="-25000" dirty="0"/>
          </a:p>
        </p:txBody>
      </p:sp>
      <p:pic>
        <p:nvPicPr>
          <p:cNvPr id="24581" name="Picture 10"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7315200" y="1752600"/>
            <a:ext cx="3175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2" descr="txp_fi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2057400"/>
            <a:ext cx="3873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2136775" y="3167063"/>
            <a:ext cx="4586288" cy="738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4584" name="TextBox 15"/>
          <p:cNvSpPr txBox="1">
            <a:spLocks noChangeArrowheads="1"/>
          </p:cNvSpPr>
          <p:nvPr/>
        </p:nvSpPr>
        <p:spPr bwMode="auto">
          <a:xfrm>
            <a:off x="1760538" y="3260725"/>
            <a:ext cx="4445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L</a:t>
            </a:r>
          </a:p>
        </p:txBody>
      </p:sp>
      <p:sp>
        <p:nvSpPr>
          <p:cNvPr id="24585" name="TextBox 16"/>
          <p:cNvSpPr txBox="1">
            <a:spLocks noChangeArrowheads="1"/>
          </p:cNvSpPr>
          <p:nvPr/>
        </p:nvSpPr>
        <p:spPr bwMode="auto">
          <a:xfrm>
            <a:off x="603250" y="5057775"/>
            <a:ext cx="900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H</a:t>
            </a:r>
          </a:p>
        </p:txBody>
      </p:sp>
      <p:sp>
        <p:nvSpPr>
          <p:cNvPr id="18" name="Oval 17"/>
          <p:cNvSpPr/>
          <p:nvPr/>
        </p:nvSpPr>
        <p:spPr>
          <a:xfrm>
            <a:off x="966788" y="4568825"/>
            <a:ext cx="7285037" cy="16240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19" name="Straight Arrow Connector 18"/>
          <p:cNvCxnSpPr>
            <a:stCxn id="32" idx="4"/>
            <a:endCxn id="21" idx="5"/>
          </p:cNvCxnSpPr>
          <p:nvPr/>
        </p:nvCxnSpPr>
        <p:spPr>
          <a:xfrm flipH="1">
            <a:off x="2339975" y="5121275"/>
            <a:ext cx="277813" cy="1809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273800" y="4951413"/>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2257425" y="523716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3568700" y="535781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1944688" y="5037138"/>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2944813" y="4864100"/>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4205288" y="5159375"/>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4827588" y="5268913"/>
            <a:ext cx="968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4708525" y="4835525"/>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4505325" y="5715000"/>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3881438" y="5619750"/>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2754313" y="5275263"/>
            <a:ext cx="968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3214688" y="5307013"/>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2570163" y="5046663"/>
            <a:ext cx="96837"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1798638" y="5467350"/>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5284788" y="5407025"/>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 name="Straight Arrow Connector 34"/>
          <p:cNvCxnSpPr>
            <a:stCxn id="27" idx="4"/>
          </p:cNvCxnSpPr>
          <p:nvPr/>
        </p:nvCxnSpPr>
        <p:spPr>
          <a:xfrm flipH="1">
            <a:off x="4291013" y="4910138"/>
            <a:ext cx="465137" cy="3286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762375" y="4800600"/>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7" name="Straight Arrow Connector 36"/>
          <p:cNvCxnSpPr>
            <a:endCxn id="36" idx="5"/>
          </p:cNvCxnSpPr>
          <p:nvPr/>
        </p:nvCxnSpPr>
        <p:spPr>
          <a:xfrm flipH="1" flipV="1">
            <a:off x="3844925" y="4864100"/>
            <a:ext cx="449263" cy="3698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1" idx="4"/>
          </p:cNvCxnSpPr>
          <p:nvPr/>
        </p:nvCxnSpPr>
        <p:spPr>
          <a:xfrm>
            <a:off x="2840038" y="5332413"/>
            <a:ext cx="423862" cy="49212"/>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0" idx="5"/>
          </p:cNvCxnSpPr>
          <p:nvPr/>
        </p:nvCxnSpPr>
        <p:spPr>
          <a:xfrm flipH="1">
            <a:off x="2836863" y="4938713"/>
            <a:ext cx="198437" cy="4016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3" idx="4"/>
          </p:cNvCxnSpPr>
          <p:nvPr/>
        </p:nvCxnSpPr>
        <p:spPr>
          <a:xfrm flipH="1" flipV="1">
            <a:off x="1993900" y="5111750"/>
            <a:ext cx="303213" cy="1254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065838" y="5619750"/>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5962650" y="523716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5649913" y="5046663"/>
            <a:ext cx="96837"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5464175" y="493871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5129213" y="5905500"/>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7010400" y="504666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7419975" y="5187950"/>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6592888" y="5353050"/>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5588000" y="5456238"/>
            <a:ext cx="968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2" name="Straight Arrow Connector 51"/>
          <p:cNvCxnSpPr>
            <a:stCxn id="48" idx="5"/>
          </p:cNvCxnSpPr>
          <p:nvPr/>
        </p:nvCxnSpPr>
        <p:spPr>
          <a:xfrm>
            <a:off x="7092950" y="5110163"/>
            <a:ext cx="374650" cy="1063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0" idx="4"/>
            <a:endCxn id="48" idx="7"/>
          </p:cNvCxnSpPr>
          <p:nvPr/>
        </p:nvCxnSpPr>
        <p:spPr>
          <a:xfrm>
            <a:off x="6323013" y="5026025"/>
            <a:ext cx="769937" cy="31750"/>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553075" y="5830888"/>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7218363" y="5619750"/>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a:off x="1685925" y="5602288"/>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2398713" y="5749925"/>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a:off x="2578100" y="3535363"/>
            <a:ext cx="968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3027363" y="3535363"/>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3836988" y="3609975"/>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a:off x="4646613" y="3683000"/>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3748088" y="3387725"/>
            <a:ext cx="968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4737100" y="3387725"/>
            <a:ext cx="968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5816600" y="3462338"/>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5283200" y="3535363"/>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2944813" y="3387725"/>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1" name="Straight Arrow Connector 70"/>
          <p:cNvCxnSpPr>
            <a:stCxn id="31" idx="5"/>
            <a:endCxn id="29" idx="3"/>
          </p:cNvCxnSpPr>
          <p:nvPr/>
        </p:nvCxnSpPr>
        <p:spPr>
          <a:xfrm>
            <a:off x="3298825" y="5370513"/>
            <a:ext cx="596900" cy="3127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5049838" y="3355975"/>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4338638" y="3355975"/>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73"/>
          <p:cNvSpPr/>
          <p:nvPr/>
        </p:nvSpPr>
        <p:spPr>
          <a:xfrm>
            <a:off x="4249738" y="3565525"/>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0" name="Straight Arrow Connector 79"/>
          <p:cNvCxnSpPr>
            <a:endCxn id="27" idx="7"/>
          </p:cNvCxnSpPr>
          <p:nvPr/>
        </p:nvCxnSpPr>
        <p:spPr>
          <a:xfrm flipH="1">
            <a:off x="4791075" y="3505200"/>
            <a:ext cx="1104900" cy="13414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23" idx="1"/>
          </p:cNvCxnSpPr>
          <p:nvPr/>
        </p:nvCxnSpPr>
        <p:spPr>
          <a:xfrm flipH="1">
            <a:off x="1958975" y="3606800"/>
            <a:ext cx="1104900" cy="14414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64" idx="5"/>
          </p:cNvCxnSpPr>
          <p:nvPr/>
        </p:nvCxnSpPr>
        <p:spPr>
          <a:xfrm flipH="1" flipV="1">
            <a:off x="5899150" y="3525838"/>
            <a:ext cx="706438" cy="1849437"/>
          </a:xfrm>
          <a:prstGeom prst="straightConnector1">
            <a:avLst/>
          </a:prstGeom>
          <a:ln w="31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65" idx="7"/>
          </p:cNvCxnSpPr>
          <p:nvPr/>
        </p:nvCxnSpPr>
        <p:spPr>
          <a:xfrm flipH="1" flipV="1">
            <a:off x="5367338" y="3546475"/>
            <a:ext cx="1892300" cy="2103438"/>
          </a:xfrm>
          <a:prstGeom prst="straightConnector1">
            <a:avLst/>
          </a:prstGeom>
          <a:ln w="31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65" idx="3"/>
          </p:cNvCxnSpPr>
          <p:nvPr/>
        </p:nvCxnSpPr>
        <p:spPr>
          <a:xfrm flipH="1" flipV="1">
            <a:off x="5297488" y="3600450"/>
            <a:ext cx="288925" cy="1893888"/>
          </a:xfrm>
          <a:prstGeom prst="straightConnector1">
            <a:avLst/>
          </a:prstGeom>
          <a:ln w="31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72" idx="5"/>
          </p:cNvCxnSpPr>
          <p:nvPr/>
        </p:nvCxnSpPr>
        <p:spPr>
          <a:xfrm flipH="1" flipV="1">
            <a:off x="5133975" y="3419475"/>
            <a:ext cx="854075" cy="1806575"/>
          </a:xfrm>
          <a:prstGeom prst="straightConnector1">
            <a:avLst/>
          </a:prstGeom>
          <a:ln w="31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61" idx="4"/>
          </p:cNvCxnSpPr>
          <p:nvPr/>
        </p:nvCxnSpPr>
        <p:spPr>
          <a:xfrm flipH="1" flipV="1">
            <a:off x="4695825" y="3759200"/>
            <a:ext cx="166688" cy="1590675"/>
          </a:xfrm>
          <a:prstGeom prst="straightConnector1">
            <a:avLst/>
          </a:prstGeom>
          <a:ln w="31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61" idx="4"/>
          </p:cNvCxnSpPr>
          <p:nvPr/>
        </p:nvCxnSpPr>
        <p:spPr>
          <a:xfrm flipH="1" flipV="1">
            <a:off x="4695825" y="3759200"/>
            <a:ext cx="1325563" cy="1455738"/>
          </a:xfrm>
          <a:prstGeom prst="straightConnector1">
            <a:avLst/>
          </a:prstGeom>
          <a:ln w="31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74" idx="0"/>
          </p:cNvCxnSpPr>
          <p:nvPr/>
        </p:nvCxnSpPr>
        <p:spPr>
          <a:xfrm flipV="1">
            <a:off x="4271963" y="3565525"/>
            <a:ext cx="26987" cy="1627188"/>
          </a:xfrm>
          <a:prstGeom prst="straightConnector1">
            <a:avLst/>
          </a:prstGeom>
          <a:ln w="31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74" idx="4"/>
          </p:cNvCxnSpPr>
          <p:nvPr/>
        </p:nvCxnSpPr>
        <p:spPr>
          <a:xfrm flipV="1">
            <a:off x="3770313" y="3640138"/>
            <a:ext cx="528637" cy="1139825"/>
          </a:xfrm>
          <a:prstGeom prst="straightConnector1">
            <a:avLst/>
          </a:prstGeom>
          <a:ln w="31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endCxn id="64" idx="0"/>
          </p:cNvCxnSpPr>
          <p:nvPr/>
        </p:nvCxnSpPr>
        <p:spPr>
          <a:xfrm flipH="1" flipV="1">
            <a:off x="5864225" y="3462338"/>
            <a:ext cx="1619250" cy="1741487"/>
          </a:xfrm>
          <a:prstGeom prst="straightConnector1">
            <a:avLst/>
          </a:prstGeom>
          <a:ln w="31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60" idx="1"/>
          </p:cNvCxnSpPr>
          <p:nvPr/>
        </p:nvCxnSpPr>
        <p:spPr>
          <a:xfrm flipV="1">
            <a:off x="3770313" y="3621088"/>
            <a:ext cx="80962" cy="1249362"/>
          </a:xfrm>
          <a:prstGeom prst="straightConnector1">
            <a:avLst/>
          </a:prstGeom>
          <a:ln w="31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59" idx="6"/>
          </p:cNvCxnSpPr>
          <p:nvPr/>
        </p:nvCxnSpPr>
        <p:spPr>
          <a:xfrm flipH="1" flipV="1">
            <a:off x="3125788" y="3573463"/>
            <a:ext cx="631825" cy="1230312"/>
          </a:xfrm>
          <a:prstGeom prst="straightConnector1">
            <a:avLst/>
          </a:prstGeom>
          <a:ln w="31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58" idx="4"/>
          </p:cNvCxnSpPr>
          <p:nvPr/>
        </p:nvCxnSpPr>
        <p:spPr>
          <a:xfrm flipV="1">
            <a:off x="2420938" y="3611563"/>
            <a:ext cx="206375" cy="2162175"/>
          </a:xfrm>
          <a:prstGeom prst="straightConnector1">
            <a:avLst/>
          </a:prstGeom>
          <a:ln w="31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61" idx="3"/>
          </p:cNvCxnSpPr>
          <p:nvPr/>
        </p:nvCxnSpPr>
        <p:spPr>
          <a:xfrm flipV="1">
            <a:off x="2465388" y="3748088"/>
            <a:ext cx="2195512" cy="2047875"/>
          </a:xfrm>
          <a:prstGeom prst="straightConnector1">
            <a:avLst/>
          </a:prstGeom>
          <a:ln w="31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66" idx="4"/>
          </p:cNvCxnSpPr>
          <p:nvPr/>
        </p:nvCxnSpPr>
        <p:spPr>
          <a:xfrm flipV="1">
            <a:off x="1839913" y="3463925"/>
            <a:ext cx="1154112" cy="2008188"/>
          </a:xfrm>
          <a:prstGeom prst="straightConnector1">
            <a:avLst/>
          </a:prstGeom>
          <a:ln w="31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endCxn id="62" idx="2"/>
          </p:cNvCxnSpPr>
          <p:nvPr/>
        </p:nvCxnSpPr>
        <p:spPr>
          <a:xfrm flipV="1">
            <a:off x="3646488" y="3425825"/>
            <a:ext cx="101600" cy="2001838"/>
          </a:xfrm>
          <a:prstGeom prst="straightConnector1">
            <a:avLst/>
          </a:prstGeom>
          <a:ln w="3175">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8" name="Slide Number Placeholder 77"/>
          <p:cNvSpPr>
            <a:spLocks noGrp="1"/>
          </p:cNvSpPr>
          <p:nvPr>
            <p:ph type="sldNum" sz="quarter" idx="12"/>
          </p:nvPr>
        </p:nvSpPr>
        <p:spPr/>
        <p:txBody>
          <a:bodyPr/>
          <a:lstStyle/>
          <a:p>
            <a:fld id="{F91821D2-A7E2-4DB5-B8A4-E1316A0A2ADD}" type="slidenum">
              <a:rPr lang="en-US" smtClean="0"/>
              <a:pPr/>
              <a:t>45</a:t>
            </a:fld>
            <a:endParaRPr lang="en-US"/>
          </a:p>
        </p:txBody>
      </p:sp>
      <p:sp>
        <p:nvSpPr>
          <p:cNvPr id="79" name="TextBox 78"/>
          <p:cNvSpPr txBox="1"/>
          <p:nvPr/>
        </p:nvSpPr>
        <p:spPr>
          <a:xfrm>
            <a:off x="7239000" y="3124200"/>
            <a:ext cx="1524000" cy="1569660"/>
          </a:xfrm>
          <a:prstGeom prst="rect">
            <a:avLst/>
          </a:prstGeom>
          <a:noFill/>
        </p:spPr>
        <p:txBody>
          <a:bodyPr wrap="square" rtlCol="0">
            <a:spAutoFit/>
          </a:bodyPr>
          <a:lstStyle/>
          <a:p>
            <a:r>
              <a:rPr lang="en-US" sz="2400" dirty="0" smtClean="0"/>
              <a:t>L nodes have many incoming arrows</a:t>
            </a:r>
            <a:endParaRPr lang="en-US" sz="2400" dirty="0"/>
          </a:p>
        </p:txBody>
      </p:sp>
    </p:spTree>
    <p:extLst>
      <p:ext uri="{BB962C8B-B14F-4D97-AF65-F5344CB8AC3E}">
        <p14:creationId xmlns:p14="http://schemas.microsoft.com/office/powerpoint/2010/main" val="341843080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152400"/>
            <a:ext cx="9350375" cy="704850"/>
          </a:xfrm>
          <a:prstGeom prst="rect">
            <a:avLst/>
          </a:prstGeom>
          <a:noFill/>
        </p:spPr>
        <p:txBody>
          <a:bodyPr/>
          <a:lstStyle/>
          <a:p>
            <a:pPr algn="ctr" fontAlgn="base">
              <a:spcBef>
                <a:spcPct val="0"/>
              </a:spcBef>
              <a:spcAft>
                <a:spcPct val="0"/>
              </a:spcAft>
              <a:defRPr/>
            </a:pPr>
            <a:r>
              <a:rPr lang="en-US" sz="2400" b="1" kern="0" dirty="0">
                <a:solidFill>
                  <a:srgbClr val="333399"/>
                </a:solidFill>
              </a:rPr>
              <a:t>Case </a:t>
            </a:r>
            <a:r>
              <a:rPr lang="en-US" sz="2400" kern="0" dirty="0" smtClean="0">
                <a:solidFill>
                  <a:srgbClr val="000000"/>
                </a:solidFill>
              </a:rPr>
              <a:t>v&gt;0 (some low sensitized, easy to match patients</a:t>
            </a:r>
            <a:r>
              <a:rPr lang="en-US" sz="2200" b="1" kern="0" dirty="0" smtClean="0">
                <a:solidFill>
                  <a:srgbClr val="333399"/>
                </a:solidFill>
              </a:rPr>
              <a:t>. </a:t>
            </a:r>
            <a:r>
              <a:rPr lang="en-US" sz="2200" b="1" kern="0" dirty="0">
                <a:solidFill>
                  <a:srgbClr val="333399"/>
                </a:solidFill>
              </a:rPr>
              <a:t>Why increasing cycle </a:t>
            </a:r>
            <a:r>
              <a:rPr lang="en-US" sz="2200" b="1" kern="0" dirty="0" smtClean="0">
                <a:solidFill>
                  <a:srgbClr val="333399"/>
                </a:solidFill>
              </a:rPr>
              <a:t>size helps</a:t>
            </a:r>
            <a:r>
              <a:rPr lang="en-US" kern="0" dirty="0">
                <a:solidFill>
                  <a:srgbClr val="000000"/>
                </a:solidFill>
              </a:rPr>
              <a:t>	</a:t>
            </a:r>
            <a:r>
              <a:rPr lang="en-US" sz="2000" kern="0" dirty="0">
                <a:solidFill>
                  <a:srgbClr val="000000"/>
                </a:solidFill>
              </a:rPr>
              <a:t/>
            </a:r>
            <a:br>
              <a:rPr lang="en-US" sz="2000" kern="0" dirty="0">
                <a:solidFill>
                  <a:srgbClr val="000000"/>
                </a:solidFill>
              </a:rPr>
            </a:br>
            <a:endParaRPr lang="en-US" kern="0" dirty="0">
              <a:solidFill>
                <a:srgbClr val="000000"/>
              </a:solidFill>
            </a:endParaRPr>
          </a:p>
        </p:txBody>
      </p:sp>
      <p:pic>
        <p:nvPicPr>
          <p:cNvPr id="28675" name="Picture 7" descr="txp_fi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15925" y="4616450"/>
            <a:ext cx="216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2878138" y="4192588"/>
            <a:ext cx="3887787" cy="554037"/>
          </a:xfrm>
          <a:prstGeom prst="ellipse">
            <a:avLst/>
          </a:prstGeom>
          <a:solidFill>
            <a:srgbClr val="7030A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000000"/>
              </a:solidFill>
            </a:endParaRPr>
          </a:p>
        </p:txBody>
      </p:sp>
      <p:sp>
        <p:nvSpPr>
          <p:cNvPr id="28677" name="TextBox 15"/>
          <p:cNvSpPr txBox="1">
            <a:spLocks noChangeArrowheads="1"/>
          </p:cNvSpPr>
          <p:nvPr/>
        </p:nvSpPr>
        <p:spPr bwMode="auto">
          <a:xfrm>
            <a:off x="2559050" y="4264025"/>
            <a:ext cx="3762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000">
                <a:solidFill>
                  <a:srgbClr val="000000"/>
                </a:solidFill>
              </a:rPr>
              <a:t>L</a:t>
            </a:r>
          </a:p>
        </p:txBody>
      </p:sp>
      <p:sp>
        <p:nvSpPr>
          <p:cNvPr id="28678" name="TextBox 16"/>
          <p:cNvSpPr txBox="1">
            <a:spLocks noChangeArrowheads="1"/>
          </p:cNvSpPr>
          <p:nvPr/>
        </p:nvSpPr>
        <p:spPr bwMode="auto">
          <a:xfrm>
            <a:off x="1579563" y="5610225"/>
            <a:ext cx="7620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solidFill>
                  <a:srgbClr val="000000"/>
                </a:solidFill>
              </a:rPr>
              <a:t>H</a:t>
            </a:r>
          </a:p>
        </p:txBody>
      </p:sp>
      <p:sp>
        <p:nvSpPr>
          <p:cNvPr id="18" name="Oval 17"/>
          <p:cNvSpPr/>
          <p:nvPr/>
        </p:nvSpPr>
        <p:spPr>
          <a:xfrm>
            <a:off x="1885950" y="5243513"/>
            <a:ext cx="6176963" cy="12160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000000"/>
              </a:solidFill>
            </a:endParaRPr>
          </a:p>
        </p:txBody>
      </p:sp>
      <p:cxnSp>
        <p:nvCxnSpPr>
          <p:cNvPr id="19" name="Straight Arrow Connector 18"/>
          <p:cNvCxnSpPr>
            <a:stCxn id="32" idx="4"/>
            <a:endCxn id="21" idx="5"/>
          </p:cNvCxnSpPr>
          <p:nvPr/>
        </p:nvCxnSpPr>
        <p:spPr>
          <a:xfrm flipH="1">
            <a:off x="3051175" y="5657850"/>
            <a:ext cx="234950" cy="1349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386513" y="5529263"/>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1" name="Oval 20"/>
          <p:cNvSpPr/>
          <p:nvPr/>
        </p:nvSpPr>
        <p:spPr>
          <a:xfrm>
            <a:off x="2979738" y="574516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2" name="Oval 21"/>
          <p:cNvSpPr/>
          <p:nvPr/>
        </p:nvSpPr>
        <p:spPr>
          <a:xfrm>
            <a:off x="4092575" y="5834063"/>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3" name="Oval 22"/>
          <p:cNvSpPr/>
          <p:nvPr/>
        </p:nvSpPr>
        <p:spPr>
          <a:xfrm>
            <a:off x="2716213" y="5594350"/>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4" name="Oval 23"/>
          <p:cNvSpPr/>
          <p:nvPr/>
        </p:nvSpPr>
        <p:spPr>
          <a:xfrm>
            <a:off x="3563938" y="5464175"/>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5" name="Oval 24"/>
          <p:cNvSpPr/>
          <p:nvPr/>
        </p:nvSpPr>
        <p:spPr>
          <a:xfrm>
            <a:off x="4630738" y="5686425"/>
            <a:ext cx="82550"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6" name="Oval 25"/>
          <p:cNvSpPr/>
          <p:nvPr/>
        </p:nvSpPr>
        <p:spPr>
          <a:xfrm>
            <a:off x="5159375" y="5768975"/>
            <a:ext cx="82550"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7" name="Oval 26"/>
          <p:cNvSpPr/>
          <p:nvPr/>
        </p:nvSpPr>
        <p:spPr>
          <a:xfrm>
            <a:off x="5057775" y="5443538"/>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8" name="Oval 27"/>
          <p:cNvSpPr/>
          <p:nvPr/>
        </p:nvSpPr>
        <p:spPr>
          <a:xfrm>
            <a:off x="4886325" y="6102350"/>
            <a:ext cx="82550"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9" name="Oval 28"/>
          <p:cNvSpPr/>
          <p:nvPr/>
        </p:nvSpPr>
        <p:spPr>
          <a:xfrm>
            <a:off x="4356100" y="603091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0" name="Oval 29"/>
          <p:cNvSpPr/>
          <p:nvPr/>
        </p:nvSpPr>
        <p:spPr>
          <a:xfrm>
            <a:off x="3402013" y="5773738"/>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1" name="Oval 30"/>
          <p:cNvSpPr/>
          <p:nvPr/>
        </p:nvSpPr>
        <p:spPr>
          <a:xfrm>
            <a:off x="3792538" y="5795963"/>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2" name="Oval 31"/>
          <p:cNvSpPr/>
          <p:nvPr/>
        </p:nvSpPr>
        <p:spPr>
          <a:xfrm>
            <a:off x="3244850" y="5600700"/>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3" name="Oval 32"/>
          <p:cNvSpPr/>
          <p:nvPr/>
        </p:nvSpPr>
        <p:spPr>
          <a:xfrm>
            <a:off x="2592388" y="591661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4" name="Oval 33"/>
          <p:cNvSpPr/>
          <p:nvPr/>
        </p:nvSpPr>
        <p:spPr>
          <a:xfrm>
            <a:off x="5546725" y="5870575"/>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35" name="Straight Arrow Connector 34"/>
          <p:cNvCxnSpPr>
            <a:stCxn id="27" idx="4"/>
          </p:cNvCxnSpPr>
          <p:nvPr/>
        </p:nvCxnSpPr>
        <p:spPr>
          <a:xfrm flipH="1">
            <a:off x="4705350" y="5499100"/>
            <a:ext cx="393700" cy="2460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256088" y="5416550"/>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37" name="Straight Arrow Connector 36"/>
          <p:cNvCxnSpPr>
            <a:endCxn id="36" idx="5"/>
          </p:cNvCxnSpPr>
          <p:nvPr/>
        </p:nvCxnSpPr>
        <p:spPr>
          <a:xfrm flipH="1" flipV="1">
            <a:off x="4325938" y="5464175"/>
            <a:ext cx="381000" cy="2778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1" idx="4"/>
          </p:cNvCxnSpPr>
          <p:nvPr/>
        </p:nvCxnSpPr>
        <p:spPr>
          <a:xfrm>
            <a:off x="3475038" y="5816600"/>
            <a:ext cx="358775" cy="36513"/>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0" idx="5"/>
          </p:cNvCxnSpPr>
          <p:nvPr/>
        </p:nvCxnSpPr>
        <p:spPr>
          <a:xfrm flipH="1">
            <a:off x="3471863" y="5519738"/>
            <a:ext cx="168275" cy="3016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3" idx="4"/>
          </p:cNvCxnSpPr>
          <p:nvPr/>
        </p:nvCxnSpPr>
        <p:spPr>
          <a:xfrm flipH="1" flipV="1">
            <a:off x="2757488" y="5651500"/>
            <a:ext cx="257175" cy="936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210300" y="603091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4" name="Oval 43"/>
          <p:cNvSpPr/>
          <p:nvPr/>
        </p:nvSpPr>
        <p:spPr>
          <a:xfrm>
            <a:off x="6121400" y="574516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5" name="Oval 44"/>
          <p:cNvSpPr/>
          <p:nvPr/>
        </p:nvSpPr>
        <p:spPr>
          <a:xfrm>
            <a:off x="5856288" y="5600700"/>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6" name="Oval 45"/>
          <p:cNvSpPr/>
          <p:nvPr/>
        </p:nvSpPr>
        <p:spPr>
          <a:xfrm>
            <a:off x="5699125" y="5519738"/>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7" name="Oval 46"/>
          <p:cNvSpPr/>
          <p:nvPr/>
        </p:nvSpPr>
        <p:spPr>
          <a:xfrm>
            <a:off x="5414963" y="6245225"/>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8" name="Oval 47"/>
          <p:cNvSpPr/>
          <p:nvPr/>
        </p:nvSpPr>
        <p:spPr>
          <a:xfrm>
            <a:off x="7008813" y="5600700"/>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9" name="Oval 48"/>
          <p:cNvSpPr/>
          <p:nvPr/>
        </p:nvSpPr>
        <p:spPr>
          <a:xfrm>
            <a:off x="7356475" y="570706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0" name="Oval 49"/>
          <p:cNvSpPr/>
          <p:nvPr/>
        </p:nvSpPr>
        <p:spPr>
          <a:xfrm>
            <a:off x="6656388" y="5830888"/>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1" name="Oval 50"/>
          <p:cNvSpPr/>
          <p:nvPr/>
        </p:nvSpPr>
        <p:spPr>
          <a:xfrm>
            <a:off x="5803900" y="5908675"/>
            <a:ext cx="82550"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52" name="Straight Arrow Connector 51"/>
          <p:cNvCxnSpPr>
            <a:stCxn id="48" idx="5"/>
          </p:cNvCxnSpPr>
          <p:nvPr/>
        </p:nvCxnSpPr>
        <p:spPr>
          <a:xfrm>
            <a:off x="7080250" y="5649913"/>
            <a:ext cx="317500" cy="793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0" idx="4"/>
            <a:endCxn id="48" idx="7"/>
          </p:cNvCxnSpPr>
          <p:nvPr/>
        </p:nvCxnSpPr>
        <p:spPr>
          <a:xfrm>
            <a:off x="6427788" y="5586413"/>
            <a:ext cx="652462" cy="23812"/>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773738" y="618966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5" name="Oval 54"/>
          <p:cNvSpPr/>
          <p:nvPr/>
        </p:nvSpPr>
        <p:spPr>
          <a:xfrm>
            <a:off x="7185025" y="603091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6" name="Oval 55"/>
          <p:cNvSpPr/>
          <p:nvPr/>
        </p:nvSpPr>
        <p:spPr>
          <a:xfrm>
            <a:off x="2497138" y="601821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7" name="Oval 56"/>
          <p:cNvSpPr/>
          <p:nvPr/>
        </p:nvSpPr>
        <p:spPr>
          <a:xfrm>
            <a:off x="3100388" y="6127750"/>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8" name="Oval 57"/>
          <p:cNvSpPr/>
          <p:nvPr/>
        </p:nvSpPr>
        <p:spPr>
          <a:xfrm>
            <a:off x="3252788" y="4468813"/>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9" name="Oval 58"/>
          <p:cNvSpPr/>
          <p:nvPr/>
        </p:nvSpPr>
        <p:spPr>
          <a:xfrm>
            <a:off x="3633788" y="4468813"/>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0" name="Oval 59"/>
          <p:cNvSpPr/>
          <p:nvPr/>
        </p:nvSpPr>
        <p:spPr>
          <a:xfrm>
            <a:off x="4319588" y="4524375"/>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1" name="Oval 60"/>
          <p:cNvSpPr/>
          <p:nvPr/>
        </p:nvSpPr>
        <p:spPr>
          <a:xfrm>
            <a:off x="5006975" y="4579938"/>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2" name="Oval 61"/>
          <p:cNvSpPr/>
          <p:nvPr/>
        </p:nvSpPr>
        <p:spPr>
          <a:xfrm>
            <a:off x="4243388" y="4359275"/>
            <a:ext cx="82550"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3" name="Oval 62"/>
          <p:cNvSpPr/>
          <p:nvPr/>
        </p:nvSpPr>
        <p:spPr>
          <a:xfrm>
            <a:off x="5083175" y="4359275"/>
            <a:ext cx="82550"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4" name="Oval 63"/>
          <p:cNvSpPr/>
          <p:nvPr/>
        </p:nvSpPr>
        <p:spPr>
          <a:xfrm>
            <a:off x="5997575" y="4414838"/>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5" name="Oval 64"/>
          <p:cNvSpPr/>
          <p:nvPr/>
        </p:nvSpPr>
        <p:spPr>
          <a:xfrm>
            <a:off x="5546725" y="4468813"/>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6" name="Oval 65"/>
          <p:cNvSpPr/>
          <p:nvPr/>
        </p:nvSpPr>
        <p:spPr>
          <a:xfrm>
            <a:off x="3563938" y="4359275"/>
            <a:ext cx="82550"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71" name="Straight Arrow Connector 70"/>
          <p:cNvCxnSpPr>
            <a:stCxn id="31" idx="5"/>
            <a:endCxn id="29" idx="3"/>
          </p:cNvCxnSpPr>
          <p:nvPr/>
        </p:nvCxnSpPr>
        <p:spPr>
          <a:xfrm>
            <a:off x="3862388" y="5845175"/>
            <a:ext cx="506412" cy="2333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5348288" y="4333875"/>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73" name="Oval 72"/>
          <p:cNvSpPr/>
          <p:nvPr/>
        </p:nvSpPr>
        <p:spPr>
          <a:xfrm>
            <a:off x="4745038" y="4333875"/>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74" name="Oval 73"/>
          <p:cNvSpPr/>
          <p:nvPr/>
        </p:nvSpPr>
        <p:spPr>
          <a:xfrm>
            <a:off x="4670425" y="4491038"/>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80" name="Straight Arrow Connector 79"/>
          <p:cNvCxnSpPr>
            <a:endCxn id="27" idx="7"/>
          </p:cNvCxnSpPr>
          <p:nvPr/>
        </p:nvCxnSpPr>
        <p:spPr>
          <a:xfrm flipH="1">
            <a:off x="5127625" y="4446588"/>
            <a:ext cx="936625" cy="10048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23" idx="1"/>
          </p:cNvCxnSpPr>
          <p:nvPr/>
        </p:nvCxnSpPr>
        <p:spPr>
          <a:xfrm flipH="1">
            <a:off x="2727325" y="4521200"/>
            <a:ext cx="936625" cy="1081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732" name="Down Arrow 113"/>
          <p:cNvSpPr>
            <a:spLocks noChangeArrowheads="1"/>
          </p:cNvSpPr>
          <p:nvPr/>
        </p:nvSpPr>
        <p:spPr bwMode="auto">
          <a:xfrm rot="9497461">
            <a:off x="6386513" y="4503738"/>
            <a:ext cx="303212" cy="1193800"/>
          </a:xfrm>
          <a:prstGeom prst="downArrow">
            <a:avLst>
              <a:gd name="adj1" fmla="val 50000"/>
              <a:gd name="adj2" fmla="val 49889"/>
            </a:avLst>
          </a:prstGeom>
          <a:solidFill>
            <a:srgbClr val="7030A0"/>
          </a:solidFill>
          <a:ln w="9525" algn="ctr">
            <a:solidFill>
              <a:schemeClr val="tx1"/>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28733" name="Down Arrow 78"/>
          <p:cNvSpPr>
            <a:spLocks noChangeArrowheads="1"/>
          </p:cNvSpPr>
          <p:nvPr/>
        </p:nvSpPr>
        <p:spPr bwMode="auto">
          <a:xfrm rot="-10550448">
            <a:off x="2898775" y="4495800"/>
            <a:ext cx="301625" cy="1192213"/>
          </a:xfrm>
          <a:prstGeom prst="downArrow">
            <a:avLst>
              <a:gd name="adj1" fmla="val 50000"/>
              <a:gd name="adj2" fmla="val 50085"/>
            </a:avLst>
          </a:prstGeom>
          <a:solidFill>
            <a:srgbClr val="7030A0"/>
          </a:solidFill>
          <a:ln w="9525" algn="ctr">
            <a:solidFill>
              <a:schemeClr val="tx1"/>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28734" name="Text Box 2"/>
          <p:cNvSpPr txBox="1">
            <a:spLocks noChangeArrowheads="1"/>
          </p:cNvSpPr>
          <p:nvPr/>
        </p:nvSpPr>
        <p:spPr bwMode="auto">
          <a:xfrm>
            <a:off x="228601" y="990600"/>
            <a:ext cx="89154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b="1" dirty="0">
                <a:solidFill>
                  <a:srgbClr val="000000"/>
                </a:solidFill>
              </a:rPr>
              <a:t>Theorem. </a:t>
            </a:r>
            <a:r>
              <a:rPr lang="en-US" dirty="0">
                <a:solidFill>
                  <a:srgbClr val="000000"/>
                </a:solidFill>
              </a:rPr>
              <a:t>Let  </a:t>
            </a:r>
            <a:r>
              <a:rPr lang="en-US" sz="2000" b="1" i="1" dirty="0">
                <a:solidFill>
                  <a:srgbClr val="000000"/>
                </a:solidFill>
              </a:rPr>
              <a:t>C</a:t>
            </a:r>
            <a:r>
              <a:rPr lang="en-US" sz="2000" b="1" i="1" baseline="-25000" dirty="0">
                <a:solidFill>
                  <a:srgbClr val="000000"/>
                </a:solidFill>
              </a:rPr>
              <a:t>k</a:t>
            </a:r>
            <a:r>
              <a:rPr lang="en-US" sz="2000" i="1" dirty="0">
                <a:solidFill>
                  <a:srgbClr val="000000"/>
                </a:solidFill>
              </a:rPr>
              <a:t> </a:t>
            </a:r>
            <a:r>
              <a:rPr lang="en-US" dirty="0">
                <a:solidFill>
                  <a:srgbClr val="000000"/>
                </a:solidFill>
              </a:rPr>
              <a:t>be the largest number of transplants achievable with </a:t>
            </a:r>
          </a:p>
          <a:p>
            <a:pPr eaLnBrk="0" fontAlgn="base" hangingPunct="0">
              <a:spcBef>
                <a:spcPct val="0"/>
              </a:spcBef>
              <a:spcAft>
                <a:spcPct val="0"/>
              </a:spcAft>
            </a:pPr>
            <a:r>
              <a:rPr lang="en-US" dirty="0">
                <a:solidFill>
                  <a:srgbClr val="000000"/>
                </a:solidFill>
              </a:rPr>
              <a:t>cycles </a:t>
            </a:r>
            <a:r>
              <a:rPr lang="en-US" b="1" i="1" dirty="0">
                <a:solidFill>
                  <a:srgbClr val="000000"/>
                </a:solidFill>
                <a:latin typeface="cmsy10" pitchFamily="34" charset="0"/>
              </a:rPr>
              <a:t>·</a:t>
            </a:r>
            <a:r>
              <a:rPr lang="en-US" sz="2000" b="1" i="1" dirty="0">
                <a:solidFill>
                  <a:srgbClr val="000000"/>
                </a:solidFill>
              </a:rPr>
              <a:t> k</a:t>
            </a:r>
            <a:r>
              <a:rPr lang="en-US" dirty="0">
                <a:solidFill>
                  <a:srgbClr val="000000"/>
                </a:solidFill>
              </a:rPr>
              <a:t>.  Let </a:t>
            </a:r>
            <a:r>
              <a:rPr lang="en-US" sz="2000" b="1" i="1" dirty="0" err="1">
                <a:solidFill>
                  <a:srgbClr val="000000"/>
                </a:solidFill>
              </a:rPr>
              <a:t>D</a:t>
            </a:r>
            <a:r>
              <a:rPr lang="en-US" sz="2000" b="1" i="1" baseline="-25000" dirty="0" err="1">
                <a:solidFill>
                  <a:srgbClr val="000000"/>
                </a:solidFill>
              </a:rPr>
              <a:t>k</a:t>
            </a:r>
            <a:r>
              <a:rPr lang="en-US" dirty="0">
                <a:solidFill>
                  <a:srgbClr val="000000"/>
                </a:solidFill>
              </a:rPr>
              <a:t> be the largest number of transplants achievable with </a:t>
            </a:r>
          </a:p>
          <a:p>
            <a:pPr eaLnBrk="0" fontAlgn="base" hangingPunct="0">
              <a:spcBef>
                <a:spcPct val="0"/>
              </a:spcBef>
              <a:spcAft>
                <a:spcPct val="0"/>
              </a:spcAft>
            </a:pPr>
            <a:r>
              <a:rPr lang="en-US" dirty="0">
                <a:solidFill>
                  <a:srgbClr val="000000"/>
                </a:solidFill>
              </a:rPr>
              <a:t>cycles </a:t>
            </a:r>
            <a:r>
              <a:rPr lang="en-US" b="1" i="1" dirty="0">
                <a:solidFill>
                  <a:srgbClr val="000000"/>
                </a:solidFill>
                <a:latin typeface="cmsy10" pitchFamily="34" charset="0"/>
              </a:rPr>
              <a:t>·</a:t>
            </a:r>
            <a:r>
              <a:rPr lang="en-US" sz="2000" b="1" i="1" dirty="0">
                <a:solidFill>
                  <a:srgbClr val="000000"/>
                </a:solidFill>
              </a:rPr>
              <a:t> k </a:t>
            </a:r>
            <a:r>
              <a:rPr lang="en-US" b="1" dirty="0">
                <a:solidFill>
                  <a:srgbClr val="000000"/>
                </a:solidFill>
              </a:rPr>
              <a:t>plus one </a:t>
            </a:r>
            <a:r>
              <a:rPr lang="en-US" b="1" dirty="0" smtClean="0">
                <a:solidFill>
                  <a:srgbClr val="000000"/>
                </a:solidFill>
              </a:rPr>
              <a:t>non-directed </a:t>
            </a:r>
            <a:r>
              <a:rPr lang="en-US" b="1" dirty="0">
                <a:solidFill>
                  <a:srgbClr val="000000"/>
                </a:solidFill>
              </a:rPr>
              <a:t>donor</a:t>
            </a:r>
            <a:r>
              <a:rPr lang="en-US" dirty="0">
                <a:solidFill>
                  <a:srgbClr val="000000"/>
                </a:solidFill>
              </a:rPr>
              <a:t>. Then for every constant </a:t>
            </a:r>
            <a:r>
              <a:rPr lang="en-US" b="1" i="1" dirty="0">
                <a:solidFill>
                  <a:srgbClr val="000000"/>
                </a:solidFill>
              </a:rPr>
              <a:t>k </a:t>
            </a:r>
            <a:r>
              <a:rPr lang="en-US" dirty="0">
                <a:solidFill>
                  <a:srgbClr val="000000"/>
                </a:solidFill>
              </a:rPr>
              <a:t>there exists </a:t>
            </a:r>
            <a:r>
              <a:rPr lang="el-GR" sz="2000" b="1" dirty="0" smtClean="0">
                <a:solidFill>
                  <a:srgbClr val="000000"/>
                </a:solidFill>
                <a:latin typeface="Times New Roman"/>
                <a:cs typeface="Times New Roman"/>
              </a:rPr>
              <a:t>ρ</a:t>
            </a:r>
            <a:r>
              <a:rPr lang="en-US" sz="2000" b="1" dirty="0" smtClean="0">
                <a:solidFill>
                  <a:srgbClr val="000000"/>
                </a:solidFill>
              </a:rPr>
              <a:t>&gt;0</a:t>
            </a:r>
            <a:endParaRPr lang="en-US" sz="2000" b="1" dirty="0">
              <a:solidFill>
                <a:srgbClr val="000000"/>
              </a:solidFill>
            </a:endParaRPr>
          </a:p>
          <a:p>
            <a:pPr eaLnBrk="0" fontAlgn="base" hangingPunct="0">
              <a:spcBef>
                <a:spcPct val="0"/>
              </a:spcBef>
              <a:spcAft>
                <a:spcPct val="0"/>
              </a:spcAft>
            </a:pPr>
            <a:endParaRPr lang="en-US" sz="2000" b="1" dirty="0">
              <a:solidFill>
                <a:srgbClr val="000000"/>
              </a:solidFill>
            </a:endParaRPr>
          </a:p>
          <a:p>
            <a:pPr eaLnBrk="0" fontAlgn="base" hangingPunct="0">
              <a:spcBef>
                <a:spcPct val="0"/>
              </a:spcBef>
              <a:spcAft>
                <a:spcPct val="0"/>
              </a:spcAft>
            </a:pPr>
            <a:endParaRPr lang="en-US" sz="2000" b="1" dirty="0">
              <a:solidFill>
                <a:srgbClr val="000000"/>
              </a:solidFill>
            </a:endParaRPr>
          </a:p>
          <a:p>
            <a:pPr eaLnBrk="0" fontAlgn="base" hangingPunct="0">
              <a:spcBef>
                <a:spcPct val="0"/>
              </a:spcBef>
              <a:spcAft>
                <a:spcPct val="0"/>
              </a:spcAft>
            </a:pPr>
            <a:endParaRPr lang="en-US" sz="2000" b="1" dirty="0">
              <a:solidFill>
                <a:srgbClr val="000000"/>
              </a:solidFill>
            </a:endParaRPr>
          </a:p>
          <a:p>
            <a:pPr eaLnBrk="0" fontAlgn="base" hangingPunct="0">
              <a:spcBef>
                <a:spcPct val="0"/>
              </a:spcBef>
              <a:spcAft>
                <a:spcPct val="0"/>
              </a:spcAft>
            </a:pPr>
            <a:endParaRPr lang="en-US" sz="2000" b="1" dirty="0">
              <a:solidFill>
                <a:srgbClr val="000000"/>
              </a:solidFill>
            </a:endParaRPr>
          </a:p>
          <a:p>
            <a:pPr eaLnBrk="0" fontAlgn="base" hangingPunct="0">
              <a:spcBef>
                <a:spcPct val="0"/>
              </a:spcBef>
              <a:spcAft>
                <a:spcPct val="0"/>
              </a:spcAft>
            </a:pPr>
            <a:r>
              <a:rPr lang="en-US" sz="2000" dirty="0">
                <a:solidFill>
                  <a:srgbClr val="000000"/>
                </a:solidFill>
              </a:rPr>
              <a:t>Furthermore</a:t>
            </a:r>
            <a:r>
              <a:rPr lang="en-US" sz="2000" b="1" dirty="0">
                <a:solidFill>
                  <a:srgbClr val="000000"/>
                </a:solidFill>
              </a:rPr>
              <a:t>, </a:t>
            </a:r>
            <a:r>
              <a:rPr lang="en-US" sz="2000" b="1" i="1" dirty="0">
                <a:solidFill>
                  <a:srgbClr val="000000"/>
                </a:solidFill>
              </a:rPr>
              <a:t>C</a:t>
            </a:r>
            <a:r>
              <a:rPr lang="en-US" sz="2000" b="1" i="1" baseline="-25000" dirty="0">
                <a:solidFill>
                  <a:srgbClr val="000000"/>
                </a:solidFill>
              </a:rPr>
              <a:t>k</a:t>
            </a:r>
            <a:r>
              <a:rPr lang="en-US" sz="2000" b="1" i="1" dirty="0">
                <a:solidFill>
                  <a:srgbClr val="000000"/>
                </a:solidFill>
              </a:rPr>
              <a:t> </a:t>
            </a:r>
            <a:r>
              <a:rPr lang="en-US" dirty="0">
                <a:solidFill>
                  <a:srgbClr val="000000"/>
                </a:solidFill>
              </a:rPr>
              <a:t>and </a:t>
            </a:r>
            <a:r>
              <a:rPr lang="en-US" sz="2000" b="1" i="1" dirty="0" err="1">
                <a:solidFill>
                  <a:srgbClr val="000000"/>
                </a:solidFill>
              </a:rPr>
              <a:t>D</a:t>
            </a:r>
            <a:r>
              <a:rPr lang="en-US" sz="2000" b="1" i="1" baseline="-25000" dirty="0" err="1">
                <a:solidFill>
                  <a:srgbClr val="000000"/>
                </a:solidFill>
              </a:rPr>
              <a:t>k</a:t>
            </a:r>
            <a:r>
              <a:rPr lang="en-US" sz="2000" b="1" i="1" baseline="-25000" dirty="0">
                <a:solidFill>
                  <a:srgbClr val="000000"/>
                </a:solidFill>
              </a:rPr>
              <a:t> </a:t>
            </a:r>
            <a:r>
              <a:rPr lang="en-US" dirty="0">
                <a:solidFill>
                  <a:srgbClr val="000000"/>
                </a:solidFill>
              </a:rPr>
              <a:t>cover almost all L nodes. </a:t>
            </a:r>
          </a:p>
        </p:txBody>
      </p:sp>
      <p:pic>
        <p:nvPicPr>
          <p:cNvPr id="28735" name="Picture 66" descr="txp_fi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88963" y="2262188"/>
            <a:ext cx="737711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Slide Number Placeholder 66"/>
          <p:cNvSpPr>
            <a:spLocks noGrp="1"/>
          </p:cNvSpPr>
          <p:nvPr>
            <p:ph type="sldNum" sz="quarter" idx="12"/>
          </p:nvPr>
        </p:nvSpPr>
        <p:spPr/>
        <p:txBody>
          <a:bodyPr/>
          <a:lstStyle/>
          <a:p>
            <a:pPr>
              <a:defRPr/>
            </a:pPr>
            <a:fld id="{1ADF9B1A-33B9-4057-946D-1111FDA70116}" type="slidenum">
              <a:rPr lang="en-US" smtClean="0">
                <a:solidFill>
                  <a:srgbClr val="000000"/>
                </a:solidFill>
              </a:rPr>
              <a:pPr>
                <a:defRPr/>
              </a:pPr>
              <a:t>46</a:t>
            </a:fld>
            <a:endParaRPr lang="en-US">
              <a:solidFill>
                <a:srgbClr val="000000"/>
              </a:solidFill>
            </a:endParaRPr>
          </a:p>
        </p:txBody>
      </p:sp>
    </p:spTree>
    <p:extLst>
      <p:ext uri="{BB962C8B-B14F-4D97-AF65-F5344CB8AC3E}">
        <p14:creationId xmlns:p14="http://schemas.microsoft.com/office/powerpoint/2010/main" val="2618335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p:txBody>
          <a:bodyPr/>
          <a:lstStyle/>
          <a:p>
            <a:pPr>
              <a:defRPr/>
            </a:pPr>
            <a:fld id="{627E43B5-9075-4D3B-8E14-BB21D8E22304}" type="slidenum">
              <a:rPr lang="en-US" smtClean="0"/>
              <a:pPr>
                <a:defRPr/>
              </a:pPr>
              <a:t>47</a:t>
            </a:fld>
            <a:endParaRPr lang="en-US" smtClean="0"/>
          </a:p>
        </p:txBody>
      </p:sp>
      <p:sp>
        <p:nvSpPr>
          <p:cNvPr id="41987" name="Rectangle 2"/>
          <p:cNvSpPr>
            <a:spLocks noGrp="1" noChangeArrowheads="1"/>
          </p:cNvSpPr>
          <p:nvPr>
            <p:ph type="title"/>
          </p:nvPr>
        </p:nvSpPr>
        <p:spPr/>
        <p:txBody>
          <a:bodyPr>
            <a:normAutofit fontScale="90000"/>
          </a:bodyPr>
          <a:lstStyle/>
          <a:p>
            <a:pPr eaLnBrk="1" hangingPunct="1"/>
            <a:r>
              <a:rPr lang="en-US" sz="4000" smtClean="0"/>
              <a:t>Can simultaneity be relaxed in Non-directed donor chains?</a:t>
            </a:r>
          </a:p>
        </p:txBody>
      </p:sp>
      <p:sp>
        <p:nvSpPr>
          <p:cNvPr id="41988" name="Rectangle 3"/>
          <p:cNvSpPr>
            <a:spLocks noGrp="1" noChangeArrowheads="1"/>
          </p:cNvSpPr>
          <p:nvPr>
            <p:ph type="body" idx="1"/>
          </p:nvPr>
        </p:nvSpPr>
        <p:spPr/>
        <p:txBody>
          <a:bodyPr>
            <a:normAutofit lnSpcReduction="10000"/>
          </a:bodyPr>
          <a:lstStyle/>
          <a:p>
            <a:pPr eaLnBrk="1" hangingPunct="1"/>
            <a:r>
              <a:rPr lang="en-US" dirty="0" smtClean="0"/>
              <a:t>Cost-benefit analysis:</a:t>
            </a:r>
          </a:p>
          <a:p>
            <a:pPr eaLnBrk="1" hangingPunct="1"/>
            <a:r>
              <a:rPr lang="en-US" dirty="0" smtClean="0"/>
              <a:t>“</a:t>
            </a:r>
            <a:r>
              <a:rPr lang="en-US" i="1" dirty="0" smtClean="0"/>
              <a:t>If something goes wrong in subsequent transplants and the whole ND-chain cannot be completed, the worst outcome will be no donated kidney being sent to the waitlist and the ND donation would entirely benefit the KPD [kidney exchange] pool</a:t>
            </a:r>
            <a:r>
              <a:rPr lang="en-US" dirty="0" smtClean="0"/>
              <a:t>.” (Roth, Sonmez, Unver, Delmonico, and Saidman) </a:t>
            </a:r>
            <a:r>
              <a:rPr lang="en-US" i="1" dirty="0" smtClean="0"/>
              <a:t>AJT</a:t>
            </a:r>
            <a:r>
              <a:rPr lang="en-US" dirty="0" smtClean="0"/>
              <a:t> 2006, p 2704).</a:t>
            </a:r>
          </a:p>
        </p:txBody>
      </p:sp>
    </p:spTree>
    <p:extLst>
      <p:ext uri="{BB962C8B-B14F-4D97-AF65-F5344CB8AC3E}">
        <p14:creationId xmlns:p14="http://schemas.microsoft.com/office/powerpoint/2010/main" val="2176837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461275" y="228600"/>
            <a:ext cx="8458200" cy="1630363"/>
          </a:xfrm>
        </p:spPr>
        <p:txBody>
          <a:bodyPr>
            <a:noAutofit/>
          </a:bodyPr>
          <a:lstStyle/>
          <a:p>
            <a:r>
              <a:rPr lang="en-US" sz="3200" dirty="0" smtClean="0">
                <a:solidFill>
                  <a:schemeClr val="tx2"/>
                </a:solidFill>
                <a:latin typeface="Arial Black" panose="020B0A04020102020204" pitchFamily="34" charset="0"/>
              </a:rPr>
              <a:t>Simultaneous cycles and Non-simultaneous extended altruistic donor (NEAD) chains </a:t>
            </a:r>
            <a:endParaRPr lang="en-US" sz="3200" dirty="0" smtClean="0"/>
          </a:p>
        </p:txBody>
      </p:sp>
      <p:sp>
        <p:nvSpPr>
          <p:cNvPr id="43014" name="Text Box 4"/>
          <p:cNvSpPr txBox="1">
            <a:spLocks noChangeArrowheads="1"/>
          </p:cNvSpPr>
          <p:nvPr/>
        </p:nvSpPr>
        <p:spPr bwMode="auto">
          <a:xfrm>
            <a:off x="509280" y="5054600"/>
            <a:ext cx="8063201" cy="1603589"/>
          </a:xfrm>
          <a:prstGeom prst="rect">
            <a:avLst/>
          </a:prstGeom>
          <a:solidFill>
            <a:srgbClr val="FFFFFF"/>
          </a:solidFill>
          <a:ln w="9525">
            <a:noFill/>
            <a:miter lim="800000"/>
            <a:headEnd/>
            <a:tailEnd/>
          </a:ln>
        </p:spPr>
        <p:txBody>
          <a:bodyPr/>
          <a:lstStyle/>
          <a:p>
            <a:pPr marL="609600" indent="-609600">
              <a:defRPr/>
            </a:pPr>
            <a:r>
              <a:rPr lang="en-US" sz="2200" b="1" dirty="0" smtClean="0">
                <a:cs typeface="Arial" charset="0"/>
              </a:rPr>
              <a:t>On day 1 donor D2 gives a kidney to recipient R1, and on day 2 donor D1 is supposed to give a kidney to recipient R2…</a:t>
            </a:r>
            <a:endParaRPr lang="en-US" sz="2200" b="1" dirty="0">
              <a:cs typeface="Arial" charset="0"/>
            </a:endParaRPr>
          </a:p>
        </p:txBody>
      </p:sp>
      <p:sp>
        <p:nvSpPr>
          <p:cNvPr id="9" name="Oval 8"/>
          <p:cNvSpPr/>
          <p:nvPr/>
        </p:nvSpPr>
        <p:spPr>
          <a:xfrm>
            <a:off x="2286000" y="2003944"/>
            <a:ext cx="1040928" cy="87118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D</a:t>
            </a:r>
            <a:r>
              <a:rPr lang="en-US" sz="2200" b="1" dirty="0">
                <a:solidFill>
                  <a:schemeClr val="tx1"/>
                </a:solidFill>
              </a:rPr>
              <a:t>2</a:t>
            </a:r>
            <a:endParaRPr lang="en-US" sz="2200" b="1" dirty="0" smtClean="0">
              <a:solidFill>
                <a:schemeClr val="tx1"/>
              </a:solidFill>
            </a:endParaRPr>
          </a:p>
        </p:txBody>
      </p:sp>
      <p:sp>
        <p:nvSpPr>
          <p:cNvPr id="10" name="Oval 9"/>
          <p:cNvSpPr/>
          <p:nvPr/>
        </p:nvSpPr>
        <p:spPr>
          <a:xfrm>
            <a:off x="2286000" y="3560926"/>
            <a:ext cx="1040928" cy="871181"/>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R2</a:t>
            </a:r>
          </a:p>
        </p:txBody>
      </p:sp>
      <p:sp>
        <p:nvSpPr>
          <p:cNvPr id="11" name="Oval 10"/>
          <p:cNvSpPr/>
          <p:nvPr/>
        </p:nvSpPr>
        <p:spPr>
          <a:xfrm>
            <a:off x="492806" y="3560927"/>
            <a:ext cx="1040928" cy="871181"/>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R1</a:t>
            </a:r>
          </a:p>
        </p:txBody>
      </p:sp>
      <p:cxnSp>
        <p:nvCxnSpPr>
          <p:cNvPr id="12" name="Straight Arrow Connector 11"/>
          <p:cNvCxnSpPr>
            <a:stCxn id="9" idx="3"/>
            <a:endCxn id="11" idx="7"/>
          </p:cNvCxnSpPr>
          <p:nvPr/>
        </p:nvCxnSpPr>
        <p:spPr>
          <a:xfrm flipH="1">
            <a:off x="1381294" y="2747544"/>
            <a:ext cx="1057146" cy="940965"/>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1"/>
          </p:cNvCxnSpPr>
          <p:nvPr/>
        </p:nvCxnSpPr>
        <p:spPr>
          <a:xfrm>
            <a:off x="1381840" y="2590902"/>
            <a:ext cx="1056600" cy="1097607"/>
          </a:xfrm>
          <a:prstGeom prst="straightConnector1">
            <a:avLst/>
          </a:prstGeom>
          <a:ln w="539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3008" name="TextBox 43007"/>
          <p:cNvSpPr txBox="1"/>
          <p:nvPr/>
        </p:nvSpPr>
        <p:spPr>
          <a:xfrm>
            <a:off x="589302" y="4546601"/>
            <a:ext cx="6040098" cy="430887"/>
          </a:xfrm>
          <a:prstGeom prst="rect">
            <a:avLst/>
          </a:prstGeom>
          <a:noFill/>
        </p:spPr>
        <p:txBody>
          <a:bodyPr wrap="square" rtlCol="0">
            <a:spAutoFit/>
          </a:bodyPr>
          <a:lstStyle/>
          <a:p>
            <a:r>
              <a:rPr lang="en-US" sz="2200" b="1" dirty="0" smtClean="0">
                <a:solidFill>
                  <a:srgbClr val="FF0000"/>
                </a:solidFill>
              </a:rPr>
              <a:t>Conventional cycle: why always simultaneous?</a:t>
            </a:r>
            <a:endParaRPr lang="en-US" sz="2200" b="1" dirty="0">
              <a:solidFill>
                <a:srgbClr val="FF0000"/>
              </a:solidFill>
            </a:endParaRPr>
          </a:p>
        </p:txBody>
      </p:sp>
      <p:sp>
        <p:nvSpPr>
          <p:cNvPr id="8" name="Oval 7"/>
          <p:cNvSpPr/>
          <p:nvPr/>
        </p:nvSpPr>
        <p:spPr>
          <a:xfrm>
            <a:off x="493311" y="2003944"/>
            <a:ext cx="1040928" cy="87118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D</a:t>
            </a:r>
            <a:r>
              <a:rPr lang="en-US" sz="2200" b="1" dirty="0" smtClean="0">
                <a:solidFill>
                  <a:schemeClr val="tx1"/>
                </a:solidFill>
              </a:rPr>
              <a:t>1</a:t>
            </a:r>
          </a:p>
        </p:txBody>
      </p:sp>
      <p:cxnSp>
        <p:nvCxnSpPr>
          <p:cNvPr id="28" name="Straight Connector 27"/>
          <p:cNvCxnSpPr/>
          <p:nvPr/>
        </p:nvCxnSpPr>
        <p:spPr>
          <a:xfrm>
            <a:off x="2559673" y="2302658"/>
            <a:ext cx="507528" cy="3136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631790" y="2223731"/>
            <a:ext cx="349348" cy="5238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413976" y="1949669"/>
            <a:ext cx="1183594" cy="25297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213874" y="1962805"/>
            <a:ext cx="1183594" cy="25297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31F4CB9-A303-454F-B4DD-095C5A1B895B}" type="slidenum">
              <a:rPr lang="en-US" smtClean="0"/>
              <a:t>48</a:t>
            </a:fld>
            <a:endParaRPr lang="en-US"/>
          </a:p>
        </p:txBody>
      </p:sp>
    </p:spTree>
    <p:extLst>
      <p:ext uri="{BB962C8B-B14F-4D97-AF65-F5344CB8AC3E}">
        <p14:creationId xmlns:p14="http://schemas.microsoft.com/office/powerpoint/2010/main" val="20899312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461275" y="228600"/>
            <a:ext cx="8458200" cy="1630363"/>
          </a:xfrm>
        </p:spPr>
        <p:txBody>
          <a:bodyPr>
            <a:noAutofit/>
          </a:bodyPr>
          <a:lstStyle/>
          <a:p>
            <a:r>
              <a:rPr lang="en-US" sz="3200" dirty="0" smtClean="0">
                <a:solidFill>
                  <a:schemeClr val="tx2"/>
                </a:solidFill>
                <a:latin typeface="Arial Black" panose="020B0A04020102020204" pitchFamily="34" charset="0"/>
              </a:rPr>
              <a:t>Simultaneous cycles and Non-simultaneous extended altruistic donor (NEAD) chains </a:t>
            </a:r>
            <a:endParaRPr lang="en-US" sz="3200" dirty="0" smtClean="0"/>
          </a:p>
        </p:txBody>
      </p:sp>
      <p:sp>
        <p:nvSpPr>
          <p:cNvPr id="43014" name="Text Box 4"/>
          <p:cNvSpPr txBox="1">
            <a:spLocks noChangeArrowheads="1"/>
          </p:cNvSpPr>
          <p:nvPr/>
        </p:nvSpPr>
        <p:spPr bwMode="auto">
          <a:xfrm>
            <a:off x="509280" y="5054600"/>
            <a:ext cx="8063201" cy="1603589"/>
          </a:xfrm>
          <a:prstGeom prst="rect">
            <a:avLst/>
          </a:prstGeom>
          <a:solidFill>
            <a:srgbClr val="FFFFFF"/>
          </a:solidFill>
          <a:ln w="9525">
            <a:noFill/>
            <a:miter lim="800000"/>
            <a:headEnd/>
            <a:tailEnd/>
          </a:ln>
        </p:spPr>
        <p:txBody>
          <a:bodyPr/>
          <a:lstStyle/>
          <a:p>
            <a:pPr marL="609600" indent="-609600">
              <a:defRPr/>
            </a:pPr>
            <a:r>
              <a:rPr lang="en-US" sz="2200" b="1" dirty="0">
                <a:cs typeface="Arial" charset="0"/>
              </a:rPr>
              <a:t>Since </a:t>
            </a:r>
            <a:r>
              <a:rPr lang="en-US" sz="2200" b="1" dirty="0" smtClean="0">
                <a:cs typeface="Arial" charset="0"/>
              </a:rPr>
              <a:t>NEAD chains </a:t>
            </a:r>
            <a:r>
              <a:rPr lang="en-US" sz="2200" b="1" dirty="0">
                <a:cs typeface="Arial" charset="0"/>
              </a:rPr>
              <a:t>can be </a:t>
            </a:r>
            <a:r>
              <a:rPr lang="en-US" sz="2200" b="1" dirty="0" smtClean="0">
                <a:cs typeface="Arial" charset="0"/>
              </a:rPr>
              <a:t>non-simultaneous</a:t>
            </a:r>
            <a:r>
              <a:rPr lang="en-US" sz="2200" b="1" dirty="0">
                <a:cs typeface="Arial" charset="0"/>
              </a:rPr>
              <a:t>, they can be long</a:t>
            </a:r>
          </a:p>
        </p:txBody>
      </p:sp>
      <p:sp>
        <p:nvSpPr>
          <p:cNvPr id="9" name="Oval 8"/>
          <p:cNvSpPr/>
          <p:nvPr/>
        </p:nvSpPr>
        <p:spPr>
          <a:xfrm>
            <a:off x="2286000" y="2003944"/>
            <a:ext cx="1040928" cy="87118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D</a:t>
            </a:r>
            <a:r>
              <a:rPr lang="en-US" sz="2200" b="1" dirty="0">
                <a:solidFill>
                  <a:schemeClr val="tx1"/>
                </a:solidFill>
              </a:rPr>
              <a:t>2</a:t>
            </a:r>
            <a:endParaRPr lang="en-US" sz="2200" b="1" dirty="0" smtClean="0">
              <a:solidFill>
                <a:schemeClr val="tx1"/>
              </a:solidFill>
            </a:endParaRPr>
          </a:p>
        </p:txBody>
      </p:sp>
      <p:sp>
        <p:nvSpPr>
          <p:cNvPr id="10" name="Oval 9"/>
          <p:cNvSpPr/>
          <p:nvPr/>
        </p:nvSpPr>
        <p:spPr>
          <a:xfrm>
            <a:off x="2286000" y="3560926"/>
            <a:ext cx="1040928" cy="871181"/>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R2</a:t>
            </a:r>
          </a:p>
        </p:txBody>
      </p:sp>
      <p:sp>
        <p:nvSpPr>
          <p:cNvPr id="11" name="Oval 10"/>
          <p:cNvSpPr/>
          <p:nvPr/>
        </p:nvSpPr>
        <p:spPr>
          <a:xfrm>
            <a:off x="492806" y="3560927"/>
            <a:ext cx="1040928" cy="871181"/>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R1</a:t>
            </a:r>
          </a:p>
        </p:txBody>
      </p:sp>
      <p:cxnSp>
        <p:nvCxnSpPr>
          <p:cNvPr id="12" name="Straight Arrow Connector 11"/>
          <p:cNvCxnSpPr>
            <a:stCxn id="9" idx="3"/>
            <a:endCxn id="11" idx="7"/>
          </p:cNvCxnSpPr>
          <p:nvPr/>
        </p:nvCxnSpPr>
        <p:spPr>
          <a:xfrm flipH="1">
            <a:off x="1381294" y="2747544"/>
            <a:ext cx="1057146" cy="940965"/>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1"/>
          </p:cNvCxnSpPr>
          <p:nvPr/>
        </p:nvCxnSpPr>
        <p:spPr>
          <a:xfrm>
            <a:off x="1381840" y="2590902"/>
            <a:ext cx="1056600" cy="1097607"/>
          </a:xfrm>
          <a:prstGeom prst="straightConnector1">
            <a:avLst/>
          </a:prstGeom>
          <a:ln w="539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034704" y="2003944"/>
            <a:ext cx="1040928" cy="87118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D1</a:t>
            </a:r>
          </a:p>
        </p:txBody>
      </p:sp>
      <p:sp>
        <p:nvSpPr>
          <p:cNvPr id="23" name="Oval 22"/>
          <p:cNvSpPr/>
          <p:nvPr/>
        </p:nvSpPr>
        <p:spPr>
          <a:xfrm>
            <a:off x="7620000" y="2003944"/>
            <a:ext cx="1040928" cy="87118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D</a:t>
            </a:r>
            <a:r>
              <a:rPr lang="en-US" sz="2200" b="1" dirty="0">
                <a:solidFill>
                  <a:schemeClr val="tx1"/>
                </a:solidFill>
              </a:rPr>
              <a:t>2</a:t>
            </a:r>
            <a:endParaRPr lang="en-US" sz="2200" b="1" dirty="0" smtClean="0">
              <a:solidFill>
                <a:schemeClr val="tx1"/>
              </a:solidFill>
            </a:endParaRPr>
          </a:p>
        </p:txBody>
      </p:sp>
      <p:sp>
        <p:nvSpPr>
          <p:cNvPr id="24" name="Oval 23"/>
          <p:cNvSpPr/>
          <p:nvPr/>
        </p:nvSpPr>
        <p:spPr>
          <a:xfrm>
            <a:off x="7620000" y="3560924"/>
            <a:ext cx="1040928" cy="871181"/>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R</a:t>
            </a:r>
            <a:r>
              <a:rPr lang="en-US" sz="2200" b="1" dirty="0" smtClean="0">
                <a:solidFill>
                  <a:schemeClr val="tx1"/>
                </a:solidFill>
              </a:rPr>
              <a:t>2</a:t>
            </a:r>
          </a:p>
        </p:txBody>
      </p:sp>
      <p:sp>
        <p:nvSpPr>
          <p:cNvPr id="25" name="Oval 24"/>
          <p:cNvSpPr/>
          <p:nvPr/>
        </p:nvSpPr>
        <p:spPr>
          <a:xfrm>
            <a:off x="6060783" y="3560924"/>
            <a:ext cx="1040928" cy="871181"/>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R1</a:t>
            </a:r>
          </a:p>
        </p:txBody>
      </p:sp>
      <p:cxnSp>
        <p:nvCxnSpPr>
          <p:cNvPr id="27" name="Straight Arrow Connector 26"/>
          <p:cNvCxnSpPr>
            <a:stCxn id="22" idx="5"/>
            <a:endCxn id="24" idx="1"/>
          </p:cNvCxnSpPr>
          <p:nvPr/>
        </p:nvCxnSpPr>
        <p:spPr>
          <a:xfrm>
            <a:off x="6923192" y="2747543"/>
            <a:ext cx="849248" cy="940963"/>
          </a:xfrm>
          <a:prstGeom prst="straightConnector1">
            <a:avLst/>
          </a:prstGeom>
          <a:ln w="539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495800" y="1981200"/>
            <a:ext cx="1040928" cy="87118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NDD</a:t>
            </a:r>
          </a:p>
        </p:txBody>
      </p:sp>
      <p:cxnSp>
        <p:nvCxnSpPr>
          <p:cNvPr id="32" name="Straight Arrow Connector 31"/>
          <p:cNvCxnSpPr>
            <a:stCxn id="31" idx="5"/>
            <a:endCxn id="25" idx="1"/>
          </p:cNvCxnSpPr>
          <p:nvPr/>
        </p:nvCxnSpPr>
        <p:spPr>
          <a:xfrm>
            <a:off x="5384290" y="2724800"/>
            <a:ext cx="828935" cy="963707"/>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08" name="TextBox 43007"/>
          <p:cNvSpPr txBox="1"/>
          <p:nvPr/>
        </p:nvSpPr>
        <p:spPr>
          <a:xfrm>
            <a:off x="589303" y="4546601"/>
            <a:ext cx="3754097" cy="430887"/>
          </a:xfrm>
          <a:prstGeom prst="rect">
            <a:avLst/>
          </a:prstGeom>
          <a:noFill/>
        </p:spPr>
        <p:txBody>
          <a:bodyPr wrap="square" rtlCol="0">
            <a:spAutoFit/>
          </a:bodyPr>
          <a:lstStyle/>
          <a:p>
            <a:r>
              <a:rPr lang="en-US" sz="2200" b="1" dirty="0" smtClean="0">
                <a:solidFill>
                  <a:srgbClr val="FF0000"/>
                </a:solidFill>
              </a:rPr>
              <a:t>Conventional cycle</a:t>
            </a:r>
            <a:endParaRPr lang="en-US" sz="2200" b="1" dirty="0">
              <a:solidFill>
                <a:srgbClr val="FF0000"/>
              </a:solidFill>
            </a:endParaRPr>
          </a:p>
        </p:txBody>
      </p:sp>
      <p:sp>
        <p:nvSpPr>
          <p:cNvPr id="8" name="Oval 7"/>
          <p:cNvSpPr/>
          <p:nvPr/>
        </p:nvSpPr>
        <p:spPr>
          <a:xfrm>
            <a:off x="493311" y="2003944"/>
            <a:ext cx="1040928" cy="87118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D</a:t>
            </a:r>
            <a:r>
              <a:rPr lang="en-US" sz="2200" b="1" dirty="0" smtClean="0">
                <a:solidFill>
                  <a:schemeClr val="tx1"/>
                </a:solidFill>
              </a:rPr>
              <a:t>1</a:t>
            </a:r>
          </a:p>
        </p:txBody>
      </p:sp>
      <p:sp>
        <p:nvSpPr>
          <p:cNvPr id="26" name="TextBox 25"/>
          <p:cNvSpPr txBox="1"/>
          <p:nvPr/>
        </p:nvSpPr>
        <p:spPr>
          <a:xfrm>
            <a:off x="5384290" y="4546601"/>
            <a:ext cx="3754097" cy="430887"/>
          </a:xfrm>
          <a:prstGeom prst="rect">
            <a:avLst/>
          </a:prstGeom>
          <a:noFill/>
        </p:spPr>
        <p:txBody>
          <a:bodyPr wrap="square" rtlCol="0">
            <a:spAutoFit/>
          </a:bodyPr>
          <a:lstStyle/>
          <a:p>
            <a:r>
              <a:rPr lang="en-US" sz="2200" b="1" dirty="0" smtClean="0">
                <a:solidFill>
                  <a:srgbClr val="FF0000"/>
                </a:solidFill>
              </a:rPr>
              <a:t>Non-simultaneous chain</a:t>
            </a:r>
            <a:endParaRPr lang="en-US" sz="2200" b="1" dirty="0">
              <a:solidFill>
                <a:srgbClr val="FF0000"/>
              </a:solidFill>
            </a:endParaRPr>
          </a:p>
        </p:txBody>
      </p:sp>
      <p:cxnSp>
        <p:nvCxnSpPr>
          <p:cNvPr id="28" name="Straight Connector 27"/>
          <p:cNvCxnSpPr/>
          <p:nvPr/>
        </p:nvCxnSpPr>
        <p:spPr>
          <a:xfrm>
            <a:off x="2559673" y="2302658"/>
            <a:ext cx="507528" cy="3136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631790" y="2223731"/>
            <a:ext cx="349348" cy="5238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413976" y="1949669"/>
            <a:ext cx="1183594" cy="25297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213874" y="1962805"/>
            <a:ext cx="1183594" cy="25297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957918" y="1949669"/>
            <a:ext cx="1183594" cy="25297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7539339" y="1970690"/>
            <a:ext cx="1183594" cy="25297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92806" y="5448911"/>
            <a:ext cx="8508416" cy="1200329"/>
          </a:xfrm>
          <a:prstGeom prst="rect">
            <a:avLst/>
          </a:prstGeom>
        </p:spPr>
        <p:txBody>
          <a:bodyPr wrap="square">
            <a:spAutoFit/>
          </a:bodyPr>
          <a:lstStyle/>
          <a:p>
            <a:pPr marL="609600" indent="-609600">
              <a:defRPr/>
            </a:pPr>
            <a:endParaRPr lang="en-US" dirty="0" smtClean="0">
              <a:cs typeface="Arial" charset="0"/>
            </a:endParaRPr>
          </a:p>
          <a:p>
            <a:pPr marL="609600" indent="-609600">
              <a:defRPr/>
            </a:pPr>
            <a:r>
              <a:rPr lang="en-US" dirty="0" smtClean="0">
                <a:cs typeface="Arial" charset="0"/>
              </a:rPr>
              <a:t>Roth, Alvin E., </a:t>
            </a:r>
            <a:r>
              <a:rPr lang="en-US" dirty="0" err="1" smtClean="0">
                <a:cs typeface="Arial" charset="0"/>
              </a:rPr>
              <a:t>Tayfun</a:t>
            </a:r>
            <a:r>
              <a:rPr lang="en-US" dirty="0" smtClean="0">
                <a:cs typeface="Arial" charset="0"/>
              </a:rPr>
              <a:t> </a:t>
            </a:r>
            <a:r>
              <a:rPr lang="en-US" dirty="0" err="1" smtClean="0">
                <a:cs typeface="Arial" charset="0"/>
              </a:rPr>
              <a:t>Sönmez</a:t>
            </a:r>
            <a:r>
              <a:rPr lang="en-US" dirty="0" smtClean="0">
                <a:cs typeface="Arial" charset="0"/>
              </a:rPr>
              <a:t>, M. </a:t>
            </a:r>
            <a:r>
              <a:rPr lang="en-US" dirty="0" err="1" smtClean="0">
                <a:cs typeface="Arial" charset="0"/>
              </a:rPr>
              <a:t>Utku</a:t>
            </a:r>
            <a:r>
              <a:rPr lang="en-US" dirty="0" smtClean="0">
                <a:cs typeface="Arial" charset="0"/>
              </a:rPr>
              <a:t> </a:t>
            </a:r>
            <a:r>
              <a:rPr lang="en-US" dirty="0" err="1" smtClean="0">
                <a:cs typeface="Arial" charset="0"/>
              </a:rPr>
              <a:t>Ünver</a:t>
            </a:r>
            <a:r>
              <a:rPr lang="en-US" dirty="0" smtClean="0">
                <a:cs typeface="Arial" charset="0"/>
              </a:rPr>
              <a:t>, Francis L. Delmonico, and Susan L. Saidman, </a:t>
            </a:r>
            <a:r>
              <a:rPr lang="en-US" dirty="0" smtClean="0">
                <a:latin typeface="Times New Roman"/>
                <a:cs typeface="Arial" charset="0"/>
              </a:rPr>
              <a:t>“</a:t>
            </a:r>
            <a:r>
              <a:rPr lang="en-US" dirty="0" smtClean="0">
                <a:cs typeface="Arial" charset="0"/>
              </a:rPr>
              <a:t>Utilizing </a:t>
            </a:r>
            <a:r>
              <a:rPr lang="en-US" b="1" dirty="0" smtClean="0">
                <a:cs typeface="Arial" charset="0"/>
              </a:rPr>
              <a:t>List Exchange and Undirected Donation through </a:t>
            </a:r>
            <a:r>
              <a:rPr lang="en-US" b="1" dirty="0" smtClean="0">
                <a:latin typeface="Times New Roman"/>
                <a:cs typeface="Arial" charset="0"/>
              </a:rPr>
              <a:t>“</a:t>
            </a:r>
            <a:r>
              <a:rPr lang="en-US" b="1" dirty="0" smtClean="0">
                <a:cs typeface="Arial" charset="0"/>
              </a:rPr>
              <a:t>Chain</a:t>
            </a:r>
            <a:r>
              <a:rPr lang="en-US" b="1" dirty="0" smtClean="0">
                <a:latin typeface="Times New Roman"/>
                <a:cs typeface="Arial" charset="0"/>
              </a:rPr>
              <a:t>”</a:t>
            </a:r>
            <a:r>
              <a:rPr lang="en-US" b="1" dirty="0" smtClean="0">
                <a:cs typeface="Arial" charset="0"/>
              </a:rPr>
              <a:t> Paired Kidney Donations</a:t>
            </a:r>
            <a:r>
              <a:rPr lang="en-US" dirty="0" smtClean="0">
                <a:cs typeface="Arial" charset="0"/>
              </a:rPr>
              <a:t>,</a:t>
            </a:r>
            <a:r>
              <a:rPr lang="en-US" dirty="0" smtClean="0">
                <a:latin typeface="Times New Roman"/>
                <a:cs typeface="Arial" charset="0"/>
              </a:rPr>
              <a:t>”</a:t>
            </a:r>
            <a:r>
              <a:rPr lang="en-US" dirty="0" smtClean="0">
                <a:cs typeface="Arial" charset="0"/>
              </a:rPr>
              <a:t> </a:t>
            </a:r>
            <a:r>
              <a:rPr lang="en-US" i="1" dirty="0" smtClean="0">
                <a:cs typeface="Arial" charset="0"/>
              </a:rPr>
              <a:t>American Journal of Transplantation</a:t>
            </a:r>
            <a:r>
              <a:rPr lang="en-US" dirty="0" smtClean="0">
                <a:cs typeface="Arial" charset="0"/>
              </a:rPr>
              <a:t>, 2006</a:t>
            </a:r>
            <a:endParaRPr lang="en-US" dirty="0"/>
          </a:p>
        </p:txBody>
      </p:sp>
      <p:sp>
        <p:nvSpPr>
          <p:cNvPr id="3" name="Slide Number Placeholder 2"/>
          <p:cNvSpPr>
            <a:spLocks noGrp="1"/>
          </p:cNvSpPr>
          <p:nvPr>
            <p:ph type="sldNum" sz="quarter" idx="12"/>
          </p:nvPr>
        </p:nvSpPr>
        <p:spPr/>
        <p:txBody>
          <a:bodyPr/>
          <a:lstStyle/>
          <a:p>
            <a:fld id="{431F4CB9-A303-454F-B4DD-095C5A1B895B}" type="slidenum">
              <a:rPr lang="en-US" smtClean="0"/>
              <a:t>49</a:t>
            </a:fld>
            <a:endParaRPr lang="en-US"/>
          </a:p>
        </p:txBody>
      </p:sp>
    </p:spTree>
    <p:extLst>
      <p:ext uri="{BB962C8B-B14F-4D97-AF65-F5344CB8AC3E}">
        <p14:creationId xmlns:p14="http://schemas.microsoft.com/office/powerpoint/2010/main" val="260468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Today: New </a:t>
            </a:r>
            <a:r>
              <a:rPr lang="en-US" sz="3600" dirty="0"/>
              <a:t>Developments and Frontiers</a:t>
            </a:r>
          </a:p>
        </p:txBody>
      </p:sp>
      <p:sp>
        <p:nvSpPr>
          <p:cNvPr id="3" name="Content Placeholder 2"/>
          <p:cNvSpPr>
            <a:spLocks noGrp="1"/>
          </p:cNvSpPr>
          <p:nvPr>
            <p:ph idx="1"/>
          </p:nvPr>
        </p:nvSpPr>
        <p:spPr>
          <a:xfrm>
            <a:off x="457200" y="1219200"/>
            <a:ext cx="8229600" cy="5486400"/>
          </a:xfrm>
        </p:spPr>
        <p:txBody>
          <a:bodyPr>
            <a:normAutofit fontScale="92500" lnSpcReduction="20000"/>
          </a:bodyPr>
          <a:lstStyle/>
          <a:p>
            <a:r>
              <a:rPr lang="en-US" sz="3500" dirty="0" err="1" smtClean="0"/>
              <a:t>Fumo</a:t>
            </a:r>
            <a:r>
              <a:rPr lang="en-US" sz="3500" dirty="0" smtClean="0"/>
              <a:t>, </a:t>
            </a:r>
            <a:r>
              <a:rPr lang="en-US" sz="3500" dirty="0"/>
              <a:t>D.E., V. Kapoor, L.J. Reece, S.M. </a:t>
            </a:r>
            <a:r>
              <a:rPr lang="en-US" sz="3500" dirty="0" err="1"/>
              <a:t>Stepkowski,J.E</a:t>
            </a:r>
            <a:r>
              <a:rPr lang="en-US" sz="3500" dirty="0"/>
              <a:t>. </a:t>
            </a:r>
            <a:r>
              <a:rPr lang="en-US" sz="3500" dirty="0" err="1"/>
              <a:t>Kopke</a:t>
            </a:r>
            <a:r>
              <a:rPr lang="en-US" sz="3500" dirty="0"/>
              <a:t>, S.E. Rees, C. Smith, A.E. Roth, A.B. Leichtman, </a:t>
            </a:r>
            <a:r>
              <a:rPr lang="en-US" sz="3500" b="1" dirty="0">
                <a:solidFill>
                  <a:srgbClr val="0000FF"/>
                </a:solidFill>
                <a:cs typeface="Arial" charset="0"/>
              </a:rPr>
              <a:t>M.A. Rees</a:t>
            </a:r>
            <a:r>
              <a:rPr lang="en-US" sz="3500" dirty="0"/>
              <a:t>, “</a:t>
            </a:r>
            <a:r>
              <a:rPr lang="en-US" sz="3500" b="1" dirty="0"/>
              <a:t>Improving matching strategies in kidney paired donation: the 7-year evolution of a web based virtual matching system,</a:t>
            </a:r>
            <a:r>
              <a:rPr lang="en-US" sz="3500" dirty="0"/>
              <a:t>” </a:t>
            </a:r>
            <a:r>
              <a:rPr lang="en-US" sz="3500" i="1" dirty="0"/>
              <a:t>American Journal of Transplantation</a:t>
            </a:r>
            <a:r>
              <a:rPr lang="en-US" sz="3500" dirty="0"/>
              <a:t>, October 2015, 15(10), 2646-2654 </a:t>
            </a:r>
            <a:r>
              <a:rPr lang="en-US" sz="3500" dirty="0" smtClean="0"/>
              <a:t>.</a:t>
            </a:r>
          </a:p>
          <a:p>
            <a:r>
              <a:rPr lang="en-US" sz="3500" dirty="0" smtClean="0"/>
              <a:t> </a:t>
            </a:r>
            <a:r>
              <a:rPr lang="en-US" sz="3600" b="1" dirty="0">
                <a:solidFill>
                  <a:srgbClr val="0000FF"/>
                </a:solidFill>
                <a:cs typeface="Arial" charset="0"/>
              </a:rPr>
              <a:t>Afshin Nikzad, Mohammad Akbarpour,</a:t>
            </a:r>
            <a:r>
              <a:rPr lang="en-US" sz="3600" dirty="0">
                <a:cs typeface="Century Gothic"/>
              </a:rPr>
              <a:t>, Alvin E. Roth and Michael A. Rees, “</a:t>
            </a:r>
            <a:r>
              <a:rPr lang="en-US" sz="3600" b="1" dirty="0">
                <a:cs typeface="Century Gothic"/>
              </a:rPr>
              <a:t>Financing Transplant Costs of the Poor: Global Kidney Exchange</a:t>
            </a:r>
            <a:r>
              <a:rPr lang="en-US" sz="3600" dirty="0">
                <a:cs typeface="Century Gothic"/>
              </a:rPr>
              <a:t>,” </a:t>
            </a:r>
            <a:r>
              <a:rPr lang="en-US" sz="3600" b="1" dirty="0">
                <a:cs typeface="Century Gothic"/>
              </a:rPr>
              <a:t>in preparation</a:t>
            </a:r>
          </a:p>
          <a:p>
            <a:endParaRPr lang="en-US" sz="3500" b="1" dirty="0">
              <a:cs typeface="Century Gothic"/>
            </a:endParaRPr>
          </a:p>
          <a:p>
            <a:endParaRPr lang="en-US" dirty="0"/>
          </a:p>
          <a:p>
            <a:endParaRPr lang="en-US" dirty="0"/>
          </a:p>
        </p:txBody>
      </p:sp>
      <p:sp>
        <p:nvSpPr>
          <p:cNvPr id="4" name="Slide Number Placeholder 3"/>
          <p:cNvSpPr>
            <a:spLocks noGrp="1"/>
          </p:cNvSpPr>
          <p:nvPr>
            <p:ph type="sldNum" sz="quarter" idx="12"/>
          </p:nvPr>
        </p:nvSpPr>
        <p:spPr/>
        <p:txBody>
          <a:bodyPr/>
          <a:lstStyle/>
          <a:p>
            <a:fld id="{524D66A7-D5B9-41F5-B996-5B4BEB00559E}" type="slidenum">
              <a:rPr lang="en-US" smtClean="0"/>
              <a:t>5</a:t>
            </a:fld>
            <a:endParaRPr lang="en-US"/>
          </a:p>
        </p:txBody>
      </p:sp>
    </p:spTree>
    <p:extLst>
      <p:ext uri="{BB962C8B-B14F-4D97-AF65-F5344CB8AC3E}">
        <p14:creationId xmlns:p14="http://schemas.microsoft.com/office/powerpoint/2010/main" val="28423391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b="77824"/>
          <a:stretch>
            <a:fillRect/>
          </a:stretch>
        </p:blipFill>
        <p:spPr bwMode="auto">
          <a:xfrm>
            <a:off x="693738" y="47625"/>
            <a:ext cx="7856537" cy="2330450"/>
          </a:xfrm>
          <a:prstGeom prst="rect">
            <a:avLst/>
          </a:prstGeom>
          <a:noFill/>
          <a:ln w="9525" algn="ctr">
            <a:noFill/>
            <a:miter lim="800000"/>
            <a:headEnd/>
            <a:tailEnd/>
          </a:ln>
        </p:spPr>
      </p:pic>
      <p:pic>
        <p:nvPicPr>
          <p:cNvPr id="49155" name="Picture 3"/>
          <p:cNvPicPr>
            <a:picLocks noChangeAspect="1" noChangeArrowheads="1"/>
          </p:cNvPicPr>
          <p:nvPr/>
        </p:nvPicPr>
        <p:blipFill>
          <a:blip r:embed="rId4" cstate="print"/>
          <a:srcRect/>
          <a:stretch>
            <a:fillRect/>
          </a:stretch>
        </p:blipFill>
        <p:spPr bwMode="auto">
          <a:xfrm>
            <a:off x="1916113" y="2274888"/>
            <a:ext cx="5310187" cy="4492625"/>
          </a:xfrm>
          <a:prstGeom prst="rect">
            <a:avLst/>
          </a:prstGeom>
          <a:noFill/>
          <a:ln w="9525" algn="ctr">
            <a:noFill/>
            <a:miter lim="800000"/>
            <a:headEnd/>
            <a:tailEnd/>
          </a:ln>
        </p:spPr>
      </p:pic>
      <p:sp>
        <p:nvSpPr>
          <p:cNvPr id="4" name="Slide Number Placeholder 3"/>
          <p:cNvSpPr>
            <a:spLocks noGrp="1"/>
          </p:cNvSpPr>
          <p:nvPr>
            <p:ph type="sldNum" sz="quarter" idx="12"/>
          </p:nvPr>
        </p:nvSpPr>
        <p:spPr/>
        <p:txBody>
          <a:bodyPr/>
          <a:lstStyle/>
          <a:p>
            <a:fld id="{B468DEFC-483E-4FD0-8D46-9D8A654B71EB}" type="slidenum">
              <a:rPr lang="en-US" smtClean="0"/>
              <a:pPr/>
              <a:t>50</a:t>
            </a:fld>
            <a:endParaRPr lang="en-US"/>
          </a:p>
        </p:txBody>
      </p:sp>
    </p:spTree>
    <p:extLst>
      <p:ext uri="{BB962C8B-B14F-4D97-AF65-F5344CB8AC3E}">
        <p14:creationId xmlns:p14="http://schemas.microsoft.com/office/powerpoint/2010/main" val="367652398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US" sz="4000" dirty="0" smtClean="0"/>
              <a:t> The First NEAD Chain (Rees, APD)</a:t>
            </a:r>
          </a:p>
        </p:txBody>
      </p:sp>
      <p:sp>
        <p:nvSpPr>
          <p:cNvPr id="52227" name="Line 8"/>
          <p:cNvSpPr>
            <a:spLocks noChangeAspect="1" noChangeShapeType="1"/>
          </p:cNvSpPr>
          <p:nvPr/>
        </p:nvSpPr>
        <p:spPr bwMode="auto">
          <a:xfrm>
            <a:off x="2268538" y="4024313"/>
            <a:ext cx="298450" cy="227012"/>
          </a:xfrm>
          <a:prstGeom prst="line">
            <a:avLst/>
          </a:prstGeom>
          <a:noFill/>
          <a:ln w="28575">
            <a:solidFill>
              <a:schemeClr val="tx1"/>
            </a:solidFill>
            <a:round/>
            <a:headEnd/>
            <a:tailEnd type="triangle" w="med" len="med"/>
          </a:ln>
        </p:spPr>
        <p:txBody>
          <a:bodyPr/>
          <a:lstStyle/>
          <a:p>
            <a:endParaRPr lang="en-US"/>
          </a:p>
        </p:txBody>
      </p:sp>
      <p:sp>
        <p:nvSpPr>
          <p:cNvPr id="52228" name="Line 11"/>
          <p:cNvSpPr>
            <a:spLocks noChangeAspect="1" noChangeShapeType="1"/>
          </p:cNvSpPr>
          <p:nvPr/>
        </p:nvSpPr>
        <p:spPr bwMode="auto">
          <a:xfrm>
            <a:off x="1585913" y="4027488"/>
            <a:ext cx="298450" cy="228600"/>
          </a:xfrm>
          <a:prstGeom prst="line">
            <a:avLst/>
          </a:prstGeom>
          <a:noFill/>
          <a:ln w="28575">
            <a:solidFill>
              <a:schemeClr val="tx1"/>
            </a:solidFill>
            <a:round/>
            <a:headEnd/>
            <a:tailEnd type="triangle" w="med" len="med"/>
          </a:ln>
        </p:spPr>
        <p:txBody>
          <a:bodyPr/>
          <a:lstStyle/>
          <a:p>
            <a:endParaRPr lang="en-US"/>
          </a:p>
        </p:txBody>
      </p:sp>
      <p:sp>
        <p:nvSpPr>
          <p:cNvPr id="52229" name="Line 13"/>
          <p:cNvSpPr>
            <a:spLocks noChangeAspect="1" noChangeShapeType="1"/>
          </p:cNvSpPr>
          <p:nvPr/>
        </p:nvSpPr>
        <p:spPr bwMode="auto">
          <a:xfrm>
            <a:off x="2949575" y="4021138"/>
            <a:ext cx="298450" cy="227012"/>
          </a:xfrm>
          <a:prstGeom prst="line">
            <a:avLst/>
          </a:prstGeom>
          <a:noFill/>
          <a:ln w="28575">
            <a:solidFill>
              <a:schemeClr val="tx1"/>
            </a:solidFill>
            <a:round/>
            <a:headEnd/>
            <a:tailEnd type="triangle" w="med" len="med"/>
          </a:ln>
        </p:spPr>
        <p:txBody>
          <a:bodyPr/>
          <a:lstStyle/>
          <a:p>
            <a:endParaRPr lang="en-US"/>
          </a:p>
        </p:txBody>
      </p:sp>
      <p:sp>
        <p:nvSpPr>
          <p:cNvPr id="52230" name="Line 18"/>
          <p:cNvSpPr>
            <a:spLocks noChangeAspect="1" noChangeShapeType="1"/>
          </p:cNvSpPr>
          <p:nvPr/>
        </p:nvSpPr>
        <p:spPr bwMode="auto">
          <a:xfrm>
            <a:off x="4329113" y="4035425"/>
            <a:ext cx="296862" cy="228600"/>
          </a:xfrm>
          <a:prstGeom prst="line">
            <a:avLst/>
          </a:prstGeom>
          <a:noFill/>
          <a:ln w="28575">
            <a:solidFill>
              <a:schemeClr val="tx1"/>
            </a:solidFill>
            <a:round/>
            <a:headEnd/>
            <a:tailEnd type="triangle" w="med" len="med"/>
          </a:ln>
        </p:spPr>
        <p:txBody>
          <a:bodyPr/>
          <a:lstStyle/>
          <a:p>
            <a:endParaRPr lang="en-US"/>
          </a:p>
        </p:txBody>
      </p:sp>
      <p:sp>
        <p:nvSpPr>
          <p:cNvPr id="52231" name="Line 20"/>
          <p:cNvSpPr>
            <a:spLocks noChangeAspect="1" noChangeShapeType="1"/>
          </p:cNvSpPr>
          <p:nvPr/>
        </p:nvSpPr>
        <p:spPr bwMode="auto">
          <a:xfrm>
            <a:off x="3630613" y="4038600"/>
            <a:ext cx="298450" cy="228600"/>
          </a:xfrm>
          <a:prstGeom prst="line">
            <a:avLst/>
          </a:prstGeom>
          <a:noFill/>
          <a:ln w="28575">
            <a:solidFill>
              <a:schemeClr val="tx1"/>
            </a:solidFill>
            <a:round/>
            <a:headEnd/>
            <a:tailEnd type="triangle" w="med" len="med"/>
          </a:ln>
        </p:spPr>
        <p:txBody>
          <a:bodyPr/>
          <a:lstStyle/>
          <a:p>
            <a:endParaRPr lang="en-US"/>
          </a:p>
        </p:txBody>
      </p:sp>
      <p:sp>
        <p:nvSpPr>
          <p:cNvPr id="52232" name="Line 22"/>
          <p:cNvSpPr>
            <a:spLocks noChangeAspect="1" noChangeShapeType="1"/>
          </p:cNvSpPr>
          <p:nvPr/>
        </p:nvSpPr>
        <p:spPr bwMode="auto">
          <a:xfrm>
            <a:off x="5038725" y="4032250"/>
            <a:ext cx="298450" cy="228600"/>
          </a:xfrm>
          <a:prstGeom prst="line">
            <a:avLst/>
          </a:prstGeom>
          <a:noFill/>
          <a:ln w="28575">
            <a:solidFill>
              <a:schemeClr val="tx1"/>
            </a:solidFill>
            <a:round/>
            <a:headEnd/>
            <a:tailEnd type="triangle" w="med" len="med"/>
          </a:ln>
        </p:spPr>
        <p:txBody>
          <a:bodyPr/>
          <a:lstStyle/>
          <a:p>
            <a:endParaRPr lang="en-US"/>
          </a:p>
        </p:txBody>
      </p:sp>
      <p:sp>
        <p:nvSpPr>
          <p:cNvPr id="52233" name="Line 28"/>
          <p:cNvSpPr>
            <a:spLocks noChangeAspect="1" noChangeShapeType="1"/>
          </p:cNvSpPr>
          <p:nvPr/>
        </p:nvSpPr>
        <p:spPr bwMode="auto">
          <a:xfrm>
            <a:off x="6324600" y="4032250"/>
            <a:ext cx="300038" cy="227013"/>
          </a:xfrm>
          <a:prstGeom prst="line">
            <a:avLst/>
          </a:prstGeom>
          <a:noFill/>
          <a:ln w="28575">
            <a:solidFill>
              <a:schemeClr val="tx1"/>
            </a:solidFill>
            <a:round/>
            <a:headEnd/>
            <a:tailEnd type="triangle" w="med" len="med"/>
          </a:ln>
        </p:spPr>
        <p:txBody>
          <a:bodyPr/>
          <a:lstStyle/>
          <a:p>
            <a:endParaRPr lang="en-US"/>
          </a:p>
        </p:txBody>
      </p:sp>
      <p:sp>
        <p:nvSpPr>
          <p:cNvPr id="52234" name="Line 30"/>
          <p:cNvSpPr>
            <a:spLocks noChangeAspect="1" noChangeShapeType="1"/>
          </p:cNvSpPr>
          <p:nvPr/>
        </p:nvSpPr>
        <p:spPr bwMode="auto">
          <a:xfrm>
            <a:off x="5634038" y="4027488"/>
            <a:ext cx="298450" cy="227012"/>
          </a:xfrm>
          <a:prstGeom prst="line">
            <a:avLst/>
          </a:prstGeom>
          <a:noFill/>
          <a:ln w="28575">
            <a:solidFill>
              <a:schemeClr val="tx1"/>
            </a:solidFill>
            <a:round/>
            <a:headEnd/>
            <a:tailEnd type="triangle" w="med" len="med"/>
          </a:ln>
        </p:spPr>
        <p:txBody>
          <a:bodyPr/>
          <a:lstStyle/>
          <a:p>
            <a:endParaRPr lang="en-US"/>
          </a:p>
        </p:txBody>
      </p:sp>
      <p:sp>
        <p:nvSpPr>
          <p:cNvPr id="52235" name="Line 31"/>
          <p:cNvSpPr>
            <a:spLocks noChangeAspect="1" noChangeShapeType="1"/>
          </p:cNvSpPr>
          <p:nvPr/>
        </p:nvSpPr>
        <p:spPr bwMode="auto">
          <a:xfrm>
            <a:off x="7029450" y="4021138"/>
            <a:ext cx="298450" cy="227012"/>
          </a:xfrm>
          <a:prstGeom prst="line">
            <a:avLst/>
          </a:prstGeom>
          <a:noFill/>
          <a:ln w="28575">
            <a:solidFill>
              <a:schemeClr val="tx1"/>
            </a:solidFill>
            <a:round/>
            <a:headEnd/>
            <a:tailEnd type="triangle" w="med" len="med"/>
          </a:ln>
        </p:spPr>
        <p:txBody>
          <a:bodyPr/>
          <a:lstStyle/>
          <a:p>
            <a:endParaRPr lang="en-US"/>
          </a:p>
        </p:txBody>
      </p:sp>
      <p:sp>
        <p:nvSpPr>
          <p:cNvPr id="52236" name="Line 35"/>
          <p:cNvSpPr>
            <a:spLocks noChangeAspect="1" noChangeShapeType="1"/>
          </p:cNvSpPr>
          <p:nvPr/>
        </p:nvSpPr>
        <p:spPr bwMode="auto">
          <a:xfrm>
            <a:off x="7666038" y="4046538"/>
            <a:ext cx="296862" cy="227012"/>
          </a:xfrm>
          <a:prstGeom prst="line">
            <a:avLst/>
          </a:prstGeom>
          <a:noFill/>
          <a:ln w="28575">
            <a:solidFill>
              <a:schemeClr val="tx1"/>
            </a:solidFill>
            <a:round/>
            <a:headEnd/>
            <a:tailEnd type="triangle" w="med" len="med"/>
          </a:ln>
        </p:spPr>
        <p:txBody>
          <a:bodyPr/>
          <a:lstStyle/>
          <a:p>
            <a:endParaRPr lang="en-US"/>
          </a:p>
        </p:txBody>
      </p:sp>
      <p:sp>
        <p:nvSpPr>
          <p:cNvPr id="52237" name="Text Box 80"/>
          <p:cNvSpPr txBox="1">
            <a:spLocks noChangeAspect="1" noChangeArrowheads="1"/>
          </p:cNvSpPr>
          <p:nvPr/>
        </p:nvSpPr>
        <p:spPr bwMode="auto">
          <a:xfrm>
            <a:off x="409575" y="3692525"/>
            <a:ext cx="184150" cy="274638"/>
          </a:xfrm>
          <a:prstGeom prst="rect">
            <a:avLst/>
          </a:prstGeom>
          <a:noFill/>
          <a:ln w="9525" algn="ctr">
            <a:noFill/>
            <a:miter lim="800000"/>
            <a:headEnd/>
            <a:tailEnd/>
          </a:ln>
        </p:spPr>
        <p:txBody>
          <a:bodyPr wrap="none">
            <a:spAutoFit/>
          </a:bodyPr>
          <a:lstStyle/>
          <a:p>
            <a:pPr algn="ctr" eaLnBrk="0" hangingPunct="0"/>
            <a:endParaRPr lang="en-US" sz="1200">
              <a:latin typeface="Times New Roman" pitchFamily="18" charset="0"/>
              <a:cs typeface="Arial" charset="0"/>
            </a:endParaRPr>
          </a:p>
        </p:txBody>
      </p:sp>
      <p:sp>
        <p:nvSpPr>
          <p:cNvPr id="52238" name="Text Box 92"/>
          <p:cNvSpPr txBox="1">
            <a:spLocks noChangeAspect="1" noChangeArrowheads="1"/>
          </p:cNvSpPr>
          <p:nvPr/>
        </p:nvSpPr>
        <p:spPr bwMode="auto">
          <a:xfrm>
            <a:off x="542925" y="4286250"/>
            <a:ext cx="184150" cy="274638"/>
          </a:xfrm>
          <a:prstGeom prst="rect">
            <a:avLst/>
          </a:prstGeom>
          <a:noFill/>
          <a:ln w="9525" algn="ctr">
            <a:noFill/>
            <a:miter lim="800000"/>
            <a:headEnd/>
            <a:tailEnd/>
          </a:ln>
        </p:spPr>
        <p:txBody>
          <a:bodyPr wrap="none">
            <a:spAutoFit/>
          </a:bodyPr>
          <a:lstStyle/>
          <a:p>
            <a:pPr algn="ctr" eaLnBrk="0" hangingPunct="0"/>
            <a:endParaRPr lang="en-US" sz="1200">
              <a:latin typeface="Times New Roman" pitchFamily="18" charset="0"/>
              <a:cs typeface="Arial" charset="0"/>
            </a:endParaRPr>
          </a:p>
        </p:txBody>
      </p:sp>
      <p:sp>
        <p:nvSpPr>
          <p:cNvPr id="52239" name="Text Box 105"/>
          <p:cNvSpPr txBox="1">
            <a:spLocks noChangeAspect="1" noChangeArrowheads="1"/>
          </p:cNvSpPr>
          <p:nvPr/>
        </p:nvSpPr>
        <p:spPr bwMode="auto">
          <a:xfrm>
            <a:off x="-379413" y="4776788"/>
            <a:ext cx="1562101" cy="274637"/>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            Recipient PRA</a:t>
            </a:r>
          </a:p>
        </p:txBody>
      </p:sp>
      <p:sp>
        <p:nvSpPr>
          <p:cNvPr id="52240" name="Text Box 118"/>
          <p:cNvSpPr txBox="1">
            <a:spLocks noChangeAspect="1" noChangeArrowheads="1"/>
          </p:cNvSpPr>
          <p:nvPr/>
        </p:nvSpPr>
        <p:spPr bwMode="auto">
          <a:xfrm>
            <a:off x="444500" y="3282950"/>
            <a:ext cx="184150" cy="274638"/>
          </a:xfrm>
          <a:prstGeom prst="rect">
            <a:avLst/>
          </a:prstGeom>
          <a:noFill/>
          <a:ln w="9525" algn="ctr">
            <a:noFill/>
            <a:miter lim="800000"/>
            <a:headEnd/>
            <a:tailEnd/>
          </a:ln>
        </p:spPr>
        <p:txBody>
          <a:bodyPr wrap="none">
            <a:spAutoFit/>
          </a:bodyPr>
          <a:lstStyle/>
          <a:p>
            <a:pPr algn="ctr" eaLnBrk="0" hangingPunct="0"/>
            <a:endParaRPr lang="en-US" sz="1200">
              <a:latin typeface="Times New Roman" pitchFamily="18" charset="0"/>
              <a:cs typeface="Arial" charset="0"/>
            </a:endParaRPr>
          </a:p>
        </p:txBody>
      </p:sp>
      <p:sp>
        <p:nvSpPr>
          <p:cNvPr id="52241" name="Text Box 120"/>
          <p:cNvSpPr txBox="1">
            <a:spLocks noChangeArrowheads="1"/>
          </p:cNvSpPr>
          <p:nvPr/>
        </p:nvSpPr>
        <p:spPr bwMode="auto">
          <a:xfrm>
            <a:off x="249238" y="5907088"/>
            <a:ext cx="5459412" cy="457200"/>
          </a:xfrm>
          <a:prstGeom prst="rect">
            <a:avLst/>
          </a:prstGeom>
          <a:noFill/>
          <a:ln w="9525">
            <a:noFill/>
            <a:miter lim="800000"/>
            <a:headEnd/>
            <a:tailEnd/>
          </a:ln>
        </p:spPr>
        <p:txBody>
          <a:bodyPr wrap="none">
            <a:spAutoFit/>
          </a:bodyPr>
          <a:lstStyle/>
          <a:p>
            <a:r>
              <a:rPr lang="en-US" sz="1200">
                <a:latin typeface="Times New Roman" pitchFamily="18" charset="0"/>
                <a:cs typeface="Arial" charset="0"/>
              </a:rPr>
              <a:t>* This recipient required desensitization to Blood Group (AHG Titer of 1/8).</a:t>
            </a:r>
          </a:p>
          <a:p>
            <a:r>
              <a:rPr lang="en-US" sz="1200" baseline="30000">
                <a:latin typeface="Times New Roman" pitchFamily="18" charset="0"/>
                <a:cs typeface="Arial" charset="0"/>
              </a:rPr>
              <a:t>#</a:t>
            </a:r>
            <a:r>
              <a:rPr lang="en-US" sz="1200">
                <a:latin typeface="Times New Roman" pitchFamily="18" charset="0"/>
                <a:cs typeface="Arial" charset="0"/>
              </a:rPr>
              <a:t> This recipient required desensitization to HLA DSA by T and B cell flow cytometry.</a:t>
            </a:r>
          </a:p>
        </p:txBody>
      </p:sp>
      <p:grpSp>
        <p:nvGrpSpPr>
          <p:cNvPr id="2" name="Group 242"/>
          <p:cNvGrpSpPr>
            <a:grpSpLocks/>
          </p:cNvGrpSpPr>
          <p:nvPr/>
        </p:nvGrpSpPr>
        <p:grpSpPr bwMode="auto">
          <a:xfrm>
            <a:off x="1187450" y="3032125"/>
            <a:ext cx="433388" cy="993775"/>
            <a:chOff x="748" y="1910"/>
            <a:chExt cx="273" cy="626"/>
          </a:xfrm>
        </p:grpSpPr>
        <p:sp>
          <p:nvSpPr>
            <p:cNvPr id="52418" name="Text Box 45"/>
            <p:cNvSpPr txBox="1">
              <a:spLocks noChangeAspect="1" noChangeArrowheads="1"/>
            </p:cNvSpPr>
            <p:nvPr/>
          </p:nvSpPr>
          <p:spPr bwMode="auto">
            <a:xfrm>
              <a:off x="748" y="1910"/>
              <a:ext cx="273"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MI</a:t>
              </a:r>
            </a:p>
          </p:txBody>
        </p:sp>
        <p:sp>
          <p:nvSpPr>
            <p:cNvPr id="52419" name="Text Box 79"/>
            <p:cNvSpPr txBox="1">
              <a:spLocks noChangeAspect="1" noChangeArrowheads="1"/>
            </p:cNvSpPr>
            <p:nvPr/>
          </p:nvSpPr>
          <p:spPr bwMode="auto">
            <a:xfrm>
              <a:off x="792"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O</a:t>
              </a:r>
            </a:p>
          </p:txBody>
        </p:sp>
        <p:grpSp>
          <p:nvGrpSpPr>
            <p:cNvPr id="3" name="Group 134"/>
            <p:cNvGrpSpPr>
              <a:grpSpLocks/>
            </p:cNvGrpSpPr>
            <p:nvPr/>
          </p:nvGrpSpPr>
          <p:grpSpPr bwMode="auto">
            <a:xfrm>
              <a:off x="768" y="2262"/>
              <a:ext cx="233" cy="274"/>
              <a:chOff x="3831" y="3387"/>
              <a:chExt cx="233" cy="274"/>
            </a:xfrm>
          </p:grpSpPr>
          <p:sp>
            <p:nvSpPr>
              <p:cNvPr id="52421" name="Oval 135"/>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422" name="Line 136"/>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grpSp>
      <p:grpSp>
        <p:nvGrpSpPr>
          <p:cNvPr id="4" name="Group 233"/>
          <p:cNvGrpSpPr>
            <a:grpSpLocks/>
          </p:cNvGrpSpPr>
          <p:nvPr/>
        </p:nvGrpSpPr>
        <p:grpSpPr bwMode="auto">
          <a:xfrm>
            <a:off x="1768475" y="2540000"/>
            <a:ext cx="590550" cy="2794000"/>
            <a:chOff x="1114" y="1600"/>
            <a:chExt cx="372" cy="1760"/>
          </a:xfrm>
        </p:grpSpPr>
        <p:sp>
          <p:nvSpPr>
            <p:cNvPr id="52403" name="Text Box 37"/>
            <p:cNvSpPr txBox="1">
              <a:spLocks noChangeAspect="1" noChangeArrowheads="1"/>
            </p:cNvSpPr>
            <p:nvPr/>
          </p:nvSpPr>
          <p:spPr bwMode="auto">
            <a:xfrm>
              <a:off x="1157" y="1910"/>
              <a:ext cx="286"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AZ</a:t>
              </a:r>
            </a:p>
          </p:txBody>
        </p:sp>
        <p:sp>
          <p:nvSpPr>
            <p:cNvPr id="52404" name="Text Box 48"/>
            <p:cNvSpPr txBox="1">
              <a:spLocks noChangeAspect="1" noChangeArrowheads="1"/>
            </p:cNvSpPr>
            <p:nvPr/>
          </p:nvSpPr>
          <p:spPr bwMode="auto">
            <a:xfrm>
              <a:off x="1135" y="1600"/>
              <a:ext cx="330"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July</a:t>
              </a:r>
            </a:p>
          </p:txBody>
        </p:sp>
        <p:sp>
          <p:nvSpPr>
            <p:cNvPr id="52405" name="Text Box 58"/>
            <p:cNvSpPr txBox="1">
              <a:spLocks noChangeAspect="1" noChangeArrowheads="1"/>
            </p:cNvSpPr>
            <p:nvPr/>
          </p:nvSpPr>
          <p:spPr bwMode="auto">
            <a:xfrm>
              <a:off x="1114"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2007</a:t>
              </a:r>
            </a:p>
          </p:txBody>
        </p:sp>
        <p:sp>
          <p:nvSpPr>
            <p:cNvPr id="52406" name="Text Box 69"/>
            <p:cNvSpPr txBox="1">
              <a:spLocks noChangeAspect="1" noChangeArrowheads="1"/>
            </p:cNvSpPr>
            <p:nvPr/>
          </p:nvSpPr>
          <p:spPr bwMode="auto">
            <a:xfrm>
              <a:off x="1207"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O</a:t>
              </a:r>
            </a:p>
          </p:txBody>
        </p:sp>
        <p:sp>
          <p:nvSpPr>
            <p:cNvPr id="52407" name="Text Box 82"/>
            <p:cNvSpPr txBox="1">
              <a:spLocks noChangeAspect="1" noChangeArrowheads="1"/>
            </p:cNvSpPr>
            <p:nvPr/>
          </p:nvSpPr>
          <p:spPr bwMode="auto">
            <a:xfrm>
              <a:off x="1208" y="271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O</a:t>
              </a:r>
            </a:p>
          </p:txBody>
        </p:sp>
        <p:sp>
          <p:nvSpPr>
            <p:cNvPr id="52408" name="Text Box 95"/>
            <p:cNvSpPr txBox="1">
              <a:spLocks noChangeAspect="1" noChangeArrowheads="1"/>
            </p:cNvSpPr>
            <p:nvPr/>
          </p:nvSpPr>
          <p:spPr bwMode="auto">
            <a:xfrm>
              <a:off x="1178" y="2989"/>
              <a:ext cx="244"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62</a:t>
              </a:r>
            </a:p>
          </p:txBody>
        </p:sp>
        <p:sp>
          <p:nvSpPr>
            <p:cNvPr id="52409" name="Text Box 108"/>
            <p:cNvSpPr txBox="1">
              <a:spLocks noChangeAspect="1" noChangeArrowheads="1"/>
            </p:cNvSpPr>
            <p:nvPr/>
          </p:nvSpPr>
          <p:spPr bwMode="auto">
            <a:xfrm>
              <a:off x="1210"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1</a:t>
              </a:r>
            </a:p>
          </p:txBody>
        </p:sp>
        <p:grpSp>
          <p:nvGrpSpPr>
            <p:cNvPr id="5" name="Group 137"/>
            <p:cNvGrpSpPr>
              <a:grpSpLocks/>
            </p:cNvGrpSpPr>
            <p:nvPr/>
          </p:nvGrpSpPr>
          <p:grpSpPr bwMode="auto">
            <a:xfrm>
              <a:off x="1186" y="2680"/>
              <a:ext cx="229" cy="311"/>
              <a:chOff x="4274" y="3417"/>
              <a:chExt cx="229" cy="311"/>
            </a:xfrm>
          </p:grpSpPr>
          <p:sp>
            <p:nvSpPr>
              <p:cNvPr id="52415" name="Oval 138"/>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416" name="Line 139"/>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52417" name="Line 140"/>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grpSp>
          <p:nvGrpSpPr>
            <p:cNvPr id="6" name="Group 141"/>
            <p:cNvGrpSpPr>
              <a:grpSpLocks/>
            </p:cNvGrpSpPr>
            <p:nvPr/>
          </p:nvGrpSpPr>
          <p:grpSpPr bwMode="auto">
            <a:xfrm>
              <a:off x="1183" y="2272"/>
              <a:ext cx="233" cy="274"/>
              <a:chOff x="3831" y="3387"/>
              <a:chExt cx="233" cy="274"/>
            </a:xfrm>
          </p:grpSpPr>
          <p:sp>
            <p:nvSpPr>
              <p:cNvPr id="52413" name="Oval 142"/>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414" name="Line 143"/>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sp>
          <p:nvSpPr>
            <p:cNvPr id="52412" name="Text Box 203"/>
            <p:cNvSpPr txBox="1">
              <a:spLocks noChangeAspect="1" noChangeArrowheads="1"/>
            </p:cNvSpPr>
            <p:nvPr/>
          </p:nvSpPr>
          <p:spPr bwMode="auto">
            <a:xfrm>
              <a:off x="1143"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Cauc</a:t>
              </a:r>
            </a:p>
          </p:txBody>
        </p:sp>
      </p:grpSp>
      <p:grpSp>
        <p:nvGrpSpPr>
          <p:cNvPr id="7" name="Group 232"/>
          <p:cNvGrpSpPr>
            <a:grpSpLocks/>
          </p:cNvGrpSpPr>
          <p:nvPr/>
        </p:nvGrpSpPr>
        <p:grpSpPr bwMode="auto">
          <a:xfrm>
            <a:off x="2439988" y="2540000"/>
            <a:ext cx="590550" cy="2794000"/>
            <a:chOff x="1537" y="1600"/>
            <a:chExt cx="372" cy="1760"/>
          </a:xfrm>
        </p:grpSpPr>
        <p:sp>
          <p:nvSpPr>
            <p:cNvPr id="52387" name="Text Box 38"/>
            <p:cNvSpPr txBox="1">
              <a:spLocks noChangeAspect="1" noChangeArrowheads="1"/>
            </p:cNvSpPr>
            <p:nvPr/>
          </p:nvSpPr>
          <p:spPr bwMode="auto">
            <a:xfrm>
              <a:off x="1573" y="1910"/>
              <a:ext cx="30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OH</a:t>
              </a:r>
            </a:p>
          </p:txBody>
        </p:sp>
        <p:sp>
          <p:nvSpPr>
            <p:cNvPr id="52388" name="Text Box 49"/>
            <p:cNvSpPr txBox="1">
              <a:spLocks noChangeAspect="1" noChangeArrowheads="1"/>
            </p:cNvSpPr>
            <p:nvPr/>
          </p:nvSpPr>
          <p:spPr bwMode="auto">
            <a:xfrm>
              <a:off x="1558" y="1600"/>
              <a:ext cx="330"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July</a:t>
              </a:r>
            </a:p>
          </p:txBody>
        </p:sp>
        <p:sp>
          <p:nvSpPr>
            <p:cNvPr id="52389" name="Text Box 59"/>
            <p:cNvSpPr txBox="1">
              <a:spLocks noChangeAspect="1" noChangeArrowheads="1"/>
            </p:cNvSpPr>
            <p:nvPr/>
          </p:nvSpPr>
          <p:spPr bwMode="auto">
            <a:xfrm>
              <a:off x="1537"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2007</a:t>
              </a:r>
            </a:p>
          </p:txBody>
        </p:sp>
        <p:sp>
          <p:nvSpPr>
            <p:cNvPr id="52390" name="Text Box 70"/>
            <p:cNvSpPr txBox="1">
              <a:spLocks noChangeAspect="1" noChangeArrowheads="1"/>
            </p:cNvSpPr>
            <p:nvPr/>
          </p:nvSpPr>
          <p:spPr bwMode="auto">
            <a:xfrm>
              <a:off x="1631"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a:t>
              </a:r>
            </a:p>
          </p:txBody>
        </p:sp>
        <p:sp>
          <p:nvSpPr>
            <p:cNvPr id="52391" name="Text Box 83"/>
            <p:cNvSpPr txBox="1">
              <a:spLocks noChangeAspect="1" noChangeArrowheads="1"/>
            </p:cNvSpPr>
            <p:nvPr/>
          </p:nvSpPr>
          <p:spPr bwMode="auto">
            <a:xfrm>
              <a:off x="1631" y="271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O</a:t>
              </a:r>
            </a:p>
          </p:txBody>
        </p:sp>
        <p:sp>
          <p:nvSpPr>
            <p:cNvPr id="52392" name="Text Box 96"/>
            <p:cNvSpPr txBox="1">
              <a:spLocks noChangeAspect="1" noChangeArrowheads="1"/>
            </p:cNvSpPr>
            <p:nvPr/>
          </p:nvSpPr>
          <p:spPr bwMode="auto">
            <a:xfrm>
              <a:off x="1633" y="2989"/>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0</a:t>
              </a:r>
            </a:p>
          </p:txBody>
        </p:sp>
        <p:sp>
          <p:nvSpPr>
            <p:cNvPr id="52393" name="Text Box 109"/>
            <p:cNvSpPr txBox="1">
              <a:spLocks noChangeAspect="1" noChangeArrowheads="1"/>
            </p:cNvSpPr>
            <p:nvPr/>
          </p:nvSpPr>
          <p:spPr bwMode="auto">
            <a:xfrm>
              <a:off x="1633"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2</a:t>
              </a:r>
            </a:p>
          </p:txBody>
        </p:sp>
        <p:grpSp>
          <p:nvGrpSpPr>
            <p:cNvPr id="8" name="Group 144"/>
            <p:cNvGrpSpPr>
              <a:grpSpLocks/>
            </p:cNvGrpSpPr>
            <p:nvPr/>
          </p:nvGrpSpPr>
          <p:grpSpPr bwMode="auto">
            <a:xfrm>
              <a:off x="1609" y="2677"/>
              <a:ext cx="229" cy="311"/>
              <a:chOff x="4274" y="3417"/>
              <a:chExt cx="229" cy="311"/>
            </a:xfrm>
          </p:grpSpPr>
          <p:sp>
            <p:nvSpPr>
              <p:cNvPr id="52400" name="Oval 145"/>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401" name="Line 146"/>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52402" name="Line 147"/>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grpSp>
          <p:nvGrpSpPr>
            <p:cNvPr id="9" name="Group 148"/>
            <p:cNvGrpSpPr>
              <a:grpSpLocks/>
            </p:cNvGrpSpPr>
            <p:nvPr/>
          </p:nvGrpSpPr>
          <p:grpSpPr bwMode="auto">
            <a:xfrm>
              <a:off x="1609" y="2312"/>
              <a:ext cx="229" cy="311"/>
              <a:chOff x="4274" y="3417"/>
              <a:chExt cx="229" cy="311"/>
            </a:xfrm>
          </p:grpSpPr>
          <p:sp>
            <p:nvSpPr>
              <p:cNvPr id="52397" name="Oval 149"/>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398" name="Line 150"/>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52399" name="Line 151"/>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sp>
          <p:nvSpPr>
            <p:cNvPr id="52396" name="Text Box 204"/>
            <p:cNvSpPr txBox="1">
              <a:spLocks noChangeAspect="1" noChangeArrowheads="1"/>
            </p:cNvSpPr>
            <p:nvPr/>
          </p:nvSpPr>
          <p:spPr bwMode="auto">
            <a:xfrm>
              <a:off x="1566"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Cauc</a:t>
              </a:r>
            </a:p>
          </p:txBody>
        </p:sp>
      </p:grpSp>
      <p:grpSp>
        <p:nvGrpSpPr>
          <p:cNvPr id="10" name="Group 231"/>
          <p:cNvGrpSpPr>
            <a:grpSpLocks/>
          </p:cNvGrpSpPr>
          <p:nvPr/>
        </p:nvGrpSpPr>
        <p:grpSpPr bwMode="auto">
          <a:xfrm>
            <a:off x="3128963" y="2540000"/>
            <a:ext cx="590550" cy="2794000"/>
            <a:chOff x="1986" y="1600"/>
            <a:chExt cx="372" cy="1760"/>
          </a:xfrm>
        </p:grpSpPr>
        <p:sp>
          <p:nvSpPr>
            <p:cNvPr id="52371" name="Text Box 39"/>
            <p:cNvSpPr txBox="1">
              <a:spLocks noChangeAspect="1" noChangeArrowheads="1"/>
            </p:cNvSpPr>
            <p:nvPr/>
          </p:nvSpPr>
          <p:spPr bwMode="auto">
            <a:xfrm>
              <a:off x="2022" y="1910"/>
              <a:ext cx="30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OH</a:t>
              </a:r>
            </a:p>
          </p:txBody>
        </p:sp>
        <p:sp>
          <p:nvSpPr>
            <p:cNvPr id="52372" name="Text Box 50"/>
            <p:cNvSpPr txBox="1">
              <a:spLocks noChangeAspect="1" noChangeArrowheads="1"/>
            </p:cNvSpPr>
            <p:nvPr/>
          </p:nvSpPr>
          <p:spPr bwMode="auto">
            <a:xfrm>
              <a:off x="2003" y="1600"/>
              <a:ext cx="337"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Sept</a:t>
              </a:r>
            </a:p>
          </p:txBody>
        </p:sp>
        <p:sp>
          <p:nvSpPr>
            <p:cNvPr id="52373" name="Text Box 60"/>
            <p:cNvSpPr txBox="1">
              <a:spLocks noChangeAspect="1" noChangeArrowheads="1"/>
            </p:cNvSpPr>
            <p:nvPr/>
          </p:nvSpPr>
          <p:spPr bwMode="auto">
            <a:xfrm>
              <a:off x="1986"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2007</a:t>
              </a:r>
            </a:p>
          </p:txBody>
        </p:sp>
        <p:sp>
          <p:nvSpPr>
            <p:cNvPr id="52374" name="Text Box 71"/>
            <p:cNvSpPr txBox="1">
              <a:spLocks noChangeAspect="1" noChangeArrowheads="1"/>
            </p:cNvSpPr>
            <p:nvPr/>
          </p:nvSpPr>
          <p:spPr bwMode="auto">
            <a:xfrm>
              <a:off x="2080"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a:t>
              </a:r>
            </a:p>
          </p:txBody>
        </p:sp>
        <p:sp>
          <p:nvSpPr>
            <p:cNvPr id="52375" name="Text Box 84"/>
            <p:cNvSpPr txBox="1">
              <a:spLocks noChangeAspect="1" noChangeArrowheads="1"/>
            </p:cNvSpPr>
            <p:nvPr/>
          </p:nvSpPr>
          <p:spPr bwMode="auto">
            <a:xfrm>
              <a:off x="2080" y="271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a:t>
              </a:r>
            </a:p>
          </p:txBody>
        </p:sp>
        <p:sp>
          <p:nvSpPr>
            <p:cNvPr id="52376" name="Text Box 97"/>
            <p:cNvSpPr txBox="1">
              <a:spLocks noChangeAspect="1" noChangeArrowheads="1"/>
            </p:cNvSpPr>
            <p:nvPr/>
          </p:nvSpPr>
          <p:spPr bwMode="auto">
            <a:xfrm>
              <a:off x="2050" y="2989"/>
              <a:ext cx="244"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23</a:t>
              </a:r>
            </a:p>
          </p:txBody>
        </p:sp>
        <p:sp>
          <p:nvSpPr>
            <p:cNvPr id="52377" name="Text Box 110"/>
            <p:cNvSpPr txBox="1">
              <a:spLocks noChangeAspect="1" noChangeArrowheads="1"/>
            </p:cNvSpPr>
            <p:nvPr/>
          </p:nvSpPr>
          <p:spPr bwMode="auto">
            <a:xfrm>
              <a:off x="2082"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3</a:t>
              </a:r>
            </a:p>
          </p:txBody>
        </p:sp>
        <p:grpSp>
          <p:nvGrpSpPr>
            <p:cNvPr id="11" name="Group 152"/>
            <p:cNvGrpSpPr>
              <a:grpSpLocks/>
            </p:cNvGrpSpPr>
            <p:nvPr/>
          </p:nvGrpSpPr>
          <p:grpSpPr bwMode="auto">
            <a:xfrm>
              <a:off x="2057" y="2313"/>
              <a:ext cx="229" cy="311"/>
              <a:chOff x="4274" y="3417"/>
              <a:chExt cx="229" cy="311"/>
            </a:xfrm>
          </p:grpSpPr>
          <p:sp>
            <p:nvSpPr>
              <p:cNvPr id="52384" name="Oval 153"/>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385" name="Line 154"/>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52386" name="Line 155"/>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grpSp>
          <p:nvGrpSpPr>
            <p:cNvPr id="12" name="Group 156"/>
            <p:cNvGrpSpPr>
              <a:grpSpLocks/>
            </p:cNvGrpSpPr>
            <p:nvPr/>
          </p:nvGrpSpPr>
          <p:grpSpPr bwMode="auto">
            <a:xfrm>
              <a:off x="2058" y="2687"/>
              <a:ext cx="229" cy="311"/>
              <a:chOff x="4274" y="3417"/>
              <a:chExt cx="229" cy="311"/>
            </a:xfrm>
          </p:grpSpPr>
          <p:sp>
            <p:nvSpPr>
              <p:cNvPr id="52381" name="Oval 157"/>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382" name="Line 158"/>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52383" name="Line 159"/>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sp>
          <p:nvSpPr>
            <p:cNvPr id="52380" name="Text Box 205"/>
            <p:cNvSpPr txBox="1">
              <a:spLocks noChangeAspect="1" noChangeArrowheads="1"/>
            </p:cNvSpPr>
            <p:nvPr/>
          </p:nvSpPr>
          <p:spPr bwMode="auto">
            <a:xfrm>
              <a:off x="2015"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Cauc</a:t>
              </a:r>
            </a:p>
          </p:txBody>
        </p:sp>
      </p:grpSp>
      <p:grpSp>
        <p:nvGrpSpPr>
          <p:cNvPr id="13" name="Group 235"/>
          <p:cNvGrpSpPr>
            <a:grpSpLocks/>
          </p:cNvGrpSpPr>
          <p:nvPr/>
        </p:nvGrpSpPr>
        <p:grpSpPr bwMode="auto">
          <a:xfrm>
            <a:off x="3830638" y="2540000"/>
            <a:ext cx="590550" cy="2794000"/>
            <a:chOff x="2428" y="1600"/>
            <a:chExt cx="372" cy="1760"/>
          </a:xfrm>
        </p:grpSpPr>
        <p:sp>
          <p:nvSpPr>
            <p:cNvPr id="52356" name="Text Box 40"/>
            <p:cNvSpPr txBox="1">
              <a:spLocks noChangeAspect="1" noChangeArrowheads="1"/>
            </p:cNvSpPr>
            <p:nvPr/>
          </p:nvSpPr>
          <p:spPr bwMode="auto">
            <a:xfrm>
              <a:off x="2464" y="1910"/>
              <a:ext cx="30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OH</a:t>
              </a:r>
            </a:p>
          </p:txBody>
        </p:sp>
        <p:sp>
          <p:nvSpPr>
            <p:cNvPr id="52357" name="Text Box 51"/>
            <p:cNvSpPr txBox="1">
              <a:spLocks noChangeAspect="1" noChangeArrowheads="1"/>
            </p:cNvSpPr>
            <p:nvPr/>
          </p:nvSpPr>
          <p:spPr bwMode="auto">
            <a:xfrm>
              <a:off x="2445" y="1600"/>
              <a:ext cx="337"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Sept</a:t>
              </a:r>
            </a:p>
          </p:txBody>
        </p:sp>
        <p:sp>
          <p:nvSpPr>
            <p:cNvPr id="52358" name="Text Box 61"/>
            <p:cNvSpPr txBox="1">
              <a:spLocks noChangeAspect="1" noChangeArrowheads="1"/>
            </p:cNvSpPr>
            <p:nvPr/>
          </p:nvSpPr>
          <p:spPr bwMode="auto">
            <a:xfrm>
              <a:off x="2428"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2007</a:t>
              </a:r>
            </a:p>
          </p:txBody>
        </p:sp>
        <p:sp>
          <p:nvSpPr>
            <p:cNvPr id="52359" name="Text Box 72"/>
            <p:cNvSpPr txBox="1">
              <a:spLocks noChangeAspect="1" noChangeArrowheads="1"/>
            </p:cNvSpPr>
            <p:nvPr/>
          </p:nvSpPr>
          <p:spPr bwMode="auto">
            <a:xfrm>
              <a:off x="2524" y="2339"/>
              <a:ext cx="180"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B</a:t>
              </a:r>
            </a:p>
          </p:txBody>
        </p:sp>
        <p:sp>
          <p:nvSpPr>
            <p:cNvPr id="52360" name="Text Box 85"/>
            <p:cNvSpPr txBox="1">
              <a:spLocks noChangeAspect="1" noChangeArrowheads="1"/>
            </p:cNvSpPr>
            <p:nvPr/>
          </p:nvSpPr>
          <p:spPr bwMode="auto">
            <a:xfrm>
              <a:off x="2522" y="271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a:t>
              </a:r>
            </a:p>
          </p:txBody>
        </p:sp>
        <p:sp>
          <p:nvSpPr>
            <p:cNvPr id="52361" name="Text Box 98"/>
            <p:cNvSpPr txBox="1">
              <a:spLocks noChangeAspect="1" noChangeArrowheads="1"/>
            </p:cNvSpPr>
            <p:nvPr/>
          </p:nvSpPr>
          <p:spPr bwMode="auto">
            <a:xfrm>
              <a:off x="2524" y="2989"/>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0</a:t>
              </a:r>
            </a:p>
          </p:txBody>
        </p:sp>
        <p:sp>
          <p:nvSpPr>
            <p:cNvPr id="52362" name="Text Box 111"/>
            <p:cNvSpPr txBox="1">
              <a:spLocks noChangeAspect="1" noChangeArrowheads="1"/>
            </p:cNvSpPr>
            <p:nvPr/>
          </p:nvSpPr>
          <p:spPr bwMode="auto">
            <a:xfrm>
              <a:off x="2524"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4</a:t>
              </a:r>
            </a:p>
          </p:txBody>
        </p:sp>
        <p:grpSp>
          <p:nvGrpSpPr>
            <p:cNvPr id="14" name="Group 160"/>
            <p:cNvGrpSpPr>
              <a:grpSpLocks/>
            </p:cNvGrpSpPr>
            <p:nvPr/>
          </p:nvGrpSpPr>
          <p:grpSpPr bwMode="auto">
            <a:xfrm>
              <a:off x="2498" y="2651"/>
              <a:ext cx="233" cy="274"/>
              <a:chOff x="3831" y="3387"/>
              <a:chExt cx="233" cy="274"/>
            </a:xfrm>
          </p:grpSpPr>
          <p:sp>
            <p:nvSpPr>
              <p:cNvPr id="52369" name="Oval 161"/>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370" name="Line 162"/>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grpSp>
          <p:nvGrpSpPr>
            <p:cNvPr id="15" name="Group 163"/>
            <p:cNvGrpSpPr>
              <a:grpSpLocks/>
            </p:cNvGrpSpPr>
            <p:nvPr/>
          </p:nvGrpSpPr>
          <p:grpSpPr bwMode="auto">
            <a:xfrm>
              <a:off x="2499" y="2303"/>
              <a:ext cx="229" cy="311"/>
              <a:chOff x="4274" y="3417"/>
              <a:chExt cx="229" cy="311"/>
            </a:xfrm>
          </p:grpSpPr>
          <p:sp>
            <p:nvSpPr>
              <p:cNvPr id="52366" name="Oval 164"/>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367" name="Line 165"/>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52368" name="Line 166"/>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sp>
          <p:nvSpPr>
            <p:cNvPr id="52365" name="Text Box 206"/>
            <p:cNvSpPr txBox="1">
              <a:spLocks noChangeAspect="1" noChangeArrowheads="1"/>
            </p:cNvSpPr>
            <p:nvPr/>
          </p:nvSpPr>
          <p:spPr bwMode="auto">
            <a:xfrm>
              <a:off x="2457"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Cauc</a:t>
              </a:r>
            </a:p>
          </p:txBody>
        </p:sp>
      </p:grpSp>
      <p:grpSp>
        <p:nvGrpSpPr>
          <p:cNvPr id="16" name="Group 234"/>
          <p:cNvGrpSpPr>
            <a:grpSpLocks/>
          </p:cNvGrpSpPr>
          <p:nvPr/>
        </p:nvGrpSpPr>
        <p:grpSpPr bwMode="auto">
          <a:xfrm>
            <a:off x="4505325" y="2540000"/>
            <a:ext cx="590550" cy="2794000"/>
            <a:chOff x="2883" y="1600"/>
            <a:chExt cx="372" cy="1760"/>
          </a:xfrm>
        </p:grpSpPr>
        <p:sp>
          <p:nvSpPr>
            <p:cNvPr id="52341" name="Text Box 41"/>
            <p:cNvSpPr txBox="1">
              <a:spLocks noChangeAspect="1" noChangeArrowheads="1"/>
            </p:cNvSpPr>
            <p:nvPr/>
          </p:nvSpPr>
          <p:spPr bwMode="auto">
            <a:xfrm>
              <a:off x="2908" y="1910"/>
              <a:ext cx="322"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MD</a:t>
              </a:r>
            </a:p>
          </p:txBody>
        </p:sp>
        <p:sp>
          <p:nvSpPr>
            <p:cNvPr id="52342" name="Text Box 52"/>
            <p:cNvSpPr txBox="1">
              <a:spLocks noChangeAspect="1" noChangeArrowheads="1"/>
            </p:cNvSpPr>
            <p:nvPr/>
          </p:nvSpPr>
          <p:spPr bwMode="auto">
            <a:xfrm>
              <a:off x="2912" y="1600"/>
              <a:ext cx="315"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Feb</a:t>
              </a:r>
            </a:p>
          </p:txBody>
        </p:sp>
        <p:sp>
          <p:nvSpPr>
            <p:cNvPr id="52343" name="Text Box 62"/>
            <p:cNvSpPr txBox="1">
              <a:spLocks noChangeAspect="1" noChangeArrowheads="1"/>
            </p:cNvSpPr>
            <p:nvPr/>
          </p:nvSpPr>
          <p:spPr bwMode="auto">
            <a:xfrm>
              <a:off x="2883"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2008</a:t>
              </a:r>
            </a:p>
          </p:txBody>
        </p:sp>
        <p:sp>
          <p:nvSpPr>
            <p:cNvPr id="52344" name="Text Box 73"/>
            <p:cNvSpPr txBox="1">
              <a:spLocks noChangeAspect="1" noChangeArrowheads="1"/>
            </p:cNvSpPr>
            <p:nvPr/>
          </p:nvSpPr>
          <p:spPr bwMode="auto">
            <a:xfrm>
              <a:off x="2977"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a:t>
              </a:r>
            </a:p>
          </p:txBody>
        </p:sp>
        <p:sp>
          <p:nvSpPr>
            <p:cNvPr id="52345" name="Text Box 86"/>
            <p:cNvSpPr txBox="1">
              <a:spLocks noChangeAspect="1" noChangeArrowheads="1"/>
            </p:cNvSpPr>
            <p:nvPr/>
          </p:nvSpPr>
          <p:spPr bwMode="auto">
            <a:xfrm>
              <a:off x="2980" y="2713"/>
              <a:ext cx="180"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B</a:t>
              </a:r>
            </a:p>
          </p:txBody>
        </p:sp>
        <p:sp>
          <p:nvSpPr>
            <p:cNvPr id="52346" name="Text Box 99"/>
            <p:cNvSpPr txBox="1">
              <a:spLocks noChangeAspect="1" noChangeArrowheads="1"/>
            </p:cNvSpPr>
            <p:nvPr/>
          </p:nvSpPr>
          <p:spPr bwMode="auto">
            <a:xfrm>
              <a:off x="2916" y="2989"/>
              <a:ext cx="308"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100</a:t>
              </a:r>
            </a:p>
          </p:txBody>
        </p:sp>
        <p:sp>
          <p:nvSpPr>
            <p:cNvPr id="52347" name="Text Box 112"/>
            <p:cNvSpPr txBox="1">
              <a:spLocks noChangeAspect="1" noChangeArrowheads="1"/>
            </p:cNvSpPr>
            <p:nvPr/>
          </p:nvSpPr>
          <p:spPr bwMode="auto">
            <a:xfrm>
              <a:off x="2979"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5</a:t>
              </a:r>
            </a:p>
          </p:txBody>
        </p:sp>
        <p:grpSp>
          <p:nvGrpSpPr>
            <p:cNvPr id="17" name="Group 167"/>
            <p:cNvGrpSpPr>
              <a:grpSpLocks/>
            </p:cNvGrpSpPr>
            <p:nvPr/>
          </p:nvGrpSpPr>
          <p:grpSpPr bwMode="auto">
            <a:xfrm>
              <a:off x="2955" y="2314"/>
              <a:ext cx="229" cy="311"/>
              <a:chOff x="4274" y="3417"/>
              <a:chExt cx="229" cy="311"/>
            </a:xfrm>
          </p:grpSpPr>
          <p:sp>
            <p:nvSpPr>
              <p:cNvPr id="52353" name="Oval 168"/>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354" name="Line 169"/>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52355" name="Line 170"/>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grpSp>
          <p:nvGrpSpPr>
            <p:cNvPr id="18" name="Group 171"/>
            <p:cNvGrpSpPr>
              <a:grpSpLocks/>
            </p:cNvGrpSpPr>
            <p:nvPr/>
          </p:nvGrpSpPr>
          <p:grpSpPr bwMode="auto">
            <a:xfrm>
              <a:off x="2953" y="2646"/>
              <a:ext cx="233" cy="274"/>
              <a:chOff x="3831" y="3387"/>
              <a:chExt cx="233" cy="274"/>
            </a:xfrm>
          </p:grpSpPr>
          <p:sp>
            <p:nvSpPr>
              <p:cNvPr id="52351" name="Oval 172"/>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352" name="Line 173"/>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sp>
          <p:nvSpPr>
            <p:cNvPr id="52350" name="Text Box 207"/>
            <p:cNvSpPr txBox="1">
              <a:spLocks noChangeAspect="1" noChangeArrowheads="1"/>
            </p:cNvSpPr>
            <p:nvPr/>
          </p:nvSpPr>
          <p:spPr bwMode="auto">
            <a:xfrm>
              <a:off x="2913"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Cauc</a:t>
              </a:r>
            </a:p>
          </p:txBody>
        </p:sp>
      </p:grpSp>
      <p:grpSp>
        <p:nvGrpSpPr>
          <p:cNvPr id="19" name="Group 237"/>
          <p:cNvGrpSpPr>
            <a:grpSpLocks/>
          </p:cNvGrpSpPr>
          <p:nvPr/>
        </p:nvGrpSpPr>
        <p:grpSpPr bwMode="auto">
          <a:xfrm>
            <a:off x="5846763" y="2540000"/>
            <a:ext cx="590550" cy="2794000"/>
            <a:chOff x="3748" y="1600"/>
            <a:chExt cx="372" cy="1760"/>
          </a:xfrm>
        </p:grpSpPr>
        <p:sp>
          <p:nvSpPr>
            <p:cNvPr id="52326" name="Text Box 43"/>
            <p:cNvSpPr txBox="1">
              <a:spLocks noChangeAspect="1" noChangeArrowheads="1"/>
            </p:cNvSpPr>
            <p:nvPr/>
          </p:nvSpPr>
          <p:spPr bwMode="auto">
            <a:xfrm>
              <a:off x="3773" y="1910"/>
              <a:ext cx="322"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MD</a:t>
              </a:r>
            </a:p>
          </p:txBody>
        </p:sp>
        <p:sp>
          <p:nvSpPr>
            <p:cNvPr id="52327" name="Text Box 54"/>
            <p:cNvSpPr txBox="1">
              <a:spLocks noChangeAspect="1" noChangeArrowheads="1"/>
            </p:cNvSpPr>
            <p:nvPr/>
          </p:nvSpPr>
          <p:spPr bwMode="auto">
            <a:xfrm>
              <a:off x="3776" y="1600"/>
              <a:ext cx="315"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Feb</a:t>
              </a:r>
            </a:p>
          </p:txBody>
        </p:sp>
        <p:sp>
          <p:nvSpPr>
            <p:cNvPr id="52328" name="Text Box 64"/>
            <p:cNvSpPr txBox="1">
              <a:spLocks noChangeAspect="1" noChangeArrowheads="1"/>
            </p:cNvSpPr>
            <p:nvPr/>
          </p:nvSpPr>
          <p:spPr bwMode="auto">
            <a:xfrm>
              <a:off x="3748"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2008</a:t>
              </a:r>
            </a:p>
          </p:txBody>
        </p:sp>
        <p:sp>
          <p:nvSpPr>
            <p:cNvPr id="52329" name="Text Box 75"/>
            <p:cNvSpPr txBox="1">
              <a:spLocks noChangeAspect="1" noChangeArrowheads="1"/>
            </p:cNvSpPr>
            <p:nvPr/>
          </p:nvSpPr>
          <p:spPr bwMode="auto">
            <a:xfrm>
              <a:off x="3842"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a:t>
              </a:r>
            </a:p>
          </p:txBody>
        </p:sp>
        <p:sp>
          <p:nvSpPr>
            <p:cNvPr id="52330" name="Text Box 88"/>
            <p:cNvSpPr txBox="1">
              <a:spLocks noChangeAspect="1" noChangeArrowheads="1"/>
            </p:cNvSpPr>
            <p:nvPr/>
          </p:nvSpPr>
          <p:spPr bwMode="auto">
            <a:xfrm>
              <a:off x="3842" y="271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a:t>
              </a:r>
            </a:p>
          </p:txBody>
        </p:sp>
        <p:sp>
          <p:nvSpPr>
            <p:cNvPr id="52331" name="Text Box 101"/>
            <p:cNvSpPr txBox="1">
              <a:spLocks noChangeAspect="1" noChangeArrowheads="1"/>
            </p:cNvSpPr>
            <p:nvPr/>
          </p:nvSpPr>
          <p:spPr bwMode="auto">
            <a:xfrm>
              <a:off x="3812" y="2989"/>
              <a:ext cx="244"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64</a:t>
              </a:r>
            </a:p>
          </p:txBody>
        </p:sp>
        <p:sp>
          <p:nvSpPr>
            <p:cNvPr id="52332" name="Text Box 114"/>
            <p:cNvSpPr txBox="1">
              <a:spLocks noChangeAspect="1" noChangeArrowheads="1"/>
            </p:cNvSpPr>
            <p:nvPr/>
          </p:nvSpPr>
          <p:spPr bwMode="auto">
            <a:xfrm>
              <a:off x="3844"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7</a:t>
              </a:r>
            </a:p>
          </p:txBody>
        </p:sp>
        <p:grpSp>
          <p:nvGrpSpPr>
            <p:cNvPr id="20" name="Group 132"/>
            <p:cNvGrpSpPr>
              <a:grpSpLocks/>
            </p:cNvGrpSpPr>
            <p:nvPr/>
          </p:nvGrpSpPr>
          <p:grpSpPr bwMode="auto">
            <a:xfrm>
              <a:off x="3818" y="2283"/>
              <a:ext cx="233" cy="274"/>
              <a:chOff x="3831" y="3387"/>
              <a:chExt cx="233" cy="274"/>
            </a:xfrm>
          </p:grpSpPr>
          <p:sp>
            <p:nvSpPr>
              <p:cNvPr id="52339" name="Oval 127"/>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340" name="Line 128"/>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grpSp>
          <p:nvGrpSpPr>
            <p:cNvPr id="21" name="Group 133"/>
            <p:cNvGrpSpPr>
              <a:grpSpLocks/>
            </p:cNvGrpSpPr>
            <p:nvPr/>
          </p:nvGrpSpPr>
          <p:grpSpPr bwMode="auto">
            <a:xfrm>
              <a:off x="3820" y="2681"/>
              <a:ext cx="229" cy="311"/>
              <a:chOff x="4274" y="3417"/>
              <a:chExt cx="229" cy="311"/>
            </a:xfrm>
          </p:grpSpPr>
          <p:sp>
            <p:nvSpPr>
              <p:cNvPr id="52336" name="Oval 129"/>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337" name="Line 130"/>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52338" name="Line 131"/>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sp>
          <p:nvSpPr>
            <p:cNvPr id="52335" name="Text Box 209"/>
            <p:cNvSpPr txBox="1">
              <a:spLocks noChangeAspect="1" noChangeArrowheads="1"/>
            </p:cNvSpPr>
            <p:nvPr/>
          </p:nvSpPr>
          <p:spPr bwMode="auto">
            <a:xfrm>
              <a:off x="3777"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Cauc</a:t>
              </a:r>
            </a:p>
          </p:txBody>
        </p:sp>
      </p:grpSp>
      <p:grpSp>
        <p:nvGrpSpPr>
          <p:cNvPr id="22" name="Group 238"/>
          <p:cNvGrpSpPr>
            <a:grpSpLocks/>
          </p:cNvGrpSpPr>
          <p:nvPr/>
        </p:nvGrpSpPr>
        <p:grpSpPr bwMode="auto">
          <a:xfrm>
            <a:off x="6480175" y="2540000"/>
            <a:ext cx="590550" cy="2794000"/>
            <a:chOff x="4227" y="1600"/>
            <a:chExt cx="372" cy="1760"/>
          </a:xfrm>
        </p:grpSpPr>
        <p:sp>
          <p:nvSpPr>
            <p:cNvPr id="52312" name="Text Box 44"/>
            <p:cNvSpPr txBox="1">
              <a:spLocks noChangeAspect="1" noChangeArrowheads="1"/>
            </p:cNvSpPr>
            <p:nvPr/>
          </p:nvSpPr>
          <p:spPr bwMode="auto">
            <a:xfrm>
              <a:off x="4266" y="1910"/>
              <a:ext cx="293"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NC</a:t>
              </a:r>
            </a:p>
          </p:txBody>
        </p:sp>
        <p:sp>
          <p:nvSpPr>
            <p:cNvPr id="52313" name="Text Box 55"/>
            <p:cNvSpPr txBox="1">
              <a:spLocks noChangeAspect="1" noChangeArrowheads="1"/>
            </p:cNvSpPr>
            <p:nvPr/>
          </p:nvSpPr>
          <p:spPr bwMode="auto">
            <a:xfrm>
              <a:off x="4255" y="1600"/>
              <a:ext cx="315"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Feb</a:t>
              </a:r>
            </a:p>
          </p:txBody>
        </p:sp>
        <p:sp>
          <p:nvSpPr>
            <p:cNvPr id="52314" name="Text Box 65"/>
            <p:cNvSpPr txBox="1">
              <a:spLocks noChangeAspect="1" noChangeArrowheads="1"/>
            </p:cNvSpPr>
            <p:nvPr/>
          </p:nvSpPr>
          <p:spPr bwMode="auto">
            <a:xfrm>
              <a:off x="4227"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2008</a:t>
              </a:r>
            </a:p>
          </p:txBody>
        </p:sp>
        <p:sp>
          <p:nvSpPr>
            <p:cNvPr id="52315" name="Text Box 76"/>
            <p:cNvSpPr txBox="1">
              <a:spLocks noChangeAspect="1" noChangeArrowheads="1"/>
            </p:cNvSpPr>
            <p:nvPr/>
          </p:nvSpPr>
          <p:spPr bwMode="auto">
            <a:xfrm>
              <a:off x="4289" y="2359"/>
              <a:ext cx="249"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AB</a:t>
              </a:r>
            </a:p>
          </p:txBody>
        </p:sp>
        <p:sp>
          <p:nvSpPr>
            <p:cNvPr id="52316" name="Text Box 89"/>
            <p:cNvSpPr txBox="1">
              <a:spLocks noChangeAspect="1" noChangeArrowheads="1"/>
            </p:cNvSpPr>
            <p:nvPr/>
          </p:nvSpPr>
          <p:spPr bwMode="auto">
            <a:xfrm>
              <a:off x="4321" y="271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a:t>
              </a:r>
            </a:p>
          </p:txBody>
        </p:sp>
        <p:sp>
          <p:nvSpPr>
            <p:cNvPr id="52317" name="Text Box 102"/>
            <p:cNvSpPr txBox="1">
              <a:spLocks noChangeAspect="1" noChangeArrowheads="1"/>
            </p:cNvSpPr>
            <p:nvPr/>
          </p:nvSpPr>
          <p:spPr bwMode="auto">
            <a:xfrm>
              <a:off x="4323" y="2989"/>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3</a:t>
              </a:r>
            </a:p>
          </p:txBody>
        </p:sp>
        <p:sp>
          <p:nvSpPr>
            <p:cNvPr id="52318" name="Text Box 115"/>
            <p:cNvSpPr txBox="1">
              <a:spLocks noChangeAspect="1" noChangeArrowheads="1"/>
            </p:cNvSpPr>
            <p:nvPr/>
          </p:nvSpPr>
          <p:spPr bwMode="auto">
            <a:xfrm>
              <a:off x="4323"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8</a:t>
              </a:r>
            </a:p>
          </p:txBody>
        </p:sp>
        <p:grpSp>
          <p:nvGrpSpPr>
            <p:cNvPr id="23" name="Group 195"/>
            <p:cNvGrpSpPr>
              <a:grpSpLocks/>
            </p:cNvGrpSpPr>
            <p:nvPr/>
          </p:nvGrpSpPr>
          <p:grpSpPr bwMode="auto">
            <a:xfrm>
              <a:off x="4297" y="2298"/>
              <a:ext cx="233" cy="274"/>
              <a:chOff x="3831" y="3387"/>
              <a:chExt cx="233" cy="274"/>
            </a:xfrm>
          </p:grpSpPr>
          <p:sp>
            <p:nvSpPr>
              <p:cNvPr id="52324" name="Oval 196"/>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325" name="Line 197"/>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grpSp>
          <p:nvGrpSpPr>
            <p:cNvPr id="24" name="Group 198"/>
            <p:cNvGrpSpPr>
              <a:grpSpLocks/>
            </p:cNvGrpSpPr>
            <p:nvPr/>
          </p:nvGrpSpPr>
          <p:grpSpPr bwMode="auto">
            <a:xfrm>
              <a:off x="4297" y="2666"/>
              <a:ext cx="233" cy="274"/>
              <a:chOff x="3831" y="3387"/>
              <a:chExt cx="233" cy="274"/>
            </a:xfrm>
          </p:grpSpPr>
          <p:sp>
            <p:nvSpPr>
              <p:cNvPr id="52322" name="Oval 199"/>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323" name="Line 200"/>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sp>
          <p:nvSpPr>
            <p:cNvPr id="52321" name="Text Box 210"/>
            <p:cNvSpPr txBox="1">
              <a:spLocks noChangeAspect="1" noChangeArrowheads="1"/>
            </p:cNvSpPr>
            <p:nvPr/>
          </p:nvSpPr>
          <p:spPr bwMode="auto">
            <a:xfrm>
              <a:off x="4256"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Cauc</a:t>
              </a:r>
            </a:p>
          </p:txBody>
        </p:sp>
      </p:grpSp>
      <p:grpSp>
        <p:nvGrpSpPr>
          <p:cNvPr id="25" name="Group 241"/>
          <p:cNvGrpSpPr>
            <a:grpSpLocks/>
          </p:cNvGrpSpPr>
          <p:nvPr/>
        </p:nvGrpSpPr>
        <p:grpSpPr bwMode="auto">
          <a:xfrm>
            <a:off x="7791450" y="2540000"/>
            <a:ext cx="727075" cy="2794000"/>
            <a:chOff x="5053" y="1600"/>
            <a:chExt cx="458" cy="1760"/>
          </a:xfrm>
        </p:grpSpPr>
        <p:sp>
          <p:nvSpPr>
            <p:cNvPr id="52296" name="Text Box 47"/>
            <p:cNvSpPr txBox="1">
              <a:spLocks noChangeAspect="1" noChangeArrowheads="1"/>
            </p:cNvSpPr>
            <p:nvPr/>
          </p:nvSpPr>
          <p:spPr bwMode="auto">
            <a:xfrm>
              <a:off x="5132" y="1910"/>
              <a:ext cx="30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OH</a:t>
              </a:r>
            </a:p>
          </p:txBody>
        </p:sp>
        <p:sp>
          <p:nvSpPr>
            <p:cNvPr id="52297" name="Text Box 57"/>
            <p:cNvSpPr txBox="1">
              <a:spLocks noChangeAspect="1" noChangeArrowheads="1"/>
            </p:cNvSpPr>
            <p:nvPr/>
          </p:nvSpPr>
          <p:spPr bwMode="auto">
            <a:xfrm>
              <a:off x="5053" y="1600"/>
              <a:ext cx="458"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March</a:t>
              </a:r>
            </a:p>
          </p:txBody>
        </p:sp>
        <p:sp>
          <p:nvSpPr>
            <p:cNvPr id="52298" name="Text Box 67"/>
            <p:cNvSpPr txBox="1">
              <a:spLocks noChangeAspect="1" noChangeArrowheads="1"/>
            </p:cNvSpPr>
            <p:nvPr/>
          </p:nvSpPr>
          <p:spPr bwMode="auto">
            <a:xfrm>
              <a:off x="5096"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2008</a:t>
              </a:r>
            </a:p>
          </p:txBody>
        </p:sp>
        <p:sp>
          <p:nvSpPr>
            <p:cNvPr id="52299" name="Text Box 78"/>
            <p:cNvSpPr txBox="1">
              <a:spLocks noChangeAspect="1" noChangeArrowheads="1"/>
            </p:cNvSpPr>
            <p:nvPr/>
          </p:nvSpPr>
          <p:spPr bwMode="auto">
            <a:xfrm>
              <a:off x="5158" y="2339"/>
              <a:ext cx="249"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AB</a:t>
              </a:r>
            </a:p>
          </p:txBody>
        </p:sp>
        <p:sp>
          <p:nvSpPr>
            <p:cNvPr id="52300" name="Text Box 91"/>
            <p:cNvSpPr txBox="1">
              <a:spLocks noChangeAspect="1" noChangeArrowheads="1"/>
            </p:cNvSpPr>
            <p:nvPr/>
          </p:nvSpPr>
          <p:spPr bwMode="auto">
            <a:xfrm>
              <a:off x="5190" y="271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a:t>
              </a:r>
            </a:p>
          </p:txBody>
        </p:sp>
        <p:sp>
          <p:nvSpPr>
            <p:cNvPr id="52301" name="Text Box 104"/>
            <p:cNvSpPr txBox="1">
              <a:spLocks noChangeAspect="1" noChangeArrowheads="1"/>
            </p:cNvSpPr>
            <p:nvPr/>
          </p:nvSpPr>
          <p:spPr bwMode="auto">
            <a:xfrm>
              <a:off x="5160" y="2989"/>
              <a:ext cx="244"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46</a:t>
              </a:r>
            </a:p>
          </p:txBody>
        </p:sp>
        <p:sp>
          <p:nvSpPr>
            <p:cNvPr id="52302" name="Text Box 117"/>
            <p:cNvSpPr txBox="1">
              <a:spLocks noChangeAspect="1" noChangeArrowheads="1"/>
            </p:cNvSpPr>
            <p:nvPr/>
          </p:nvSpPr>
          <p:spPr bwMode="auto">
            <a:xfrm>
              <a:off x="5160" y="2048"/>
              <a:ext cx="244"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10</a:t>
              </a:r>
            </a:p>
          </p:txBody>
        </p:sp>
        <p:grpSp>
          <p:nvGrpSpPr>
            <p:cNvPr id="26" name="Group 187"/>
            <p:cNvGrpSpPr>
              <a:grpSpLocks/>
            </p:cNvGrpSpPr>
            <p:nvPr/>
          </p:nvGrpSpPr>
          <p:grpSpPr bwMode="auto">
            <a:xfrm>
              <a:off x="5168" y="2312"/>
              <a:ext cx="229" cy="311"/>
              <a:chOff x="4274" y="3417"/>
              <a:chExt cx="229" cy="311"/>
            </a:xfrm>
          </p:grpSpPr>
          <p:sp>
            <p:nvSpPr>
              <p:cNvPr id="52309" name="Oval 188"/>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310" name="Line 189"/>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52311" name="Line 190"/>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grpSp>
          <p:nvGrpSpPr>
            <p:cNvPr id="27" name="Group 191"/>
            <p:cNvGrpSpPr>
              <a:grpSpLocks/>
            </p:cNvGrpSpPr>
            <p:nvPr/>
          </p:nvGrpSpPr>
          <p:grpSpPr bwMode="auto">
            <a:xfrm>
              <a:off x="5168" y="2696"/>
              <a:ext cx="229" cy="311"/>
              <a:chOff x="4274" y="3417"/>
              <a:chExt cx="229" cy="311"/>
            </a:xfrm>
          </p:grpSpPr>
          <p:sp>
            <p:nvSpPr>
              <p:cNvPr id="52306" name="Oval 192"/>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307" name="Line 193"/>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52308" name="Line 194"/>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sp>
          <p:nvSpPr>
            <p:cNvPr id="52305" name="Text Box 212"/>
            <p:cNvSpPr txBox="1">
              <a:spLocks noChangeAspect="1" noChangeArrowheads="1"/>
            </p:cNvSpPr>
            <p:nvPr/>
          </p:nvSpPr>
          <p:spPr bwMode="auto">
            <a:xfrm>
              <a:off x="5155" y="3187"/>
              <a:ext cx="25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AA</a:t>
              </a:r>
            </a:p>
          </p:txBody>
        </p:sp>
      </p:grpSp>
      <p:sp>
        <p:nvSpPr>
          <p:cNvPr id="52251" name="Text Box 213"/>
          <p:cNvSpPr txBox="1">
            <a:spLocks noChangeAspect="1" noChangeArrowheads="1"/>
          </p:cNvSpPr>
          <p:nvPr/>
        </p:nvSpPr>
        <p:spPr bwMode="auto">
          <a:xfrm>
            <a:off x="-500063" y="5040313"/>
            <a:ext cx="1828801" cy="274637"/>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            Recipient Ethnicity</a:t>
            </a:r>
          </a:p>
        </p:txBody>
      </p:sp>
      <p:grpSp>
        <p:nvGrpSpPr>
          <p:cNvPr id="28" name="Group 236"/>
          <p:cNvGrpSpPr>
            <a:grpSpLocks/>
          </p:cNvGrpSpPr>
          <p:nvPr/>
        </p:nvGrpSpPr>
        <p:grpSpPr bwMode="auto">
          <a:xfrm>
            <a:off x="5183188" y="2540000"/>
            <a:ext cx="590550" cy="2794000"/>
            <a:chOff x="3330" y="1600"/>
            <a:chExt cx="372" cy="1760"/>
          </a:xfrm>
        </p:grpSpPr>
        <p:sp>
          <p:nvSpPr>
            <p:cNvPr id="52281" name="Text Box 42"/>
            <p:cNvSpPr txBox="1">
              <a:spLocks noChangeAspect="1" noChangeArrowheads="1"/>
            </p:cNvSpPr>
            <p:nvPr/>
          </p:nvSpPr>
          <p:spPr bwMode="auto">
            <a:xfrm>
              <a:off x="3355" y="1910"/>
              <a:ext cx="322"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MD</a:t>
              </a:r>
            </a:p>
          </p:txBody>
        </p:sp>
        <p:sp>
          <p:nvSpPr>
            <p:cNvPr id="52282" name="Text Box 53"/>
            <p:cNvSpPr txBox="1">
              <a:spLocks noChangeAspect="1" noChangeArrowheads="1"/>
            </p:cNvSpPr>
            <p:nvPr/>
          </p:nvSpPr>
          <p:spPr bwMode="auto">
            <a:xfrm>
              <a:off x="3358" y="1600"/>
              <a:ext cx="315"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Feb</a:t>
              </a:r>
            </a:p>
          </p:txBody>
        </p:sp>
        <p:sp>
          <p:nvSpPr>
            <p:cNvPr id="52283" name="Text Box 63"/>
            <p:cNvSpPr txBox="1">
              <a:spLocks noChangeAspect="1" noChangeArrowheads="1"/>
            </p:cNvSpPr>
            <p:nvPr/>
          </p:nvSpPr>
          <p:spPr bwMode="auto">
            <a:xfrm>
              <a:off x="3330"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2008</a:t>
              </a:r>
            </a:p>
          </p:txBody>
        </p:sp>
        <p:sp>
          <p:nvSpPr>
            <p:cNvPr id="52284" name="Text Box 74"/>
            <p:cNvSpPr txBox="1">
              <a:spLocks noChangeAspect="1" noChangeArrowheads="1"/>
            </p:cNvSpPr>
            <p:nvPr/>
          </p:nvSpPr>
          <p:spPr bwMode="auto">
            <a:xfrm>
              <a:off x="3423"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a:t>
              </a:r>
            </a:p>
          </p:txBody>
        </p:sp>
        <p:sp>
          <p:nvSpPr>
            <p:cNvPr id="52285" name="Text Box 87"/>
            <p:cNvSpPr txBox="1">
              <a:spLocks noChangeAspect="1" noChangeArrowheads="1"/>
            </p:cNvSpPr>
            <p:nvPr/>
          </p:nvSpPr>
          <p:spPr bwMode="auto">
            <a:xfrm>
              <a:off x="3424" y="2728"/>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a:t>
              </a:r>
            </a:p>
          </p:txBody>
        </p:sp>
        <p:sp>
          <p:nvSpPr>
            <p:cNvPr id="52286" name="Text Box 100"/>
            <p:cNvSpPr txBox="1">
              <a:spLocks noChangeAspect="1" noChangeArrowheads="1"/>
            </p:cNvSpPr>
            <p:nvPr/>
          </p:nvSpPr>
          <p:spPr bwMode="auto">
            <a:xfrm>
              <a:off x="3394" y="2989"/>
              <a:ext cx="244"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78</a:t>
              </a:r>
            </a:p>
          </p:txBody>
        </p:sp>
        <p:sp>
          <p:nvSpPr>
            <p:cNvPr id="52287" name="Text Box 113"/>
            <p:cNvSpPr txBox="1">
              <a:spLocks noChangeAspect="1" noChangeArrowheads="1"/>
            </p:cNvSpPr>
            <p:nvPr/>
          </p:nvSpPr>
          <p:spPr bwMode="auto">
            <a:xfrm>
              <a:off x="3426"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6</a:t>
              </a:r>
            </a:p>
          </p:txBody>
        </p:sp>
        <p:grpSp>
          <p:nvGrpSpPr>
            <p:cNvPr id="29" name="Group 177"/>
            <p:cNvGrpSpPr>
              <a:grpSpLocks/>
            </p:cNvGrpSpPr>
            <p:nvPr/>
          </p:nvGrpSpPr>
          <p:grpSpPr bwMode="auto">
            <a:xfrm>
              <a:off x="3399" y="2277"/>
              <a:ext cx="233" cy="274"/>
              <a:chOff x="3831" y="3387"/>
              <a:chExt cx="233" cy="274"/>
            </a:xfrm>
          </p:grpSpPr>
          <p:sp>
            <p:nvSpPr>
              <p:cNvPr id="52294" name="Oval 178"/>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295" name="Line 179"/>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grpSp>
          <p:nvGrpSpPr>
            <p:cNvPr id="30" name="Group 180"/>
            <p:cNvGrpSpPr>
              <a:grpSpLocks/>
            </p:cNvGrpSpPr>
            <p:nvPr/>
          </p:nvGrpSpPr>
          <p:grpSpPr bwMode="auto">
            <a:xfrm>
              <a:off x="3401" y="2701"/>
              <a:ext cx="229" cy="311"/>
              <a:chOff x="4274" y="3417"/>
              <a:chExt cx="229" cy="311"/>
            </a:xfrm>
          </p:grpSpPr>
          <p:sp>
            <p:nvSpPr>
              <p:cNvPr id="52291" name="Oval 181"/>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292" name="Line 182"/>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52293" name="Line 183"/>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sp>
          <p:nvSpPr>
            <p:cNvPr id="52290" name="Text Box 208"/>
            <p:cNvSpPr txBox="1">
              <a:spLocks noChangeAspect="1" noChangeArrowheads="1"/>
            </p:cNvSpPr>
            <p:nvPr/>
          </p:nvSpPr>
          <p:spPr bwMode="auto">
            <a:xfrm>
              <a:off x="3367" y="3187"/>
              <a:ext cx="297"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Hisp</a:t>
              </a:r>
            </a:p>
          </p:txBody>
        </p:sp>
      </p:grpSp>
      <p:sp>
        <p:nvSpPr>
          <p:cNvPr id="52253" name="Text Box 214"/>
          <p:cNvSpPr txBox="1">
            <a:spLocks noChangeArrowheads="1"/>
          </p:cNvSpPr>
          <p:nvPr/>
        </p:nvSpPr>
        <p:spPr bwMode="auto">
          <a:xfrm>
            <a:off x="5592763" y="4216400"/>
            <a:ext cx="254000" cy="244475"/>
          </a:xfrm>
          <a:prstGeom prst="rect">
            <a:avLst/>
          </a:prstGeom>
          <a:noFill/>
          <a:ln w="9525">
            <a:noFill/>
            <a:miter lim="800000"/>
            <a:headEnd/>
            <a:tailEnd/>
          </a:ln>
        </p:spPr>
        <p:txBody>
          <a:bodyPr wrap="none">
            <a:spAutoFit/>
          </a:bodyPr>
          <a:lstStyle/>
          <a:p>
            <a:r>
              <a:rPr lang="en-US" sz="1000">
                <a:cs typeface="Arial" charset="0"/>
              </a:rPr>
              <a:t>#</a:t>
            </a:r>
          </a:p>
        </p:txBody>
      </p:sp>
      <p:sp>
        <p:nvSpPr>
          <p:cNvPr id="52254" name="Text Box 119"/>
          <p:cNvSpPr txBox="1">
            <a:spLocks noChangeArrowheads="1"/>
          </p:cNvSpPr>
          <p:nvPr/>
        </p:nvSpPr>
        <p:spPr bwMode="auto">
          <a:xfrm>
            <a:off x="7583488" y="4243388"/>
            <a:ext cx="260350" cy="274637"/>
          </a:xfrm>
          <a:prstGeom prst="rect">
            <a:avLst/>
          </a:prstGeom>
          <a:noFill/>
          <a:ln w="9525">
            <a:noFill/>
            <a:miter lim="800000"/>
            <a:headEnd/>
            <a:tailEnd/>
          </a:ln>
        </p:spPr>
        <p:txBody>
          <a:bodyPr wrap="none">
            <a:spAutoFit/>
          </a:bodyPr>
          <a:lstStyle/>
          <a:p>
            <a:r>
              <a:rPr lang="en-US" sz="1200">
                <a:latin typeface="Times New Roman" pitchFamily="18" charset="0"/>
                <a:cs typeface="Arial" charset="0"/>
              </a:rPr>
              <a:t>*</a:t>
            </a:r>
          </a:p>
        </p:txBody>
      </p:sp>
      <p:grpSp>
        <p:nvGrpSpPr>
          <p:cNvPr id="31" name="Group 243"/>
          <p:cNvGrpSpPr>
            <a:grpSpLocks/>
          </p:cNvGrpSpPr>
          <p:nvPr/>
        </p:nvGrpSpPr>
        <p:grpSpPr bwMode="auto">
          <a:xfrm>
            <a:off x="7094538" y="2540000"/>
            <a:ext cx="727075" cy="2794000"/>
            <a:chOff x="4614" y="1600"/>
            <a:chExt cx="458" cy="1760"/>
          </a:xfrm>
        </p:grpSpPr>
        <p:sp>
          <p:nvSpPr>
            <p:cNvPr id="52267" name="Text Box 46"/>
            <p:cNvSpPr txBox="1">
              <a:spLocks noChangeAspect="1" noChangeArrowheads="1"/>
            </p:cNvSpPr>
            <p:nvPr/>
          </p:nvSpPr>
          <p:spPr bwMode="auto">
            <a:xfrm>
              <a:off x="4686" y="1910"/>
              <a:ext cx="323"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MD</a:t>
              </a:r>
            </a:p>
          </p:txBody>
        </p:sp>
        <p:sp>
          <p:nvSpPr>
            <p:cNvPr id="52268" name="Text Box 56"/>
            <p:cNvSpPr txBox="1">
              <a:spLocks noChangeAspect="1" noChangeArrowheads="1"/>
            </p:cNvSpPr>
            <p:nvPr/>
          </p:nvSpPr>
          <p:spPr bwMode="auto">
            <a:xfrm>
              <a:off x="4614" y="1600"/>
              <a:ext cx="458"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March</a:t>
              </a:r>
            </a:p>
          </p:txBody>
        </p:sp>
        <p:sp>
          <p:nvSpPr>
            <p:cNvPr id="52269" name="Text Box 66"/>
            <p:cNvSpPr txBox="1">
              <a:spLocks noChangeAspect="1" noChangeArrowheads="1"/>
            </p:cNvSpPr>
            <p:nvPr/>
          </p:nvSpPr>
          <p:spPr bwMode="auto">
            <a:xfrm>
              <a:off x="4662"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cs typeface="Arial" charset="0"/>
                </a:rPr>
                <a:t>2008</a:t>
              </a:r>
            </a:p>
          </p:txBody>
        </p:sp>
        <p:sp>
          <p:nvSpPr>
            <p:cNvPr id="52270" name="Text Box 77"/>
            <p:cNvSpPr txBox="1">
              <a:spLocks noChangeAspect="1" noChangeArrowheads="1"/>
            </p:cNvSpPr>
            <p:nvPr/>
          </p:nvSpPr>
          <p:spPr bwMode="auto">
            <a:xfrm>
              <a:off x="4755"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a:t>
              </a:r>
            </a:p>
          </p:txBody>
        </p:sp>
        <p:sp>
          <p:nvSpPr>
            <p:cNvPr id="52271" name="Text Box 90"/>
            <p:cNvSpPr txBox="1">
              <a:spLocks noChangeAspect="1" noChangeArrowheads="1"/>
            </p:cNvSpPr>
            <p:nvPr/>
          </p:nvSpPr>
          <p:spPr bwMode="auto">
            <a:xfrm>
              <a:off x="4755" y="272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A</a:t>
              </a:r>
            </a:p>
          </p:txBody>
        </p:sp>
        <p:sp>
          <p:nvSpPr>
            <p:cNvPr id="52272" name="Text Box 103"/>
            <p:cNvSpPr txBox="1">
              <a:spLocks noChangeAspect="1" noChangeArrowheads="1"/>
            </p:cNvSpPr>
            <p:nvPr/>
          </p:nvSpPr>
          <p:spPr bwMode="auto">
            <a:xfrm>
              <a:off x="4694" y="2989"/>
              <a:ext cx="308"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100</a:t>
              </a:r>
            </a:p>
          </p:txBody>
        </p:sp>
        <p:sp>
          <p:nvSpPr>
            <p:cNvPr id="52273" name="Text Box 116"/>
            <p:cNvSpPr txBox="1">
              <a:spLocks noChangeAspect="1" noChangeArrowheads="1"/>
            </p:cNvSpPr>
            <p:nvPr/>
          </p:nvSpPr>
          <p:spPr bwMode="auto">
            <a:xfrm>
              <a:off x="4758"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cs typeface="Arial" charset="0"/>
                </a:rPr>
                <a:t>9</a:t>
              </a:r>
            </a:p>
          </p:txBody>
        </p:sp>
        <p:grpSp>
          <p:nvGrpSpPr>
            <p:cNvPr id="52420" name="Group 174"/>
            <p:cNvGrpSpPr>
              <a:grpSpLocks/>
            </p:cNvGrpSpPr>
            <p:nvPr/>
          </p:nvGrpSpPr>
          <p:grpSpPr bwMode="auto">
            <a:xfrm>
              <a:off x="4731" y="2277"/>
              <a:ext cx="233" cy="274"/>
              <a:chOff x="3831" y="3387"/>
              <a:chExt cx="233" cy="274"/>
            </a:xfrm>
          </p:grpSpPr>
          <p:sp>
            <p:nvSpPr>
              <p:cNvPr id="52279" name="Oval 175"/>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280" name="Line 176"/>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sp>
          <p:nvSpPr>
            <p:cNvPr id="52275" name="Text Box 211"/>
            <p:cNvSpPr txBox="1">
              <a:spLocks noChangeAspect="1" noChangeArrowheads="1"/>
            </p:cNvSpPr>
            <p:nvPr/>
          </p:nvSpPr>
          <p:spPr bwMode="auto">
            <a:xfrm>
              <a:off x="4691"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Cauc</a:t>
              </a:r>
            </a:p>
          </p:txBody>
        </p:sp>
        <p:grpSp>
          <p:nvGrpSpPr>
            <p:cNvPr id="52423" name="Group 215"/>
            <p:cNvGrpSpPr>
              <a:grpSpLocks/>
            </p:cNvGrpSpPr>
            <p:nvPr/>
          </p:nvGrpSpPr>
          <p:grpSpPr bwMode="auto">
            <a:xfrm>
              <a:off x="4732" y="2672"/>
              <a:ext cx="233" cy="274"/>
              <a:chOff x="3831" y="3387"/>
              <a:chExt cx="233" cy="274"/>
            </a:xfrm>
          </p:grpSpPr>
          <p:sp>
            <p:nvSpPr>
              <p:cNvPr id="52277" name="Oval 216"/>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cs typeface="Arial" charset="0"/>
                </a:endParaRPr>
              </a:p>
            </p:txBody>
          </p:sp>
          <p:sp>
            <p:nvSpPr>
              <p:cNvPr id="52278" name="Line 217"/>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grpSp>
      <p:sp>
        <p:nvSpPr>
          <p:cNvPr id="52256" name="Text Box 246"/>
          <p:cNvSpPr txBox="1">
            <a:spLocks noChangeAspect="1" noChangeArrowheads="1"/>
          </p:cNvSpPr>
          <p:nvPr/>
        </p:nvSpPr>
        <p:spPr bwMode="auto">
          <a:xfrm>
            <a:off x="1765300" y="5383213"/>
            <a:ext cx="636588"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cs typeface="Arial" charset="0"/>
              </a:rPr>
              <a:t>Husband</a:t>
            </a:r>
          </a:p>
          <a:p>
            <a:pPr algn="ctr" eaLnBrk="0" hangingPunct="0"/>
            <a:r>
              <a:rPr lang="en-US" sz="1000">
                <a:latin typeface="Times New Roman" pitchFamily="18" charset="0"/>
                <a:cs typeface="Arial" charset="0"/>
              </a:rPr>
              <a:t>Wife</a:t>
            </a:r>
          </a:p>
        </p:txBody>
      </p:sp>
      <p:sp>
        <p:nvSpPr>
          <p:cNvPr id="52257" name="Text Box 247"/>
          <p:cNvSpPr txBox="1">
            <a:spLocks noChangeAspect="1" noChangeArrowheads="1"/>
          </p:cNvSpPr>
          <p:nvPr/>
        </p:nvSpPr>
        <p:spPr bwMode="auto">
          <a:xfrm>
            <a:off x="2436813" y="5383213"/>
            <a:ext cx="658812"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cs typeface="Arial" charset="0"/>
              </a:rPr>
              <a:t>Mother</a:t>
            </a:r>
          </a:p>
          <a:p>
            <a:pPr algn="ctr" eaLnBrk="0" hangingPunct="0"/>
            <a:r>
              <a:rPr lang="en-US" sz="1000">
                <a:latin typeface="Times New Roman" pitchFamily="18" charset="0"/>
                <a:cs typeface="Arial" charset="0"/>
              </a:rPr>
              <a:t>Daughter</a:t>
            </a:r>
          </a:p>
        </p:txBody>
      </p:sp>
      <p:sp>
        <p:nvSpPr>
          <p:cNvPr id="52258" name="Text Box 248"/>
          <p:cNvSpPr txBox="1">
            <a:spLocks noChangeAspect="1" noChangeArrowheads="1"/>
          </p:cNvSpPr>
          <p:nvPr/>
        </p:nvSpPr>
        <p:spPr bwMode="auto">
          <a:xfrm>
            <a:off x="3135313" y="5383213"/>
            <a:ext cx="658812"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cs typeface="Arial" charset="0"/>
              </a:rPr>
              <a:t>Daughter</a:t>
            </a:r>
          </a:p>
          <a:p>
            <a:pPr algn="ctr" eaLnBrk="0" hangingPunct="0"/>
            <a:r>
              <a:rPr lang="en-US" sz="1000">
                <a:latin typeface="Times New Roman" pitchFamily="18" charset="0"/>
                <a:cs typeface="Arial" charset="0"/>
              </a:rPr>
              <a:t>Mother</a:t>
            </a:r>
          </a:p>
        </p:txBody>
      </p:sp>
      <p:sp>
        <p:nvSpPr>
          <p:cNvPr id="52259" name="Text Box 249"/>
          <p:cNvSpPr txBox="1">
            <a:spLocks noChangeAspect="1" noChangeArrowheads="1"/>
          </p:cNvSpPr>
          <p:nvPr/>
        </p:nvSpPr>
        <p:spPr bwMode="auto">
          <a:xfrm>
            <a:off x="3873500" y="5383213"/>
            <a:ext cx="573088"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cs typeface="Arial" charset="0"/>
              </a:rPr>
              <a:t>Sister</a:t>
            </a:r>
          </a:p>
          <a:p>
            <a:pPr algn="ctr" eaLnBrk="0" hangingPunct="0"/>
            <a:r>
              <a:rPr lang="en-US" sz="1000">
                <a:latin typeface="Times New Roman" pitchFamily="18" charset="0"/>
                <a:cs typeface="Arial" charset="0"/>
              </a:rPr>
              <a:t>Brother</a:t>
            </a:r>
          </a:p>
        </p:txBody>
      </p:sp>
      <p:sp>
        <p:nvSpPr>
          <p:cNvPr id="52260" name="Text Box 250"/>
          <p:cNvSpPr txBox="1">
            <a:spLocks noChangeAspect="1" noChangeArrowheads="1"/>
          </p:cNvSpPr>
          <p:nvPr/>
        </p:nvSpPr>
        <p:spPr bwMode="auto">
          <a:xfrm>
            <a:off x="4516438" y="5383213"/>
            <a:ext cx="636587"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cs typeface="Arial" charset="0"/>
              </a:rPr>
              <a:t>Wife</a:t>
            </a:r>
          </a:p>
          <a:p>
            <a:pPr algn="ctr" eaLnBrk="0" hangingPunct="0"/>
            <a:r>
              <a:rPr lang="en-US" sz="1000">
                <a:latin typeface="Times New Roman" pitchFamily="18" charset="0"/>
                <a:cs typeface="Arial" charset="0"/>
              </a:rPr>
              <a:t>Husband</a:t>
            </a:r>
          </a:p>
        </p:txBody>
      </p:sp>
      <p:sp>
        <p:nvSpPr>
          <p:cNvPr id="52261" name="Text Box 251"/>
          <p:cNvSpPr txBox="1">
            <a:spLocks noChangeAspect="1" noChangeArrowheads="1"/>
          </p:cNvSpPr>
          <p:nvPr/>
        </p:nvSpPr>
        <p:spPr bwMode="auto">
          <a:xfrm>
            <a:off x="5176838" y="5383213"/>
            <a:ext cx="658812"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cs typeface="Arial" charset="0"/>
              </a:rPr>
              <a:t>Father</a:t>
            </a:r>
          </a:p>
          <a:p>
            <a:pPr algn="ctr" eaLnBrk="0" hangingPunct="0"/>
            <a:r>
              <a:rPr lang="en-US" sz="1000">
                <a:latin typeface="Times New Roman" pitchFamily="18" charset="0"/>
                <a:cs typeface="Arial" charset="0"/>
              </a:rPr>
              <a:t>Daughter</a:t>
            </a:r>
          </a:p>
        </p:txBody>
      </p:sp>
      <p:sp>
        <p:nvSpPr>
          <p:cNvPr id="52262" name="Text Box 252"/>
          <p:cNvSpPr txBox="1">
            <a:spLocks noChangeAspect="1" noChangeArrowheads="1"/>
          </p:cNvSpPr>
          <p:nvPr/>
        </p:nvSpPr>
        <p:spPr bwMode="auto">
          <a:xfrm>
            <a:off x="5854700" y="5383213"/>
            <a:ext cx="636588"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cs typeface="Arial" charset="0"/>
              </a:rPr>
              <a:t>Husband</a:t>
            </a:r>
          </a:p>
          <a:p>
            <a:pPr algn="ctr" eaLnBrk="0" hangingPunct="0"/>
            <a:r>
              <a:rPr lang="en-US" sz="1000">
                <a:latin typeface="Times New Roman" pitchFamily="18" charset="0"/>
                <a:cs typeface="Arial" charset="0"/>
              </a:rPr>
              <a:t>Wife</a:t>
            </a:r>
          </a:p>
        </p:txBody>
      </p:sp>
      <p:sp>
        <p:nvSpPr>
          <p:cNvPr id="52263" name="Text Box 253"/>
          <p:cNvSpPr txBox="1">
            <a:spLocks noChangeAspect="1" noChangeArrowheads="1"/>
          </p:cNvSpPr>
          <p:nvPr/>
        </p:nvSpPr>
        <p:spPr bwMode="auto">
          <a:xfrm>
            <a:off x="6545263" y="5383213"/>
            <a:ext cx="515937"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cs typeface="Arial" charset="0"/>
              </a:rPr>
              <a:t>Friend</a:t>
            </a:r>
          </a:p>
          <a:p>
            <a:pPr algn="ctr" eaLnBrk="0" hangingPunct="0"/>
            <a:r>
              <a:rPr lang="en-US" sz="1000">
                <a:latin typeface="Times New Roman" pitchFamily="18" charset="0"/>
                <a:cs typeface="Arial" charset="0"/>
              </a:rPr>
              <a:t>Friend</a:t>
            </a:r>
          </a:p>
        </p:txBody>
      </p:sp>
      <p:sp>
        <p:nvSpPr>
          <p:cNvPr id="52264" name="Text Box 254"/>
          <p:cNvSpPr txBox="1">
            <a:spLocks noChangeAspect="1" noChangeArrowheads="1"/>
          </p:cNvSpPr>
          <p:nvPr/>
        </p:nvSpPr>
        <p:spPr bwMode="auto">
          <a:xfrm>
            <a:off x="7208838" y="5383213"/>
            <a:ext cx="573087"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cs typeface="Arial" charset="0"/>
              </a:rPr>
              <a:t>Brother</a:t>
            </a:r>
          </a:p>
          <a:p>
            <a:pPr algn="ctr" eaLnBrk="0" hangingPunct="0"/>
            <a:r>
              <a:rPr lang="en-US" sz="1000">
                <a:latin typeface="Times New Roman" pitchFamily="18" charset="0"/>
                <a:cs typeface="Arial" charset="0"/>
              </a:rPr>
              <a:t>Brother</a:t>
            </a:r>
          </a:p>
        </p:txBody>
      </p:sp>
      <p:sp>
        <p:nvSpPr>
          <p:cNvPr id="52265" name="Text Box 255"/>
          <p:cNvSpPr txBox="1">
            <a:spLocks noChangeAspect="1" noChangeArrowheads="1"/>
          </p:cNvSpPr>
          <p:nvPr/>
        </p:nvSpPr>
        <p:spPr bwMode="auto">
          <a:xfrm>
            <a:off x="7834313" y="5383213"/>
            <a:ext cx="658812"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cs typeface="Arial" charset="0"/>
              </a:rPr>
              <a:t>Daughter</a:t>
            </a:r>
          </a:p>
          <a:p>
            <a:pPr algn="ctr" eaLnBrk="0" hangingPunct="0"/>
            <a:r>
              <a:rPr lang="en-US" sz="1000">
                <a:latin typeface="Times New Roman" pitchFamily="18" charset="0"/>
                <a:cs typeface="Arial" charset="0"/>
              </a:rPr>
              <a:t>Mother</a:t>
            </a:r>
          </a:p>
        </p:txBody>
      </p:sp>
      <p:sp>
        <p:nvSpPr>
          <p:cNvPr id="52266" name="Text Box 256"/>
          <p:cNvSpPr txBox="1">
            <a:spLocks noChangeAspect="1" noChangeArrowheads="1"/>
          </p:cNvSpPr>
          <p:nvPr/>
        </p:nvSpPr>
        <p:spPr bwMode="auto">
          <a:xfrm>
            <a:off x="-306388" y="5340350"/>
            <a:ext cx="1414463" cy="274638"/>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cs typeface="Arial" charset="0"/>
              </a:rPr>
              <a:t>            Relationship</a:t>
            </a:r>
          </a:p>
        </p:txBody>
      </p:sp>
      <p:sp>
        <p:nvSpPr>
          <p:cNvPr id="199" name="Slide Number Placeholder 198"/>
          <p:cNvSpPr>
            <a:spLocks noGrp="1"/>
          </p:cNvSpPr>
          <p:nvPr>
            <p:ph type="sldNum" sz="quarter" idx="12"/>
          </p:nvPr>
        </p:nvSpPr>
        <p:spPr/>
        <p:txBody>
          <a:bodyPr/>
          <a:lstStyle/>
          <a:p>
            <a:pPr>
              <a:defRPr/>
            </a:pPr>
            <a:fld id="{4F2DFC97-E224-4DDF-9A5C-3E44AE0D95DF}" type="slidenum">
              <a:rPr lang="en-US" smtClean="0"/>
              <a:pPr>
                <a:defRPr/>
              </a:pPr>
              <a:t>51</a:t>
            </a:fld>
            <a:endParaRPr lang="en-US"/>
          </a:p>
        </p:txBody>
      </p:sp>
    </p:spTree>
    <p:extLst>
      <p:ext uri="{BB962C8B-B14F-4D97-AF65-F5344CB8AC3E}">
        <p14:creationId xmlns:p14="http://schemas.microsoft.com/office/powerpoint/2010/main" val="196894605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roth\My Documents\My Pictures\Rees 1st NEAD chain1.jpg"/>
          <p:cNvPicPr>
            <a:picLocks noChangeAspect="1" noChangeArrowheads="1"/>
          </p:cNvPicPr>
          <p:nvPr/>
        </p:nvPicPr>
        <p:blipFill>
          <a:blip r:embed="rId3" cstate="print"/>
          <a:srcRect/>
          <a:stretch>
            <a:fillRect/>
          </a:stretch>
        </p:blipFill>
        <p:spPr bwMode="auto">
          <a:xfrm>
            <a:off x="0" y="382854"/>
            <a:ext cx="9144000" cy="6143625"/>
          </a:xfrm>
          <a:prstGeom prst="rect">
            <a:avLst/>
          </a:prstGeom>
          <a:noFill/>
        </p:spPr>
      </p:pic>
      <p:sp>
        <p:nvSpPr>
          <p:cNvPr id="3" name="Slide Number Placeholder 2"/>
          <p:cNvSpPr>
            <a:spLocks noGrp="1"/>
          </p:cNvSpPr>
          <p:nvPr>
            <p:ph type="sldNum" sz="quarter" idx="12"/>
          </p:nvPr>
        </p:nvSpPr>
        <p:spPr/>
        <p:txBody>
          <a:bodyPr/>
          <a:lstStyle/>
          <a:p>
            <a:fld id="{B468DEFC-483E-4FD0-8D46-9D8A654B71EB}" type="slidenum">
              <a:rPr lang="en-US" smtClean="0"/>
              <a:pPr/>
              <a:t>52</a:t>
            </a:fld>
            <a:endParaRPr lang="en-US"/>
          </a:p>
        </p:txBody>
      </p:sp>
    </p:spTree>
    <p:extLst>
      <p:ext uri="{BB962C8B-B14F-4D97-AF65-F5344CB8AC3E}">
        <p14:creationId xmlns:p14="http://schemas.microsoft.com/office/powerpoint/2010/main" val="3528407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371600"/>
          </a:xfrm>
        </p:spPr>
        <p:txBody>
          <a:bodyPr>
            <a:normAutofit/>
          </a:bodyPr>
          <a:lstStyle/>
          <a:p>
            <a:r>
              <a:rPr lang="en-US" sz="3600" dirty="0" smtClean="0">
                <a:solidFill>
                  <a:schemeClr val="tx2"/>
                </a:solidFill>
                <a:latin typeface="Arial Black" panose="020B0A04020102020204" pitchFamily="34" charset="0"/>
              </a:rPr>
              <a:t>Chains are important for hard to match pairs</a:t>
            </a:r>
            <a:endParaRPr lang="en-US" sz="3600" dirty="0">
              <a:solidFill>
                <a:schemeClr val="tx2"/>
              </a:solidFill>
              <a:latin typeface="Arial Black" panose="020B0A04020102020204" pitchFamily="34" charset="0"/>
            </a:endParaRPr>
          </a:p>
        </p:txBody>
      </p:sp>
      <p:sp>
        <p:nvSpPr>
          <p:cNvPr id="3" name="Content Placeholder 2"/>
          <p:cNvSpPr>
            <a:spLocks noGrp="1"/>
          </p:cNvSpPr>
          <p:nvPr>
            <p:ph idx="1"/>
          </p:nvPr>
        </p:nvSpPr>
        <p:spPr>
          <a:xfrm>
            <a:off x="457200" y="1646237"/>
            <a:ext cx="8229600" cy="4906963"/>
          </a:xfrm>
        </p:spPr>
        <p:txBody>
          <a:bodyPr>
            <a:normAutofit/>
          </a:bodyPr>
          <a:lstStyle/>
          <a:p>
            <a:r>
              <a:rPr lang="en-US" sz="2800" dirty="0" smtClean="0"/>
              <a:t>Why are chains essential?  As </a:t>
            </a:r>
            <a:r>
              <a:rPr lang="en-US" sz="2800" dirty="0"/>
              <a:t>kidney exchange became common and transplant centers gained experience they began withholding their easy to match pairs and transplanting them internally.  </a:t>
            </a:r>
            <a:endParaRPr lang="en-US" sz="2800" dirty="0" smtClean="0"/>
          </a:p>
          <a:p>
            <a:r>
              <a:rPr lang="en-US" sz="2800" dirty="0" smtClean="0"/>
              <a:t>This </a:t>
            </a:r>
            <a:r>
              <a:rPr lang="en-US" sz="2800" dirty="0"/>
              <a:t>means that the flow of new patients to kidney exchange networks contain many who are hard to match</a:t>
            </a:r>
            <a:endParaRPr lang="en-US" sz="2800" dirty="0" smtClean="0"/>
          </a:p>
          <a:p>
            <a:r>
              <a:rPr lang="en-US" sz="2800" dirty="0" smtClean="0"/>
              <a:t>So chains become important: many pairs with few compatible kidneys can </a:t>
            </a:r>
            <a:r>
              <a:rPr lang="en-US" sz="2800" b="1" i="1" dirty="0" smtClean="0"/>
              <a:t>only be reached </a:t>
            </a:r>
            <a:r>
              <a:rPr lang="en-US" sz="2800" dirty="0" smtClean="0"/>
              <a:t>through chains.</a:t>
            </a:r>
            <a:endParaRPr lang="en-US" sz="2800" dirty="0"/>
          </a:p>
        </p:txBody>
      </p:sp>
      <p:sp>
        <p:nvSpPr>
          <p:cNvPr id="4" name="Slide Number Placeholder 3"/>
          <p:cNvSpPr>
            <a:spLocks noGrp="1"/>
          </p:cNvSpPr>
          <p:nvPr>
            <p:ph type="sldNum" sz="quarter" idx="12"/>
          </p:nvPr>
        </p:nvSpPr>
        <p:spPr/>
        <p:txBody>
          <a:bodyPr/>
          <a:lstStyle/>
          <a:p>
            <a:fld id="{431F4CB9-A303-454F-B4DD-095C5A1B895B}" type="slidenum">
              <a:rPr lang="en-US" smtClean="0"/>
              <a:t>53</a:t>
            </a:fld>
            <a:endParaRPr lang="en-US"/>
          </a:p>
        </p:txBody>
      </p:sp>
    </p:spTree>
    <p:extLst>
      <p:ext uri="{BB962C8B-B14F-4D97-AF65-F5344CB8AC3E}">
        <p14:creationId xmlns:p14="http://schemas.microsoft.com/office/powerpoint/2010/main" val="1142178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8800"/>
            <a:ext cx="8839200" cy="1143000"/>
          </a:xfrm>
        </p:spPr>
        <p:txBody>
          <a:bodyPr>
            <a:noAutofit/>
          </a:bodyPr>
          <a:lstStyle/>
          <a:p>
            <a:r>
              <a:rPr lang="en-US" sz="3600" dirty="0" smtClean="0">
                <a:solidFill>
                  <a:schemeClr val="tx2"/>
                </a:solidFill>
                <a:latin typeface="Arial Black" panose="020B0A04020102020204" pitchFamily="34" charset="0"/>
              </a:rPr>
              <a:t>Feb 2012, NKR: a NDD chain of length 60 (30 transplants)</a:t>
            </a:r>
            <a:br>
              <a:rPr lang="en-US" sz="3600" dirty="0" smtClean="0">
                <a:solidFill>
                  <a:schemeClr val="tx2"/>
                </a:solidFill>
                <a:latin typeface="Arial Black" panose="020B0A04020102020204" pitchFamily="34" charset="0"/>
              </a:rPr>
            </a:br>
            <a:endParaRPr lang="en-US" sz="3600" dirty="0">
              <a:solidFill>
                <a:schemeClr val="tx2"/>
              </a:solidFill>
              <a:latin typeface="Arial Black" panose="020B0A04020102020204"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5310" y="1586993"/>
            <a:ext cx="5867400" cy="467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31F4CB9-A303-454F-B4DD-095C5A1B895B}" type="slidenum">
              <a:rPr lang="en-US" smtClean="0"/>
              <a:t>54</a:t>
            </a:fld>
            <a:endParaRPr lang="en-US"/>
          </a:p>
        </p:txBody>
      </p:sp>
    </p:spTree>
    <p:extLst>
      <p:ext uri="{BB962C8B-B14F-4D97-AF65-F5344CB8AC3E}">
        <p14:creationId xmlns:p14="http://schemas.microsoft.com/office/powerpoint/2010/main" val="37771896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0F32D49-289A-4E1F-B4AB-2F12F367FB70}" type="slidenum">
              <a:rPr lang="en-US" altLang="en-US"/>
              <a:pPr/>
              <a:t>55</a:t>
            </a:fld>
            <a:endParaRPr lang="en-US" altLang="en-US"/>
          </a:p>
        </p:txBody>
      </p:sp>
      <p:sp>
        <p:nvSpPr>
          <p:cNvPr id="200706" name="Rectangle 2"/>
          <p:cNvSpPr>
            <a:spLocks noGrp="1" noChangeArrowheads="1"/>
          </p:cNvSpPr>
          <p:nvPr>
            <p:ph type="title"/>
          </p:nvPr>
        </p:nvSpPr>
        <p:spPr/>
        <p:txBody>
          <a:bodyPr/>
          <a:lstStyle/>
          <a:p>
            <a:r>
              <a:rPr lang="en-US" altLang="en-US"/>
              <a:t>Computational notes</a:t>
            </a:r>
          </a:p>
        </p:txBody>
      </p:sp>
      <p:sp>
        <p:nvSpPr>
          <p:cNvPr id="200707" name="Rectangle 3"/>
          <p:cNvSpPr>
            <a:spLocks noGrp="1" noChangeArrowheads="1"/>
          </p:cNvSpPr>
          <p:nvPr>
            <p:ph type="body" idx="1"/>
          </p:nvPr>
        </p:nvSpPr>
        <p:spPr/>
        <p:txBody>
          <a:bodyPr/>
          <a:lstStyle/>
          <a:p>
            <a:r>
              <a:rPr lang="en-US" altLang="en-US" dirty="0"/>
              <a:t>Finding maximal 2-way exchanges is a computationally easy problem.</a:t>
            </a:r>
          </a:p>
          <a:p>
            <a:r>
              <a:rPr lang="en-US" altLang="en-US" dirty="0"/>
              <a:t>Finding maximal 2- and 3-way exchanges is computationally complex</a:t>
            </a:r>
            <a:r>
              <a:rPr lang="en-US" altLang="en-US" dirty="0" smtClean="0"/>
              <a:t>.</a:t>
            </a:r>
          </a:p>
          <a:p>
            <a:r>
              <a:rPr lang="en-US" altLang="en-US" dirty="0" smtClean="0"/>
              <a:t>There are many more chains than cycles</a:t>
            </a:r>
            <a:endParaRPr lang="en-US" altLang="en-US" dirty="0"/>
          </a:p>
          <a:p>
            <a:pPr lvl="1"/>
            <a:r>
              <a:rPr lang="en-US" altLang="en-US" dirty="0"/>
              <a:t>But so far there </a:t>
            </a:r>
            <a:r>
              <a:rPr lang="en-US" altLang="en-US" dirty="0" smtClean="0"/>
              <a:t>hadn’t </a:t>
            </a:r>
            <a:r>
              <a:rPr lang="en-US" altLang="en-US" dirty="0"/>
              <a:t>been a problem solving the necessary integer programs</a:t>
            </a:r>
            <a:r>
              <a:rPr lang="en-US" altLang="en-US" dirty="0" smtClean="0"/>
              <a:t>. </a:t>
            </a:r>
            <a:r>
              <a:rPr lang="en-US" altLang="en-US" dirty="0" smtClean="0"/>
              <a:t> </a:t>
            </a:r>
            <a:endParaRPr lang="en-US" altLang="en-US" dirty="0"/>
          </a:p>
        </p:txBody>
      </p:sp>
    </p:spTree>
    <p:extLst>
      <p:ext uri="{BB962C8B-B14F-4D97-AF65-F5344CB8AC3E}">
        <p14:creationId xmlns:p14="http://schemas.microsoft.com/office/powerpoint/2010/main" val="14372130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1269" y="1501369"/>
            <a:ext cx="8846531" cy="2860964"/>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228600" y="1828801"/>
                <a:ext cx="8991600" cy="1522083"/>
              </a:xfrm>
              <a:prstGeom prst="rect">
                <a:avLst/>
              </a:prstGeom>
            </p:spPr>
            <p:txBody>
              <a:bodyPr wrap="square">
                <a:spAutoFit/>
              </a:bodyPr>
              <a:lstStyle/>
              <a:p>
                <a:r>
                  <a:rPr lang="en-US" sz="2100" i="1" dirty="0" smtClean="0"/>
                  <a:t>MAX weighted # transplants          Max  </a:t>
                </a:r>
                <a14:m>
                  <m:oMath xmlns:m="http://schemas.openxmlformats.org/officeDocument/2006/math">
                    <m:nary>
                      <m:naryPr>
                        <m:chr m:val="∑"/>
                        <m:subHide m:val="on"/>
                        <m:supHide m:val="on"/>
                        <m:ctrlPr>
                          <a:rPr lang="en-US" sz="2100" i="1">
                            <a:latin typeface="Cambria Math"/>
                          </a:rPr>
                        </m:ctrlPr>
                      </m:naryPr>
                      <m:sub/>
                      <m:sup/>
                      <m:e>
                        <m:sSub>
                          <m:sSubPr>
                            <m:ctrlPr>
                              <a:rPr lang="en-US" sz="2100" i="1">
                                <a:latin typeface="Cambria Math"/>
                              </a:rPr>
                            </m:ctrlPr>
                          </m:sSubPr>
                          <m:e>
                            <m:r>
                              <a:rPr lang="en-US" sz="2100" b="0" i="1">
                                <a:latin typeface="Cambria Math"/>
                              </a:rPr>
                              <m:t>𝑤</m:t>
                            </m:r>
                          </m:e>
                          <m:sub>
                            <m:r>
                              <a:rPr lang="en-US" sz="2100" b="0" i="1">
                                <a:latin typeface="Cambria Math"/>
                              </a:rPr>
                              <m:t>𝑒</m:t>
                            </m:r>
                          </m:sub>
                        </m:sSub>
                        <m:sSub>
                          <m:sSubPr>
                            <m:ctrlPr>
                              <a:rPr lang="en-US" sz="2100" i="1">
                                <a:latin typeface="Cambria Math"/>
                              </a:rPr>
                            </m:ctrlPr>
                          </m:sSubPr>
                          <m:e>
                            <m:r>
                              <a:rPr lang="en-US" sz="2100" b="0" i="1">
                                <a:latin typeface="Cambria Math"/>
                              </a:rPr>
                              <m:t>𝑦</m:t>
                            </m:r>
                          </m:e>
                          <m:sub>
                            <m:r>
                              <a:rPr lang="en-US" sz="2100" b="0" i="1">
                                <a:latin typeface="Cambria Math"/>
                              </a:rPr>
                              <m:t>𝑒</m:t>
                            </m:r>
                          </m:sub>
                        </m:sSub>
                      </m:e>
                    </m:nary>
                  </m:oMath>
                </a14:m>
                <a:r>
                  <a:rPr lang="en-US" sz="2100" dirty="0" smtClean="0"/>
                  <a:t> </a:t>
                </a:r>
                <a:endParaRPr lang="en-US" sz="2100" dirty="0"/>
              </a:p>
              <a:p>
                <a:r>
                  <a:rPr lang="en-US" sz="2200" i="1" dirty="0" smtClean="0"/>
                  <a:t>Pair gives only if receives     </a:t>
                </a:r>
                <a:r>
                  <a:rPr lang="en-US" sz="2200" i="1" dirty="0" err="1" smtClean="0"/>
                  <a:t>s.t</a:t>
                </a:r>
                <a:r>
                  <a:rPr lang="en-US" sz="2200" i="1" dirty="0" err="1"/>
                  <a:t>.</a:t>
                </a:r>
                <a:r>
                  <a:rPr lang="en-US" sz="2200" i="1" dirty="0"/>
                  <a:t> </a:t>
                </a:r>
                <a14:m>
                  <m:oMath xmlns:m="http://schemas.openxmlformats.org/officeDocument/2006/math">
                    <m:r>
                      <a:rPr lang="en-US" sz="2200" b="0" i="1" smtClean="0">
                        <a:latin typeface="Cambria Math"/>
                      </a:rPr>
                      <m:t>  </m:t>
                    </m:r>
                    <m:nary>
                      <m:naryPr>
                        <m:chr m:val="∑"/>
                        <m:limLoc m:val="undOvr"/>
                        <m:supHide m:val="on"/>
                        <m:ctrlPr>
                          <a:rPr lang="en-US" sz="2200" i="1">
                            <a:latin typeface="Cambria Math"/>
                          </a:rPr>
                        </m:ctrlPr>
                      </m:naryPr>
                      <m:sub>
                        <m:r>
                          <a:rPr lang="en-US" sz="2200" b="0" i="1">
                            <a:latin typeface="Cambria Math"/>
                          </a:rPr>
                          <m:t>𝑒</m:t>
                        </m:r>
                        <m:r>
                          <a:rPr lang="en-US" sz="2200" b="0" i="1">
                            <a:latin typeface="Cambria Math"/>
                          </a:rPr>
                          <m:t>∈</m:t>
                        </m:r>
                        <m:r>
                          <a:rPr lang="en-US" sz="2200" b="0" i="1">
                            <a:latin typeface="Cambria Math"/>
                          </a:rPr>
                          <m:t>𝑜𝑢𝑡</m:t>
                        </m:r>
                        <m:r>
                          <a:rPr lang="en-US" sz="2200" b="0" i="1">
                            <a:latin typeface="Cambria Math"/>
                          </a:rPr>
                          <m:t>(</m:t>
                        </m:r>
                        <m:r>
                          <a:rPr lang="en-US" sz="2200" b="0" i="1">
                            <a:latin typeface="Cambria Math"/>
                          </a:rPr>
                          <m:t>𝑣</m:t>
                        </m:r>
                        <m:r>
                          <a:rPr lang="en-US" sz="2200" b="0" i="1">
                            <a:latin typeface="Cambria Math"/>
                          </a:rPr>
                          <m:t>)</m:t>
                        </m:r>
                      </m:sub>
                      <m:sup/>
                      <m:e>
                        <m:sSub>
                          <m:sSubPr>
                            <m:ctrlPr>
                              <a:rPr lang="en-US" sz="2200" i="1">
                                <a:latin typeface="Cambria Math"/>
                              </a:rPr>
                            </m:ctrlPr>
                          </m:sSubPr>
                          <m:e>
                            <m:r>
                              <a:rPr lang="en-US" sz="2200" b="0" i="1">
                                <a:latin typeface="Cambria Math"/>
                              </a:rPr>
                              <m:t>𝑦</m:t>
                            </m:r>
                          </m:e>
                          <m:sub>
                            <m:r>
                              <a:rPr lang="en-US" sz="2200" b="0" i="1">
                                <a:latin typeface="Cambria Math"/>
                              </a:rPr>
                              <m:t>𝑒</m:t>
                            </m:r>
                          </m:sub>
                        </m:sSub>
                        <m:r>
                          <a:rPr lang="en-US" sz="2200" b="0" i="1">
                            <a:latin typeface="Cambria Math"/>
                          </a:rPr>
                          <m:t>≤</m:t>
                        </m:r>
                        <m:nary>
                          <m:naryPr>
                            <m:chr m:val="∑"/>
                            <m:limLoc m:val="undOvr"/>
                            <m:supHide m:val="on"/>
                            <m:ctrlPr>
                              <a:rPr lang="en-US" sz="2200" i="1">
                                <a:latin typeface="Cambria Math"/>
                              </a:rPr>
                            </m:ctrlPr>
                          </m:naryPr>
                          <m:sub>
                            <m:r>
                              <a:rPr lang="en-US" sz="2200" b="0" i="1">
                                <a:latin typeface="Cambria Math"/>
                              </a:rPr>
                              <m:t>𝑒</m:t>
                            </m:r>
                            <m:r>
                              <a:rPr lang="en-US" sz="2200" b="0" i="1">
                                <a:latin typeface="Cambria Math"/>
                              </a:rPr>
                              <m:t>∈</m:t>
                            </m:r>
                            <m:r>
                              <a:rPr lang="en-US" sz="2200" b="0" i="1">
                                <a:latin typeface="Cambria Math"/>
                              </a:rPr>
                              <m:t>𝑖𝑛</m:t>
                            </m:r>
                            <m:r>
                              <a:rPr lang="en-US" sz="2200" b="0" i="1">
                                <a:latin typeface="Cambria Math"/>
                              </a:rPr>
                              <m:t>(</m:t>
                            </m:r>
                            <m:r>
                              <a:rPr lang="en-US" sz="2200" b="0" i="1">
                                <a:latin typeface="Cambria Math"/>
                              </a:rPr>
                              <m:t>𝑣</m:t>
                            </m:r>
                            <m:r>
                              <a:rPr lang="en-US" sz="2200" b="0" i="1">
                                <a:latin typeface="Cambria Math"/>
                              </a:rPr>
                              <m:t>)</m:t>
                            </m:r>
                          </m:sub>
                          <m:sup/>
                          <m:e>
                            <m:sSub>
                              <m:sSubPr>
                                <m:ctrlPr>
                                  <a:rPr lang="en-US" sz="2200" i="1">
                                    <a:latin typeface="Cambria Math"/>
                                  </a:rPr>
                                </m:ctrlPr>
                              </m:sSubPr>
                              <m:e>
                                <m:r>
                                  <a:rPr lang="en-US" sz="2200" b="0" i="1">
                                    <a:latin typeface="Cambria Math"/>
                                  </a:rPr>
                                  <m:t>𝑦</m:t>
                                </m:r>
                              </m:e>
                              <m:sub>
                                <m:r>
                                  <a:rPr lang="en-US" sz="2200" b="0" i="1">
                                    <a:latin typeface="Cambria Math"/>
                                  </a:rPr>
                                  <m:t>𝑒</m:t>
                                </m:r>
                              </m:sub>
                            </m:sSub>
                            <m:r>
                              <a:rPr lang="en-US" sz="2200" b="0" i="1">
                                <a:latin typeface="Cambria Math"/>
                              </a:rPr>
                              <m:t>≤</m:t>
                            </m:r>
                            <m:r>
                              <a:rPr lang="en-US" sz="2200" b="0" i="1" smtClean="0">
                                <a:latin typeface="Cambria Math"/>
                              </a:rPr>
                              <m:t>1     </m:t>
                            </m:r>
                            <m:r>
                              <a:rPr lang="en-US" sz="2200" b="0" i="1" dirty="0">
                                <a:latin typeface="Cambria Math"/>
                              </a:rPr>
                              <m:t>𝑣</m:t>
                            </m:r>
                            <m:r>
                              <a:rPr lang="en-US" sz="2200" b="0" i="1" dirty="0">
                                <a:latin typeface="Cambria Math"/>
                              </a:rPr>
                              <m:t>∈</m:t>
                            </m:r>
                            <m:r>
                              <a:rPr lang="en-US" sz="2200" b="0" i="1" dirty="0" smtClean="0">
                                <a:latin typeface="Cambria Math"/>
                              </a:rPr>
                              <m:t>𝑃𝑎𝑖𝑟𝑠</m:t>
                            </m:r>
                            <m:r>
                              <a:rPr lang="en-US" sz="2200" b="0" i="1" dirty="0">
                                <a:latin typeface="Cambria Math"/>
                              </a:rPr>
                              <m:t> </m:t>
                            </m:r>
                            <m:r>
                              <m:rPr>
                                <m:nor/>
                              </m:rPr>
                              <a:rPr lang="en-US" sz="2200" i="1" dirty="0"/>
                              <m:t> </m:t>
                            </m:r>
                          </m:e>
                        </m:nary>
                      </m:e>
                    </m:nary>
                  </m:oMath>
                </a14:m>
                <a:endParaRPr lang="en-US" sz="2200" dirty="0"/>
              </a:p>
              <a:p>
                <a14:m>
                  <m:oMath xmlns:m="http://schemas.openxmlformats.org/officeDocument/2006/math">
                    <m:r>
                      <m:rPr>
                        <m:sty m:val="p"/>
                      </m:rPr>
                      <a:rPr lang="en-US" sz="2200" b="0" i="0" smtClean="0">
                        <a:latin typeface="Cambria Math"/>
                      </a:rPr>
                      <m:t>Use</m:t>
                    </m:r>
                    <m:r>
                      <a:rPr lang="en-US" sz="2200" b="0" i="0" smtClean="0">
                        <a:latin typeface="Cambria Math"/>
                      </a:rPr>
                      <m:t> </m:t>
                    </m:r>
                    <m:r>
                      <m:rPr>
                        <m:sty m:val="p"/>
                      </m:rPr>
                      <a:rPr lang="en-US" sz="2200" b="0" i="0" smtClean="0">
                        <a:latin typeface="Cambria Math"/>
                      </a:rPr>
                      <m:t>NDDs</m:t>
                    </m:r>
                    <m:r>
                      <a:rPr lang="en-US" sz="2200" b="0" i="0" smtClean="0">
                        <a:latin typeface="Cambria Math"/>
                      </a:rPr>
                      <m:t> </m:t>
                    </m:r>
                    <m:r>
                      <m:rPr>
                        <m:sty m:val="p"/>
                      </m:rPr>
                      <a:rPr lang="en-US" sz="2200" b="0" i="0" smtClean="0">
                        <a:latin typeface="Cambria Math"/>
                      </a:rPr>
                      <m:t>once</m:t>
                    </m:r>
                    <m:r>
                      <a:rPr lang="en-US" sz="2200" b="0" i="0" smtClean="0">
                        <a:latin typeface="Cambria Math"/>
                      </a:rPr>
                      <m:t>    </m:t>
                    </m:r>
                  </m:oMath>
                </a14:m>
                <a:r>
                  <a:rPr lang="en-US" sz="2200" dirty="0" smtClean="0"/>
                  <a:t>  	              </a:t>
                </a:r>
                <a14:m>
                  <m:oMath xmlns:m="http://schemas.openxmlformats.org/officeDocument/2006/math">
                    <m:nary>
                      <m:naryPr>
                        <m:chr m:val="∑"/>
                        <m:limLoc m:val="undOvr"/>
                        <m:supHide m:val="on"/>
                        <m:ctrlPr>
                          <a:rPr lang="en-US" sz="2200" i="1">
                            <a:latin typeface="Cambria Math"/>
                          </a:rPr>
                        </m:ctrlPr>
                      </m:naryPr>
                      <m:sub>
                        <m:r>
                          <a:rPr lang="en-US" sz="2200" i="1">
                            <a:latin typeface="Cambria Math"/>
                          </a:rPr>
                          <m:t>𝑒</m:t>
                        </m:r>
                        <m:r>
                          <a:rPr lang="en-US" sz="2200" i="1">
                            <a:latin typeface="Cambria Math"/>
                          </a:rPr>
                          <m:t>∈</m:t>
                        </m:r>
                        <m:r>
                          <a:rPr lang="en-US" sz="2200" i="1">
                            <a:latin typeface="Cambria Math"/>
                          </a:rPr>
                          <m:t>𝑖𝑛</m:t>
                        </m:r>
                        <m:r>
                          <a:rPr lang="en-US" sz="2200" i="1">
                            <a:latin typeface="Cambria Math"/>
                          </a:rPr>
                          <m:t>(</m:t>
                        </m:r>
                        <m:r>
                          <a:rPr lang="en-US" sz="2200" i="1">
                            <a:latin typeface="Cambria Math"/>
                          </a:rPr>
                          <m:t>𝑣</m:t>
                        </m:r>
                        <m:r>
                          <a:rPr lang="en-US" sz="2200" i="1">
                            <a:latin typeface="Cambria Math"/>
                          </a:rPr>
                          <m:t>)</m:t>
                        </m:r>
                      </m:sub>
                      <m:sup/>
                      <m:e>
                        <m:sSub>
                          <m:sSubPr>
                            <m:ctrlPr>
                              <a:rPr lang="en-US" sz="2200" i="1">
                                <a:latin typeface="Cambria Math"/>
                              </a:rPr>
                            </m:ctrlPr>
                          </m:sSubPr>
                          <m:e>
                            <m:r>
                              <a:rPr lang="en-US" sz="2200" i="1">
                                <a:latin typeface="Cambria Math"/>
                              </a:rPr>
                              <m:t>𝑦</m:t>
                            </m:r>
                          </m:e>
                          <m:sub>
                            <m:r>
                              <a:rPr lang="en-US" sz="2200" i="1">
                                <a:latin typeface="Cambria Math"/>
                              </a:rPr>
                              <m:t>𝑒</m:t>
                            </m:r>
                          </m:sub>
                        </m:sSub>
                        <m:r>
                          <a:rPr lang="en-US" sz="2200" i="1">
                            <a:latin typeface="Cambria Math"/>
                          </a:rPr>
                          <m:t>≤1</m:t>
                        </m:r>
                      </m:e>
                    </m:nary>
                  </m:oMath>
                </a14:m>
                <a:r>
                  <a:rPr lang="en-US" sz="2200" i="1" dirty="0"/>
                  <a:t>   </a:t>
                </a:r>
                <a:r>
                  <a:rPr lang="en-US" sz="2200" i="1" dirty="0" smtClean="0"/>
                  <a:t>   </a:t>
                </a:r>
                <a14:m>
                  <m:oMath xmlns:m="http://schemas.openxmlformats.org/officeDocument/2006/math">
                    <m:r>
                      <a:rPr lang="en-US" sz="2200" i="1" dirty="0" smtClean="0">
                        <a:latin typeface="Cambria Math"/>
                      </a:rPr>
                      <m:t>𝑣</m:t>
                    </m:r>
                    <m:r>
                      <a:rPr lang="en-US" sz="2200" i="1" dirty="0" smtClean="0">
                        <a:latin typeface="Cambria Math"/>
                      </a:rPr>
                      <m:t>∈</m:t>
                    </m:r>
                    <m:r>
                      <a:rPr lang="en-US" sz="2200" b="0" i="1" dirty="0" smtClean="0">
                        <a:latin typeface="Cambria Math"/>
                      </a:rPr>
                      <m:t>𝑁𝐷𝐷𝑠</m:t>
                    </m:r>
                    <m:r>
                      <a:rPr lang="en-US" sz="2200" i="1" dirty="0" smtClean="0">
                        <a:latin typeface="Cambria Math"/>
                      </a:rPr>
                      <m:t> </m:t>
                    </m:r>
                  </m:oMath>
                </a14:m>
                <a:endParaRPr lang="en-US" sz="2000" dirty="0"/>
              </a:p>
              <a:p>
                <a:r>
                  <a:rPr lang="en-US" sz="2000" dirty="0" smtClean="0"/>
                  <a:t>                                                                </a:t>
                </a:r>
                <a14:m>
                  <m:oMath xmlns:m="http://schemas.openxmlformats.org/officeDocument/2006/math">
                    <m:sSub>
                      <m:sSubPr>
                        <m:ctrlPr>
                          <a:rPr lang="en-US" sz="2200" i="1">
                            <a:latin typeface="Cambria Math"/>
                          </a:rPr>
                        </m:ctrlPr>
                      </m:sSubPr>
                      <m:e>
                        <m:r>
                          <a:rPr lang="en-US" sz="2200" i="1">
                            <a:latin typeface="Cambria Math"/>
                          </a:rPr>
                          <m:t>𝑦</m:t>
                        </m:r>
                      </m:e>
                      <m:sub>
                        <m:r>
                          <a:rPr lang="en-US" sz="2200" i="1">
                            <a:latin typeface="Cambria Math"/>
                          </a:rPr>
                          <m:t>𝑒</m:t>
                        </m:r>
                      </m:sub>
                    </m:sSub>
                    <m:r>
                      <a:rPr lang="en-US" sz="2200" i="1">
                        <a:latin typeface="Cambria Math"/>
                      </a:rPr>
                      <m:t>∈</m:t>
                    </m:r>
                    <m:r>
                      <m:rPr>
                        <m:lit/>
                      </m:rPr>
                      <a:rPr lang="en-US" sz="2200" i="1">
                        <a:latin typeface="Cambria Math"/>
                      </a:rPr>
                      <m:t>{</m:t>
                    </m:r>
                    <m:r>
                      <a:rPr lang="en-US" sz="2200" i="1">
                        <a:latin typeface="Cambria Math"/>
                      </a:rPr>
                      <m:t>0,1</m:t>
                    </m:r>
                    <m:r>
                      <m:rPr>
                        <m:lit/>
                      </m:rPr>
                      <a:rPr lang="en-US" sz="2200" i="1">
                        <a:latin typeface="Cambria Math"/>
                      </a:rPr>
                      <m:t>}</m:t>
                    </m:r>
                  </m:oMath>
                </a14:m>
                <a:endParaRPr lang="en-US" sz="2200" dirty="0"/>
              </a:p>
            </p:txBody>
          </p:sp>
        </mc:Choice>
        <mc:Fallback xmlns="">
          <p:sp>
            <p:nvSpPr>
              <p:cNvPr id="2" name="Rectangle 1"/>
              <p:cNvSpPr>
                <a:spLocks noRot="1" noChangeAspect="1" noMove="1" noResize="1" noEditPoints="1" noAdjustHandles="1" noChangeArrowheads="1" noChangeShapeType="1" noTextEdit="1"/>
              </p:cNvSpPr>
              <p:nvPr/>
            </p:nvSpPr>
            <p:spPr>
              <a:xfrm>
                <a:off x="228600" y="1371600"/>
                <a:ext cx="8991600" cy="1522083"/>
              </a:xfrm>
              <a:prstGeom prst="rect">
                <a:avLst/>
              </a:prstGeom>
              <a:blipFill rotWithShape="1">
                <a:blip r:embed="rId3"/>
                <a:stretch>
                  <a:fillRect l="-881" t="-34000" b="-2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2400" y="3870485"/>
                <a:ext cx="8786071" cy="430887"/>
              </a:xfrm>
              <a:prstGeom prst="rect">
                <a:avLst/>
              </a:prstGeom>
            </p:spPr>
            <p:txBody>
              <a:bodyPr wrap="square">
                <a:spAutoFit/>
              </a:bodyPr>
              <a:lstStyle/>
              <a:p>
                <a:r>
                  <a:rPr lang="en-US" sz="2200" b="1" dirty="0" smtClean="0"/>
                  <a:t>  </a:t>
                </a:r>
                <a:r>
                  <a:rPr lang="en-US" sz="2200" dirty="0" smtClean="0">
                    <a:solidFill>
                      <a:srgbClr val="FF0000"/>
                    </a:solidFill>
                  </a:rPr>
                  <a:t>No cycles with length &gt;b             </a:t>
                </a:r>
                <a14:m>
                  <m:oMath xmlns:m="http://schemas.openxmlformats.org/officeDocument/2006/math">
                    <m:nary>
                      <m:naryPr>
                        <m:chr m:val="∑"/>
                        <m:supHide m:val="on"/>
                        <m:ctrlPr>
                          <a:rPr lang="en-US" sz="2200" i="1" dirty="0">
                            <a:latin typeface="Cambria Math"/>
                          </a:rPr>
                        </m:ctrlPr>
                      </m:naryPr>
                      <m:sub>
                        <m:r>
                          <m:rPr>
                            <m:brk m:alnAt="7"/>
                          </m:rPr>
                          <a:rPr lang="en-US" sz="2200" i="1" dirty="0">
                            <a:latin typeface="Cambria Math"/>
                          </a:rPr>
                          <m:t>𝑒</m:t>
                        </m:r>
                        <m:r>
                          <a:rPr lang="en-US" sz="2200" i="1" dirty="0">
                            <a:latin typeface="Cambria Math"/>
                          </a:rPr>
                          <m:t>∈</m:t>
                        </m:r>
                        <m:r>
                          <a:rPr lang="en-US" sz="2200" i="1" dirty="0">
                            <a:latin typeface="Cambria Math"/>
                          </a:rPr>
                          <m:t>𝐶</m:t>
                        </m:r>
                      </m:sub>
                      <m:sup/>
                      <m:e>
                        <m:sSub>
                          <m:sSubPr>
                            <m:ctrlPr>
                              <a:rPr lang="en-US" sz="2200" i="1" dirty="0">
                                <a:latin typeface="Cambria Math"/>
                              </a:rPr>
                            </m:ctrlPr>
                          </m:sSubPr>
                          <m:e>
                            <m:r>
                              <a:rPr lang="en-US" sz="2200" i="1" dirty="0">
                                <a:latin typeface="Cambria Math"/>
                              </a:rPr>
                              <m:t>𝑦</m:t>
                            </m:r>
                          </m:e>
                          <m:sub>
                            <m:r>
                              <a:rPr lang="en-US" sz="2200" i="1" dirty="0">
                                <a:latin typeface="Cambria Math"/>
                              </a:rPr>
                              <m:t>𝑒</m:t>
                            </m:r>
                          </m:sub>
                        </m:sSub>
                      </m:e>
                    </m:nary>
                    <m:r>
                      <a:rPr lang="en-US" sz="2200" i="1" dirty="0">
                        <a:latin typeface="Cambria Math"/>
                      </a:rPr>
                      <m:t>≤</m:t>
                    </m:r>
                    <m:d>
                      <m:dPr>
                        <m:begChr m:val="|"/>
                        <m:endChr m:val="|"/>
                        <m:ctrlPr>
                          <a:rPr lang="en-US" sz="2200" i="1" dirty="0">
                            <a:latin typeface="Cambria Math"/>
                          </a:rPr>
                        </m:ctrlPr>
                      </m:dPr>
                      <m:e>
                        <m:r>
                          <a:rPr lang="en-US" sz="2200" i="1" dirty="0">
                            <a:latin typeface="Cambria Math"/>
                          </a:rPr>
                          <m:t>𝐶</m:t>
                        </m:r>
                      </m:e>
                    </m:d>
                    <m:r>
                      <a:rPr lang="en-US" sz="2200" i="1" dirty="0">
                        <a:latin typeface="Cambria Math"/>
                      </a:rPr>
                      <m:t>−1</m:t>
                    </m:r>
                    <m:r>
                      <a:rPr lang="en-US" sz="2200" b="0" i="1" dirty="0" smtClean="0">
                        <a:latin typeface="Cambria Math"/>
                      </a:rPr>
                      <m:t>      ∀ </m:t>
                    </m:r>
                    <m:r>
                      <a:rPr lang="en-US" sz="2200" b="0" i="1" dirty="0" smtClean="0">
                        <a:latin typeface="Cambria Math"/>
                      </a:rPr>
                      <m:t>𝑐𝑦𝑐𝑙𝑒𝑠</m:t>
                    </m:r>
                    <m:r>
                      <a:rPr lang="en-US" sz="2200" b="0" i="1" dirty="0" smtClean="0">
                        <a:latin typeface="Cambria Math"/>
                      </a:rPr>
                      <m:t> </m:t>
                    </m:r>
                    <m:d>
                      <m:dPr>
                        <m:begChr m:val="|"/>
                        <m:endChr m:val="|"/>
                        <m:ctrlPr>
                          <a:rPr lang="en-US" sz="2200" b="0" i="1" dirty="0" smtClean="0">
                            <a:latin typeface="Cambria Math"/>
                          </a:rPr>
                        </m:ctrlPr>
                      </m:dPr>
                      <m:e>
                        <m:r>
                          <a:rPr lang="en-US" sz="2200" b="0" i="1" dirty="0" smtClean="0">
                            <a:latin typeface="Cambria Math"/>
                          </a:rPr>
                          <m:t>𝐶</m:t>
                        </m:r>
                      </m:e>
                    </m:d>
                    <m:r>
                      <a:rPr lang="en-US" sz="2200" b="0" i="1" dirty="0" smtClean="0">
                        <a:latin typeface="Cambria Math"/>
                      </a:rPr>
                      <m:t>&gt;</m:t>
                    </m:r>
                    <m:r>
                      <a:rPr lang="en-US" sz="2200" b="0" i="1" dirty="0" smtClean="0">
                        <a:latin typeface="Cambria Math"/>
                      </a:rPr>
                      <m:t>𝑏</m:t>
                    </m:r>
                  </m:oMath>
                </a14:m>
                <a:endParaRPr lang="en-US" sz="2200" dirty="0"/>
              </a:p>
            </p:txBody>
          </p:sp>
        </mc:Choice>
        <mc:Fallback xmlns="">
          <p:sp>
            <p:nvSpPr>
              <p:cNvPr id="4" name="Rectangle 3"/>
              <p:cNvSpPr>
                <a:spLocks noRot="1" noChangeAspect="1" noMove="1" noResize="1" noEditPoints="1" noAdjustHandles="1" noChangeArrowheads="1" noChangeShapeType="1" noTextEdit="1"/>
              </p:cNvSpPr>
              <p:nvPr/>
            </p:nvSpPr>
            <p:spPr>
              <a:xfrm>
                <a:off x="152400" y="2902863"/>
                <a:ext cx="8786071" cy="430887"/>
              </a:xfrm>
              <a:prstGeom prst="rect">
                <a:avLst/>
              </a:prstGeom>
              <a:blipFill rotWithShape="1">
                <a:blip r:embed="rId4"/>
                <a:stretch>
                  <a:fillRect t="-126761" b="-188732"/>
                </a:stretch>
              </a:blipFill>
            </p:spPr>
            <p:txBody>
              <a:bodyPr/>
              <a:lstStyle/>
              <a:p>
                <a:r>
                  <a:rPr lang="en-US">
                    <a:noFill/>
                  </a:rPr>
                  <a:t> </a:t>
                </a:r>
              </a:p>
            </p:txBody>
          </p:sp>
        </mc:Fallback>
      </mc:AlternateContent>
      <p:sp>
        <p:nvSpPr>
          <p:cNvPr id="8" name="TextBox 7"/>
          <p:cNvSpPr txBox="1"/>
          <p:nvPr/>
        </p:nvSpPr>
        <p:spPr>
          <a:xfrm>
            <a:off x="204950" y="4343400"/>
            <a:ext cx="8986963" cy="2539157"/>
          </a:xfrm>
          <a:prstGeom prst="rect">
            <a:avLst/>
          </a:prstGeom>
          <a:noFill/>
        </p:spPr>
        <p:txBody>
          <a:bodyPr wrap="square" rtlCol="0">
            <a:spAutoFit/>
          </a:bodyPr>
          <a:lstStyle/>
          <a:p>
            <a:pPr marL="285750" indent="-285750">
              <a:buFont typeface="Arial" panose="020B0604020202020204" pitchFamily="34" charset="0"/>
              <a:buChar char="•"/>
            </a:pPr>
            <a:r>
              <a:rPr lang="en-US" sz="2100" dirty="0" smtClean="0"/>
              <a:t>Cycle </a:t>
            </a:r>
            <a:r>
              <a:rPr lang="en-US" sz="2100" dirty="0"/>
              <a:t>bound constraint is added only iteratively to speed up the </a:t>
            </a:r>
            <a:r>
              <a:rPr lang="en-US" sz="2100" dirty="0" smtClean="0"/>
              <a:t>computation</a:t>
            </a:r>
          </a:p>
          <a:p>
            <a:pPr marL="285750" indent="-285750">
              <a:buFont typeface="Arial" panose="020B0604020202020204" pitchFamily="34" charset="0"/>
              <a:buChar char="•"/>
            </a:pPr>
            <a:r>
              <a:rPr lang="en-US" sz="2100" dirty="0" smtClean="0"/>
              <a:t>The running time of the algorithm is below 20 min for most instances (most are solved within seconds) </a:t>
            </a:r>
          </a:p>
          <a:p>
            <a:pPr marL="285750" indent="-285750">
              <a:buFont typeface="Arial" panose="020B0604020202020204" pitchFamily="34" charset="0"/>
              <a:buChar char="•"/>
            </a:pPr>
            <a:r>
              <a:rPr lang="en-US" sz="2400" b="1" dirty="0"/>
              <a:t>Anderson, Ross, Itai Ashlagi, David </a:t>
            </a:r>
            <a:r>
              <a:rPr lang="en-US" sz="2400" b="1" dirty="0" err="1"/>
              <a:t>Gamarnik</a:t>
            </a:r>
            <a:r>
              <a:rPr lang="en-US" sz="2400" b="1" dirty="0"/>
              <a:t> </a:t>
            </a:r>
            <a:r>
              <a:rPr lang="en-US" sz="2400" dirty="0"/>
              <a:t>and Alvin E. Roth, “Finding long chains in kidney exchange using the traveling salesmen problem,” </a:t>
            </a:r>
            <a:r>
              <a:rPr lang="en-US" sz="2400" i="1" dirty="0"/>
              <a:t>Proceedings of the National Academy of Sciences of the United States of America (PNAS)</a:t>
            </a:r>
            <a:r>
              <a:rPr lang="en-US" sz="2400" dirty="0"/>
              <a:t>, January 20, 2015 </a:t>
            </a:r>
            <a:r>
              <a:rPr lang="en-US" sz="2400" dirty="0" smtClean="0"/>
              <a:t>| </a:t>
            </a:r>
            <a:r>
              <a:rPr lang="en-US" sz="2400" dirty="0"/>
              <a:t>663–668.</a:t>
            </a:r>
            <a:endParaRPr lang="en-US" sz="2100" dirty="0" smtClean="0"/>
          </a:p>
        </p:txBody>
      </p:sp>
      <p:sp>
        <p:nvSpPr>
          <p:cNvPr id="9" name="Rectangle 3"/>
          <p:cNvSpPr txBox="1">
            <a:spLocks noChangeArrowheads="1"/>
          </p:cNvSpPr>
          <p:nvPr/>
        </p:nvSpPr>
        <p:spPr>
          <a:xfrm>
            <a:off x="364634" y="103570"/>
            <a:ext cx="8559800" cy="704851"/>
          </a:xfrm>
          <a:prstGeom prst="rect">
            <a:avLst/>
          </a:prstGeom>
          <a:noFill/>
        </p:spPr>
        <p:txBody>
          <a:bodyPr/>
          <a:lstStyle/>
          <a:p>
            <a:pPr algn="ctr" fontAlgn="base">
              <a:spcBef>
                <a:spcPct val="0"/>
              </a:spcBef>
              <a:spcAft>
                <a:spcPct val="0"/>
              </a:spcAft>
              <a:defRPr/>
            </a:pPr>
            <a:r>
              <a:rPr lang="en-US" sz="2400" dirty="0"/>
              <a:t>Matching algorithms have had to get more </a:t>
            </a:r>
            <a:r>
              <a:rPr lang="en-US" sz="2400" dirty="0" smtClean="0"/>
              <a:t>powerful to find optimal matchings involving cycles and chains in sparse graphs</a:t>
            </a:r>
            <a:endParaRPr lang="en-US" sz="2400" dirty="0"/>
          </a:p>
          <a:p>
            <a:pPr algn="ctr" fontAlgn="base">
              <a:spcBef>
                <a:spcPct val="0"/>
              </a:spcBef>
              <a:spcAft>
                <a:spcPct val="0"/>
              </a:spcAft>
              <a:defRPr/>
            </a:pPr>
            <a:r>
              <a:rPr lang="en-US" sz="2400" b="1" kern="0" dirty="0" smtClean="0">
                <a:solidFill>
                  <a:schemeClr val="tx2"/>
                </a:solidFill>
                <a:latin typeface="Arial Black" panose="020B0A04020102020204" pitchFamily="34" charset="0"/>
              </a:rPr>
              <a:t> </a:t>
            </a:r>
          </a:p>
          <a:p>
            <a:pPr algn="ctr" fontAlgn="base">
              <a:spcBef>
                <a:spcPct val="0"/>
              </a:spcBef>
              <a:spcAft>
                <a:spcPct val="0"/>
              </a:spcAft>
              <a:defRPr/>
            </a:pPr>
            <a:endParaRPr lang="en-US" sz="2400" b="1" kern="0" dirty="0" smtClean="0">
              <a:solidFill>
                <a:schemeClr val="tx2"/>
              </a:solidFill>
              <a:latin typeface="Arial Black" panose="020B0A04020102020204" pitchFamily="34" charset="0"/>
            </a:endParaRPr>
          </a:p>
          <a:p>
            <a:pPr algn="ctr" fontAlgn="base">
              <a:spcBef>
                <a:spcPct val="0"/>
              </a:spcBef>
              <a:spcAft>
                <a:spcPct val="0"/>
              </a:spcAft>
              <a:defRPr/>
            </a:pPr>
            <a:r>
              <a:rPr lang="en-US" sz="2000" kern="0" dirty="0">
                <a:solidFill>
                  <a:schemeClr val="tx2"/>
                </a:solidFill>
                <a:latin typeface="Arial Black" panose="020B0A04020102020204" pitchFamily="34" charset="0"/>
              </a:rPr>
              <a:t/>
            </a:r>
            <a:br>
              <a:rPr lang="en-US" sz="2000" kern="0" dirty="0">
                <a:solidFill>
                  <a:schemeClr val="tx2"/>
                </a:solidFill>
                <a:latin typeface="Arial Black" panose="020B0A04020102020204" pitchFamily="34" charset="0"/>
              </a:rPr>
            </a:br>
            <a:endParaRPr lang="en-US" kern="0" dirty="0">
              <a:solidFill>
                <a:schemeClr val="tx2"/>
              </a:solidFill>
              <a:latin typeface="Arial Black" panose="020B0A04020102020204" pitchFamily="34" charset="0"/>
            </a:endParaRPr>
          </a:p>
        </p:txBody>
      </p:sp>
      <p:sp>
        <p:nvSpPr>
          <p:cNvPr id="5" name="Rectangle 4"/>
          <p:cNvSpPr/>
          <p:nvPr/>
        </p:nvSpPr>
        <p:spPr>
          <a:xfrm>
            <a:off x="202812" y="808421"/>
            <a:ext cx="8735661" cy="707886"/>
          </a:xfrm>
          <a:prstGeom prst="rect">
            <a:avLst/>
          </a:prstGeom>
        </p:spPr>
        <p:txBody>
          <a:bodyPr wrap="none">
            <a:spAutoFit/>
          </a:bodyPr>
          <a:lstStyle/>
          <a:p>
            <a:r>
              <a:rPr lang="en-US" i="1" dirty="0" smtClean="0"/>
              <a:t>Integer Programming based algorithm for finding optimal cycle and chain based exchanges.</a:t>
            </a:r>
          </a:p>
          <a:p>
            <a:r>
              <a:rPr lang="en-US" sz="2200" b="1" i="1" dirty="0" smtClean="0"/>
              <a:t>Formulation I</a:t>
            </a:r>
            <a:r>
              <a:rPr lang="en-US" sz="2200" i="1" dirty="0" smtClean="0"/>
              <a:t>:</a:t>
            </a:r>
          </a:p>
        </p:txBody>
      </p:sp>
      <p:sp>
        <p:nvSpPr>
          <p:cNvPr id="3" name="Slide Number Placeholder 2"/>
          <p:cNvSpPr>
            <a:spLocks noGrp="1"/>
          </p:cNvSpPr>
          <p:nvPr>
            <p:ph type="sldNum" sz="quarter" idx="12"/>
          </p:nvPr>
        </p:nvSpPr>
        <p:spPr/>
        <p:txBody>
          <a:bodyPr/>
          <a:lstStyle/>
          <a:p>
            <a:fld id="{EB66255B-FA02-4632-A0BB-02D43EA77D3B}" type="slidenum">
              <a:rPr lang="en-US" smtClean="0"/>
              <a:t>56</a:t>
            </a:fld>
            <a:endParaRPr lang="en-US"/>
          </a:p>
        </p:txBody>
      </p:sp>
    </p:spTree>
    <p:extLst>
      <p:ext uri="{BB962C8B-B14F-4D97-AF65-F5344CB8AC3E}">
        <p14:creationId xmlns:p14="http://schemas.microsoft.com/office/powerpoint/2010/main" val="26042276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Market design isn’t just analytical </a:t>
            </a:r>
            <a:endParaRPr lang="en-US" dirty="0"/>
          </a:p>
        </p:txBody>
      </p:sp>
      <p:sp>
        <p:nvSpPr>
          <p:cNvPr id="3" name="Content Placeholder 2"/>
          <p:cNvSpPr>
            <a:spLocks noGrp="1"/>
          </p:cNvSpPr>
          <p:nvPr>
            <p:ph idx="1"/>
          </p:nvPr>
        </p:nvSpPr>
        <p:spPr>
          <a:xfrm>
            <a:off x="228600" y="1036320"/>
            <a:ext cx="8534400" cy="5516880"/>
          </a:xfrm>
        </p:spPr>
        <p:txBody>
          <a:bodyPr>
            <a:noAutofit/>
          </a:bodyPr>
          <a:lstStyle/>
          <a:p>
            <a:r>
              <a:rPr lang="en-US" sz="2800" dirty="0" smtClean="0"/>
              <a:t>I’ve briefly mentioned some of the analytical models that have played a big role:</a:t>
            </a:r>
          </a:p>
          <a:p>
            <a:pPr lvl="1"/>
            <a:r>
              <a:rPr lang="en-US" dirty="0" smtClean="0"/>
              <a:t>Game theory</a:t>
            </a:r>
          </a:p>
          <a:p>
            <a:pPr lvl="2"/>
            <a:r>
              <a:rPr lang="en-US" sz="2800" dirty="0" smtClean="0"/>
              <a:t>Top trading cycles and chains—the core</a:t>
            </a:r>
          </a:p>
          <a:p>
            <a:pPr lvl="2"/>
            <a:r>
              <a:rPr lang="en-US" sz="2800" dirty="0" smtClean="0"/>
              <a:t>Strategic behavior—dominant strategy incentive compatibility</a:t>
            </a:r>
          </a:p>
          <a:p>
            <a:pPr lvl="1"/>
            <a:r>
              <a:rPr lang="en-US" dirty="0" smtClean="0"/>
              <a:t>Deterministic graph theory</a:t>
            </a:r>
          </a:p>
          <a:p>
            <a:pPr lvl="1"/>
            <a:r>
              <a:rPr lang="en-US" dirty="0" smtClean="0"/>
              <a:t>Random graph theory</a:t>
            </a:r>
          </a:p>
          <a:p>
            <a:pPr lvl="1"/>
            <a:r>
              <a:rPr lang="en-US" dirty="0" smtClean="0"/>
              <a:t>Integer programming</a:t>
            </a:r>
          </a:p>
          <a:p>
            <a:r>
              <a:rPr lang="en-US" sz="2800" dirty="0" smtClean="0"/>
              <a:t>But market design is also economic engineering at an operational level</a:t>
            </a:r>
            <a:endParaRPr lang="en-US" sz="2800" dirty="0"/>
          </a:p>
        </p:txBody>
      </p:sp>
      <p:sp>
        <p:nvSpPr>
          <p:cNvPr id="4" name="Slide Number Placeholder 3"/>
          <p:cNvSpPr>
            <a:spLocks noGrp="1"/>
          </p:cNvSpPr>
          <p:nvPr>
            <p:ph type="sldNum" sz="quarter" idx="12"/>
          </p:nvPr>
        </p:nvSpPr>
        <p:spPr/>
        <p:txBody>
          <a:bodyPr/>
          <a:lstStyle/>
          <a:p>
            <a:fld id="{524D66A7-D5B9-41F5-B996-5B4BEB00559E}" type="slidenum">
              <a:rPr lang="en-US" smtClean="0"/>
              <a:t>57</a:t>
            </a:fld>
            <a:endParaRPr lang="en-US"/>
          </a:p>
        </p:txBody>
      </p:sp>
    </p:spTree>
    <p:extLst>
      <p:ext uri="{BB962C8B-B14F-4D97-AF65-F5344CB8AC3E}">
        <p14:creationId xmlns:p14="http://schemas.microsoft.com/office/powerpoint/2010/main" val="42142388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in kidney exchange over time</a:t>
            </a:r>
          </a:p>
        </p:txBody>
      </p:sp>
      <p:sp>
        <p:nvSpPr>
          <p:cNvPr id="3" name="Content Placeholder 2"/>
          <p:cNvSpPr>
            <a:spLocks noGrp="1"/>
          </p:cNvSpPr>
          <p:nvPr>
            <p:ph idx="1"/>
          </p:nvPr>
        </p:nvSpPr>
        <p:spPr>
          <a:xfrm>
            <a:off x="228600" y="1295400"/>
            <a:ext cx="8458200" cy="5334000"/>
          </a:xfrm>
        </p:spPr>
        <p:txBody>
          <a:bodyPr>
            <a:normAutofit/>
          </a:bodyPr>
          <a:lstStyle/>
          <a:p>
            <a:r>
              <a:rPr lang="en-US" dirty="0" smtClean="0"/>
              <a:t>Operational level:</a:t>
            </a:r>
          </a:p>
          <a:p>
            <a:pPr lvl="1"/>
            <a:r>
              <a:rPr lang="en-US" sz="3000" dirty="0" smtClean="0"/>
              <a:t>How to manage long (non-simultaneous) chains</a:t>
            </a:r>
          </a:p>
          <a:p>
            <a:pPr lvl="1"/>
            <a:r>
              <a:rPr lang="en-US" sz="3000" dirty="0" smtClean="0"/>
              <a:t>How to increase acceptance </a:t>
            </a:r>
            <a:r>
              <a:rPr lang="en-US" sz="3000" dirty="0"/>
              <a:t>rates of </a:t>
            </a:r>
            <a:r>
              <a:rPr lang="en-US" sz="3000" dirty="0" smtClean="0"/>
              <a:t>offers? </a:t>
            </a:r>
            <a:endParaRPr lang="en-US" sz="3000" dirty="0"/>
          </a:p>
          <a:p>
            <a:pPr lvl="1"/>
            <a:r>
              <a:rPr lang="en-US" sz="3000" dirty="0" smtClean="0"/>
              <a:t>Why do transplant centers withhold easy to match pairs?</a:t>
            </a:r>
          </a:p>
          <a:p>
            <a:pPr lvl="1"/>
            <a:r>
              <a:rPr lang="en-US" sz="3000" dirty="0" smtClean="0"/>
              <a:t>What makes kidney exchange among multiple hospitals hard?</a:t>
            </a:r>
          </a:p>
          <a:p>
            <a:pPr lvl="1"/>
            <a:r>
              <a:rPr lang="en-US" sz="3000" dirty="0" smtClean="0"/>
              <a:t>Why (else) are chains of such practical usefulness?</a:t>
            </a:r>
          </a:p>
          <a:p>
            <a:pPr lvl="1"/>
            <a:r>
              <a:rPr lang="en-US" sz="3000" dirty="0" smtClean="0"/>
              <a:t>What are (some of) the obstacles that remain?</a:t>
            </a:r>
            <a:endParaRPr lang="en-US" sz="3000" dirty="0"/>
          </a:p>
        </p:txBody>
      </p:sp>
      <p:sp>
        <p:nvSpPr>
          <p:cNvPr id="4" name="Slide Number Placeholder 3"/>
          <p:cNvSpPr>
            <a:spLocks noGrp="1"/>
          </p:cNvSpPr>
          <p:nvPr>
            <p:ph type="sldNum" sz="quarter" idx="12"/>
          </p:nvPr>
        </p:nvSpPr>
        <p:spPr/>
        <p:txBody>
          <a:bodyPr/>
          <a:lstStyle/>
          <a:p>
            <a:fld id="{EB66255B-FA02-4632-A0BB-02D43EA77D3B}" type="slidenum">
              <a:rPr lang="en-US" smtClean="0"/>
              <a:t>58</a:t>
            </a:fld>
            <a:endParaRPr lang="en-US"/>
          </a:p>
        </p:txBody>
      </p:sp>
    </p:spTree>
    <p:extLst>
      <p:ext uri="{BB962C8B-B14F-4D97-AF65-F5344CB8AC3E}">
        <p14:creationId xmlns:p14="http://schemas.microsoft.com/office/powerpoint/2010/main" val="19271734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ost ‘offers’ are rejected</a:t>
            </a:r>
            <a:endParaRPr lang="en-US" dirty="0"/>
          </a:p>
        </p:txBody>
      </p:sp>
      <p:sp>
        <p:nvSpPr>
          <p:cNvPr id="3" name="Content Placeholder 2"/>
          <p:cNvSpPr>
            <a:spLocks noGrp="1"/>
          </p:cNvSpPr>
          <p:nvPr>
            <p:ph idx="1"/>
          </p:nvPr>
        </p:nvSpPr>
        <p:spPr/>
        <p:txBody>
          <a:bodyPr/>
          <a:lstStyle/>
          <a:p>
            <a:r>
              <a:rPr lang="en-US" dirty="0" smtClean="0"/>
              <a:t>An ‘offer’ is a particular cycle or chain segment—an edge in the compatibility graph</a:t>
            </a:r>
          </a:p>
          <a:p>
            <a:r>
              <a:rPr lang="en-US" dirty="0" smtClean="0"/>
              <a:t>In 2007, </a:t>
            </a:r>
            <a:r>
              <a:rPr lang="en-US" b="1" dirty="0" smtClean="0"/>
              <a:t>only about 15% of offers resulted in transplants</a:t>
            </a:r>
          </a:p>
          <a:p>
            <a:r>
              <a:rPr lang="en-US" dirty="0" smtClean="0"/>
              <a:t>Today it’s closer to 50%</a:t>
            </a:r>
          </a:p>
          <a:p>
            <a:r>
              <a:rPr lang="en-US" dirty="0" smtClean="0"/>
              <a:t>What’s going on?</a:t>
            </a:r>
            <a:endParaRPr lang="en-US" dirty="0"/>
          </a:p>
        </p:txBody>
      </p:sp>
      <p:sp>
        <p:nvSpPr>
          <p:cNvPr id="4" name="Slide Number Placeholder 3"/>
          <p:cNvSpPr>
            <a:spLocks noGrp="1"/>
          </p:cNvSpPr>
          <p:nvPr>
            <p:ph type="sldNum" sz="quarter" idx="12"/>
          </p:nvPr>
        </p:nvSpPr>
        <p:spPr/>
        <p:txBody>
          <a:bodyPr/>
          <a:lstStyle/>
          <a:p>
            <a:fld id="{EB66255B-FA02-4632-A0BB-02D43EA77D3B}" type="slidenum">
              <a:rPr lang="en-US" smtClean="0"/>
              <a:t>59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276600"/>
            <a:ext cx="2920562"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137181" y="4762500"/>
            <a:ext cx="685800" cy="707886"/>
          </a:xfrm>
          <a:prstGeom prst="rect">
            <a:avLst/>
          </a:prstGeom>
          <a:noFill/>
        </p:spPr>
        <p:txBody>
          <a:bodyPr wrap="square" rtlCol="0">
            <a:spAutoFit/>
          </a:bodyPr>
          <a:lstStyle/>
          <a:p>
            <a:r>
              <a:rPr lang="en-US" sz="4000" b="1" dirty="0" smtClean="0">
                <a:solidFill>
                  <a:srgbClr val="FF0000"/>
                </a:solidFill>
              </a:rPr>
              <a:t>X</a:t>
            </a:r>
            <a:endParaRPr lang="en-US" sz="4000" b="1" dirty="0">
              <a:solidFill>
                <a:srgbClr val="FF0000"/>
              </a:solidFill>
            </a:endParaRPr>
          </a:p>
        </p:txBody>
      </p:sp>
    </p:spTree>
    <p:extLst>
      <p:ext uri="{BB962C8B-B14F-4D97-AF65-F5344CB8AC3E}">
        <p14:creationId xmlns:p14="http://schemas.microsoft.com/office/powerpoint/2010/main" val="268021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765EC69-0BE7-484F-BC9B-7B801425F342}" type="slidenum">
              <a:rPr lang="en-US" altLang="en-US"/>
              <a:pPr/>
              <a:t>6</a:t>
            </a:fld>
            <a:endParaRPr lang="en-US" altLang="en-US"/>
          </a:p>
        </p:txBody>
      </p:sp>
      <p:sp>
        <p:nvSpPr>
          <p:cNvPr id="73730" name="Rectangle 2"/>
          <p:cNvSpPr>
            <a:spLocks noGrp="1" noChangeArrowheads="1"/>
          </p:cNvSpPr>
          <p:nvPr>
            <p:ph type="title"/>
          </p:nvPr>
        </p:nvSpPr>
        <p:spPr>
          <a:xfrm>
            <a:off x="685800" y="304800"/>
            <a:ext cx="7772400" cy="914400"/>
          </a:xfrm>
        </p:spPr>
        <p:txBody>
          <a:bodyPr/>
          <a:lstStyle/>
          <a:p>
            <a:r>
              <a:rPr lang="en-US" altLang="en-US" sz="3200" dirty="0" smtClean="0"/>
              <a:t>Pre-kidney history: some abstract theory</a:t>
            </a:r>
            <a:endParaRPr lang="en-US" altLang="en-US" sz="3200" dirty="0"/>
          </a:p>
        </p:txBody>
      </p:sp>
      <p:sp>
        <p:nvSpPr>
          <p:cNvPr id="73731" name="Rectangle 3"/>
          <p:cNvSpPr>
            <a:spLocks noGrp="1" noChangeArrowheads="1"/>
          </p:cNvSpPr>
          <p:nvPr>
            <p:ph type="body" idx="1"/>
          </p:nvPr>
        </p:nvSpPr>
        <p:spPr>
          <a:xfrm>
            <a:off x="381000" y="1143000"/>
            <a:ext cx="8382000" cy="5334000"/>
          </a:xfrm>
        </p:spPr>
        <p:txBody>
          <a:bodyPr>
            <a:normAutofit/>
          </a:bodyPr>
          <a:lstStyle/>
          <a:p>
            <a:pPr>
              <a:lnSpc>
                <a:spcPct val="90000"/>
              </a:lnSpc>
            </a:pPr>
            <a:r>
              <a:rPr lang="en-US" altLang="en-US" sz="2800" dirty="0"/>
              <a:t>Shapley, Lloyd and Herbert Scarf (1974), “On Cores and Indivisibility,” </a:t>
            </a:r>
            <a:r>
              <a:rPr lang="en-US" altLang="en-US" sz="2800" i="1" dirty="0"/>
              <a:t>Journal of Mathematical Economics</a:t>
            </a:r>
            <a:r>
              <a:rPr lang="en-US" altLang="en-US" sz="2800" dirty="0"/>
              <a:t>, 1, 23-37.</a:t>
            </a:r>
          </a:p>
          <a:p>
            <a:pPr>
              <a:lnSpc>
                <a:spcPct val="90000"/>
              </a:lnSpc>
            </a:pPr>
            <a:r>
              <a:rPr lang="en-US" altLang="en-US" sz="2800" dirty="0"/>
              <a:t>Roth, Alvin E. and Andrew Postlewaite (1977), “Weak Versus Strong Domination in a Market with Indivisible Goods,” </a:t>
            </a:r>
            <a:r>
              <a:rPr lang="en-US" altLang="en-US" sz="2800" i="1" dirty="0"/>
              <a:t>Journal of Mathematical Economics</a:t>
            </a:r>
            <a:r>
              <a:rPr lang="en-US" altLang="en-US" sz="2800" dirty="0"/>
              <a:t>, 4, 131-137.</a:t>
            </a:r>
          </a:p>
          <a:p>
            <a:pPr>
              <a:lnSpc>
                <a:spcPct val="90000"/>
              </a:lnSpc>
            </a:pPr>
            <a:r>
              <a:rPr lang="en-US" altLang="en-US" sz="2800" dirty="0"/>
              <a:t>Roth, Alvin E. (1982), “Incentive Compatibility in a Market with Indivisible Goods,” </a:t>
            </a:r>
            <a:r>
              <a:rPr lang="en-US" altLang="en-US" sz="2800" i="1" dirty="0"/>
              <a:t>Economics Letters</a:t>
            </a:r>
            <a:r>
              <a:rPr lang="en-US" altLang="en-US" sz="2800" dirty="0"/>
              <a:t>, 9, 127-132</a:t>
            </a:r>
            <a:r>
              <a:rPr lang="en-US" altLang="en-US" sz="2800" dirty="0" smtClean="0"/>
              <a:t>.</a:t>
            </a:r>
            <a:endParaRPr lang="en-US" altLang="en-US" sz="2800" dirty="0"/>
          </a:p>
        </p:txBody>
      </p:sp>
    </p:spTree>
    <p:extLst>
      <p:ext uri="{BB962C8B-B14F-4D97-AF65-F5344CB8AC3E}">
        <p14:creationId xmlns:p14="http://schemas.microsoft.com/office/powerpoint/2010/main" val="31347105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Transplant </a:t>
            </a:r>
            <a:r>
              <a:rPr lang="en-US" dirty="0" smtClean="0"/>
              <a:t>centers </a:t>
            </a:r>
            <a:r>
              <a:rPr lang="en-US" dirty="0"/>
              <a:t>declined </a:t>
            </a:r>
            <a:r>
              <a:rPr lang="en-US" dirty="0" smtClean="0"/>
              <a:t>donors </a:t>
            </a:r>
            <a:r>
              <a:rPr lang="en-US" dirty="0"/>
              <a:t>for medical </a:t>
            </a:r>
            <a:r>
              <a:rPr lang="en-US" dirty="0" smtClean="0"/>
              <a:t>reasons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a:t>Transplant centers were consistently rejecting potential donors for reasons that could have been stated in </a:t>
            </a:r>
            <a:r>
              <a:rPr lang="en-US" dirty="0" smtClean="0"/>
              <a:t>advance</a:t>
            </a:r>
          </a:p>
          <a:p>
            <a:pPr lvl="1"/>
            <a:r>
              <a:rPr lang="en-US" sz="3000" dirty="0" smtClean="0"/>
              <a:t>But surgeons didn’t/couldn’t accept/reject kidneys in advance</a:t>
            </a:r>
          </a:p>
          <a:p>
            <a:r>
              <a:rPr lang="en-US" dirty="0" smtClean="0"/>
              <a:t>A threshold language was introduced for pre-rejection</a:t>
            </a:r>
            <a:endParaRPr lang="en-US" dirty="0"/>
          </a:p>
          <a:p>
            <a:pPr lvl="1"/>
            <a:r>
              <a:rPr lang="en-US" sz="3000" dirty="0" smtClean="0"/>
              <a:t>But it’s </a:t>
            </a:r>
            <a:r>
              <a:rPr lang="en-US" sz="3000" dirty="0"/>
              <a:t>hard to specify in advance which kidneys are unacceptable, </a:t>
            </a:r>
            <a:r>
              <a:rPr lang="en-US" sz="3000" dirty="0" smtClean="0"/>
              <a:t>when </a:t>
            </a:r>
            <a:r>
              <a:rPr lang="en-US" sz="3000" dirty="0"/>
              <a:t>the language </a:t>
            </a:r>
            <a:r>
              <a:rPr lang="en-US" sz="3000" dirty="0" smtClean="0"/>
              <a:t>is limited to thresholds </a:t>
            </a:r>
            <a:r>
              <a:rPr lang="en-US" sz="3000" dirty="0"/>
              <a:t>in each </a:t>
            </a:r>
            <a:r>
              <a:rPr lang="en-US" sz="3000" dirty="0" smtClean="0"/>
              <a:t>dimension—e.g. age, BMI, blood pressure…</a:t>
            </a:r>
            <a:endParaRPr lang="en-US" sz="3000" dirty="0"/>
          </a:p>
        </p:txBody>
      </p:sp>
      <p:sp>
        <p:nvSpPr>
          <p:cNvPr id="4" name="Slide Number Placeholder 3"/>
          <p:cNvSpPr>
            <a:spLocks noGrp="1"/>
          </p:cNvSpPr>
          <p:nvPr>
            <p:ph type="sldNum" sz="quarter" idx="12"/>
          </p:nvPr>
        </p:nvSpPr>
        <p:spPr/>
        <p:txBody>
          <a:bodyPr/>
          <a:lstStyle/>
          <a:p>
            <a:fld id="{EB66255B-FA02-4632-A0BB-02D43EA77D3B}" type="slidenum">
              <a:rPr lang="en-US" smtClean="0"/>
              <a:t>60</a:t>
            </a:fld>
            <a:endParaRPr lang="en-US"/>
          </a:p>
        </p:txBody>
      </p:sp>
    </p:spTree>
    <p:extLst>
      <p:ext uri="{BB962C8B-B14F-4D97-AF65-F5344CB8AC3E}">
        <p14:creationId xmlns:p14="http://schemas.microsoft.com/office/powerpoint/2010/main" val="329361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“predictable” rejections</a:t>
            </a:r>
            <a:endParaRPr lang="en-US" dirty="0"/>
          </a:p>
        </p:txBody>
      </p:sp>
      <p:sp>
        <p:nvSpPr>
          <p:cNvPr id="3" name="Content Placeholder 2"/>
          <p:cNvSpPr>
            <a:spLocks noGrp="1"/>
          </p:cNvSpPr>
          <p:nvPr>
            <p:ph idx="1"/>
          </p:nvPr>
        </p:nvSpPr>
        <p:spPr/>
        <p:txBody>
          <a:bodyPr/>
          <a:lstStyle/>
          <a:p>
            <a:r>
              <a:rPr lang="en-US" dirty="0"/>
              <a:t>Now show transplant centers multiple combinations of donor-recipient offers prior to making formal offers.</a:t>
            </a:r>
          </a:p>
          <a:p>
            <a:pPr lvl="1"/>
            <a:r>
              <a:rPr lang="en-US" sz="3200" dirty="0"/>
              <a:t>It’s easier to accept or reject from a relatively small set of possible kidneys</a:t>
            </a:r>
          </a:p>
          <a:p>
            <a:endParaRPr lang="en-US" dirty="0"/>
          </a:p>
        </p:txBody>
      </p:sp>
      <p:sp>
        <p:nvSpPr>
          <p:cNvPr id="4" name="Slide Number Placeholder 3"/>
          <p:cNvSpPr>
            <a:spLocks noGrp="1"/>
          </p:cNvSpPr>
          <p:nvPr>
            <p:ph type="sldNum" sz="quarter" idx="12"/>
          </p:nvPr>
        </p:nvSpPr>
        <p:spPr/>
        <p:txBody>
          <a:bodyPr/>
          <a:lstStyle/>
          <a:p>
            <a:fld id="{EB66255B-FA02-4632-A0BB-02D43EA77D3B}" type="slidenum">
              <a:rPr lang="en-US" smtClean="0"/>
              <a:t>61</a:t>
            </a:fld>
            <a:endParaRPr lang="en-US"/>
          </a:p>
        </p:txBody>
      </p:sp>
    </p:spTree>
    <p:extLst>
      <p:ext uri="{BB962C8B-B14F-4D97-AF65-F5344CB8AC3E}">
        <p14:creationId xmlns:p14="http://schemas.microsoft.com/office/powerpoint/2010/main" val="31100485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Remaining problems</a:t>
            </a:r>
            <a:endParaRPr lang="en-US" dirty="0"/>
          </a:p>
        </p:txBody>
      </p:sp>
      <p:sp>
        <p:nvSpPr>
          <p:cNvPr id="3" name="Content Placeholder 2"/>
          <p:cNvSpPr>
            <a:spLocks noGrp="1"/>
          </p:cNvSpPr>
          <p:nvPr>
            <p:ph idx="1"/>
          </p:nvPr>
        </p:nvSpPr>
        <p:spPr/>
        <p:txBody>
          <a:bodyPr>
            <a:normAutofit/>
          </a:bodyPr>
          <a:lstStyle/>
          <a:p>
            <a:r>
              <a:rPr lang="en-US" sz="4000" dirty="0" smtClean="0"/>
              <a:t>Center incentives</a:t>
            </a:r>
          </a:p>
          <a:p>
            <a:pPr lvl="1"/>
            <a:r>
              <a:rPr lang="en-US" sz="4000" dirty="0" smtClean="0"/>
              <a:t>Frequent flier accounting</a:t>
            </a:r>
          </a:p>
          <a:p>
            <a:r>
              <a:rPr lang="en-US" sz="4000" dirty="0" smtClean="0"/>
              <a:t>Finances</a:t>
            </a:r>
          </a:p>
          <a:p>
            <a:pPr lvl="1"/>
            <a:r>
              <a:rPr lang="en-US" sz="4000" dirty="0" smtClean="0"/>
              <a:t>Standard acquisition charge</a:t>
            </a:r>
          </a:p>
          <a:p>
            <a:r>
              <a:rPr lang="en-US" sz="4000" dirty="0" smtClean="0"/>
              <a:t>Broader picture—enlarging the pool</a:t>
            </a:r>
          </a:p>
          <a:p>
            <a:pPr lvl="1"/>
            <a:r>
              <a:rPr lang="en-US" sz="4000" dirty="0" smtClean="0"/>
              <a:t>International?</a:t>
            </a:r>
            <a:endParaRPr lang="en-US" sz="4000" dirty="0"/>
          </a:p>
        </p:txBody>
      </p:sp>
      <p:sp>
        <p:nvSpPr>
          <p:cNvPr id="4" name="Slide Number Placeholder 3"/>
          <p:cNvSpPr>
            <a:spLocks noGrp="1"/>
          </p:cNvSpPr>
          <p:nvPr>
            <p:ph type="sldNum" sz="quarter" idx="12"/>
          </p:nvPr>
        </p:nvSpPr>
        <p:spPr/>
        <p:txBody>
          <a:bodyPr/>
          <a:lstStyle/>
          <a:p>
            <a:fld id="{EB66255B-FA02-4632-A0BB-02D43EA77D3B}" type="slidenum">
              <a:rPr lang="en-US" smtClean="0"/>
              <a:t>62</a:t>
            </a:fld>
            <a:endParaRPr lang="en-US"/>
          </a:p>
        </p:txBody>
      </p:sp>
    </p:spTree>
    <p:extLst>
      <p:ext uri="{BB962C8B-B14F-4D97-AF65-F5344CB8AC3E}">
        <p14:creationId xmlns:p14="http://schemas.microsoft.com/office/powerpoint/2010/main" val="28584915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Encouraging transplant centers to participate fully in kidney exchange</a:t>
            </a:r>
            <a:endParaRPr lang="en-US" dirty="0"/>
          </a:p>
        </p:txBody>
      </p:sp>
      <p:sp>
        <p:nvSpPr>
          <p:cNvPr id="3" name="Content Placeholder 2"/>
          <p:cNvSpPr>
            <a:spLocks noGrp="1"/>
          </p:cNvSpPr>
          <p:nvPr>
            <p:ph idx="1"/>
          </p:nvPr>
        </p:nvSpPr>
        <p:spPr/>
        <p:txBody>
          <a:bodyPr/>
          <a:lstStyle/>
          <a:p>
            <a:r>
              <a:rPr lang="en-US" dirty="0" smtClean="0"/>
              <a:t>Make it safe for hospitals and their patients to enroll easy to match pairs in kidney exchange (and not just hard to match pairs)</a:t>
            </a:r>
          </a:p>
          <a:p>
            <a:pPr lvl="1"/>
            <a:r>
              <a:rPr lang="en-US" dirty="0" smtClean="0"/>
              <a:t>Guarantees to hospitals that they and their patients won’t lose if they enroll all pairs in exchange</a:t>
            </a:r>
          </a:p>
          <a:p>
            <a:pPr lvl="1"/>
            <a:r>
              <a:rPr lang="en-US" dirty="0"/>
              <a:t>Frequent flier </a:t>
            </a:r>
            <a:r>
              <a:rPr lang="en-US" dirty="0" smtClean="0"/>
              <a:t>programs?</a:t>
            </a:r>
            <a:endParaRPr lang="en-US" dirty="0"/>
          </a:p>
        </p:txBody>
      </p:sp>
      <p:sp>
        <p:nvSpPr>
          <p:cNvPr id="4" name="Slide Number Placeholder 3"/>
          <p:cNvSpPr>
            <a:spLocks noGrp="1"/>
          </p:cNvSpPr>
          <p:nvPr>
            <p:ph type="sldNum" sz="quarter" idx="12"/>
          </p:nvPr>
        </p:nvSpPr>
        <p:spPr/>
        <p:txBody>
          <a:bodyPr/>
          <a:lstStyle/>
          <a:p>
            <a:fld id="{88E04F05-6000-43F7-95C2-39C0D2965782}" type="slidenum">
              <a:rPr lang="en-US" smtClean="0"/>
              <a:t>63</a:t>
            </a:fld>
            <a:endParaRPr lang="en-US"/>
          </a:p>
        </p:txBody>
      </p:sp>
    </p:spTree>
    <p:extLst>
      <p:ext uri="{BB962C8B-B14F-4D97-AF65-F5344CB8AC3E}">
        <p14:creationId xmlns:p14="http://schemas.microsoft.com/office/powerpoint/2010/main" val="19387796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Frequent flier accounting: over and under-demanded patient-donor pairs</a:t>
            </a:r>
            <a:endParaRPr lang="en-US" dirty="0"/>
          </a:p>
        </p:txBody>
      </p:sp>
      <p:sp>
        <p:nvSpPr>
          <p:cNvPr id="4" name="Slide Number Placeholder 3"/>
          <p:cNvSpPr>
            <a:spLocks noGrp="1"/>
          </p:cNvSpPr>
          <p:nvPr>
            <p:ph type="sldNum" sz="quarter" idx="12"/>
          </p:nvPr>
        </p:nvSpPr>
        <p:spPr/>
        <p:txBody>
          <a:bodyPr/>
          <a:lstStyle/>
          <a:p>
            <a:fld id="{EB66255B-FA02-4632-A0BB-02D43EA77D3B}" type="slidenum">
              <a:rPr lang="en-US" smtClean="0"/>
              <a:t>64</a:t>
            </a:fld>
            <a:endParaRPr lang="en-US"/>
          </a:p>
        </p:txBody>
      </p:sp>
      <p:pic>
        <p:nvPicPr>
          <p:cNvPr id="5" name="Content Placeholder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288" r="15185"/>
          <a:stretch/>
        </p:blipFill>
        <p:spPr bwMode="auto">
          <a:xfrm>
            <a:off x="-64636" y="2057400"/>
            <a:ext cx="8892272" cy="411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5800" y="6125738"/>
            <a:ext cx="7543800" cy="584775"/>
          </a:xfrm>
          <a:prstGeom prst="rect">
            <a:avLst/>
          </a:prstGeom>
          <a:noFill/>
        </p:spPr>
        <p:txBody>
          <a:bodyPr wrap="square" rtlCol="0">
            <a:spAutoFit/>
          </a:bodyPr>
          <a:lstStyle/>
          <a:p>
            <a:r>
              <a:rPr lang="en-US" sz="3200" dirty="0" smtClean="0"/>
              <a:t>Under-demanded—blood type O patients</a:t>
            </a:r>
            <a:endParaRPr lang="en-US" sz="3200" dirty="0"/>
          </a:p>
        </p:txBody>
      </p:sp>
      <p:sp>
        <p:nvSpPr>
          <p:cNvPr id="7" name="TextBox 6"/>
          <p:cNvSpPr txBox="1"/>
          <p:nvPr/>
        </p:nvSpPr>
        <p:spPr>
          <a:xfrm>
            <a:off x="2819400" y="1811030"/>
            <a:ext cx="4114800" cy="584775"/>
          </a:xfrm>
          <a:prstGeom prst="rect">
            <a:avLst/>
          </a:prstGeom>
          <a:noFill/>
        </p:spPr>
        <p:txBody>
          <a:bodyPr wrap="square" rtlCol="0">
            <a:spAutoFit/>
          </a:bodyPr>
          <a:lstStyle/>
          <a:p>
            <a:r>
              <a:rPr lang="en-US" sz="3200" dirty="0" smtClean="0"/>
              <a:t>Over-demanded</a:t>
            </a:r>
            <a:endParaRPr lang="en-US" sz="3200" dirty="0"/>
          </a:p>
        </p:txBody>
      </p:sp>
    </p:spTree>
    <p:extLst>
      <p:ext uri="{BB962C8B-B14F-4D97-AF65-F5344CB8AC3E}">
        <p14:creationId xmlns:p14="http://schemas.microsoft.com/office/powerpoint/2010/main" val="16909593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tx2"/>
                </a:solidFill>
                <a:latin typeface="Arial Black" panose="020B0A04020102020204" pitchFamily="34" charset="0"/>
              </a:rPr>
              <a:t>Growth of kidney exchange in the US</a:t>
            </a:r>
            <a:endParaRPr lang="en-US" dirty="0">
              <a:solidFill>
                <a:schemeClr val="tx2"/>
              </a:solidFill>
              <a:latin typeface="Arial Black" panose="020B0A04020102020204" pitchFamily="34" charset="0"/>
            </a:endParaRPr>
          </a:p>
        </p:txBody>
      </p:sp>
      <p:sp>
        <p:nvSpPr>
          <p:cNvPr id="5" name="Rectangle 1"/>
          <p:cNvSpPr>
            <a:spLocks noChangeArrowheads="1"/>
          </p:cNvSpPr>
          <p:nvPr/>
        </p:nvSpPr>
        <p:spPr bwMode="auto">
          <a:xfrm>
            <a:off x="2043023" y="1787844"/>
            <a:ext cx="53592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smtClean="0">
                <a:ln>
                  <a:noFill/>
                </a:ln>
                <a:solidFill>
                  <a:schemeClr val="tx1"/>
                </a:solidFill>
                <a:effectLst/>
                <a:ea typeface="Calibri" pitchFamily="34" charset="0"/>
                <a:cs typeface="Arial" pitchFamily="34" charset="0"/>
              </a:rPr>
              <a:t>Kidney exchange transplants</a:t>
            </a:r>
            <a:r>
              <a:rPr kumimoji="0" lang="en-US" altLang="en-US" sz="2600" b="1" i="0" u="none" strike="noStrike" cap="none" normalizeH="0" smtClean="0">
                <a:ln>
                  <a:noFill/>
                </a:ln>
                <a:solidFill>
                  <a:schemeClr val="tx1"/>
                </a:solidFill>
                <a:effectLst/>
                <a:ea typeface="Calibri" pitchFamily="34" charset="0"/>
                <a:cs typeface="Arial" pitchFamily="34" charset="0"/>
              </a:rPr>
              <a:t> </a:t>
            </a:r>
            <a:r>
              <a:rPr kumimoji="0" lang="en-US" altLang="en-US" sz="2600" b="1" i="0" u="none" strike="noStrike" cap="none" normalizeH="0" dirty="0" smtClean="0">
                <a:ln>
                  <a:noFill/>
                </a:ln>
                <a:solidFill>
                  <a:schemeClr val="tx1"/>
                </a:solidFill>
                <a:effectLst/>
                <a:ea typeface="Calibri" pitchFamily="34" charset="0"/>
                <a:cs typeface="Arial" pitchFamily="34" charset="0"/>
              </a:rPr>
              <a:t>per year</a:t>
            </a:r>
            <a:endParaRPr kumimoji="0" lang="en-US" altLang="en-US" sz="2600" b="1" i="0" u="none" strike="noStrike" cap="none" normalizeH="0" baseline="0" dirty="0" smtClean="0">
              <a:ln>
                <a:noFill/>
              </a:ln>
              <a:solidFill>
                <a:schemeClr val="tx1"/>
              </a:solidFill>
              <a:effectLst/>
              <a:cs typeface="Arial"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4115823737"/>
              </p:ext>
            </p:extLst>
          </p:nvPr>
        </p:nvGraphicFramePr>
        <p:xfrm>
          <a:off x="381000" y="2026838"/>
          <a:ext cx="8382000" cy="339328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28600" y="5765801"/>
            <a:ext cx="8763000" cy="646331"/>
          </a:xfrm>
          <a:prstGeom prst="rect">
            <a:avLst/>
          </a:prstGeom>
          <a:noFill/>
        </p:spPr>
        <p:txBody>
          <a:bodyPr wrap="square" rtlCol="0">
            <a:spAutoFit/>
          </a:bodyPr>
          <a:lstStyle/>
          <a:p>
            <a:r>
              <a:rPr lang="en-US" sz="3600" b="1" dirty="0" smtClean="0"/>
              <a:t>5-fold increase since 2007, majority in chains</a:t>
            </a:r>
            <a:endParaRPr lang="en-US" sz="3600" b="1" dirty="0"/>
          </a:p>
        </p:txBody>
      </p:sp>
      <p:sp>
        <p:nvSpPr>
          <p:cNvPr id="3" name="Slide Number Placeholder 2"/>
          <p:cNvSpPr>
            <a:spLocks noGrp="1"/>
          </p:cNvSpPr>
          <p:nvPr>
            <p:ph type="sldNum" sz="quarter" idx="12"/>
          </p:nvPr>
        </p:nvSpPr>
        <p:spPr/>
        <p:txBody>
          <a:bodyPr/>
          <a:lstStyle/>
          <a:p>
            <a:fld id="{431F4CB9-A303-454F-B4DD-095C5A1B895B}" type="slidenum">
              <a:rPr lang="en-US" smtClean="0"/>
              <a:t>65</a:t>
            </a:fld>
            <a:endParaRPr lang="en-US"/>
          </a:p>
        </p:txBody>
      </p:sp>
    </p:spTree>
    <p:extLst>
      <p:ext uri="{BB962C8B-B14F-4D97-AF65-F5344CB8AC3E}">
        <p14:creationId xmlns:p14="http://schemas.microsoft.com/office/powerpoint/2010/main" val="4087427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 y="76200"/>
            <a:ext cx="9601200" cy="487363"/>
          </a:xfrm>
        </p:spPr>
        <p:txBody>
          <a:bodyPr>
            <a:noAutofit/>
          </a:bodyPr>
          <a:lstStyle/>
          <a:p>
            <a:r>
              <a:rPr lang="en-US" sz="3200" dirty="0" smtClean="0">
                <a:solidFill>
                  <a:schemeClr val="tx2"/>
                </a:solidFill>
                <a:latin typeface="Arial Black" panose="020B0A04020102020204" pitchFamily="34" charset="0"/>
              </a:rPr>
              <a:t>Kidney exchange outside the U.S.</a:t>
            </a:r>
            <a:endParaRPr lang="en-US" sz="3200" dirty="0">
              <a:solidFill>
                <a:schemeClr val="tx2"/>
              </a:solidFill>
              <a:latin typeface="Arial Black" panose="020B0A04020102020204" pitchFamily="34" charset="0"/>
            </a:endParaRPr>
          </a:p>
        </p:txBody>
      </p:sp>
      <p:sp>
        <p:nvSpPr>
          <p:cNvPr id="3" name="Content Placeholder 2"/>
          <p:cNvSpPr>
            <a:spLocks noGrp="1"/>
          </p:cNvSpPr>
          <p:nvPr>
            <p:ph idx="1"/>
          </p:nvPr>
        </p:nvSpPr>
        <p:spPr>
          <a:xfrm>
            <a:off x="152400" y="609600"/>
            <a:ext cx="8839200" cy="6248400"/>
          </a:xfrm>
        </p:spPr>
        <p:txBody>
          <a:bodyPr>
            <a:normAutofit fontScale="25000" lnSpcReduction="20000"/>
          </a:bodyPr>
          <a:lstStyle/>
          <a:p>
            <a:r>
              <a:rPr lang="en-US" sz="6400" b="1" dirty="0"/>
              <a:t>Friday, July 24, </a:t>
            </a:r>
            <a:r>
              <a:rPr lang="en-US" sz="6400" b="1" dirty="0" smtClean="0"/>
              <a:t>2015 </a:t>
            </a:r>
            <a:r>
              <a:rPr lang="en-US" sz="6400" b="1" dirty="0" smtClean="0">
                <a:hlinkClick r:id="rId2"/>
              </a:rPr>
              <a:t>Kidney </a:t>
            </a:r>
            <a:r>
              <a:rPr lang="en-US" sz="6400" b="1" dirty="0">
                <a:hlinkClick r:id="rId2"/>
              </a:rPr>
              <a:t>exchange in </a:t>
            </a:r>
            <a:r>
              <a:rPr lang="en-US" sz="6400" b="1" dirty="0" smtClean="0">
                <a:hlinkClick r:id="rId2"/>
              </a:rPr>
              <a:t>Turkey</a:t>
            </a:r>
            <a:r>
              <a:rPr lang="en-US" sz="6400" b="1" dirty="0" smtClean="0"/>
              <a:t> (1</a:t>
            </a:r>
            <a:r>
              <a:rPr lang="en-US" sz="6400" b="1" baseline="30000" dirty="0" smtClean="0"/>
              <a:t>st</a:t>
            </a:r>
            <a:r>
              <a:rPr lang="en-US" sz="6400" b="1" dirty="0" smtClean="0"/>
              <a:t> exchanges there)</a:t>
            </a:r>
          </a:p>
          <a:p>
            <a:r>
              <a:rPr lang="en-US" sz="6400" b="1" dirty="0" smtClean="0"/>
              <a:t>April </a:t>
            </a:r>
            <a:r>
              <a:rPr lang="en-US" sz="6400" b="1" dirty="0"/>
              <a:t>10, </a:t>
            </a:r>
            <a:r>
              <a:rPr lang="en-US" sz="6400" b="1" dirty="0" smtClean="0"/>
              <a:t>2015 </a:t>
            </a:r>
            <a:r>
              <a:rPr lang="en-US" sz="6400" b="1" dirty="0" smtClean="0">
                <a:solidFill>
                  <a:srgbClr val="9E5205"/>
                </a:solidFill>
                <a:hlinkClick r:id="rId3"/>
              </a:rPr>
              <a:t>A </a:t>
            </a:r>
            <a:r>
              <a:rPr lang="en-US" sz="6400" b="1" dirty="0">
                <a:solidFill>
                  <a:srgbClr val="9E5205"/>
                </a:solidFill>
                <a:hlinkClick r:id="rId3"/>
              </a:rPr>
              <a:t>first non-directed donor kidney exchange chain in </a:t>
            </a:r>
            <a:r>
              <a:rPr lang="en-US" sz="6400" b="1" dirty="0" smtClean="0">
                <a:solidFill>
                  <a:srgbClr val="9E5205"/>
                </a:solidFill>
                <a:hlinkClick r:id="rId3"/>
              </a:rPr>
              <a:t>Italy</a:t>
            </a:r>
            <a:endParaRPr lang="en-US" sz="6400" b="1" dirty="0" smtClean="0">
              <a:solidFill>
                <a:srgbClr val="9E5205"/>
              </a:solidFill>
            </a:endParaRPr>
          </a:p>
          <a:p>
            <a:r>
              <a:rPr lang="en-US" sz="6400" b="1" dirty="0"/>
              <a:t>March 30, </a:t>
            </a:r>
            <a:r>
              <a:rPr lang="en-US" sz="6400" b="1" dirty="0" smtClean="0"/>
              <a:t>2015 </a:t>
            </a:r>
            <a:r>
              <a:rPr lang="en-US" sz="6400" b="1" dirty="0" smtClean="0">
                <a:solidFill>
                  <a:srgbClr val="9E5205"/>
                </a:solidFill>
                <a:hlinkClick r:id="rId4"/>
              </a:rPr>
              <a:t>A </a:t>
            </a:r>
            <a:r>
              <a:rPr lang="en-US" sz="6400" b="1" dirty="0">
                <a:solidFill>
                  <a:srgbClr val="9E5205"/>
                </a:solidFill>
                <a:hlinkClick r:id="rId4"/>
              </a:rPr>
              <a:t>first kidney exchange in </a:t>
            </a:r>
            <a:r>
              <a:rPr lang="en-US" sz="6400" b="1" dirty="0" smtClean="0">
                <a:solidFill>
                  <a:srgbClr val="9E5205"/>
                </a:solidFill>
                <a:hlinkClick r:id="rId4"/>
              </a:rPr>
              <a:t>Argentina</a:t>
            </a:r>
            <a:endParaRPr lang="en-US" sz="6400" b="1" dirty="0" smtClean="0">
              <a:solidFill>
                <a:srgbClr val="9E5205"/>
              </a:solidFill>
            </a:endParaRPr>
          </a:p>
          <a:p>
            <a:r>
              <a:rPr lang="en-US" sz="6400" b="1" dirty="0"/>
              <a:t>March 5, </a:t>
            </a:r>
            <a:r>
              <a:rPr lang="en-US" sz="6400" b="1" dirty="0" smtClean="0"/>
              <a:t>2015 </a:t>
            </a:r>
            <a:r>
              <a:rPr lang="en-US" sz="6400" b="1" dirty="0" smtClean="0">
                <a:hlinkClick r:id="rId5"/>
              </a:rPr>
              <a:t>First </a:t>
            </a:r>
            <a:r>
              <a:rPr lang="en-US" sz="6400" b="1" dirty="0">
                <a:hlinkClick r:id="rId5"/>
              </a:rPr>
              <a:t>kidney exchange in </a:t>
            </a:r>
            <a:r>
              <a:rPr lang="en-US" sz="6400" b="1" dirty="0" smtClean="0">
                <a:hlinkClick r:id="rId5"/>
              </a:rPr>
              <a:t>Poland</a:t>
            </a:r>
            <a:endParaRPr lang="en-US" sz="6400" b="1" dirty="0" smtClean="0"/>
          </a:p>
          <a:p>
            <a:r>
              <a:rPr lang="en-US" sz="6400" b="1" dirty="0"/>
              <a:t>Friday, November 7, </a:t>
            </a:r>
            <a:r>
              <a:rPr lang="en-US" sz="6400" b="1" dirty="0" smtClean="0"/>
              <a:t>2014 </a:t>
            </a:r>
            <a:r>
              <a:rPr lang="en-US" sz="6400" b="1" dirty="0" smtClean="0">
                <a:hlinkClick r:id="rId6"/>
              </a:rPr>
              <a:t>Kidney </a:t>
            </a:r>
            <a:r>
              <a:rPr lang="en-US" sz="6400" b="1" dirty="0">
                <a:hlinkClick r:id="rId6"/>
              </a:rPr>
              <a:t>exchange in Spain: now more than 100 </a:t>
            </a:r>
            <a:r>
              <a:rPr lang="en-US" sz="6400" b="1" dirty="0" smtClean="0">
                <a:hlinkClick r:id="rId6"/>
              </a:rPr>
              <a:t>transplants</a:t>
            </a:r>
            <a:endParaRPr lang="en-US" sz="6400" b="1" dirty="0" smtClean="0"/>
          </a:p>
          <a:p>
            <a:r>
              <a:rPr lang="en-US" sz="6400" b="1" dirty="0"/>
              <a:t>June 7, </a:t>
            </a:r>
            <a:r>
              <a:rPr lang="en-US" sz="6400" b="1" dirty="0" smtClean="0"/>
              <a:t>2014 </a:t>
            </a:r>
            <a:r>
              <a:rPr lang="en-US" sz="6400" b="1" dirty="0" smtClean="0">
                <a:hlinkClick r:id="rId7"/>
              </a:rPr>
              <a:t>Kidney </a:t>
            </a:r>
            <a:r>
              <a:rPr lang="en-US" sz="6400" b="1" dirty="0">
                <a:hlinkClick r:id="rId7"/>
              </a:rPr>
              <a:t>exchange in </a:t>
            </a:r>
            <a:r>
              <a:rPr lang="en-US" sz="6400" b="1" dirty="0" smtClean="0">
                <a:hlinkClick r:id="rId7"/>
              </a:rPr>
              <a:t>France</a:t>
            </a:r>
            <a:endParaRPr lang="en-US" sz="6400" b="1" dirty="0" smtClean="0"/>
          </a:p>
          <a:p>
            <a:r>
              <a:rPr lang="en-US" sz="6400" b="1" dirty="0" smtClean="0"/>
              <a:t>December </a:t>
            </a:r>
            <a:r>
              <a:rPr lang="en-US" sz="6400" b="1" dirty="0"/>
              <a:t>19, </a:t>
            </a:r>
            <a:r>
              <a:rPr lang="en-US" sz="6400" b="1" dirty="0" smtClean="0"/>
              <a:t>2013 </a:t>
            </a:r>
            <a:r>
              <a:rPr lang="en-US" sz="6400" b="1" dirty="0" smtClean="0">
                <a:hlinkClick r:id="rId8"/>
              </a:rPr>
              <a:t>Kidney </a:t>
            </a:r>
            <a:r>
              <a:rPr lang="en-US" sz="6400" b="1" dirty="0">
                <a:hlinkClick r:id="rId8"/>
              </a:rPr>
              <a:t>exchange in Vienna</a:t>
            </a:r>
            <a:endParaRPr lang="en-US" sz="6400" b="1" dirty="0"/>
          </a:p>
          <a:p>
            <a:r>
              <a:rPr lang="en-US" sz="6400" b="1" dirty="0" smtClean="0"/>
              <a:t>August </a:t>
            </a:r>
            <a:r>
              <a:rPr lang="en-US" sz="6400" b="1" dirty="0"/>
              <a:t>19, </a:t>
            </a:r>
            <a:r>
              <a:rPr lang="en-US" sz="6400" b="1" dirty="0" smtClean="0"/>
              <a:t>2013 </a:t>
            </a:r>
            <a:r>
              <a:rPr lang="en-US" sz="6400" b="1" dirty="0" smtClean="0">
                <a:hlinkClick r:id="rId9"/>
              </a:rPr>
              <a:t>Ten </a:t>
            </a:r>
            <a:r>
              <a:rPr lang="en-US" sz="6400" b="1" dirty="0">
                <a:hlinkClick r:id="rId9"/>
              </a:rPr>
              <a:t>kidney exchange transplants on World Kidney Day in Ahmedabad, India</a:t>
            </a:r>
            <a:endParaRPr lang="en-US" sz="6400" b="1" dirty="0"/>
          </a:p>
          <a:p>
            <a:r>
              <a:rPr lang="en-US" sz="6400" b="1" dirty="0" smtClean="0"/>
              <a:t>July </a:t>
            </a:r>
            <a:r>
              <a:rPr lang="en-US" sz="6400" b="1" dirty="0"/>
              <a:t>28, </a:t>
            </a:r>
            <a:r>
              <a:rPr lang="en-US" sz="6400" b="1" dirty="0" smtClean="0"/>
              <a:t>2013 </a:t>
            </a:r>
            <a:r>
              <a:rPr lang="en-US" sz="6400" b="1" dirty="0" smtClean="0">
                <a:hlinkClick r:id="rId10"/>
              </a:rPr>
              <a:t>First </a:t>
            </a:r>
            <a:r>
              <a:rPr lang="en-US" sz="6400" b="1" dirty="0">
                <a:hlinkClick r:id="rId10"/>
              </a:rPr>
              <a:t>Kidney Exchange in Portugal:</a:t>
            </a:r>
            <a:endParaRPr lang="en-US" sz="6400" b="1" dirty="0"/>
          </a:p>
          <a:p>
            <a:r>
              <a:rPr lang="en-US" sz="6400" b="1" dirty="0" smtClean="0"/>
              <a:t>July </a:t>
            </a:r>
            <a:r>
              <a:rPr lang="en-US" sz="6400" b="1" dirty="0"/>
              <a:t>23, </a:t>
            </a:r>
            <a:r>
              <a:rPr lang="en-US" sz="6400" b="1" dirty="0" smtClean="0"/>
              <a:t>2013 </a:t>
            </a:r>
            <a:r>
              <a:rPr lang="en-US" sz="6400" b="1" dirty="0" smtClean="0">
                <a:hlinkClick r:id="rId11"/>
              </a:rPr>
              <a:t>Kidney </a:t>
            </a:r>
            <a:r>
              <a:rPr lang="en-US" sz="6400" b="1" dirty="0">
                <a:hlinkClick r:id="rId11"/>
              </a:rPr>
              <a:t>exchange chain in India</a:t>
            </a:r>
            <a:endParaRPr lang="en-US" sz="6400" b="1" dirty="0"/>
          </a:p>
          <a:p>
            <a:r>
              <a:rPr lang="en-US" sz="6400" b="1" dirty="0" smtClean="0"/>
              <a:t>June </a:t>
            </a:r>
            <a:r>
              <a:rPr lang="en-US" sz="6400" b="1" dirty="0"/>
              <a:t>6, </a:t>
            </a:r>
            <a:r>
              <a:rPr lang="en-US" sz="6400" b="1" dirty="0" smtClean="0"/>
              <a:t>2013 </a:t>
            </a:r>
            <a:r>
              <a:rPr lang="en-US" sz="6400" b="1" dirty="0" smtClean="0">
                <a:hlinkClick r:id="rId12"/>
              </a:rPr>
              <a:t>Kidney </a:t>
            </a:r>
            <a:r>
              <a:rPr lang="en-US" sz="6400" b="1" dirty="0">
                <a:hlinkClick r:id="rId12"/>
              </a:rPr>
              <a:t>exchange between Jewish and Arab families in </a:t>
            </a:r>
            <a:r>
              <a:rPr lang="en-US" sz="6400" b="1" dirty="0" smtClean="0">
                <a:hlinkClick r:id="rId12"/>
              </a:rPr>
              <a:t>Israel</a:t>
            </a:r>
            <a:endParaRPr lang="en-US" sz="6400" b="1" dirty="0" smtClean="0"/>
          </a:p>
          <a:p>
            <a:r>
              <a:rPr lang="en-US" sz="6400" b="1" dirty="0" smtClean="0"/>
              <a:t>December </a:t>
            </a:r>
            <a:r>
              <a:rPr lang="en-US" sz="6400" b="1" dirty="0"/>
              <a:t>26, </a:t>
            </a:r>
            <a:r>
              <a:rPr lang="en-US" sz="6400" b="1" dirty="0" smtClean="0"/>
              <a:t>2012 </a:t>
            </a:r>
            <a:r>
              <a:rPr lang="en-US" sz="6400" b="1" dirty="0" smtClean="0">
                <a:hlinkClick r:id="rId13"/>
              </a:rPr>
              <a:t>Kidney </a:t>
            </a:r>
            <a:r>
              <a:rPr lang="en-US" sz="6400" b="1" dirty="0">
                <a:hlinkClick r:id="rId13"/>
              </a:rPr>
              <a:t>exchange in Canada</a:t>
            </a:r>
            <a:endParaRPr lang="en-US" sz="6400" b="1" dirty="0"/>
          </a:p>
          <a:p>
            <a:r>
              <a:rPr lang="en-US" sz="6400" b="1" dirty="0" smtClean="0"/>
              <a:t>December </a:t>
            </a:r>
            <a:r>
              <a:rPr lang="en-US" sz="6400" b="1" dirty="0"/>
              <a:t>1, </a:t>
            </a:r>
            <a:r>
              <a:rPr lang="en-US" sz="6400" b="1" dirty="0" smtClean="0"/>
              <a:t>2012 </a:t>
            </a:r>
            <a:r>
              <a:rPr lang="en-US" sz="6400" b="1" dirty="0" smtClean="0">
                <a:hlinkClick r:id="rId14"/>
              </a:rPr>
              <a:t>Kidney </a:t>
            </a:r>
            <a:r>
              <a:rPr lang="en-US" sz="6400" b="1" dirty="0">
                <a:hlinkClick r:id="rId14"/>
              </a:rPr>
              <a:t>exchange in India</a:t>
            </a:r>
            <a:endParaRPr lang="en-US" sz="6400" b="1" dirty="0"/>
          </a:p>
          <a:p>
            <a:r>
              <a:rPr lang="en-US" sz="6400" b="1" dirty="0"/>
              <a:t>June 1, </a:t>
            </a:r>
            <a:r>
              <a:rPr lang="en-US" sz="6400" b="1" dirty="0" smtClean="0"/>
              <a:t>2012 </a:t>
            </a:r>
            <a:r>
              <a:rPr lang="en-US" sz="6400" b="1" dirty="0" smtClean="0">
                <a:hlinkClick r:id="rId15"/>
              </a:rPr>
              <a:t>Mike </a:t>
            </a:r>
            <a:r>
              <a:rPr lang="en-US" sz="6400" b="1" dirty="0">
                <a:hlinkClick r:id="rId15"/>
              </a:rPr>
              <a:t>Rees and Greece: an intercontinental kidney exchange</a:t>
            </a:r>
            <a:endParaRPr lang="en-US" sz="6400" b="1" dirty="0"/>
          </a:p>
          <a:p>
            <a:r>
              <a:rPr lang="en-US" sz="6400" b="1" dirty="0"/>
              <a:t>March 27, </a:t>
            </a:r>
            <a:r>
              <a:rPr lang="en-US" sz="6400" b="1" dirty="0" smtClean="0"/>
              <a:t>2012 </a:t>
            </a:r>
            <a:r>
              <a:rPr lang="en-US" sz="6400" b="1" dirty="0" smtClean="0">
                <a:hlinkClick r:id="rId16"/>
              </a:rPr>
              <a:t>Kidney </a:t>
            </a:r>
            <a:r>
              <a:rPr lang="en-US" sz="6400" b="1" dirty="0">
                <a:hlinkClick r:id="rId16"/>
              </a:rPr>
              <a:t>exchange in Britain</a:t>
            </a:r>
            <a:endParaRPr lang="en-US" sz="6400" b="1" dirty="0"/>
          </a:p>
          <a:p>
            <a:r>
              <a:rPr lang="en-US" sz="6400" b="1" dirty="0"/>
              <a:t>February 5, </a:t>
            </a:r>
            <a:r>
              <a:rPr lang="en-US" sz="6400" b="1" dirty="0" smtClean="0"/>
              <a:t>2012 </a:t>
            </a:r>
            <a:r>
              <a:rPr lang="en-US" sz="6400" b="1" dirty="0" smtClean="0">
                <a:hlinkClick r:id="rId17"/>
              </a:rPr>
              <a:t>Kidney </a:t>
            </a:r>
            <a:r>
              <a:rPr lang="en-US" sz="6400" b="1" dirty="0">
                <a:hlinkClick r:id="rId17"/>
              </a:rPr>
              <a:t>exchange in Australia, 2011</a:t>
            </a:r>
            <a:endParaRPr lang="en-US" sz="6400" b="1" dirty="0"/>
          </a:p>
          <a:p>
            <a:r>
              <a:rPr lang="en-US" sz="6400" b="1" dirty="0"/>
              <a:t>April 29, </a:t>
            </a:r>
            <a:r>
              <a:rPr lang="en-US" sz="6400" b="1" dirty="0" smtClean="0"/>
              <a:t>2011 </a:t>
            </a:r>
            <a:r>
              <a:rPr lang="en-US" sz="6400" b="1" dirty="0" smtClean="0">
                <a:hlinkClick r:id="rId18"/>
              </a:rPr>
              <a:t>First </a:t>
            </a:r>
            <a:r>
              <a:rPr lang="en-US" sz="6400" b="1" dirty="0">
                <a:hlinkClick r:id="rId18"/>
              </a:rPr>
              <a:t>kidney exchange in Spain</a:t>
            </a:r>
            <a:endParaRPr lang="en-US" sz="6400" b="1" dirty="0"/>
          </a:p>
          <a:p>
            <a:r>
              <a:rPr lang="en-US" sz="6400" b="1" dirty="0"/>
              <a:t>December 8, </a:t>
            </a:r>
            <a:r>
              <a:rPr lang="en-US" sz="6400" b="1" dirty="0" smtClean="0"/>
              <a:t>2010 </a:t>
            </a:r>
            <a:r>
              <a:rPr lang="en-US" sz="6400" b="1" dirty="0" smtClean="0">
                <a:hlinkClick r:id="rId19"/>
              </a:rPr>
              <a:t>National </a:t>
            </a:r>
            <a:r>
              <a:rPr lang="en-US" sz="6400" b="1" dirty="0">
                <a:hlinkClick r:id="rId19"/>
              </a:rPr>
              <a:t>kidney exchange in Canada</a:t>
            </a:r>
            <a:endParaRPr lang="en-US" sz="6400" b="1" dirty="0"/>
          </a:p>
          <a:p>
            <a:r>
              <a:rPr lang="en-US" sz="6400" b="1" dirty="0"/>
              <a:t>August 3, </a:t>
            </a:r>
            <a:r>
              <a:rPr lang="en-US" sz="6400" b="1" dirty="0" smtClean="0"/>
              <a:t>2010 </a:t>
            </a:r>
            <a:r>
              <a:rPr lang="en-US" sz="6400" b="1" dirty="0" smtClean="0">
                <a:hlinkClick r:id="rId20"/>
              </a:rPr>
              <a:t>Kidney </a:t>
            </a:r>
            <a:r>
              <a:rPr lang="en-US" sz="6400" b="1" dirty="0">
                <a:hlinkClick r:id="rId20"/>
              </a:rPr>
              <a:t>Exchange in South </a:t>
            </a:r>
            <a:r>
              <a:rPr lang="en-US" sz="6400" b="1" dirty="0" smtClean="0">
                <a:hlinkClick r:id="rId20"/>
              </a:rPr>
              <a:t>Korea</a:t>
            </a:r>
            <a:endParaRPr lang="en-US" sz="6400" b="1" dirty="0" smtClean="0"/>
          </a:p>
          <a:p>
            <a:r>
              <a:rPr lang="en-US" sz="6400" b="1" dirty="0"/>
              <a:t>Tuesday, August 3, </a:t>
            </a:r>
            <a:r>
              <a:rPr lang="en-US" sz="6400" b="1" dirty="0" smtClean="0"/>
              <a:t>2010 </a:t>
            </a:r>
            <a:r>
              <a:rPr lang="en-US" sz="6400" b="1" dirty="0" smtClean="0">
                <a:hlinkClick r:id="rId20"/>
              </a:rPr>
              <a:t>Kidney </a:t>
            </a:r>
            <a:r>
              <a:rPr lang="en-US" sz="6400" b="1" dirty="0">
                <a:hlinkClick r:id="rId20"/>
              </a:rPr>
              <a:t>Exchange in South </a:t>
            </a:r>
            <a:r>
              <a:rPr lang="en-US" sz="6400" b="1" dirty="0" smtClean="0">
                <a:hlinkClick r:id="rId20"/>
              </a:rPr>
              <a:t>Korea</a:t>
            </a:r>
            <a:endParaRPr lang="en-US" sz="6400" b="1" dirty="0" smtClean="0"/>
          </a:p>
          <a:p>
            <a:r>
              <a:rPr lang="en-US" sz="6400" b="1" dirty="0"/>
              <a:t>Friday, July 30, </a:t>
            </a:r>
            <a:r>
              <a:rPr lang="en-US" sz="6400" b="1" dirty="0" smtClean="0"/>
              <a:t>2010 </a:t>
            </a:r>
            <a:r>
              <a:rPr lang="en-US" sz="6400" b="1" dirty="0" smtClean="0">
                <a:hlinkClick r:id="rId21"/>
              </a:rPr>
              <a:t>Kidney </a:t>
            </a:r>
            <a:r>
              <a:rPr lang="en-US" sz="6400" b="1" dirty="0">
                <a:hlinkClick r:id="rId21"/>
              </a:rPr>
              <a:t>transplantation advice from the </a:t>
            </a:r>
            <a:r>
              <a:rPr lang="en-US" sz="6400" b="1" dirty="0" smtClean="0">
                <a:hlinkClick r:id="rId21"/>
              </a:rPr>
              <a:t>Netherlands</a:t>
            </a:r>
            <a:endParaRPr lang="en-US" sz="6400" b="1" dirty="0"/>
          </a:p>
          <a:p>
            <a:r>
              <a:rPr lang="en-US" sz="6400" b="1" dirty="0"/>
              <a:t>March 9, </a:t>
            </a:r>
            <a:r>
              <a:rPr lang="en-US" sz="6400" b="1" dirty="0" smtClean="0"/>
              <a:t>2010 </a:t>
            </a:r>
            <a:r>
              <a:rPr lang="en-US" sz="6400" b="1" dirty="0" smtClean="0">
                <a:hlinkClick r:id="rId22"/>
              </a:rPr>
              <a:t>Kidney </a:t>
            </a:r>
            <a:r>
              <a:rPr lang="en-US" sz="6400" b="1" dirty="0">
                <a:hlinkClick r:id="rId22"/>
              </a:rPr>
              <a:t>exchange news from </a:t>
            </a:r>
            <a:r>
              <a:rPr lang="en-US" sz="6400" b="1" dirty="0" smtClean="0">
                <a:hlinkClick r:id="rId22"/>
              </a:rPr>
              <a:t>Britain</a:t>
            </a:r>
            <a:r>
              <a:rPr lang="en-US" sz="6400" b="1" dirty="0" smtClean="0"/>
              <a:t> (1</a:t>
            </a:r>
            <a:r>
              <a:rPr lang="en-US" sz="6400" b="1" baseline="30000" dirty="0" smtClean="0"/>
              <a:t>st</a:t>
            </a:r>
            <a:r>
              <a:rPr lang="en-US" sz="6400" b="1" dirty="0" smtClean="0"/>
              <a:t> 3-way there)</a:t>
            </a:r>
            <a:endParaRPr lang="en-US" sz="6400" b="1" dirty="0"/>
          </a:p>
          <a:p>
            <a:r>
              <a:rPr lang="en-US" sz="6400" b="1" dirty="0"/>
              <a:t>January 27, </a:t>
            </a:r>
            <a:r>
              <a:rPr lang="en-US" sz="6400" b="1" dirty="0" smtClean="0"/>
              <a:t>2010 </a:t>
            </a:r>
            <a:r>
              <a:rPr lang="en-US" sz="6400" b="1" dirty="0" smtClean="0">
                <a:hlinkClick r:id="rId23"/>
              </a:rPr>
              <a:t>The </a:t>
            </a:r>
            <a:r>
              <a:rPr lang="en-US" sz="6400" b="1" dirty="0">
                <a:hlinkClick r:id="rId23"/>
              </a:rPr>
              <a:t>Australian paired Kidney </a:t>
            </a:r>
            <a:r>
              <a:rPr lang="en-US" sz="6400" b="1" dirty="0" err="1">
                <a:hlinkClick r:id="rId23"/>
              </a:rPr>
              <a:t>eXchange</a:t>
            </a:r>
            <a:r>
              <a:rPr lang="en-US" sz="6400" b="1" dirty="0">
                <a:hlinkClick r:id="rId23"/>
              </a:rPr>
              <a:t> (AKX) goes </a:t>
            </a:r>
            <a:r>
              <a:rPr lang="en-US" sz="6400" b="1" dirty="0" smtClean="0">
                <a:hlinkClick r:id="rId23"/>
              </a:rPr>
              <a:t>live</a:t>
            </a:r>
            <a:endParaRPr lang="en-US" sz="6400" b="1" dirty="0"/>
          </a:p>
          <a:p>
            <a:r>
              <a:rPr lang="en-US" sz="6400" b="1" dirty="0"/>
              <a:t>June 25, </a:t>
            </a:r>
            <a:r>
              <a:rPr lang="en-US" sz="6400" b="1" dirty="0" smtClean="0"/>
              <a:t>2009 </a:t>
            </a:r>
            <a:r>
              <a:rPr lang="en-US" sz="6400" b="1" dirty="0" smtClean="0">
                <a:hlinkClick r:id="rId24"/>
              </a:rPr>
              <a:t>Kidney </a:t>
            </a:r>
            <a:r>
              <a:rPr lang="en-US" sz="6400" b="1" dirty="0">
                <a:hlinkClick r:id="rId24"/>
              </a:rPr>
              <a:t>exchange in </a:t>
            </a:r>
            <a:r>
              <a:rPr lang="en-US" sz="6400" b="1" dirty="0" smtClean="0">
                <a:hlinkClick r:id="rId24"/>
              </a:rPr>
              <a:t>Canada</a:t>
            </a:r>
            <a:r>
              <a:rPr lang="en-US" sz="6400" b="1" dirty="0" smtClean="0"/>
              <a:t> (1</a:t>
            </a:r>
            <a:r>
              <a:rPr lang="en-US" sz="6400" b="1" baseline="30000" dirty="0" smtClean="0"/>
              <a:t>st</a:t>
            </a:r>
            <a:r>
              <a:rPr lang="en-US" sz="6400" b="1" dirty="0" smtClean="0"/>
              <a:t> exchange there)</a:t>
            </a:r>
          </a:p>
          <a:p>
            <a:r>
              <a:rPr lang="en-US" sz="6400" b="1" dirty="0"/>
              <a:t>February 27, </a:t>
            </a:r>
            <a:r>
              <a:rPr lang="en-US" sz="6400" b="1" dirty="0" smtClean="0"/>
              <a:t>2009 </a:t>
            </a:r>
            <a:r>
              <a:rPr lang="en-US" sz="6400" b="1" dirty="0" smtClean="0">
                <a:hlinkClick r:id="rId25"/>
              </a:rPr>
              <a:t>Kidney </a:t>
            </a:r>
            <a:r>
              <a:rPr lang="en-US" sz="6400" b="1" dirty="0">
                <a:hlinkClick r:id="rId25"/>
              </a:rPr>
              <a:t>Exchange in </a:t>
            </a:r>
            <a:r>
              <a:rPr lang="en-US" sz="6400" b="1" dirty="0" smtClean="0">
                <a:hlinkClick r:id="rId25"/>
              </a:rPr>
              <a:t>Australia</a:t>
            </a:r>
            <a:r>
              <a:rPr lang="en-US" sz="6400" b="1" dirty="0" smtClean="0"/>
              <a:t> (in Western Australia)</a:t>
            </a:r>
            <a:endParaRPr lang="en-US" sz="6400" b="1" dirty="0"/>
          </a:p>
          <a:p>
            <a:endParaRPr lang="en-US" b="1" dirty="0"/>
          </a:p>
          <a:p>
            <a:endParaRPr lang="en-US" dirty="0"/>
          </a:p>
        </p:txBody>
      </p:sp>
      <p:sp>
        <p:nvSpPr>
          <p:cNvPr id="4" name="Slide Number Placeholder 3"/>
          <p:cNvSpPr>
            <a:spLocks noGrp="1"/>
          </p:cNvSpPr>
          <p:nvPr>
            <p:ph type="sldNum" sz="quarter" idx="12"/>
          </p:nvPr>
        </p:nvSpPr>
        <p:spPr/>
        <p:txBody>
          <a:bodyPr/>
          <a:lstStyle/>
          <a:p>
            <a:fld id="{431F4CB9-A303-454F-B4DD-095C5A1B895B}" type="slidenum">
              <a:rPr lang="en-US" smtClean="0"/>
              <a:t>66</a:t>
            </a:fld>
            <a:endParaRPr lang="en-US"/>
          </a:p>
        </p:txBody>
      </p:sp>
    </p:spTree>
    <p:extLst>
      <p:ext uri="{BB962C8B-B14F-4D97-AF65-F5344CB8AC3E}">
        <p14:creationId xmlns:p14="http://schemas.microsoft.com/office/powerpoint/2010/main" val="39699401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 y="515043"/>
            <a:ext cx="8809037" cy="5943600"/>
          </a:xfrm>
          <a:prstGeom prst="rect">
            <a:avLst/>
          </a:prstGeom>
          <a:noFill/>
          <a:ln w="9525">
            <a:noFill/>
            <a:miter lim="800000"/>
            <a:headEnd/>
            <a:tailEnd/>
          </a:ln>
        </p:spPr>
      </p:pic>
      <p:sp>
        <p:nvSpPr>
          <p:cNvPr id="2" name="Down Arrow 1"/>
          <p:cNvSpPr/>
          <p:nvPr/>
        </p:nvSpPr>
        <p:spPr>
          <a:xfrm>
            <a:off x="7315200" y="1101436"/>
            <a:ext cx="415498" cy="445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own Arrow 3"/>
          <p:cNvSpPr/>
          <p:nvPr/>
        </p:nvSpPr>
        <p:spPr>
          <a:xfrm>
            <a:off x="2119884" y="4528365"/>
            <a:ext cx="415498" cy="445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 y="0"/>
            <a:ext cx="9296400" cy="584775"/>
          </a:xfrm>
          <a:prstGeom prst="rect">
            <a:avLst/>
          </a:prstGeom>
          <a:noFill/>
        </p:spPr>
        <p:txBody>
          <a:bodyPr wrap="square" rtlCol="0">
            <a:spAutoFit/>
          </a:bodyPr>
          <a:lstStyle/>
          <a:p>
            <a:r>
              <a:rPr lang="en-US" sz="3200" dirty="0" smtClean="0"/>
              <a:t>Kidneys Transplanted per million population</a:t>
            </a:r>
            <a:endParaRPr lang="en-US" dirty="0"/>
          </a:p>
        </p:txBody>
      </p:sp>
      <p:sp>
        <p:nvSpPr>
          <p:cNvPr id="5" name="TextBox 4"/>
          <p:cNvSpPr txBox="1"/>
          <p:nvPr/>
        </p:nvSpPr>
        <p:spPr>
          <a:xfrm>
            <a:off x="7065749" y="732104"/>
            <a:ext cx="914400" cy="369332"/>
          </a:xfrm>
          <a:prstGeom prst="rect">
            <a:avLst/>
          </a:prstGeom>
          <a:noFill/>
        </p:spPr>
        <p:txBody>
          <a:bodyPr wrap="square" rtlCol="0">
            <a:spAutoFit/>
          </a:bodyPr>
          <a:lstStyle/>
          <a:p>
            <a:r>
              <a:rPr lang="en-US" dirty="0" smtClean="0"/>
              <a:t>U.S.A.</a:t>
            </a:r>
            <a:endParaRPr lang="en-US" dirty="0"/>
          </a:p>
        </p:txBody>
      </p:sp>
      <p:sp>
        <p:nvSpPr>
          <p:cNvPr id="6" name="TextBox 5"/>
          <p:cNvSpPr txBox="1"/>
          <p:nvPr/>
        </p:nvSpPr>
        <p:spPr>
          <a:xfrm>
            <a:off x="651231" y="6409805"/>
            <a:ext cx="3352801" cy="369332"/>
          </a:xfrm>
          <a:prstGeom prst="rect">
            <a:avLst/>
          </a:prstGeom>
          <a:noFill/>
        </p:spPr>
        <p:txBody>
          <a:bodyPr wrap="square" rtlCol="0">
            <a:spAutoFit/>
          </a:bodyPr>
          <a:lstStyle/>
          <a:p>
            <a:r>
              <a:rPr lang="en-US" dirty="0" smtClean="0"/>
              <a:t>Nigeria, Bangladesh, Vietnam…</a:t>
            </a:r>
            <a:endParaRPr lang="en-US" dirty="0"/>
          </a:p>
        </p:txBody>
      </p:sp>
      <p:sp>
        <p:nvSpPr>
          <p:cNvPr id="7" name="TextBox 6"/>
          <p:cNvSpPr txBox="1"/>
          <p:nvPr/>
        </p:nvSpPr>
        <p:spPr>
          <a:xfrm>
            <a:off x="5486400" y="6502138"/>
            <a:ext cx="3657600" cy="553998"/>
          </a:xfrm>
          <a:prstGeom prst="rect">
            <a:avLst/>
          </a:prstGeom>
          <a:noFill/>
        </p:spPr>
        <p:txBody>
          <a:bodyPr wrap="square" rtlCol="0">
            <a:spAutoFit/>
          </a:bodyPr>
          <a:lstStyle/>
          <a:p>
            <a:r>
              <a:rPr lang="en-US" sz="1200" dirty="0"/>
              <a:t>(Global Observatory on Donation &amp; Transplantation)</a:t>
            </a:r>
          </a:p>
          <a:p>
            <a:endParaRPr lang="en-US" dirty="0"/>
          </a:p>
        </p:txBody>
      </p:sp>
    </p:spTree>
    <p:extLst>
      <p:ext uri="{BB962C8B-B14F-4D97-AF65-F5344CB8AC3E}">
        <p14:creationId xmlns:p14="http://schemas.microsoft.com/office/powerpoint/2010/main" val="30548065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8456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kidney exchange: a possibility of mutual aid</a:t>
            </a:r>
            <a:endParaRPr lang="en-US" dirty="0"/>
          </a:p>
        </p:txBody>
      </p:sp>
      <p:pic>
        <p:nvPicPr>
          <p:cNvPr id="4" name="Picture 7"/>
          <p:cNvPicPr>
            <a:picLocks noGrp="1" noChangeAspect="1"/>
          </p:cNvPicPr>
          <p:nvPr>
            <p:ph idx="1"/>
          </p:nvPr>
        </p:nvPicPr>
        <p:blipFill>
          <a:blip r:embed="rId2"/>
          <a:srcRect/>
          <a:stretch>
            <a:fillRect/>
          </a:stretch>
        </p:blipFill>
        <p:spPr bwMode="auto">
          <a:xfrm>
            <a:off x="2286000" y="1600200"/>
            <a:ext cx="4991099" cy="5145463"/>
          </a:xfrm>
          <a:prstGeom prst="rect">
            <a:avLst/>
          </a:prstGeom>
          <a:noFill/>
          <a:ln w="9525">
            <a:noFill/>
            <a:miter lim="800000"/>
            <a:headEnd/>
            <a:tailEnd/>
          </a:ln>
        </p:spPr>
      </p:pic>
      <p:sp>
        <p:nvSpPr>
          <p:cNvPr id="5" name="Rectangle 4"/>
          <p:cNvSpPr/>
          <p:nvPr/>
        </p:nvSpPr>
        <p:spPr>
          <a:xfrm>
            <a:off x="3660543" y="5290066"/>
            <a:ext cx="2788456" cy="523220"/>
          </a:xfrm>
          <a:prstGeom prst="rect">
            <a:avLst/>
          </a:prstGeom>
        </p:spPr>
        <p:txBody>
          <a:bodyPr wrap="none">
            <a:spAutoFit/>
          </a:bodyPr>
          <a:lstStyle/>
          <a:p>
            <a:r>
              <a:rPr lang="en-US" sz="2800" dirty="0"/>
              <a:t>Developing World</a:t>
            </a:r>
          </a:p>
        </p:txBody>
      </p:sp>
      <p:sp>
        <p:nvSpPr>
          <p:cNvPr id="6" name="Text Box 14"/>
          <p:cNvSpPr txBox="1">
            <a:spLocks noChangeArrowheads="1"/>
          </p:cNvSpPr>
          <p:nvPr/>
        </p:nvSpPr>
        <p:spPr bwMode="auto">
          <a:xfrm>
            <a:off x="3660543" y="1524000"/>
            <a:ext cx="2136162" cy="523220"/>
          </a:xfrm>
          <a:prstGeom prst="rect">
            <a:avLst/>
          </a:prstGeom>
          <a:noFill/>
          <a:ln w="9525">
            <a:noFill/>
            <a:miter lim="800000"/>
            <a:headEnd/>
            <a:tailEnd/>
          </a:ln>
        </p:spPr>
        <p:txBody>
          <a:bodyPr wrap="none">
            <a:spAutoFit/>
          </a:bodyPr>
          <a:lstStyle/>
          <a:p>
            <a:r>
              <a:rPr lang="en-US" sz="2800" dirty="0"/>
              <a:t>United States</a:t>
            </a:r>
          </a:p>
        </p:txBody>
      </p:sp>
      <p:sp>
        <p:nvSpPr>
          <p:cNvPr id="7" name="TextBox 6"/>
          <p:cNvSpPr txBox="1"/>
          <p:nvPr/>
        </p:nvSpPr>
        <p:spPr>
          <a:xfrm>
            <a:off x="3733800" y="6172200"/>
            <a:ext cx="1905000" cy="646331"/>
          </a:xfrm>
          <a:prstGeom prst="rect">
            <a:avLst/>
          </a:prstGeom>
          <a:solidFill>
            <a:schemeClr val="bg1"/>
          </a:solidFill>
        </p:spPr>
        <p:txBody>
          <a:bodyPr wrap="square" rtlCol="0">
            <a:spAutoFit/>
          </a:bodyPr>
          <a:lstStyle/>
          <a:p>
            <a:r>
              <a:rPr lang="en-US" dirty="0" smtClean="0"/>
              <a:t>Transplants unavailable</a:t>
            </a:r>
            <a:endParaRPr lang="en-US" dirty="0"/>
          </a:p>
        </p:txBody>
      </p:sp>
      <p:sp>
        <p:nvSpPr>
          <p:cNvPr id="3" name="Slide Number Placeholder 2"/>
          <p:cNvSpPr>
            <a:spLocks noGrp="1"/>
          </p:cNvSpPr>
          <p:nvPr>
            <p:ph type="sldNum" sz="quarter" idx="12"/>
          </p:nvPr>
        </p:nvSpPr>
        <p:spPr/>
        <p:txBody>
          <a:bodyPr/>
          <a:lstStyle/>
          <a:p>
            <a:fld id="{FAE509F4-B475-4215-B393-82F03515FC17}" type="slidenum">
              <a:rPr lang="en-US" smtClean="0"/>
              <a:t>69</a:t>
            </a:fld>
            <a:endParaRPr lang="en-US"/>
          </a:p>
        </p:txBody>
      </p:sp>
      <p:sp>
        <p:nvSpPr>
          <p:cNvPr id="8" name="TextBox 7"/>
          <p:cNvSpPr txBox="1"/>
          <p:nvPr/>
        </p:nvSpPr>
        <p:spPr>
          <a:xfrm>
            <a:off x="7482840" y="3657599"/>
            <a:ext cx="1676400" cy="830997"/>
          </a:xfrm>
          <a:prstGeom prst="rect">
            <a:avLst/>
          </a:prstGeom>
          <a:noFill/>
        </p:spPr>
        <p:txBody>
          <a:bodyPr wrap="square" rtlCol="0">
            <a:spAutoFit/>
          </a:bodyPr>
          <a:lstStyle/>
          <a:p>
            <a:r>
              <a:rPr lang="en-US" sz="2400" dirty="0" smtClean="0"/>
              <a:t>Two-way exchange</a:t>
            </a:r>
            <a:endParaRPr lang="en-US" sz="2400" dirty="0"/>
          </a:p>
        </p:txBody>
      </p:sp>
    </p:spTree>
    <p:extLst>
      <p:ext uri="{BB962C8B-B14F-4D97-AF65-F5344CB8AC3E}">
        <p14:creationId xmlns:p14="http://schemas.microsoft.com/office/powerpoint/2010/main" val="3111243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9517589-3C80-482B-9961-3F3BC347BAE5}" type="slidenum">
              <a:rPr lang="en-US" altLang="en-US"/>
              <a:pPr/>
              <a:t>7</a:t>
            </a:fld>
            <a:endParaRPr lang="en-US" altLang="en-US"/>
          </a:p>
        </p:txBody>
      </p:sp>
      <p:sp>
        <p:nvSpPr>
          <p:cNvPr id="77826" name="Rectangle 2"/>
          <p:cNvSpPr>
            <a:spLocks noGrp="1" noChangeArrowheads="1"/>
          </p:cNvSpPr>
          <p:nvPr>
            <p:ph type="title"/>
          </p:nvPr>
        </p:nvSpPr>
        <p:spPr>
          <a:xfrm>
            <a:off x="685800" y="228600"/>
            <a:ext cx="7772400" cy="533400"/>
          </a:xfrm>
        </p:spPr>
        <p:txBody>
          <a:bodyPr>
            <a:normAutofit fontScale="90000"/>
          </a:bodyPr>
          <a:lstStyle/>
          <a:p>
            <a:r>
              <a:rPr lang="en-US" altLang="en-US" sz="3200"/>
              <a:t>House allocation</a:t>
            </a:r>
          </a:p>
        </p:txBody>
      </p:sp>
      <p:sp>
        <p:nvSpPr>
          <p:cNvPr id="77827" name="Rectangle 3"/>
          <p:cNvSpPr>
            <a:spLocks noGrp="1" noChangeArrowheads="1"/>
          </p:cNvSpPr>
          <p:nvPr>
            <p:ph type="body" idx="1"/>
          </p:nvPr>
        </p:nvSpPr>
        <p:spPr>
          <a:xfrm>
            <a:off x="228600" y="990600"/>
            <a:ext cx="8763000" cy="5257800"/>
          </a:xfrm>
        </p:spPr>
        <p:txBody>
          <a:bodyPr/>
          <a:lstStyle/>
          <a:p>
            <a:pPr>
              <a:lnSpc>
                <a:spcPct val="90000"/>
              </a:lnSpc>
            </a:pPr>
            <a:r>
              <a:rPr lang="en-US" altLang="en-US" sz="2400" dirty="0"/>
              <a:t>Shapley &amp; Scarf [1974] housing market model: n agents each endowed with an indivisible good, a “house”.</a:t>
            </a:r>
          </a:p>
          <a:p>
            <a:pPr>
              <a:lnSpc>
                <a:spcPct val="90000"/>
              </a:lnSpc>
            </a:pPr>
            <a:r>
              <a:rPr lang="en-US" altLang="en-US" sz="2400" dirty="0"/>
              <a:t>Each agent has preferences over all the houses and there is no money, trade is feasible only in houses</a:t>
            </a:r>
            <a:r>
              <a:rPr lang="en-US" altLang="en-US" sz="2400" dirty="0" smtClean="0"/>
              <a:t>.</a:t>
            </a:r>
            <a:endParaRPr lang="en-US" altLang="en-US" sz="2400" dirty="0"/>
          </a:p>
          <a:p>
            <a:pPr>
              <a:lnSpc>
                <a:spcPct val="90000"/>
              </a:lnSpc>
            </a:pPr>
            <a:r>
              <a:rPr lang="en-US" altLang="en-US" sz="2400" dirty="0"/>
              <a:t>Gale’s top trading cycles (TTC) algorithm: </a:t>
            </a:r>
            <a:r>
              <a:rPr lang="en-US" altLang="en-US" sz="2400" i="1" dirty="0"/>
              <a:t>Each agent points to her most preferred house (and each house points to its owner). There is at least one cycle in the resulting directed graph (a cycle may consist of an agent pointing to her own house.) In each such cycle, the corresponding trades are carried out and these agents are removed from the market together with their assignments. </a:t>
            </a:r>
          </a:p>
          <a:p>
            <a:pPr>
              <a:lnSpc>
                <a:spcPct val="90000"/>
              </a:lnSpc>
            </a:pPr>
            <a:r>
              <a:rPr lang="en-US" altLang="en-US" sz="2400" i="1" dirty="0"/>
              <a:t>The process continues (with each agent pointing to her most preferred house that remains on the market) until no agents and houses remain.</a:t>
            </a:r>
          </a:p>
        </p:txBody>
      </p:sp>
    </p:spTree>
    <p:extLst>
      <p:ext uri="{BB962C8B-B14F-4D97-AF65-F5344CB8AC3E}">
        <p14:creationId xmlns:p14="http://schemas.microsoft.com/office/powerpoint/2010/main" val="229974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39962"/>
          </a:xfrm>
        </p:spPr>
        <p:txBody>
          <a:bodyPr>
            <a:normAutofit/>
          </a:bodyPr>
          <a:lstStyle/>
          <a:p>
            <a:r>
              <a:rPr lang="en-US" sz="3600" dirty="0" smtClean="0"/>
              <a:t>First global kidney exchange, with a pair from the Philippines—January 2015, Alliance for Paired Donation (Rees et al.)</a:t>
            </a:r>
            <a:endParaRPr lang="en-US"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285750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5339615"/>
            <a:ext cx="7620000" cy="1477328"/>
          </a:xfrm>
          <a:prstGeom prst="rect">
            <a:avLst/>
          </a:prstGeom>
          <a:noFill/>
        </p:spPr>
        <p:txBody>
          <a:bodyPr wrap="square" rtlCol="0">
            <a:spAutoFit/>
          </a:bodyPr>
          <a:lstStyle/>
          <a:p>
            <a:r>
              <a:rPr lang="en-US" b="1" dirty="0"/>
              <a:t>Jose </a:t>
            </a:r>
            <a:r>
              <a:rPr lang="en-US" b="1" dirty="0" err="1"/>
              <a:t>Mamaril</a:t>
            </a:r>
            <a:r>
              <a:rPr lang="en-US" b="1" dirty="0"/>
              <a:t> </a:t>
            </a:r>
            <a:r>
              <a:rPr lang="en-US" dirty="0"/>
              <a:t>received a kidney from a </a:t>
            </a:r>
            <a:r>
              <a:rPr lang="en-US" dirty="0" smtClean="0"/>
              <a:t>non-directed American donor </a:t>
            </a:r>
            <a:r>
              <a:rPr lang="en-US" dirty="0"/>
              <a:t>in </a:t>
            </a:r>
            <a:r>
              <a:rPr lang="en-US" dirty="0" smtClean="0"/>
              <a:t>Georgia.  His wife</a:t>
            </a:r>
            <a:r>
              <a:rPr lang="en-US" b="1" dirty="0"/>
              <a:t>, Kristine</a:t>
            </a:r>
            <a:r>
              <a:rPr lang="en-US" dirty="0"/>
              <a:t>, donated one of her </a:t>
            </a:r>
            <a:r>
              <a:rPr lang="en-US" dirty="0" smtClean="0"/>
              <a:t>kidneys </a:t>
            </a:r>
            <a:r>
              <a:rPr lang="en-US" dirty="0"/>
              <a:t>to </a:t>
            </a:r>
            <a:r>
              <a:rPr lang="en-US" dirty="0" smtClean="0"/>
              <a:t>an American </a:t>
            </a:r>
            <a:r>
              <a:rPr lang="en-US" dirty="0"/>
              <a:t>recipient in </a:t>
            </a:r>
            <a:r>
              <a:rPr lang="en-US" dirty="0" smtClean="0"/>
              <a:t>Minnesota, whose donor continued the chain by donating to a patient in Seattle.</a:t>
            </a:r>
            <a:r>
              <a:rPr lang="en-US" dirty="0"/>
              <a:t/>
            </a:r>
            <a:br>
              <a:rPr lang="en-US" dirty="0"/>
            </a:br>
            <a:r>
              <a:rPr lang="en-US" i="1" dirty="0"/>
              <a:t>THE BLADE/JETTA FRASER</a:t>
            </a:r>
            <a:endParaRPr lang="en-US" dirty="0"/>
          </a:p>
        </p:txBody>
      </p:sp>
      <p:sp>
        <p:nvSpPr>
          <p:cNvPr id="3" name="Slide Number Placeholder 2"/>
          <p:cNvSpPr>
            <a:spLocks noGrp="1"/>
          </p:cNvSpPr>
          <p:nvPr>
            <p:ph type="sldNum" sz="quarter" idx="12"/>
          </p:nvPr>
        </p:nvSpPr>
        <p:spPr/>
        <p:txBody>
          <a:bodyPr/>
          <a:lstStyle/>
          <a:p>
            <a:fld id="{FAE509F4-B475-4215-B393-82F03515FC17}" type="slidenum">
              <a:rPr lang="en-US" smtClean="0"/>
              <a:t>70</a:t>
            </a:fld>
            <a:endParaRPr lang="en-US"/>
          </a:p>
        </p:txBody>
      </p:sp>
      <p:sp>
        <p:nvSpPr>
          <p:cNvPr id="6" name="Content Placeholder 5"/>
          <p:cNvSpPr>
            <a:spLocks noGrp="1"/>
          </p:cNvSpPr>
          <p:nvPr>
            <p:ph idx="1"/>
          </p:nvPr>
        </p:nvSpPr>
        <p:spPr>
          <a:xfrm>
            <a:off x="457200" y="1600201"/>
            <a:ext cx="8229600" cy="3810000"/>
          </a:xfrm>
        </p:spPr>
        <p:txBody>
          <a:bodyPr/>
          <a:lstStyle/>
          <a:p>
            <a:r>
              <a:rPr lang="en-US" dirty="0" smtClean="0"/>
              <a:t> </a:t>
            </a:r>
            <a:endParaRPr lang="en-US" dirty="0"/>
          </a:p>
        </p:txBody>
      </p:sp>
      <p:grpSp>
        <p:nvGrpSpPr>
          <p:cNvPr id="11" name="Group 10"/>
          <p:cNvGrpSpPr/>
          <p:nvPr/>
        </p:nvGrpSpPr>
        <p:grpSpPr>
          <a:xfrm>
            <a:off x="5137365" y="3177243"/>
            <a:ext cx="3598143" cy="3603927"/>
            <a:chOff x="2905334" y="2070885"/>
            <a:chExt cx="3598143" cy="4437287"/>
          </a:xfrm>
        </p:grpSpPr>
        <p:sp>
          <p:nvSpPr>
            <p:cNvPr id="13" name="Oval 12"/>
            <p:cNvSpPr/>
            <p:nvPr/>
          </p:nvSpPr>
          <p:spPr>
            <a:xfrm>
              <a:off x="2905839" y="2489579"/>
              <a:ext cx="1299378" cy="1058839"/>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b="1" dirty="0" smtClean="0">
                  <a:solidFill>
                    <a:schemeClr val="tx1"/>
                  </a:solidFill>
                </a:rPr>
                <a:t>Jose</a:t>
              </a:r>
            </a:p>
          </p:txBody>
        </p:sp>
        <p:cxnSp>
          <p:nvCxnSpPr>
            <p:cNvPr id="14" name="Straight Arrow Connector 13"/>
            <p:cNvCxnSpPr>
              <a:stCxn id="17" idx="3"/>
              <a:endCxn id="19" idx="7"/>
            </p:cNvCxnSpPr>
            <p:nvPr/>
          </p:nvCxnSpPr>
          <p:spPr>
            <a:xfrm flipH="1">
              <a:off x="4014422" y="3360374"/>
              <a:ext cx="1134783" cy="84125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3" idx="7"/>
            </p:cNvCxnSpPr>
            <p:nvPr/>
          </p:nvCxnSpPr>
          <p:spPr>
            <a:xfrm flipH="1">
              <a:off x="4014927" y="2070885"/>
              <a:ext cx="901922" cy="573757"/>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204712" y="5031266"/>
              <a:ext cx="1092330" cy="836134"/>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916849" y="2456598"/>
              <a:ext cx="1586628" cy="105883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b="1" dirty="0" smtClean="0">
                  <a:solidFill>
                    <a:schemeClr val="tx1"/>
                  </a:solidFill>
                </a:rPr>
                <a:t>Kristine</a:t>
              </a:r>
            </a:p>
          </p:txBody>
        </p:sp>
        <p:sp>
          <p:nvSpPr>
            <p:cNvPr id="18" name="Oval 17"/>
            <p:cNvSpPr/>
            <p:nvPr/>
          </p:nvSpPr>
          <p:spPr>
            <a:xfrm>
              <a:off x="5029200" y="4013579"/>
              <a:ext cx="1299378" cy="105883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b="1" dirty="0" smtClean="0">
                  <a:solidFill>
                    <a:schemeClr val="tx1"/>
                  </a:solidFill>
                </a:rPr>
                <a:t>D</a:t>
              </a:r>
              <a:r>
                <a:rPr lang="en-US" sz="2200" b="1" dirty="0">
                  <a:solidFill>
                    <a:schemeClr val="tx1"/>
                  </a:solidFill>
                </a:rPr>
                <a:t>2</a:t>
              </a:r>
              <a:endParaRPr lang="en-US" sz="2200" b="1" dirty="0" smtClean="0">
                <a:solidFill>
                  <a:schemeClr val="tx1"/>
                </a:solidFill>
              </a:endParaRPr>
            </a:p>
          </p:txBody>
        </p:sp>
        <p:sp>
          <p:nvSpPr>
            <p:cNvPr id="19" name="Oval 18"/>
            <p:cNvSpPr/>
            <p:nvPr/>
          </p:nvSpPr>
          <p:spPr>
            <a:xfrm>
              <a:off x="2905334" y="4046561"/>
              <a:ext cx="1299378" cy="1058839"/>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b="1" dirty="0" smtClean="0">
                  <a:solidFill>
                    <a:schemeClr val="tx1"/>
                  </a:solidFill>
                </a:rPr>
                <a:t>R2</a:t>
              </a:r>
            </a:p>
          </p:txBody>
        </p:sp>
        <p:sp>
          <p:nvSpPr>
            <p:cNvPr id="20" name="Oval 19"/>
            <p:cNvSpPr/>
            <p:nvPr/>
          </p:nvSpPr>
          <p:spPr>
            <a:xfrm>
              <a:off x="2905334" y="5449333"/>
              <a:ext cx="1299378" cy="1058839"/>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b="1" dirty="0" smtClean="0">
                  <a:solidFill>
                    <a:schemeClr val="tx1"/>
                  </a:solidFill>
                </a:rPr>
                <a:t>Wait </a:t>
              </a:r>
              <a:r>
                <a:rPr lang="en-US" sz="2200" dirty="0" smtClean="0">
                  <a:solidFill>
                    <a:schemeClr val="tx1"/>
                  </a:solidFill>
                </a:rPr>
                <a:t>list</a:t>
              </a:r>
            </a:p>
          </p:txBody>
        </p:sp>
      </p:grpSp>
      <p:sp>
        <p:nvSpPr>
          <p:cNvPr id="12" name="Oval 11"/>
          <p:cNvSpPr/>
          <p:nvPr/>
        </p:nvSpPr>
        <p:spPr>
          <a:xfrm>
            <a:off x="6982909" y="2204385"/>
            <a:ext cx="1752599" cy="120585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chemeClr val="tx1"/>
                </a:solidFill>
              </a:rPr>
              <a:t>Non-directed donor</a:t>
            </a:r>
          </a:p>
        </p:txBody>
      </p:sp>
    </p:spTree>
    <p:extLst>
      <p:ext uri="{BB962C8B-B14F-4D97-AF65-F5344CB8AC3E}">
        <p14:creationId xmlns:p14="http://schemas.microsoft.com/office/powerpoint/2010/main" val="36903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228600" y="228600"/>
            <a:ext cx="8610600" cy="990600"/>
          </a:xfrm>
        </p:spPr>
        <p:txBody>
          <a:bodyPr>
            <a:noAutofit/>
          </a:bodyPr>
          <a:lstStyle/>
          <a:p>
            <a:pPr algn="ctr"/>
            <a:r>
              <a:rPr lang="en-US" sz="4000" dirty="0" smtClean="0"/>
              <a:t>Kidney Disease costs Medicare $35 Billion per year</a:t>
            </a:r>
          </a:p>
        </p:txBody>
      </p:sp>
      <p:sp>
        <p:nvSpPr>
          <p:cNvPr id="161794" name="Text Box 3"/>
          <p:cNvSpPr txBox="1">
            <a:spLocks noChangeArrowheads="1"/>
          </p:cNvSpPr>
          <p:nvPr/>
        </p:nvSpPr>
        <p:spPr bwMode="auto">
          <a:xfrm>
            <a:off x="0" y="1600200"/>
            <a:ext cx="9067800" cy="4524315"/>
          </a:xfrm>
          <a:prstGeom prst="rect">
            <a:avLst/>
          </a:prstGeom>
          <a:noFill/>
          <a:ln w="9525" algn="ctr">
            <a:noFill/>
            <a:miter lim="800000"/>
            <a:headEnd/>
            <a:tailEnd/>
          </a:ln>
        </p:spPr>
        <p:txBody>
          <a:bodyPr wrap="square">
            <a:spAutoFit/>
          </a:bodyPr>
          <a:lstStyle/>
          <a:p>
            <a:pPr algn="ctr" eaLnBrk="0" hangingPunct="0"/>
            <a:r>
              <a:rPr lang="en-US" sz="3200" dirty="0"/>
              <a:t>Dialysis </a:t>
            </a:r>
            <a:r>
              <a:rPr lang="en-US" sz="3200" dirty="0" smtClean="0"/>
              <a:t>costs Medicare </a:t>
            </a:r>
            <a:r>
              <a:rPr lang="en-US" sz="3200" dirty="0" err="1" smtClean="0"/>
              <a:t>approx</a:t>
            </a:r>
            <a:r>
              <a:rPr lang="en-US" sz="3200" dirty="0" smtClean="0"/>
              <a:t> $90,000/year</a:t>
            </a:r>
            <a:endParaRPr lang="en-US" sz="3200" dirty="0"/>
          </a:p>
          <a:p>
            <a:pPr algn="ctr" eaLnBrk="0" hangingPunct="0"/>
            <a:endParaRPr lang="en-US" sz="3200" dirty="0"/>
          </a:p>
          <a:p>
            <a:pPr algn="ctr" eaLnBrk="0" hangingPunct="0"/>
            <a:r>
              <a:rPr lang="en-US" sz="3200" dirty="0"/>
              <a:t>Kidney transplantation costs </a:t>
            </a:r>
            <a:r>
              <a:rPr lang="en-US" sz="3200" dirty="0" err="1" smtClean="0"/>
              <a:t>approx</a:t>
            </a:r>
            <a:r>
              <a:rPr lang="en-US" sz="3200" dirty="0" smtClean="0"/>
              <a:t> $33,000/year</a:t>
            </a:r>
            <a:endParaRPr lang="en-US" sz="3200" dirty="0"/>
          </a:p>
          <a:p>
            <a:pPr algn="ctr" eaLnBrk="0" hangingPunct="0"/>
            <a:endParaRPr lang="en-US" sz="3200" dirty="0"/>
          </a:p>
          <a:p>
            <a:pPr algn="ctr" eaLnBrk="0" hangingPunct="0"/>
            <a:r>
              <a:rPr lang="en-US" sz="3200" dirty="0"/>
              <a:t>In 5 years </a:t>
            </a:r>
            <a:r>
              <a:rPr lang="en-US" sz="3200" dirty="0" smtClean="0"/>
              <a:t>U.S. taxpayers </a:t>
            </a:r>
            <a:r>
              <a:rPr lang="en-US" sz="3200" dirty="0"/>
              <a:t>save &gt;$275,000 </a:t>
            </a:r>
            <a:endParaRPr lang="en-US" sz="3200" dirty="0" smtClean="0"/>
          </a:p>
          <a:p>
            <a:pPr algn="ctr" eaLnBrk="0" hangingPunct="0"/>
            <a:r>
              <a:rPr lang="en-US" sz="3200" dirty="0" smtClean="0"/>
              <a:t>per </a:t>
            </a:r>
            <a:r>
              <a:rPr lang="en-US" sz="3200" dirty="0"/>
              <a:t>kidney </a:t>
            </a:r>
            <a:r>
              <a:rPr lang="en-US" sz="3200" dirty="0" smtClean="0"/>
              <a:t>transplant—</a:t>
            </a:r>
          </a:p>
          <a:p>
            <a:pPr algn="ctr" eaLnBrk="0" hangingPunct="0"/>
            <a:endParaRPr lang="en-US" sz="3200" dirty="0" smtClean="0"/>
          </a:p>
          <a:p>
            <a:pPr algn="ctr" eaLnBrk="0" hangingPunct="0"/>
            <a:r>
              <a:rPr lang="en-US" sz="3200" dirty="0" smtClean="0"/>
              <a:t>More than enough to pay for surgery </a:t>
            </a:r>
          </a:p>
          <a:p>
            <a:pPr algn="ctr" eaLnBrk="0" hangingPunct="0"/>
            <a:r>
              <a:rPr lang="en-US" sz="3200" dirty="0" smtClean="0"/>
              <a:t>and post-operative care for a foreign pair.</a:t>
            </a:r>
            <a:endParaRPr lang="en-US" sz="3200" dirty="0"/>
          </a:p>
        </p:txBody>
      </p:sp>
      <p:sp>
        <p:nvSpPr>
          <p:cNvPr id="2" name="Slide Number Placeholder 1"/>
          <p:cNvSpPr>
            <a:spLocks noGrp="1"/>
          </p:cNvSpPr>
          <p:nvPr>
            <p:ph type="sldNum" sz="quarter" idx="12"/>
          </p:nvPr>
        </p:nvSpPr>
        <p:spPr/>
        <p:txBody>
          <a:bodyPr/>
          <a:lstStyle/>
          <a:p>
            <a:fld id="{FAE509F4-B475-4215-B393-82F03515FC17}" type="slidenum">
              <a:rPr lang="en-US" smtClean="0"/>
              <a:t>71</a:t>
            </a:fld>
            <a:endParaRPr lang="en-US"/>
          </a:p>
        </p:txBody>
      </p:sp>
    </p:spTree>
    <p:extLst>
      <p:ext uri="{BB962C8B-B14F-4D97-AF65-F5344CB8AC3E}">
        <p14:creationId xmlns:p14="http://schemas.microsoft.com/office/powerpoint/2010/main" val="27888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idx="4294967295"/>
          </p:nvPr>
        </p:nvSpPr>
        <p:spPr>
          <a:xfrm>
            <a:off x="68263" y="307975"/>
            <a:ext cx="9017000" cy="1143000"/>
          </a:xfrm>
        </p:spPr>
        <p:txBody>
          <a:bodyPr>
            <a:noAutofit/>
          </a:bodyPr>
          <a:lstStyle/>
          <a:p>
            <a:pPr algn="ctr"/>
            <a:r>
              <a:rPr lang="en-US" sz="4000" dirty="0" smtClean="0"/>
              <a:t>Kidney Disease costs</a:t>
            </a:r>
            <a:br>
              <a:rPr lang="en-US" sz="4000" dirty="0" smtClean="0"/>
            </a:br>
            <a:r>
              <a:rPr lang="en-US" sz="4000" dirty="0" smtClean="0"/>
              <a:t>Commercial Insurance Companies</a:t>
            </a:r>
            <a:br>
              <a:rPr lang="en-US" sz="4000" dirty="0" smtClean="0"/>
            </a:br>
            <a:r>
              <a:rPr lang="en-US" sz="4000" dirty="0" smtClean="0"/>
              <a:t>&gt; $14 Billion per year</a:t>
            </a:r>
          </a:p>
        </p:txBody>
      </p:sp>
      <p:sp>
        <p:nvSpPr>
          <p:cNvPr id="163842" name="Text Box 3"/>
          <p:cNvSpPr txBox="1">
            <a:spLocks noChangeArrowheads="1"/>
          </p:cNvSpPr>
          <p:nvPr/>
        </p:nvSpPr>
        <p:spPr bwMode="auto">
          <a:xfrm>
            <a:off x="304799" y="1962150"/>
            <a:ext cx="8534401" cy="4524315"/>
          </a:xfrm>
          <a:prstGeom prst="rect">
            <a:avLst/>
          </a:prstGeom>
          <a:noFill/>
          <a:ln w="9525" algn="ctr">
            <a:noFill/>
            <a:miter lim="800000"/>
            <a:headEnd/>
            <a:tailEnd/>
          </a:ln>
        </p:spPr>
        <p:txBody>
          <a:bodyPr wrap="square">
            <a:spAutoFit/>
          </a:bodyPr>
          <a:lstStyle/>
          <a:p>
            <a:pPr algn="ctr" eaLnBrk="0" hangingPunct="0"/>
            <a:r>
              <a:rPr lang="en-US" sz="3600" dirty="0"/>
              <a:t>Dialysis cost $800,000 / 33 months</a:t>
            </a:r>
          </a:p>
          <a:p>
            <a:pPr algn="ctr" eaLnBrk="0" hangingPunct="0"/>
            <a:endParaRPr lang="en-US" sz="3600" dirty="0"/>
          </a:p>
          <a:p>
            <a:pPr algn="ctr" eaLnBrk="0" hangingPunct="0"/>
            <a:r>
              <a:rPr lang="en-US" sz="3600" dirty="0"/>
              <a:t>Kidney transplantation costs $300,000 / 33 months</a:t>
            </a:r>
          </a:p>
          <a:p>
            <a:pPr algn="ctr" eaLnBrk="0" hangingPunct="0"/>
            <a:endParaRPr lang="en-US" sz="3600" dirty="0"/>
          </a:p>
          <a:p>
            <a:pPr algn="ctr" eaLnBrk="0" hangingPunct="0"/>
            <a:r>
              <a:rPr lang="en-US" sz="3600" dirty="0"/>
              <a:t>Insurance Companies can save up to $500,000 </a:t>
            </a:r>
            <a:endParaRPr lang="en-US" sz="3600" dirty="0" smtClean="0"/>
          </a:p>
          <a:p>
            <a:pPr algn="ctr" eaLnBrk="0" hangingPunct="0"/>
            <a:r>
              <a:rPr lang="en-US" sz="3600" dirty="0" smtClean="0"/>
              <a:t>per </a:t>
            </a:r>
            <a:r>
              <a:rPr lang="en-US" sz="3600" dirty="0"/>
              <a:t>kidney transplant</a:t>
            </a:r>
          </a:p>
        </p:txBody>
      </p:sp>
      <p:sp>
        <p:nvSpPr>
          <p:cNvPr id="2" name="Slide Number Placeholder 1"/>
          <p:cNvSpPr>
            <a:spLocks noGrp="1"/>
          </p:cNvSpPr>
          <p:nvPr>
            <p:ph type="sldNum" sz="quarter" idx="12"/>
          </p:nvPr>
        </p:nvSpPr>
        <p:spPr/>
        <p:txBody>
          <a:bodyPr/>
          <a:lstStyle/>
          <a:p>
            <a:fld id="{FAE509F4-B475-4215-B393-82F03515FC17}" type="slidenum">
              <a:rPr lang="en-US" smtClean="0"/>
              <a:t>72</a:t>
            </a:fld>
            <a:endParaRPr lang="en-US"/>
          </a:p>
        </p:txBody>
      </p:sp>
    </p:spTree>
    <p:extLst>
      <p:ext uri="{BB962C8B-B14F-4D97-AF65-F5344CB8AC3E}">
        <p14:creationId xmlns:p14="http://schemas.microsoft.com/office/powerpoint/2010/main" val="695963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000090"/>
                </a:solidFill>
              </a:rPr>
              <a:t>Two Proposals and Three Planners</a:t>
            </a:r>
            <a:endParaRPr lang="en-US" b="1" dirty="0">
              <a:solidFill>
                <a:srgbClr val="000090"/>
              </a:solidFill>
            </a:endParaRPr>
          </a:p>
        </p:txBody>
      </p:sp>
      <p:sp>
        <p:nvSpPr>
          <p:cNvPr id="5" name="Slide Number Placeholder 4"/>
          <p:cNvSpPr>
            <a:spLocks noGrp="1"/>
          </p:cNvSpPr>
          <p:nvPr>
            <p:ph type="sldNum" sz="quarter" idx="12"/>
          </p:nvPr>
        </p:nvSpPr>
        <p:spPr/>
        <p:txBody>
          <a:bodyPr/>
          <a:lstStyle/>
          <a:p>
            <a:fld id="{03204874-F9E1-3F4E-A7E1-597516EF1B7C}" type="slidenum">
              <a:rPr lang="en-US" smtClean="0"/>
              <a:t>73</a:t>
            </a:fld>
            <a:endParaRPr lang="en-US"/>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r>
              <a:rPr lang="en-US" sz="3600" dirty="0" smtClean="0"/>
              <a:t>To exploit gains from trade, we introduce two proposals:</a:t>
            </a:r>
          </a:p>
          <a:p>
            <a:pPr lvl="1"/>
            <a:r>
              <a:rPr lang="en-US" sz="3600" dirty="0" smtClean="0"/>
              <a:t>Global kidney exchange</a:t>
            </a:r>
          </a:p>
          <a:p>
            <a:pPr lvl="1"/>
            <a:r>
              <a:rPr lang="en-US" sz="3600" dirty="0" smtClean="0"/>
              <a:t>Non-directed donors proposal</a:t>
            </a:r>
          </a:p>
          <a:p>
            <a:r>
              <a:rPr lang="en-US" sz="3600" dirty="0" smtClean="0"/>
              <a:t>And analyze them from the perspectives of three planners:</a:t>
            </a:r>
          </a:p>
          <a:p>
            <a:pPr lvl="1"/>
            <a:r>
              <a:rPr lang="en-US" sz="3600" dirty="0" smtClean="0"/>
              <a:t>Medicare</a:t>
            </a:r>
          </a:p>
          <a:p>
            <a:pPr lvl="1"/>
            <a:r>
              <a:rPr lang="en-US" sz="3600" dirty="0" smtClean="0"/>
              <a:t>State department</a:t>
            </a:r>
          </a:p>
          <a:p>
            <a:pPr lvl="1"/>
            <a:r>
              <a:rPr lang="en-US" sz="3600" dirty="0" smtClean="0"/>
              <a:t>Private insurance</a:t>
            </a:r>
            <a:endParaRPr lang="en-US" sz="3600" dirty="0"/>
          </a:p>
          <a:p>
            <a:pPr marL="457200" lvl="1" indent="0">
              <a:buNone/>
            </a:pPr>
            <a:endParaRPr lang="en-US" sz="2400" dirty="0"/>
          </a:p>
        </p:txBody>
      </p:sp>
    </p:spTree>
    <p:extLst>
      <p:ext uri="{BB962C8B-B14F-4D97-AF65-F5344CB8AC3E}">
        <p14:creationId xmlns:p14="http://schemas.microsoft.com/office/powerpoint/2010/main" val="42789746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61682"/>
          </a:xfrm>
        </p:spPr>
        <p:txBody>
          <a:bodyPr>
            <a:normAutofit fontScale="90000"/>
          </a:bodyPr>
          <a:lstStyle/>
          <a:p>
            <a:pPr algn="l"/>
            <a:r>
              <a:rPr lang="en-US" b="1" dirty="0" smtClean="0">
                <a:solidFill>
                  <a:srgbClr val="000090"/>
                </a:solidFill>
              </a:rPr>
              <a:t>Planners’ Objectives</a:t>
            </a:r>
            <a:endParaRPr lang="en-US" b="1" dirty="0">
              <a:solidFill>
                <a:srgbClr val="000090"/>
              </a:solidFill>
            </a:endParaRPr>
          </a:p>
        </p:txBody>
      </p:sp>
      <p:sp>
        <p:nvSpPr>
          <p:cNvPr id="5" name="Slide Number Placeholder 4"/>
          <p:cNvSpPr>
            <a:spLocks noGrp="1"/>
          </p:cNvSpPr>
          <p:nvPr>
            <p:ph type="sldNum" sz="quarter" idx="12"/>
          </p:nvPr>
        </p:nvSpPr>
        <p:spPr/>
        <p:txBody>
          <a:bodyPr/>
          <a:lstStyle/>
          <a:p>
            <a:fld id="{03204874-F9E1-3F4E-A7E1-597516EF1B7C}" type="slidenum">
              <a:rPr lang="en-US" smtClean="0"/>
              <a:t>74</a:t>
            </a:fld>
            <a:endParaRPr lang="en-US"/>
          </a:p>
        </p:txBody>
      </p:sp>
      <p:sp>
        <p:nvSpPr>
          <p:cNvPr id="22" name="Content Placeholder 2"/>
          <p:cNvSpPr>
            <a:spLocks noGrp="1"/>
          </p:cNvSpPr>
          <p:nvPr>
            <p:ph idx="1"/>
          </p:nvPr>
        </p:nvSpPr>
        <p:spPr>
          <a:xfrm>
            <a:off x="457200" y="762000"/>
            <a:ext cx="8416471" cy="5730875"/>
          </a:xfrm>
        </p:spPr>
        <p:txBody>
          <a:bodyPr>
            <a:noAutofit/>
          </a:bodyPr>
          <a:lstStyle/>
          <a:p>
            <a:pPr>
              <a:spcBef>
                <a:spcPts val="600"/>
              </a:spcBef>
            </a:pPr>
            <a:r>
              <a:rPr lang="en-US" b="1" dirty="0" smtClean="0"/>
              <a:t>Medicare </a:t>
            </a:r>
          </a:p>
          <a:p>
            <a:pPr lvl="1">
              <a:spcBef>
                <a:spcPts val="600"/>
              </a:spcBef>
            </a:pPr>
            <a:r>
              <a:rPr lang="en-US" sz="3200" dirty="0" smtClean="0"/>
              <a:t>Maximize domestic transplants subject to budget constraint. </a:t>
            </a:r>
          </a:p>
          <a:p>
            <a:pPr lvl="1">
              <a:spcBef>
                <a:spcPts val="600"/>
              </a:spcBef>
            </a:pPr>
            <a:r>
              <a:rPr lang="en-US" sz="3200" dirty="0" smtClean="0"/>
              <a:t>Break ties in favor of policies with lower cost.</a:t>
            </a:r>
          </a:p>
          <a:p>
            <a:pPr>
              <a:spcBef>
                <a:spcPts val="1200"/>
              </a:spcBef>
            </a:pPr>
            <a:r>
              <a:rPr lang="en-US" b="1" dirty="0" smtClean="0"/>
              <a:t>State department</a:t>
            </a:r>
          </a:p>
          <a:p>
            <a:pPr lvl="1">
              <a:spcBef>
                <a:spcPts val="600"/>
              </a:spcBef>
            </a:pPr>
            <a:r>
              <a:rPr lang="en-US" sz="3200" dirty="0" smtClean="0"/>
              <a:t>Maximizes </a:t>
            </a:r>
            <a:r>
              <a:rPr lang="en-US" sz="3200" dirty="0"/>
              <a:t>domestic transplants subject to </a:t>
            </a:r>
            <a:r>
              <a:rPr lang="en-US" sz="3200" dirty="0" smtClean="0"/>
              <a:t>budget </a:t>
            </a:r>
            <a:r>
              <a:rPr lang="en-US" sz="3200" dirty="0"/>
              <a:t>constraint. </a:t>
            </a:r>
          </a:p>
          <a:p>
            <a:pPr lvl="1">
              <a:spcBef>
                <a:spcPts val="600"/>
              </a:spcBef>
            </a:pPr>
            <a:r>
              <a:rPr lang="en-US" sz="3200" dirty="0"/>
              <a:t>Break ties </a:t>
            </a:r>
            <a:r>
              <a:rPr lang="en-US" sz="3200" dirty="0" smtClean="0"/>
              <a:t> in favor of </a:t>
            </a:r>
            <a:r>
              <a:rPr lang="en-US" sz="3200" dirty="0"/>
              <a:t>policies with </a:t>
            </a:r>
            <a:r>
              <a:rPr lang="en-US" sz="3200" dirty="0" smtClean="0"/>
              <a:t> more international transplants.</a:t>
            </a:r>
          </a:p>
          <a:p>
            <a:pPr>
              <a:spcBef>
                <a:spcPts val="1200"/>
              </a:spcBef>
            </a:pPr>
            <a:r>
              <a:rPr lang="en-US" b="1" dirty="0" smtClean="0"/>
              <a:t>Profit-maximizing insurance corporation</a:t>
            </a:r>
          </a:p>
          <a:p>
            <a:pPr lvl="1">
              <a:spcBef>
                <a:spcPts val="600"/>
              </a:spcBef>
            </a:pPr>
            <a:r>
              <a:rPr lang="en-US" sz="3200" dirty="0" smtClean="0"/>
              <a:t>Minimize costs</a:t>
            </a:r>
            <a:endParaRPr lang="en-US" sz="3200" dirty="0"/>
          </a:p>
        </p:txBody>
      </p:sp>
    </p:spTree>
    <p:extLst>
      <p:ext uri="{BB962C8B-B14F-4D97-AF65-F5344CB8AC3E}">
        <p14:creationId xmlns:p14="http://schemas.microsoft.com/office/powerpoint/2010/main" val="19764413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b="1" dirty="0" smtClean="0">
                <a:solidFill>
                  <a:srgbClr val="000090"/>
                </a:solidFill>
              </a:rPr>
              <a:t>Global Kidney Exchange</a:t>
            </a:r>
            <a:endParaRPr lang="en-US" b="1" dirty="0">
              <a:solidFill>
                <a:srgbClr val="000090"/>
              </a:solidFill>
            </a:endParaRPr>
          </a:p>
        </p:txBody>
      </p:sp>
      <p:sp>
        <p:nvSpPr>
          <p:cNvPr id="5" name="Slide Number Placeholder 4"/>
          <p:cNvSpPr>
            <a:spLocks noGrp="1"/>
          </p:cNvSpPr>
          <p:nvPr>
            <p:ph type="sldNum" sz="quarter" idx="12"/>
          </p:nvPr>
        </p:nvSpPr>
        <p:spPr/>
        <p:txBody>
          <a:bodyPr/>
          <a:lstStyle/>
          <a:p>
            <a:fld id="{03204874-F9E1-3F4E-A7E1-597516EF1B7C}" type="slidenum">
              <a:rPr lang="en-US" smtClean="0"/>
              <a:t>75</a:t>
            </a:fld>
            <a:endParaRPr lang="en-US"/>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marL="0" indent="0">
              <a:buNone/>
            </a:pPr>
            <a:r>
              <a:rPr lang="en-US" dirty="0" smtClean="0"/>
              <a:t>The GKE proposal is “self-financing”.</a:t>
            </a:r>
          </a:p>
          <a:p>
            <a:r>
              <a:rPr lang="en-US" dirty="0" smtClean="0"/>
              <a:t>Back of the envelope calculation: </a:t>
            </a:r>
          </a:p>
          <a:p>
            <a:pPr lvl="1"/>
            <a:r>
              <a:rPr lang="en-US" sz="3200" dirty="0" smtClean="0"/>
              <a:t>cost of hemodialysis ≈ $90, 000 per year </a:t>
            </a:r>
          </a:p>
          <a:p>
            <a:pPr lvl="1"/>
            <a:r>
              <a:rPr lang="en-US" sz="3200" dirty="0" smtClean="0"/>
              <a:t>average time under dialysis ≈ 5 years</a:t>
            </a:r>
          </a:p>
          <a:p>
            <a:pPr lvl="1"/>
            <a:r>
              <a:rPr lang="en-US" sz="3200" dirty="0" smtClean="0"/>
              <a:t>cost of transplant ≈ $120, 000 per surgery (plus $20,000 in maintenance therapy costs per patient per year)</a:t>
            </a:r>
          </a:p>
          <a:p>
            <a:r>
              <a:rPr lang="en-US" dirty="0" smtClean="0"/>
              <a:t>But in steady state, waiting time decreases. So dialysis costs will go down…how long will GKE remain self financing?</a:t>
            </a:r>
          </a:p>
          <a:p>
            <a:pPr marL="0" indent="0">
              <a:buNone/>
            </a:pPr>
            <a:endParaRPr lang="en-US" sz="2800" dirty="0" smtClean="0"/>
          </a:p>
          <a:p>
            <a:endParaRPr lang="en-US" sz="2400" dirty="0"/>
          </a:p>
        </p:txBody>
      </p:sp>
    </p:spTree>
    <p:extLst>
      <p:ext uri="{BB962C8B-B14F-4D97-AF65-F5344CB8AC3E}">
        <p14:creationId xmlns:p14="http://schemas.microsoft.com/office/powerpoint/2010/main" val="31747305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b="1" dirty="0" smtClean="0">
                <a:solidFill>
                  <a:srgbClr val="000090"/>
                </a:solidFill>
              </a:rPr>
              <a:t>GKE: A (Stylized) Dynamic Model</a:t>
            </a:r>
            <a:endParaRPr lang="en-US" b="1" dirty="0">
              <a:solidFill>
                <a:srgbClr val="000090"/>
              </a:solidFill>
            </a:endParaRPr>
          </a:p>
        </p:txBody>
      </p:sp>
      <p:sp>
        <p:nvSpPr>
          <p:cNvPr id="5" name="Slide Number Placeholder 4"/>
          <p:cNvSpPr>
            <a:spLocks noGrp="1"/>
          </p:cNvSpPr>
          <p:nvPr>
            <p:ph type="sldNum" sz="quarter" idx="12"/>
          </p:nvPr>
        </p:nvSpPr>
        <p:spPr/>
        <p:txBody>
          <a:bodyPr/>
          <a:lstStyle/>
          <a:p>
            <a:fld id="{03204874-F9E1-3F4E-A7E1-597516EF1B7C}" type="slidenum">
              <a:rPr lang="en-US" smtClean="0"/>
              <a:t>76</a:t>
            </a:fld>
            <a:endParaRPr lang="en-US"/>
          </a:p>
        </p:txBody>
      </p:sp>
      <p:sp>
        <p:nvSpPr>
          <p:cNvPr id="22" name="Content Placeholder 2"/>
          <p:cNvSpPr>
            <a:spLocks noGrp="1"/>
          </p:cNvSpPr>
          <p:nvPr>
            <p:ph idx="1"/>
          </p:nvPr>
        </p:nvSpPr>
        <p:spPr>
          <a:xfrm>
            <a:off x="457200" y="1219200"/>
            <a:ext cx="8534400" cy="5257800"/>
          </a:xfrm>
        </p:spPr>
        <p:txBody>
          <a:bodyPr>
            <a:noAutofit/>
          </a:bodyPr>
          <a:lstStyle/>
          <a:p>
            <a:r>
              <a:rPr lang="en-US" sz="3600" dirty="0" smtClean="0"/>
              <a:t>Domestic pairs arrive with rate </a:t>
            </a:r>
            <a:r>
              <a:rPr lang="en-US" sz="3600" b="1" dirty="0" smtClean="0"/>
              <a:t>m</a:t>
            </a:r>
            <a:r>
              <a:rPr lang="en-US" sz="3600" dirty="0" smtClean="0"/>
              <a:t>. </a:t>
            </a:r>
            <a:endParaRPr lang="en-US" sz="3600" dirty="0"/>
          </a:p>
          <a:p>
            <a:r>
              <a:rPr lang="en-US" sz="3600" dirty="0" smtClean="0"/>
              <a:t>International pairs arrive with rate </a:t>
            </a:r>
            <a:r>
              <a:rPr lang="en-US" sz="3600" b="1" dirty="0" err="1" smtClean="0">
                <a:solidFill>
                  <a:srgbClr val="FF0000"/>
                </a:solidFill>
              </a:rPr>
              <a:t>λ</a:t>
            </a:r>
            <a:r>
              <a:rPr lang="en-US" sz="3600" b="1" i="1" dirty="0" err="1" smtClean="0"/>
              <a:t>m</a:t>
            </a:r>
            <a:endParaRPr lang="en-US" sz="3600" dirty="0" smtClean="0"/>
          </a:p>
          <a:p>
            <a:r>
              <a:rPr lang="en-US" sz="3600" dirty="0" smtClean="0"/>
              <a:t>All pairs are </a:t>
            </a:r>
            <a:r>
              <a:rPr lang="en-US" sz="3600" i="1" dirty="0" smtClean="0"/>
              <a:t>ex ante</a:t>
            </a:r>
            <a:r>
              <a:rPr lang="en-US" sz="3600" dirty="0" smtClean="0"/>
              <a:t> biologically compatible with probability </a:t>
            </a:r>
            <a:r>
              <a:rPr lang="en-US" sz="3600" b="1" dirty="0" smtClean="0"/>
              <a:t>p</a:t>
            </a:r>
          </a:p>
          <a:p>
            <a:r>
              <a:rPr lang="en-US" sz="3600" dirty="0" smtClean="0"/>
              <a:t>International pairs are financially incompatible</a:t>
            </a:r>
          </a:p>
          <a:p>
            <a:r>
              <a:rPr lang="en-US" sz="3600" dirty="0" smtClean="0"/>
              <a:t>All pairs </a:t>
            </a:r>
            <a:r>
              <a:rPr lang="en-US" sz="3600" i="1" dirty="0" smtClean="0"/>
              <a:t>perish </a:t>
            </a:r>
            <a:r>
              <a:rPr lang="en-US" sz="3600" dirty="0" smtClean="0"/>
              <a:t>with (normalized) rate </a:t>
            </a:r>
            <a:r>
              <a:rPr lang="en-US" sz="3600" b="1" dirty="0" smtClean="0"/>
              <a:t>1</a:t>
            </a:r>
          </a:p>
          <a:p>
            <a:pPr marL="0" indent="0">
              <a:buNone/>
            </a:pPr>
            <a:r>
              <a:rPr lang="en-US" sz="3600" b="1" dirty="0" smtClean="0"/>
              <a:t>GKE(λ)</a:t>
            </a:r>
            <a:r>
              <a:rPr lang="en-US" sz="3600" dirty="0" smtClean="0"/>
              <a:t>: the above model with policy parameter </a:t>
            </a:r>
            <a:r>
              <a:rPr lang="en-US" sz="3600" b="1" dirty="0" smtClean="0">
                <a:solidFill>
                  <a:srgbClr val="000000"/>
                </a:solidFill>
              </a:rPr>
              <a:t>λ</a:t>
            </a:r>
            <a:endParaRPr lang="en-US" sz="3600" dirty="0">
              <a:solidFill>
                <a:srgbClr val="000000"/>
              </a:solidFill>
            </a:endParaRPr>
          </a:p>
        </p:txBody>
      </p:sp>
    </p:spTree>
    <p:extLst>
      <p:ext uri="{BB962C8B-B14F-4D97-AF65-F5344CB8AC3E}">
        <p14:creationId xmlns:p14="http://schemas.microsoft.com/office/powerpoint/2010/main" val="17775870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000090"/>
                </a:solidFill>
              </a:rPr>
              <a:t>GKE: Greedy Matching Policy</a:t>
            </a:r>
            <a:endParaRPr lang="en-US" b="1" dirty="0">
              <a:solidFill>
                <a:srgbClr val="000090"/>
              </a:solidFill>
            </a:endParaRPr>
          </a:p>
        </p:txBody>
      </p:sp>
      <p:sp>
        <p:nvSpPr>
          <p:cNvPr id="5" name="Slide Number Placeholder 4"/>
          <p:cNvSpPr>
            <a:spLocks noGrp="1"/>
          </p:cNvSpPr>
          <p:nvPr>
            <p:ph type="sldNum" sz="quarter" idx="12"/>
          </p:nvPr>
        </p:nvSpPr>
        <p:spPr/>
        <p:txBody>
          <a:bodyPr/>
          <a:lstStyle/>
          <a:p>
            <a:fld id="{03204874-F9E1-3F4E-A7E1-597516EF1B7C}" type="slidenum">
              <a:rPr lang="en-US" smtClean="0"/>
              <a:t>77</a:t>
            </a:fld>
            <a:endParaRPr lang="en-US"/>
          </a:p>
        </p:txBody>
      </p:sp>
      <p:sp>
        <p:nvSpPr>
          <p:cNvPr id="22" name="Content Placeholder 2"/>
          <p:cNvSpPr>
            <a:spLocks noGrp="1"/>
          </p:cNvSpPr>
          <p:nvPr>
            <p:ph idx="1"/>
          </p:nvPr>
        </p:nvSpPr>
        <p:spPr>
          <a:xfrm>
            <a:off x="457200" y="1600200"/>
            <a:ext cx="8229600" cy="4525963"/>
          </a:xfrm>
        </p:spPr>
        <p:txBody>
          <a:bodyPr>
            <a:noAutofit/>
          </a:bodyPr>
          <a:lstStyle/>
          <a:p>
            <a:r>
              <a:rPr lang="en-US" dirty="0" smtClean="0"/>
              <a:t>Whenever a </a:t>
            </a:r>
            <a:r>
              <a:rPr lang="en-US" b="1" dirty="0"/>
              <a:t>d</a:t>
            </a:r>
            <a:r>
              <a:rPr lang="en-US" b="1" dirty="0" smtClean="0"/>
              <a:t>omestic pair</a:t>
            </a:r>
            <a:r>
              <a:rPr lang="en-US" i="1" dirty="0" smtClean="0"/>
              <a:t> </a:t>
            </a:r>
            <a:r>
              <a:rPr lang="en-US" dirty="0" smtClean="0"/>
              <a:t>arrives:</a:t>
            </a:r>
          </a:p>
          <a:p>
            <a:pPr lvl="1"/>
            <a:r>
              <a:rPr lang="en-US" sz="3200" dirty="0" smtClean="0"/>
              <a:t>If agent has any domestic matches, match her to one of them uniformly at random</a:t>
            </a:r>
            <a:endParaRPr lang="en-US" sz="3200" b="1" dirty="0"/>
          </a:p>
          <a:p>
            <a:pPr lvl="1"/>
            <a:r>
              <a:rPr lang="en-US" sz="3200" dirty="0" smtClean="0"/>
              <a:t>If agent has any international matches (but no domestic), match her to one of them uniformly at random</a:t>
            </a:r>
          </a:p>
          <a:p>
            <a:r>
              <a:rPr lang="en-US" dirty="0" smtClean="0"/>
              <a:t>Whenever an </a:t>
            </a:r>
            <a:r>
              <a:rPr lang="en-US" b="1" dirty="0" smtClean="0"/>
              <a:t>international pair</a:t>
            </a:r>
            <a:r>
              <a:rPr lang="en-US" i="1" dirty="0" smtClean="0"/>
              <a:t> </a:t>
            </a:r>
            <a:r>
              <a:rPr lang="en-US" dirty="0" smtClean="0"/>
              <a:t>arrives:</a:t>
            </a:r>
          </a:p>
          <a:p>
            <a:pPr lvl="1"/>
            <a:r>
              <a:rPr lang="en-US" sz="3200" dirty="0" smtClean="0"/>
              <a:t>If agent has any matches, match her to one of them uniformly at random</a:t>
            </a:r>
          </a:p>
        </p:txBody>
      </p:sp>
    </p:spTree>
    <p:extLst>
      <p:ext uri="{BB962C8B-B14F-4D97-AF65-F5344CB8AC3E}">
        <p14:creationId xmlns:p14="http://schemas.microsoft.com/office/powerpoint/2010/main" val="22744642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000090"/>
                </a:solidFill>
              </a:rPr>
              <a:t>GKE: Illustration (should become a dynamic animation)</a:t>
            </a:r>
            <a:endParaRPr lang="en-US" b="1" dirty="0">
              <a:solidFill>
                <a:srgbClr val="000090"/>
              </a:solidFill>
            </a:endParaRPr>
          </a:p>
        </p:txBody>
      </p:sp>
      <p:sp>
        <p:nvSpPr>
          <p:cNvPr id="5" name="Slide Number Placeholder 4"/>
          <p:cNvSpPr>
            <a:spLocks noGrp="1"/>
          </p:cNvSpPr>
          <p:nvPr>
            <p:ph type="sldNum" sz="quarter" idx="12"/>
          </p:nvPr>
        </p:nvSpPr>
        <p:spPr/>
        <p:txBody>
          <a:bodyPr/>
          <a:lstStyle/>
          <a:p>
            <a:fld id="{03204874-F9E1-3F4E-A7E1-597516EF1B7C}" type="slidenum">
              <a:rPr lang="en-US" smtClean="0"/>
              <a:t>78</a:t>
            </a:fld>
            <a:endParaRPr lang="en-US"/>
          </a:p>
        </p:txBody>
      </p:sp>
      <p:sp>
        <p:nvSpPr>
          <p:cNvPr id="25" name="Oval 24"/>
          <p:cNvSpPr/>
          <p:nvPr/>
        </p:nvSpPr>
        <p:spPr>
          <a:xfrm>
            <a:off x="3845655" y="5082871"/>
            <a:ext cx="304800" cy="304800"/>
          </a:xfrm>
          <a:prstGeom prst="ellipse">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845655" y="4390383"/>
            <a:ext cx="304800" cy="304800"/>
          </a:xfrm>
          <a:prstGeom prst="ellipse">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35" idx="2"/>
            <a:endCxn id="25" idx="6"/>
          </p:cNvCxnSpPr>
          <p:nvPr/>
        </p:nvCxnSpPr>
        <p:spPr>
          <a:xfrm flipH="1">
            <a:off x="4150455" y="5235271"/>
            <a:ext cx="96405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5114514" y="4390383"/>
            <a:ext cx="304800" cy="304800"/>
          </a:xfrm>
          <a:prstGeom prst="ellipse">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a:stCxn id="33" idx="2"/>
            <a:endCxn id="26" idx="6"/>
          </p:cNvCxnSpPr>
          <p:nvPr/>
        </p:nvCxnSpPr>
        <p:spPr>
          <a:xfrm flipH="1">
            <a:off x="4150455" y="4542783"/>
            <a:ext cx="96405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5114514" y="5082871"/>
            <a:ext cx="304800" cy="304800"/>
          </a:xfrm>
          <a:prstGeom prst="ellipse">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3465281" y="4223643"/>
            <a:ext cx="2244036" cy="1353875"/>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3845655" y="2458123"/>
            <a:ext cx="304800" cy="304800"/>
          </a:xfrm>
          <a:prstGeom prst="ellipse">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114514" y="2458123"/>
            <a:ext cx="304800" cy="304800"/>
          </a:xfrm>
          <a:prstGeom prst="ellipse">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ounded Rectangle 71"/>
          <p:cNvSpPr/>
          <p:nvPr/>
        </p:nvSpPr>
        <p:spPr>
          <a:xfrm>
            <a:off x="3465281" y="2291384"/>
            <a:ext cx="2244036" cy="649246"/>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p:cNvCxnSpPr>
            <a:stCxn id="69" idx="3"/>
            <a:endCxn id="26" idx="7"/>
          </p:cNvCxnSpPr>
          <p:nvPr/>
        </p:nvCxnSpPr>
        <p:spPr>
          <a:xfrm flipH="1">
            <a:off x="4105818" y="2718286"/>
            <a:ext cx="1053333" cy="171673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845655" y="4390383"/>
            <a:ext cx="304800" cy="304800"/>
          </a:xfrm>
          <a:prstGeom prst="ellipse">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endCxn id="21" idx="7"/>
          </p:cNvCxnSpPr>
          <p:nvPr/>
        </p:nvCxnSpPr>
        <p:spPr>
          <a:xfrm flipH="1">
            <a:off x="4105818" y="2718286"/>
            <a:ext cx="1053333" cy="171673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630405" y="1886857"/>
            <a:ext cx="2854628" cy="523220"/>
          </a:xfrm>
          <a:prstGeom prst="rect">
            <a:avLst/>
          </a:prstGeom>
          <a:noFill/>
        </p:spPr>
        <p:txBody>
          <a:bodyPr wrap="none" rtlCol="0">
            <a:spAutoFit/>
          </a:bodyPr>
          <a:lstStyle/>
          <a:p>
            <a:r>
              <a:rPr lang="en-US" sz="2800" dirty="0" smtClean="0"/>
              <a:t>International pairs</a:t>
            </a:r>
          </a:p>
        </p:txBody>
      </p:sp>
      <p:sp>
        <p:nvSpPr>
          <p:cNvPr id="18" name="TextBox 17"/>
          <p:cNvSpPr txBox="1"/>
          <p:nvPr/>
        </p:nvSpPr>
        <p:spPr>
          <a:xfrm>
            <a:off x="3811835" y="5627536"/>
            <a:ext cx="2335319" cy="523220"/>
          </a:xfrm>
          <a:prstGeom prst="rect">
            <a:avLst/>
          </a:prstGeom>
          <a:noFill/>
        </p:spPr>
        <p:txBody>
          <a:bodyPr wrap="none" rtlCol="0">
            <a:spAutoFit/>
          </a:bodyPr>
          <a:lstStyle/>
          <a:p>
            <a:r>
              <a:rPr lang="en-US" sz="2800" dirty="0" smtClean="0"/>
              <a:t>Domestic pairs</a:t>
            </a:r>
          </a:p>
        </p:txBody>
      </p:sp>
    </p:spTree>
    <p:extLst>
      <p:ext uri="{BB962C8B-B14F-4D97-AF65-F5344CB8AC3E}">
        <p14:creationId xmlns:p14="http://schemas.microsoft.com/office/powerpoint/2010/main" val="84404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1000" fill="hold"/>
                                        <p:tgtEl>
                                          <p:spTgt spid="69"/>
                                        </p:tgtEl>
                                        <p:attrNameLst>
                                          <p:attrName>ppt_x</p:attrName>
                                        </p:attrNameLst>
                                      </p:cBhvr>
                                      <p:tavLst>
                                        <p:tav tm="0">
                                          <p:val>
                                            <p:strVal val="0-#ppt_w/2"/>
                                          </p:val>
                                        </p:tav>
                                        <p:tav tm="100000">
                                          <p:val>
                                            <p:strVal val="#ppt_x"/>
                                          </p:val>
                                        </p:tav>
                                      </p:tavLst>
                                    </p:anim>
                                    <p:anim calcmode="lin" valueType="num">
                                      <p:cBhvr additive="base">
                                        <p:cTn id="8" dur="1000" fill="hold"/>
                                        <p:tgtEl>
                                          <p:spTgt spid="6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0-#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0-#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fill="hold"/>
                                        <p:tgtEl>
                                          <p:spTgt spid="25"/>
                                        </p:tgtEl>
                                        <p:attrNameLst>
                                          <p:attrName>ppt_x</p:attrName>
                                        </p:attrNameLst>
                                      </p:cBhvr>
                                      <p:tavLst>
                                        <p:tav tm="0">
                                          <p:val>
                                            <p:strVal val="0-#ppt_w/2"/>
                                          </p:val>
                                        </p:tav>
                                        <p:tav tm="100000">
                                          <p:val>
                                            <p:strVal val="#ppt_x"/>
                                          </p:val>
                                        </p:tav>
                                      </p:tavLst>
                                    </p:anim>
                                    <p:anim calcmode="lin" valueType="num">
                                      <p:cBhvr additive="base">
                                        <p:cTn id="22" dur="1000" fill="hold"/>
                                        <p:tgtEl>
                                          <p:spTgt spid="25"/>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dissolv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25"/>
                                        </p:tgtEl>
                                        <p:attrNameLst>
                                          <p:attrName>fillcolor</p:attrName>
                                        </p:attrNameLst>
                                      </p:cBhvr>
                                      <p:to>
                                        <a:srgbClr val="0DC020"/>
                                      </p:to>
                                    </p:animClr>
                                    <p:set>
                                      <p:cBhvr>
                                        <p:cTn id="31" dur="500" fill="hold"/>
                                        <p:tgtEl>
                                          <p:spTgt spid="25"/>
                                        </p:tgtEl>
                                        <p:attrNameLst>
                                          <p:attrName>fill.type</p:attrName>
                                        </p:attrNameLst>
                                      </p:cBhvr>
                                      <p:to>
                                        <p:strVal val="solid"/>
                                      </p:to>
                                    </p:set>
                                    <p:set>
                                      <p:cBhvr>
                                        <p:cTn id="32" dur="500" fill="hold"/>
                                        <p:tgtEl>
                                          <p:spTgt spid="25"/>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500" fill="hold"/>
                                        <p:tgtEl>
                                          <p:spTgt spid="35"/>
                                        </p:tgtEl>
                                        <p:attrNameLst>
                                          <p:attrName>fillcolor</p:attrName>
                                        </p:attrNameLst>
                                      </p:cBhvr>
                                      <p:to>
                                        <a:srgbClr val="0DC020"/>
                                      </p:to>
                                    </p:animClr>
                                    <p:set>
                                      <p:cBhvr>
                                        <p:cTn id="35" dur="500" fill="hold"/>
                                        <p:tgtEl>
                                          <p:spTgt spid="35"/>
                                        </p:tgtEl>
                                        <p:attrNameLst>
                                          <p:attrName>fill.type</p:attrName>
                                        </p:attrNameLst>
                                      </p:cBhvr>
                                      <p:to>
                                        <p:strVal val="solid"/>
                                      </p:to>
                                    </p:set>
                                    <p:set>
                                      <p:cBhvr>
                                        <p:cTn id="36" dur="500" fill="hold"/>
                                        <p:tgtEl>
                                          <p:spTgt spid="35"/>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childTnLst>
                                    <p:animEffect transition="out" filter="dissolve">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par>
                                <p:cTn id="42" presetID="9" presetClass="exit" presetSubtype="0" fill="hold" grpId="1" nodeType="withEffect">
                                  <p:stCondLst>
                                    <p:cond delay="0"/>
                                  </p:stCondLst>
                                  <p:childTnLst>
                                    <p:animEffect transition="out" filter="dissolve">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0-#ppt_w/2"/>
                                          </p:val>
                                        </p:tav>
                                        <p:tav tm="100000">
                                          <p:val>
                                            <p:strVal val="#ppt_x"/>
                                          </p:val>
                                        </p:tav>
                                      </p:tavLst>
                                    </p:anim>
                                    <p:anim calcmode="lin" valueType="num">
                                      <p:cBhvr additive="base">
                                        <p:cTn id="53" dur="500" fill="hold"/>
                                        <p:tgtEl>
                                          <p:spTgt spid="26"/>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9"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dissolve">
                                      <p:cBhvr>
                                        <p:cTn id="57" dur="500"/>
                                        <p:tgtEl>
                                          <p:spTgt spid="34"/>
                                        </p:tgtEl>
                                      </p:cBhvr>
                                    </p:animEffect>
                                  </p:childTnLst>
                                </p:cTn>
                              </p:par>
                            </p:childTnLst>
                          </p:cTn>
                        </p:par>
                        <p:par>
                          <p:cTn id="58" fill="hold">
                            <p:stCondLst>
                              <p:cond delay="1000"/>
                            </p:stCondLst>
                            <p:childTnLst>
                              <p:par>
                                <p:cTn id="59" presetID="9" presetClass="entr" presetSubtype="0" fill="hold"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dissolve">
                                      <p:cBhvr>
                                        <p:cTn id="61" dur="500"/>
                                        <p:tgtEl>
                                          <p:spTgt spid="77"/>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3"/>
                                        </p:tgtEl>
                                        <p:attrNameLst>
                                          <p:attrName>fillcolor</p:attrName>
                                        </p:attrNameLst>
                                      </p:cBhvr>
                                      <p:to>
                                        <a:srgbClr val="0DC020"/>
                                      </p:to>
                                    </p:animClr>
                                    <p:set>
                                      <p:cBhvr>
                                        <p:cTn id="66" dur="500" fill="hold"/>
                                        <p:tgtEl>
                                          <p:spTgt spid="33"/>
                                        </p:tgtEl>
                                        <p:attrNameLst>
                                          <p:attrName>fill.type</p:attrName>
                                        </p:attrNameLst>
                                      </p:cBhvr>
                                      <p:to>
                                        <p:strVal val="solid"/>
                                      </p:to>
                                    </p:set>
                                    <p:set>
                                      <p:cBhvr>
                                        <p:cTn id="67" dur="500" fill="hold"/>
                                        <p:tgtEl>
                                          <p:spTgt spid="33"/>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26"/>
                                        </p:tgtEl>
                                        <p:attrNameLst>
                                          <p:attrName>fillcolor</p:attrName>
                                        </p:attrNameLst>
                                      </p:cBhvr>
                                      <p:to>
                                        <a:srgbClr val="0DC020"/>
                                      </p:to>
                                    </p:animClr>
                                    <p:set>
                                      <p:cBhvr>
                                        <p:cTn id="70" dur="500" fill="hold"/>
                                        <p:tgtEl>
                                          <p:spTgt spid="26"/>
                                        </p:tgtEl>
                                        <p:attrNameLst>
                                          <p:attrName>fill.type</p:attrName>
                                        </p:attrNameLst>
                                      </p:cBhvr>
                                      <p:to>
                                        <p:strVal val="solid"/>
                                      </p:to>
                                    </p:set>
                                    <p:set>
                                      <p:cBhvr>
                                        <p:cTn id="71" dur="500" fill="hold"/>
                                        <p:tgtEl>
                                          <p:spTgt spid="26"/>
                                        </p:tgtEl>
                                        <p:attrNameLst>
                                          <p:attrName>fill.on</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9" presetClass="exit" presetSubtype="0" fill="hold" nodeType="clickEffect">
                                  <p:stCondLst>
                                    <p:cond delay="0"/>
                                  </p:stCondLst>
                                  <p:childTnLst>
                                    <p:animEffect transition="out" filter="dissolve">
                                      <p:cBhvr>
                                        <p:cTn id="75" dur="500"/>
                                        <p:tgtEl>
                                          <p:spTgt spid="34"/>
                                        </p:tgtEl>
                                      </p:cBhvr>
                                    </p:animEffect>
                                    <p:set>
                                      <p:cBhvr>
                                        <p:cTn id="76" dur="1" fill="hold">
                                          <p:stCondLst>
                                            <p:cond delay="499"/>
                                          </p:stCondLst>
                                        </p:cTn>
                                        <p:tgtEl>
                                          <p:spTgt spid="34"/>
                                        </p:tgtEl>
                                        <p:attrNameLst>
                                          <p:attrName>style.visibility</p:attrName>
                                        </p:attrNameLst>
                                      </p:cBhvr>
                                      <p:to>
                                        <p:strVal val="hidden"/>
                                      </p:to>
                                    </p:set>
                                  </p:childTnLst>
                                </p:cTn>
                              </p:par>
                              <p:par>
                                <p:cTn id="77" presetID="9" presetClass="exit" presetSubtype="0" fill="hold" grpId="1" nodeType="withEffect">
                                  <p:stCondLst>
                                    <p:cond delay="0"/>
                                  </p:stCondLst>
                                  <p:childTnLst>
                                    <p:animEffect transition="out" filter="dissolv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77"/>
                                        </p:tgtEl>
                                      </p:cBhvr>
                                    </p:animEffect>
                                    <p:set>
                                      <p:cBhvr>
                                        <p:cTn id="82" dur="1" fill="hold">
                                          <p:stCondLst>
                                            <p:cond delay="499"/>
                                          </p:stCondLst>
                                        </p:cTn>
                                        <p:tgtEl>
                                          <p:spTgt spid="77"/>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500"/>
                                        <p:tgtEl>
                                          <p:spTgt spid="33"/>
                                        </p:tgtEl>
                                      </p:cBhvr>
                                    </p:animEffect>
                                    <p:set>
                                      <p:cBhvr>
                                        <p:cTn id="85" dur="1" fill="hold">
                                          <p:stCondLst>
                                            <p:cond delay="499"/>
                                          </p:stCondLst>
                                        </p:cTn>
                                        <p:tgtEl>
                                          <p:spTgt spid="3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fill="hold"/>
                                        <p:tgtEl>
                                          <p:spTgt spid="21"/>
                                        </p:tgtEl>
                                        <p:attrNameLst>
                                          <p:attrName>ppt_x</p:attrName>
                                        </p:attrNameLst>
                                      </p:cBhvr>
                                      <p:tavLst>
                                        <p:tav tm="0">
                                          <p:val>
                                            <p:strVal val="0-#ppt_w/2"/>
                                          </p:val>
                                        </p:tav>
                                        <p:tav tm="100000">
                                          <p:val>
                                            <p:strVal val="#ppt_x"/>
                                          </p:val>
                                        </p:tav>
                                      </p:tavLst>
                                    </p:anim>
                                    <p:anim calcmode="lin" valueType="num">
                                      <p:cBhvr additive="base">
                                        <p:cTn id="91" dur="500" fill="hold"/>
                                        <p:tgtEl>
                                          <p:spTgt spid="21"/>
                                        </p:tgtEl>
                                        <p:attrNameLst>
                                          <p:attrName>ppt_y</p:attrName>
                                        </p:attrNameLst>
                                      </p:cBhvr>
                                      <p:tavLst>
                                        <p:tav tm="0">
                                          <p:val>
                                            <p:strVal val="#ppt_y"/>
                                          </p:val>
                                        </p:tav>
                                        <p:tav tm="100000">
                                          <p:val>
                                            <p:strVal val="#ppt_y"/>
                                          </p:val>
                                        </p:tav>
                                      </p:tavLst>
                                    </p:anim>
                                  </p:childTnLst>
                                </p:cTn>
                              </p:par>
                            </p:childTnLst>
                          </p:cTn>
                        </p:par>
                        <p:par>
                          <p:cTn id="92" fill="hold">
                            <p:stCondLst>
                              <p:cond delay="500"/>
                            </p:stCondLst>
                            <p:childTnLst>
                              <p:par>
                                <p:cTn id="93" presetID="9" presetClass="entr" presetSubtype="0" fill="hold"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dissolve">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mph" presetSubtype="2" fill="hold" nodeType="clickEffect">
                                  <p:stCondLst>
                                    <p:cond delay="0"/>
                                  </p:stCondLst>
                                  <p:childTnLst>
                                    <p:animClr clrSpc="rgb" dir="cw">
                                      <p:cBhvr>
                                        <p:cTn id="99" dur="500" fill="hold"/>
                                        <p:tgtEl>
                                          <p:spTgt spid="21"/>
                                        </p:tgtEl>
                                        <p:attrNameLst>
                                          <p:attrName>fillcolor</p:attrName>
                                        </p:attrNameLst>
                                      </p:cBhvr>
                                      <p:to>
                                        <a:srgbClr val="0DC020"/>
                                      </p:to>
                                    </p:animClr>
                                    <p:set>
                                      <p:cBhvr>
                                        <p:cTn id="100" dur="500" fill="hold"/>
                                        <p:tgtEl>
                                          <p:spTgt spid="21"/>
                                        </p:tgtEl>
                                        <p:attrNameLst>
                                          <p:attrName>fill.type</p:attrName>
                                        </p:attrNameLst>
                                      </p:cBhvr>
                                      <p:to>
                                        <p:strVal val="solid"/>
                                      </p:to>
                                    </p:set>
                                    <p:set>
                                      <p:cBhvr>
                                        <p:cTn id="101" dur="500" fill="hold"/>
                                        <p:tgtEl>
                                          <p:spTgt spid="21"/>
                                        </p:tgtEl>
                                        <p:attrNameLst>
                                          <p:attrName>fill.on</p:attrName>
                                        </p:attrNameLst>
                                      </p:cBhvr>
                                      <p:to>
                                        <p:strVal val="true"/>
                                      </p:to>
                                    </p:set>
                                  </p:childTnLst>
                                </p:cTn>
                              </p:par>
                              <p:par>
                                <p:cTn id="102" presetID="1" presetClass="emph" presetSubtype="2" fill="hold" nodeType="withEffect">
                                  <p:stCondLst>
                                    <p:cond delay="0"/>
                                  </p:stCondLst>
                                  <p:childTnLst>
                                    <p:animClr clrSpc="rgb" dir="cw">
                                      <p:cBhvr>
                                        <p:cTn id="103" dur="500" fill="hold"/>
                                        <p:tgtEl>
                                          <p:spTgt spid="69"/>
                                        </p:tgtEl>
                                        <p:attrNameLst>
                                          <p:attrName>fillcolor</p:attrName>
                                        </p:attrNameLst>
                                      </p:cBhvr>
                                      <p:to>
                                        <a:srgbClr val="0DC020"/>
                                      </p:to>
                                    </p:animClr>
                                    <p:set>
                                      <p:cBhvr>
                                        <p:cTn id="104" dur="500" fill="hold"/>
                                        <p:tgtEl>
                                          <p:spTgt spid="69"/>
                                        </p:tgtEl>
                                        <p:attrNameLst>
                                          <p:attrName>fill.type</p:attrName>
                                        </p:attrNameLst>
                                      </p:cBhvr>
                                      <p:to>
                                        <p:strVal val="solid"/>
                                      </p:to>
                                    </p:set>
                                    <p:set>
                                      <p:cBhvr>
                                        <p:cTn id="105" dur="500" fill="hold"/>
                                        <p:tgtEl>
                                          <p:spTgt spid="69"/>
                                        </p:tgtEl>
                                        <p:attrNameLst>
                                          <p:attrName>fill.on</p:attrName>
                                        </p:attrNameLst>
                                      </p:cBhvr>
                                      <p:to>
                                        <p:strVal val="true"/>
                                      </p:to>
                                    </p:set>
                                  </p:childTnLst>
                                </p:cTn>
                              </p:par>
                            </p:childTnLst>
                          </p:cTn>
                        </p:par>
                      </p:childTnLst>
                    </p:cTn>
                  </p:par>
                  <p:par>
                    <p:cTn id="106" fill="hold">
                      <p:stCondLst>
                        <p:cond delay="indefinite"/>
                      </p:stCondLst>
                      <p:childTnLst>
                        <p:par>
                          <p:cTn id="107" fill="hold">
                            <p:stCondLst>
                              <p:cond delay="0"/>
                            </p:stCondLst>
                            <p:childTnLst>
                              <p:par>
                                <p:cTn id="108" presetID="9" presetClass="exit" presetSubtype="0" fill="hold" grpId="1" nodeType="clickEffect">
                                  <p:stCondLst>
                                    <p:cond delay="0"/>
                                  </p:stCondLst>
                                  <p:childTnLst>
                                    <p:animEffect transition="out" filter="dissolve">
                                      <p:cBhvr>
                                        <p:cTn id="109" dur="500"/>
                                        <p:tgtEl>
                                          <p:spTgt spid="21"/>
                                        </p:tgtEl>
                                      </p:cBhvr>
                                    </p:animEffect>
                                    <p:set>
                                      <p:cBhvr>
                                        <p:cTn id="110" dur="1" fill="hold">
                                          <p:stCondLst>
                                            <p:cond delay="499"/>
                                          </p:stCondLst>
                                        </p:cTn>
                                        <p:tgtEl>
                                          <p:spTgt spid="21"/>
                                        </p:tgtEl>
                                        <p:attrNameLst>
                                          <p:attrName>style.visibility</p:attrName>
                                        </p:attrNameLst>
                                      </p:cBhvr>
                                      <p:to>
                                        <p:strVal val="hidden"/>
                                      </p:to>
                                    </p:set>
                                  </p:childTnLst>
                                </p:cTn>
                              </p:par>
                              <p:par>
                                <p:cTn id="111" presetID="9" presetClass="exit" presetSubtype="0" fill="hold" nodeType="withEffect">
                                  <p:stCondLst>
                                    <p:cond delay="0"/>
                                  </p:stCondLst>
                                  <p:childTnLst>
                                    <p:animEffect transition="out" filter="dissolve">
                                      <p:cBhvr>
                                        <p:cTn id="112" dur="500"/>
                                        <p:tgtEl>
                                          <p:spTgt spid="22"/>
                                        </p:tgtEl>
                                      </p:cBhvr>
                                    </p:animEffect>
                                    <p:set>
                                      <p:cBhvr>
                                        <p:cTn id="113" dur="1" fill="hold">
                                          <p:stCondLst>
                                            <p:cond delay="499"/>
                                          </p:stCondLst>
                                        </p:cTn>
                                        <p:tgtEl>
                                          <p:spTgt spid="22"/>
                                        </p:tgtEl>
                                        <p:attrNameLst>
                                          <p:attrName>style.visibility</p:attrName>
                                        </p:attrNameLst>
                                      </p:cBhvr>
                                      <p:to>
                                        <p:strVal val="hidden"/>
                                      </p:to>
                                    </p:set>
                                  </p:childTnLst>
                                </p:cTn>
                              </p:par>
                              <p:par>
                                <p:cTn id="114" presetID="9" presetClass="exit" presetSubtype="0" fill="hold" grpId="1" nodeType="withEffect">
                                  <p:stCondLst>
                                    <p:cond delay="0"/>
                                  </p:stCondLst>
                                  <p:childTnLst>
                                    <p:animEffect transition="out" filter="dissolve">
                                      <p:cBhvr>
                                        <p:cTn id="115" dur="500"/>
                                        <p:tgtEl>
                                          <p:spTgt spid="69"/>
                                        </p:tgtEl>
                                      </p:cBhvr>
                                    </p:animEffect>
                                    <p:set>
                                      <p:cBhvr>
                                        <p:cTn id="116"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33" grpId="0" animBg="1"/>
      <p:bldP spid="33" grpId="1" animBg="1"/>
      <p:bldP spid="35" grpId="0" animBg="1"/>
      <p:bldP spid="35" grpId="1" animBg="1"/>
      <p:bldP spid="69" grpId="0" animBg="1"/>
      <p:bldP spid="69" grpId="1" animBg="1"/>
      <p:bldP spid="21" grpId="0" animBg="1"/>
      <p:bldP spid="21"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868362"/>
          </a:xfrm>
        </p:spPr>
        <p:txBody>
          <a:bodyPr>
            <a:normAutofit fontScale="90000"/>
          </a:bodyPr>
          <a:lstStyle/>
          <a:p>
            <a:pPr algn="l"/>
            <a:r>
              <a:rPr lang="en-US" b="1" dirty="0" smtClean="0">
                <a:solidFill>
                  <a:srgbClr val="000090"/>
                </a:solidFill>
              </a:rPr>
              <a:t>Large Market, Highly Sensitized Patients</a:t>
            </a:r>
            <a:endParaRPr lang="en-US" b="1" dirty="0">
              <a:solidFill>
                <a:srgbClr val="000090"/>
              </a:solidFill>
            </a:endParaRPr>
          </a:p>
        </p:txBody>
      </p:sp>
      <p:sp>
        <p:nvSpPr>
          <p:cNvPr id="5" name="Slide Number Placeholder 4"/>
          <p:cNvSpPr>
            <a:spLocks noGrp="1"/>
          </p:cNvSpPr>
          <p:nvPr>
            <p:ph type="sldNum" sz="quarter" idx="12"/>
          </p:nvPr>
        </p:nvSpPr>
        <p:spPr/>
        <p:txBody>
          <a:bodyPr/>
          <a:lstStyle/>
          <a:p>
            <a:fld id="{03204874-F9E1-3F4E-A7E1-597516EF1B7C}" type="slidenum">
              <a:rPr lang="en-US" smtClean="0"/>
              <a:t>79</a:t>
            </a:fld>
            <a:endParaRPr lang="en-US"/>
          </a:p>
        </p:txBody>
      </p:sp>
      <p:sp>
        <p:nvSpPr>
          <p:cNvPr id="22" name="Content Placeholder 2"/>
          <p:cNvSpPr>
            <a:spLocks noGrp="1"/>
          </p:cNvSpPr>
          <p:nvPr>
            <p:ph idx="1"/>
          </p:nvPr>
        </p:nvSpPr>
        <p:spPr>
          <a:xfrm>
            <a:off x="381000" y="1066800"/>
            <a:ext cx="8229600" cy="5562600"/>
          </a:xfrm>
        </p:spPr>
        <p:txBody>
          <a:bodyPr>
            <a:noAutofit/>
          </a:bodyPr>
          <a:lstStyle/>
          <a:p>
            <a:r>
              <a:rPr lang="en-US" dirty="0" smtClean="0">
                <a:solidFill>
                  <a:srgbClr val="000000"/>
                </a:solidFill>
              </a:rPr>
              <a:t>we model a large market regime, with highly sensitized domestic patients:  p (</a:t>
            </a:r>
            <a:r>
              <a:rPr lang="en-US" dirty="0" err="1" smtClean="0">
                <a:solidFill>
                  <a:srgbClr val="000000"/>
                </a:solidFill>
              </a:rPr>
              <a:t>prob</a:t>
            </a:r>
            <a:r>
              <a:rPr lang="en-US" dirty="0" smtClean="0">
                <a:solidFill>
                  <a:srgbClr val="000000"/>
                </a:solidFill>
              </a:rPr>
              <a:t> of compatibility) is “small” and “m”  (domestic arrival rate) is large.</a:t>
            </a:r>
            <a:endParaRPr lang="en-US" dirty="0">
              <a:solidFill>
                <a:srgbClr val="000000"/>
              </a:solidFill>
            </a:endParaRPr>
          </a:p>
          <a:p>
            <a:r>
              <a:rPr lang="en-US" dirty="0" smtClean="0">
                <a:solidFill>
                  <a:srgbClr val="000000"/>
                </a:solidFill>
              </a:rPr>
              <a:t>Formally: </a:t>
            </a:r>
          </a:p>
          <a:p>
            <a:pPr lvl="1"/>
            <a:r>
              <a:rPr lang="en-US" sz="3200" i="1" dirty="0" smtClean="0">
                <a:solidFill>
                  <a:srgbClr val="000000"/>
                </a:solidFill>
              </a:rPr>
              <a:t>m </a:t>
            </a:r>
            <a:r>
              <a:rPr lang="en-US" sz="3200" i="1" baseline="30000" dirty="0" smtClean="0">
                <a:solidFill>
                  <a:srgbClr val="000000"/>
                </a:solidFill>
              </a:rPr>
              <a:t>.</a:t>
            </a:r>
            <a:r>
              <a:rPr lang="en-US" sz="3200" i="1" dirty="0" smtClean="0">
                <a:solidFill>
                  <a:srgbClr val="000000"/>
                </a:solidFill>
              </a:rPr>
              <a:t> p = ω(1) (</a:t>
            </a:r>
            <a:r>
              <a:rPr lang="en-US" sz="3200" i="1" dirty="0" err="1" smtClean="0">
                <a:solidFill>
                  <a:srgbClr val="000000"/>
                </a:solidFill>
              </a:rPr>
              <a:t>mp</a:t>
            </a:r>
            <a:r>
              <a:rPr lang="en-US" sz="3200" i="1" dirty="0" smtClean="0">
                <a:solidFill>
                  <a:srgbClr val="000000"/>
                </a:solidFill>
              </a:rPr>
              <a:t>, the average degree of a node gets arbitrarily large as # nodes grows</a:t>
            </a:r>
          </a:p>
          <a:p>
            <a:pPr lvl="1"/>
            <a:r>
              <a:rPr lang="en-US" sz="3200" i="1" dirty="0">
                <a:solidFill>
                  <a:srgbClr val="000000"/>
                </a:solidFill>
              </a:rPr>
              <a:t>m </a:t>
            </a:r>
            <a:r>
              <a:rPr lang="en-US" sz="3200" i="1" baseline="30000" dirty="0">
                <a:solidFill>
                  <a:srgbClr val="000000"/>
                </a:solidFill>
              </a:rPr>
              <a:t>.</a:t>
            </a:r>
            <a:r>
              <a:rPr lang="en-US" sz="3200" i="1" dirty="0">
                <a:solidFill>
                  <a:srgbClr val="000000"/>
                </a:solidFill>
              </a:rPr>
              <a:t> p = </a:t>
            </a:r>
            <a:r>
              <a:rPr lang="en-US" sz="3200" i="1" dirty="0" smtClean="0">
                <a:solidFill>
                  <a:srgbClr val="000000"/>
                </a:solidFill>
              </a:rPr>
              <a:t>o(n)  (</a:t>
            </a:r>
            <a:r>
              <a:rPr lang="en-US" sz="3200" i="1" dirty="0" err="1" smtClean="0">
                <a:solidFill>
                  <a:srgbClr val="000000"/>
                </a:solidFill>
              </a:rPr>
              <a:t>mp</a:t>
            </a:r>
            <a:r>
              <a:rPr lang="en-US" sz="3200" i="1" dirty="0" smtClean="0">
                <a:solidFill>
                  <a:srgbClr val="000000"/>
                </a:solidFill>
              </a:rPr>
              <a:t> grows slower than </a:t>
            </a:r>
            <a:r>
              <a:rPr lang="en-US" sz="3200" i="1" dirty="0">
                <a:solidFill>
                  <a:srgbClr val="000000"/>
                </a:solidFill>
              </a:rPr>
              <a:t># </a:t>
            </a:r>
            <a:r>
              <a:rPr lang="en-US" sz="3200" i="1" dirty="0" smtClean="0">
                <a:solidFill>
                  <a:srgbClr val="000000"/>
                </a:solidFill>
              </a:rPr>
              <a:t>nodes: the percentage of other nodes connected to each node goes to zero—the graph remains sparse)</a:t>
            </a:r>
            <a:endParaRPr lang="en-US" sz="3200" dirty="0">
              <a:solidFill>
                <a:srgbClr val="000000"/>
              </a:solidFill>
            </a:endParaRPr>
          </a:p>
          <a:p>
            <a:pPr marL="457200" lvl="1" indent="0">
              <a:buNone/>
            </a:pPr>
            <a:r>
              <a:rPr lang="en-US" sz="3200" dirty="0" smtClean="0">
                <a:solidFill>
                  <a:srgbClr val="000000"/>
                </a:solidFill>
              </a:rPr>
              <a:t> </a:t>
            </a:r>
            <a:endParaRPr lang="en-US" sz="3200" dirty="0">
              <a:solidFill>
                <a:srgbClr val="000000"/>
              </a:solidFill>
            </a:endParaRPr>
          </a:p>
        </p:txBody>
      </p:sp>
    </p:spTree>
    <p:extLst>
      <p:ext uri="{BB962C8B-B14F-4D97-AF65-F5344CB8AC3E}">
        <p14:creationId xmlns:p14="http://schemas.microsoft.com/office/powerpoint/2010/main" val="45205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79E2E4E-F93E-4943-8887-CD197A9A0403}" type="slidenum">
              <a:rPr lang="en-US" altLang="en-US"/>
              <a:pPr/>
              <a:t>8</a:t>
            </a:fld>
            <a:endParaRPr lang="en-US" altLang="en-US"/>
          </a:p>
        </p:txBody>
      </p:sp>
      <p:sp>
        <p:nvSpPr>
          <p:cNvPr id="48130" name="Rectangle 2"/>
          <p:cNvSpPr>
            <a:spLocks noGrp="1" noChangeArrowheads="1"/>
          </p:cNvSpPr>
          <p:nvPr>
            <p:ph type="title"/>
          </p:nvPr>
        </p:nvSpPr>
        <p:spPr>
          <a:xfrm>
            <a:off x="457200" y="381000"/>
            <a:ext cx="8001000" cy="1219200"/>
          </a:xfrm>
        </p:spPr>
        <p:txBody>
          <a:bodyPr>
            <a:normAutofit fontScale="90000"/>
          </a:bodyPr>
          <a:lstStyle/>
          <a:p>
            <a:pPr algn="l"/>
            <a:r>
              <a:rPr lang="en-US" altLang="en-US" sz="3200" dirty="0"/>
              <a:t>Theorem (Shapley and Scarf 74): the allocation x produced by the top trading cycle algorithm is in the core (no set of agents can all do better than to participate)</a:t>
            </a:r>
          </a:p>
        </p:txBody>
      </p:sp>
      <p:sp>
        <p:nvSpPr>
          <p:cNvPr id="48131" name="Rectangle 3"/>
          <p:cNvSpPr>
            <a:spLocks noGrp="1" noChangeArrowheads="1"/>
          </p:cNvSpPr>
          <p:nvPr>
            <p:ph type="body" idx="1"/>
          </p:nvPr>
        </p:nvSpPr>
        <p:spPr>
          <a:xfrm>
            <a:off x="228600" y="1965960"/>
            <a:ext cx="8686800" cy="4876800"/>
          </a:xfrm>
        </p:spPr>
        <p:txBody>
          <a:bodyPr>
            <a:normAutofit lnSpcReduction="10000"/>
          </a:bodyPr>
          <a:lstStyle/>
          <a:p>
            <a:pPr>
              <a:lnSpc>
                <a:spcPct val="90000"/>
              </a:lnSpc>
              <a:buFontTx/>
              <a:buNone/>
            </a:pPr>
            <a:r>
              <a:rPr lang="en-US" altLang="en-US" sz="2400" dirty="0"/>
              <a:t>Proof : Let the cycles, in order of removal, be C1, C2,…Ck.  (In case two cycles are removed at the same period, the order is arbitrary.)</a:t>
            </a:r>
          </a:p>
          <a:p>
            <a:pPr>
              <a:lnSpc>
                <a:spcPct val="90000"/>
              </a:lnSpc>
              <a:buFontTx/>
              <a:buNone/>
            </a:pPr>
            <a:endParaRPr lang="en-US" altLang="en-US" sz="2400" dirty="0"/>
          </a:p>
          <a:p>
            <a:pPr>
              <a:lnSpc>
                <a:spcPct val="90000"/>
              </a:lnSpc>
            </a:pPr>
            <a:r>
              <a:rPr lang="en-US" altLang="en-US" sz="2400" dirty="0"/>
              <a:t>Suppose agent a is in C1.  Then </a:t>
            </a:r>
            <a:r>
              <a:rPr lang="en-US" altLang="en-US" sz="2400" dirty="0" err="1"/>
              <a:t>x</a:t>
            </a:r>
            <a:r>
              <a:rPr lang="en-US" altLang="en-US" sz="2400" baseline="-25000" dirty="0" err="1"/>
              <a:t>a</a:t>
            </a:r>
            <a:r>
              <a:rPr lang="en-US" altLang="en-US" sz="2400" dirty="0"/>
              <a:t> is a’s first choice, so a can’t do better at any other allocation y, so no y dominates x via a coalition containing a.</a:t>
            </a:r>
          </a:p>
          <a:p>
            <a:pPr>
              <a:lnSpc>
                <a:spcPct val="90000"/>
              </a:lnSpc>
              <a:buFontTx/>
              <a:buNone/>
            </a:pPr>
            <a:endParaRPr lang="en-US" altLang="en-US" sz="2400" dirty="0"/>
          </a:p>
          <a:p>
            <a:pPr>
              <a:lnSpc>
                <a:spcPct val="90000"/>
              </a:lnSpc>
            </a:pPr>
            <a:r>
              <a:rPr lang="en-US" altLang="en-US" sz="2400" dirty="0"/>
              <a:t>Induction: suppose we have shown that no agent from cycles C1,…</a:t>
            </a:r>
            <a:r>
              <a:rPr lang="en-US" altLang="en-US" sz="2400" dirty="0" err="1"/>
              <a:t>Cj</a:t>
            </a:r>
            <a:r>
              <a:rPr lang="en-US" altLang="en-US" sz="2400" dirty="0"/>
              <a:t> can be in a dominating coalition.  Then if a is in cycle Cj+1, the only way that agent a can be better off at some y than at x is if, at y, a receives one of the houses that originally belonged to an agent b in one of C1,…</a:t>
            </a:r>
            <a:r>
              <a:rPr lang="en-US" altLang="en-US" sz="2400" dirty="0" err="1"/>
              <a:t>Cj</a:t>
            </a:r>
            <a:r>
              <a:rPr lang="en-US" altLang="en-US" sz="2400" dirty="0"/>
              <a:t> . But, by the inductive hypothesis, y cannot dominate x via a coalition that contains b…</a:t>
            </a:r>
          </a:p>
        </p:txBody>
      </p:sp>
    </p:spTree>
    <p:extLst>
      <p:ext uri="{BB962C8B-B14F-4D97-AF65-F5344CB8AC3E}">
        <p14:creationId xmlns:p14="http://schemas.microsoft.com/office/powerpoint/2010/main" val="7550091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b="1" dirty="0" smtClean="0">
                <a:solidFill>
                  <a:srgbClr val="000090"/>
                </a:solidFill>
              </a:rPr>
              <a:t>Costs</a:t>
            </a:r>
            <a:endParaRPr lang="en-US" b="1" dirty="0">
              <a:solidFill>
                <a:srgbClr val="000090"/>
              </a:solidFill>
            </a:endParaRPr>
          </a:p>
        </p:txBody>
      </p:sp>
      <p:sp>
        <p:nvSpPr>
          <p:cNvPr id="5" name="Slide Number Placeholder 4"/>
          <p:cNvSpPr>
            <a:spLocks noGrp="1"/>
          </p:cNvSpPr>
          <p:nvPr>
            <p:ph type="sldNum" sz="quarter" idx="12"/>
          </p:nvPr>
        </p:nvSpPr>
        <p:spPr/>
        <p:txBody>
          <a:bodyPr/>
          <a:lstStyle/>
          <a:p>
            <a:fld id="{03204874-F9E1-3F4E-A7E1-597516EF1B7C}" type="slidenum">
              <a:rPr lang="en-US" smtClean="0"/>
              <a:t>80</a:t>
            </a:fld>
            <a:endParaRPr lang="en-US"/>
          </a:p>
        </p:txBody>
      </p:sp>
      <p:sp>
        <p:nvSpPr>
          <p:cNvPr id="22" name="Content Placeholder 2"/>
          <p:cNvSpPr>
            <a:spLocks noGrp="1"/>
          </p:cNvSpPr>
          <p:nvPr>
            <p:ph idx="1"/>
          </p:nvPr>
        </p:nvSpPr>
        <p:spPr>
          <a:xfrm>
            <a:off x="457200" y="914400"/>
            <a:ext cx="8458200" cy="5791200"/>
          </a:xfrm>
        </p:spPr>
        <p:txBody>
          <a:bodyPr>
            <a:noAutofit/>
          </a:bodyPr>
          <a:lstStyle/>
          <a:p>
            <a:r>
              <a:rPr lang="en-US" i="1" dirty="0" smtClean="0">
                <a:solidFill>
                  <a:srgbClr val="000000"/>
                </a:solidFill>
              </a:rPr>
              <a:t>C</a:t>
            </a:r>
            <a:r>
              <a:rPr lang="en-US" i="1" baseline="-25000" dirty="0" smtClean="0">
                <a:solidFill>
                  <a:srgbClr val="000000"/>
                </a:solidFill>
              </a:rPr>
              <a:t>d</a:t>
            </a:r>
            <a:r>
              <a:rPr lang="en-US" dirty="0" smtClean="0">
                <a:solidFill>
                  <a:srgbClr val="000000"/>
                </a:solidFill>
              </a:rPr>
              <a:t> : cost of dialysis per patient per year</a:t>
            </a:r>
            <a:endParaRPr lang="en-US" dirty="0">
              <a:solidFill>
                <a:srgbClr val="000000"/>
              </a:solidFill>
            </a:endParaRPr>
          </a:p>
          <a:p>
            <a:r>
              <a:rPr lang="en-US" i="1" dirty="0" smtClean="0">
                <a:solidFill>
                  <a:srgbClr val="000000"/>
                </a:solidFill>
              </a:rPr>
              <a:t>C</a:t>
            </a:r>
            <a:r>
              <a:rPr lang="en-US" i="1" baseline="-25000" dirty="0">
                <a:solidFill>
                  <a:srgbClr val="000000"/>
                </a:solidFill>
              </a:rPr>
              <a:t>s</a:t>
            </a:r>
            <a:r>
              <a:rPr lang="en-US" dirty="0" smtClean="0">
                <a:solidFill>
                  <a:srgbClr val="000000"/>
                </a:solidFill>
              </a:rPr>
              <a:t> : cost of surgery (and maintenance therapy) per patient</a:t>
            </a:r>
            <a:endParaRPr lang="en-US" i="1" dirty="0">
              <a:solidFill>
                <a:srgbClr val="000000"/>
              </a:solidFill>
            </a:endParaRPr>
          </a:p>
          <a:p>
            <a:r>
              <a:rPr lang="en-US" i="1" dirty="0" smtClean="0">
                <a:solidFill>
                  <a:srgbClr val="000000"/>
                </a:solidFill>
              </a:rPr>
              <a:t>W(</a:t>
            </a:r>
            <a:r>
              <a:rPr lang="en-US" i="1" dirty="0" err="1" smtClean="0">
                <a:solidFill>
                  <a:srgbClr val="000000"/>
                </a:solidFill>
              </a:rPr>
              <a:t>λ</a:t>
            </a:r>
            <a:r>
              <a:rPr lang="en-US" i="1" dirty="0" smtClean="0">
                <a:solidFill>
                  <a:srgbClr val="000000"/>
                </a:solidFill>
              </a:rPr>
              <a:t>) </a:t>
            </a:r>
            <a:r>
              <a:rPr lang="en-US" dirty="0" smtClean="0">
                <a:solidFill>
                  <a:srgbClr val="000000"/>
                </a:solidFill>
              </a:rPr>
              <a:t>: Average waiting time of all agents in GKE(</a:t>
            </a:r>
            <a:r>
              <a:rPr lang="en-US" i="1" dirty="0" err="1">
                <a:solidFill>
                  <a:srgbClr val="000000"/>
                </a:solidFill>
              </a:rPr>
              <a:t>λ</a:t>
            </a:r>
            <a:r>
              <a:rPr lang="en-US" dirty="0" smtClean="0">
                <a:solidFill>
                  <a:srgbClr val="000000"/>
                </a:solidFill>
              </a:rPr>
              <a:t>)</a:t>
            </a:r>
          </a:p>
          <a:p>
            <a:pPr lvl="1"/>
            <a:r>
              <a:rPr lang="en-US" sz="3200" i="1" dirty="0" smtClean="0">
                <a:solidFill>
                  <a:srgbClr val="000000"/>
                </a:solidFill>
              </a:rPr>
              <a:t>W(0)</a:t>
            </a:r>
            <a:r>
              <a:rPr lang="en-US" sz="3200" dirty="0" smtClean="0">
                <a:solidFill>
                  <a:srgbClr val="000000"/>
                </a:solidFill>
              </a:rPr>
              <a:t> : Average waiting time under status quo</a:t>
            </a:r>
            <a:endParaRPr lang="en-US" sz="3200" i="1" dirty="0" smtClean="0">
              <a:solidFill>
                <a:srgbClr val="000000"/>
              </a:solidFill>
            </a:endParaRPr>
          </a:p>
          <a:p>
            <a:r>
              <a:rPr lang="en-US" i="1" dirty="0" smtClean="0">
                <a:solidFill>
                  <a:srgbClr val="000000"/>
                </a:solidFill>
              </a:rPr>
              <a:t>C</a:t>
            </a:r>
            <a:r>
              <a:rPr lang="en-US" i="1" dirty="0">
                <a:solidFill>
                  <a:srgbClr val="000000"/>
                </a:solidFill>
              </a:rPr>
              <a:t>(</a:t>
            </a:r>
            <a:r>
              <a:rPr lang="en-US" i="1" dirty="0" err="1">
                <a:solidFill>
                  <a:srgbClr val="000000"/>
                </a:solidFill>
              </a:rPr>
              <a:t>λ</a:t>
            </a:r>
            <a:r>
              <a:rPr lang="en-US" i="1" dirty="0" smtClean="0">
                <a:solidFill>
                  <a:srgbClr val="000000"/>
                </a:solidFill>
              </a:rPr>
              <a:t>): Total cost = C</a:t>
            </a:r>
            <a:r>
              <a:rPr lang="en-US" i="1" baseline="-25000" dirty="0" smtClean="0">
                <a:solidFill>
                  <a:srgbClr val="000000"/>
                </a:solidFill>
              </a:rPr>
              <a:t>d </a:t>
            </a:r>
            <a:r>
              <a:rPr lang="en-US" i="1" dirty="0" smtClean="0">
                <a:solidFill>
                  <a:srgbClr val="000000"/>
                </a:solidFill>
              </a:rPr>
              <a:t>W(</a:t>
            </a:r>
            <a:r>
              <a:rPr lang="en-US" i="1" dirty="0" err="1">
                <a:solidFill>
                  <a:srgbClr val="000000"/>
                </a:solidFill>
              </a:rPr>
              <a:t>λ</a:t>
            </a:r>
            <a:r>
              <a:rPr lang="en-US" i="1" dirty="0">
                <a:solidFill>
                  <a:srgbClr val="000000"/>
                </a:solidFill>
              </a:rPr>
              <a:t>) </a:t>
            </a:r>
            <a:r>
              <a:rPr lang="en-US" i="1" dirty="0" smtClean="0">
                <a:solidFill>
                  <a:srgbClr val="000000"/>
                </a:solidFill>
              </a:rPr>
              <a:t>+ C</a:t>
            </a:r>
            <a:r>
              <a:rPr lang="en-US" i="1" baseline="-25000" dirty="0" smtClean="0">
                <a:solidFill>
                  <a:srgbClr val="000000"/>
                </a:solidFill>
              </a:rPr>
              <a:t>s</a:t>
            </a:r>
            <a:r>
              <a:rPr lang="en-US" i="1" dirty="0" smtClean="0">
                <a:solidFill>
                  <a:srgbClr val="000000"/>
                </a:solidFill>
              </a:rPr>
              <a:t> </a:t>
            </a:r>
            <a:r>
              <a:rPr lang="en-US" i="1" baseline="30000" dirty="0" smtClean="0">
                <a:solidFill>
                  <a:srgbClr val="000000"/>
                </a:solidFill>
              </a:rPr>
              <a:t>.</a:t>
            </a:r>
            <a:r>
              <a:rPr lang="en-US" i="1" dirty="0" smtClean="0">
                <a:solidFill>
                  <a:srgbClr val="000000"/>
                </a:solidFill>
              </a:rPr>
              <a:t> (# of all  matched patients)</a:t>
            </a:r>
            <a:endParaRPr lang="en-US" i="1" dirty="0">
              <a:solidFill>
                <a:srgbClr val="000000"/>
              </a:solidFill>
            </a:endParaRPr>
          </a:p>
          <a:p>
            <a:r>
              <a:rPr lang="en-US" dirty="0" smtClean="0"/>
              <a:t>Let θ</a:t>
            </a:r>
            <a:r>
              <a:rPr lang="en-US" i="1" dirty="0">
                <a:solidFill>
                  <a:srgbClr val="000000"/>
                </a:solidFill>
              </a:rPr>
              <a:t>(λ</a:t>
            </a:r>
            <a:r>
              <a:rPr lang="en-US" i="1" dirty="0" smtClean="0">
                <a:solidFill>
                  <a:srgbClr val="000000"/>
                </a:solidFill>
              </a:rPr>
              <a:t>) </a:t>
            </a:r>
            <a:r>
              <a:rPr lang="en-US" dirty="0" smtClean="0"/>
              <a:t> = </a:t>
            </a:r>
            <a:r>
              <a:rPr lang="en-US" i="1" dirty="0" smtClean="0">
                <a:solidFill>
                  <a:srgbClr val="000000"/>
                </a:solidFill>
              </a:rPr>
              <a:t>C</a:t>
            </a:r>
            <a:r>
              <a:rPr lang="en-US" i="1" baseline="-25000" dirty="0" smtClean="0">
                <a:solidFill>
                  <a:srgbClr val="000000"/>
                </a:solidFill>
              </a:rPr>
              <a:t>d </a:t>
            </a:r>
            <a:r>
              <a:rPr lang="en-US" i="1" baseline="30000" dirty="0" smtClean="0">
                <a:solidFill>
                  <a:srgbClr val="000000"/>
                </a:solidFill>
              </a:rPr>
              <a:t>. </a:t>
            </a:r>
            <a:r>
              <a:rPr lang="en-US" i="1" dirty="0" smtClean="0"/>
              <a:t>W</a:t>
            </a:r>
            <a:r>
              <a:rPr lang="en-US" i="1" dirty="0">
                <a:solidFill>
                  <a:srgbClr val="000000"/>
                </a:solidFill>
              </a:rPr>
              <a:t>(λ</a:t>
            </a:r>
            <a:r>
              <a:rPr lang="en-US" i="1" dirty="0" smtClean="0">
                <a:solidFill>
                  <a:srgbClr val="000000"/>
                </a:solidFill>
              </a:rPr>
              <a:t>)</a:t>
            </a:r>
            <a:r>
              <a:rPr lang="en-US" i="1" dirty="0" smtClean="0"/>
              <a:t>/ </a:t>
            </a:r>
            <a:r>
              <a:rPr lang="en-US" i="1" dirty="0" smtClean="0">
                <a:solidFill>
                  <a:srgbClr val="000000"/>
                </a:solidFill>
              </a:rPr>
              <a:t>C</a:t>
            </a:r>
            <a:r>
              <a:rPr lang="en-US" i="1" baseline="-25000" dirty="0" smtClean="0">
                <a:solidFill>
                  <a:srgbClr val="000000"/>
                </a:solidFill>
              </a:rPr>
              <a:t>s</a:t>
            </a:r>
            <a:r>
              <a:rPr lang="en-US" i="1" dirty="0" smtClean="0">
                <a:solidFill>
                  <a:srgbClr val="000000"/>
                </a:solidFill>
              </a:rPr>
              <a:t>   </a:t>
            </a:r>
            <a:r>
              <a:rPr lang="en-US" dirty="0"/>
              <a:t>dialysis cost per patient / surgery cost </a:t>
            </a:r>
          </a:p>
          <a:p>
            <a:pPr marL="0" indent="0">
              <a:buNone/>
            </a:pPr>
            <a:endParaRPr lang="en-US" i="1" dirty="0">
              <a:solidFill>
                <a:srgbClr val="000000"/>
              </a:solidFill>
            </a:endParaRPr>
          </a:p>
        </p:txBody>
      </p:sp>
    </p:spTree>
    <p:extLst>
      <p:ext uri="{BB962C8B-B14F-4D97-AF65-F5344CB8AC3E}">
        <p14:creationId xmlns:p14="http://schemas.microsoft.com/office/powerpoint/2010/main" val="4539447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000090"/>
                </a:solidFill>
              </a:rPr>
              <a:t>GKE Is Self-Financing</a:t>
            </a:r>
            <a:endParaRPr lang="en-US" b="1" dirty="0">
              <a:solidFill>
                <a:srgbClr val="000090"/>
              </a:solidFill>
            </a:endParaRPr>
          </a:p>
        </p:txBody>
      </p:sp>
      <p:sp>
        <p:nvSpPr>
          <p:cNvPr id="5" name="Slide Number Placeholder 4"/>
          <p:cNvSpPr>
            <a:spLocks noGrp="1"/>
          </p:cNvSpPr>
          <p:nvPr>
            <p:ph type="sldNum" sz="quarter" idx="12"/>
          </p:nvPr>
        </p:nvSpPr>
        <p:spPr/>
        <p:txBody>
          <a:bodyPr/>
          <a:lstStyle/>
          <a:p>
            <a:fld id="{03204874-F9E1-3F4E-A7E1-597516EF1B7C}" type="slidenum">
              <a:rPr lang="en-US" smtClean="0"/>
              <a:t>81</a:t>
            </a:fld>
            <a:endParaRPr lang="en-US"/>
          </a:p>
        </p:txBody>
      </p:sp>
      <p:sp>
        <p:nvSpPr>
          <p:cNvPr id="11" name="Rounded Rectangle 10"/>
          <p:cNvSpPr/>
          <p:nvPr/>
        </p:nvSpPr>
        <p:spPr>
          <a:xfrm>
            <a:off x="723900" y="2057400"/>
            <a:ext cx="7696200" cy="1732627"/>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nSpc>
                <a:spcPct val="120000"/>
              </a:lnSpc>
            </a:pPr>
            <a:r>
              <a:rPr lang="en-US" sz="3600" b="1" dirty="0" smtClean="0">
                <a:solidFill>
                  <a:srgbClr val="000090"/>
                </a:solidFill>
                <a:ea typeface="ＭＳ Ｐゴシック" charset="0"/>
                <a:cs typeface="Calibri"/>
              </a:rPr>
              <a:t>Theorem</a:t>
            </a:r>
            <a:r>
              <a:rPr lang="en-US" sz="3600" dirty="0" smtClean="0">
                <a:solidFill>
                  <a:srgbClr val="000000"/>
                </a:solidFill>
                <a:ea typeface="ＭＳ Ｐゴシック" charset="0"/>
                <a:cs typeface="Calibri"/>
              </a:rPr>
              <a:t>: </a:t>
            </a:r>
            <a:r>
              <a:rPr lang="en-US" sz="3600" dirty="0" smtClean="0"/>
              <a:t>If </a:t>
            </a:r>
            <a:r>
              <a:rPr lang="en-US" sz="3600" dirty="0" err="1" smtClean="0"/>
              <a:t>θ</a:t>
            </a:r>
            <a:r>
              <a:rPr lang="en-US" sz="3600" dirty="0" smtClean="0"/>
              <a:t> </a:t>
            </a:r>
            <a:r>
              <a:rPr lang="en-US" sz="3600" i="1" dirty="0" smtClean="0"/>
              <a:t>&gt; </a:t>
            </a:r>
            <a:r>
              <a:rPr lang="en-US" sz="3600" i="1" dirty="0" err="1" smtClean="0"/>
              <a:t>ln</a:t>
            </a:r>
            <a:r>
              <a:rPr lang="en-US" sz="3600" i="1" dirty="0" smtClean="0"/>
              <a:t>(2)</a:t>
            </a:r>
            <a:r>
              <a:rPr lang="en-US" sz="3600" dirty="0" smtClean="0"/>
              <a:t>, then there exists a constant </a:t>
            </a:r>
            <a:r>
              <a:rPr lang="en-US" sz="3600" i="1" dirty="0" err="1" smtClean="0"/>
              <a:t>λ</a:t>
            </a:r>
            <a:r>
              <a:rPr lang="en-US" sz="3600" i="1" dirty="0" smtClean="0"/>
              <a:t>&gt;0</a:t>
            </a:r>
            <a:r>
              <a:rPr lang="en-US" sz="3600" dirty="0" smtClean="0"/>
              <a:t> such that </a:t>
            </a:r>
            <a:r>
              <a:rPr lang="en-US" sz="3600" i="1" dirty="0" smtClean="0"/>
              <a:t>GKE(</a:t>
            </a:r>
            <a:r>
              <a:rPr lang="en-US" sz="3600" i="1" dirty="0" err="1" smtClean="0"/>
              <a:t>λ</a:t>
            </a:r>
            <a:r>
              <a:rPr lang="en-US" sz="3600" i="1" dirty="0" smtClean="0"/>
              <a:t>)</a:t>
            </a:r>
            <a:r>
              <a:rPr lang="en-US" sz="3600" dirty="0" smtClean="0"/>
              <a:t> is self-financing. </a:t>
            </a:r>
            <a:endParaRPr lang="en-US" sz="3600" dirty="0"/>
          </a:p>
        </p:txBody>
      </p:sp>
      <p:sp>
        <p:nvSpPr>
          <p:cNvPr id="3" name="TextBox 2"/>
          <p:cNvSpPr txBox="1"/>
          <p:nvPr/>
        </p:nvSpPr>
        <p:spPr>
          <a:xfrm>
            <a:off x="1905000" y="4419600"/>
            <a:ext cx="4663440" cy="584775"/>
          </a:xfrm>
          <a:prstGeom prst="rect">
            <a:avLst/>
          </a:prstGeom>
          <a:noFill/>
        </p:spPr>
        <p:txBody>
          <a:bodyPr wrap="square" rtlCol="0">
            <a:spAutoFit/>
          </a:bodyPr>
          <a:lstStyle/>
          <a:p>
            <a:r>
              <a:rPr lang="en-US" sz="3200" dirty="0" smtClean="0"/>
              <a:t>ln 2 = .693… &lt; 1</a:t>
            </a:r>
            <a:endParaRPr lang="en-US" sz="3200" dirty="0"/>
          </a:p>
        </p:txBody>
      </p:sp>
    </p:spTree>
    <p:extLst>
      <p:ext uri="{BB962C8B-B14F-4D97-AF65-F5344CB8AC3E}">
        <p14:creationId xmlns:p14="http://schemas.microsoft.com/office/powerpoint/2010/main" val="24600273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0090"/>
                </a:solidFill>
              </a:rPr>
              <a:t>Intuition</a:t>
            </a:r>
            <a:endParaRPr lang="en-US" b="1" dirty="0">
              <a:solidFill>
                <a:srgbClr val="000090"/>
              </a:solidFill>
            </a:endParaRPr>
          </a:p>
        </p:txBody>
      </p:sp>
      <p:sp>
        <p:nvSpPr>
          <p:cNvPr id="5" name="Slide Number Placeholder 4"/>
          <p:cNvSpPr>
            <a:spLocks noGrp="1"/>
          </p:cNvSpPr>
          <p:nvPr>
            <p:ph type="sldNum" sz="quarter" idx="12"/>
          </p:nvPr>
        </p:nvSpPr>
        <p:spPr/>
        <p:txBody>
          <a:bodyPr/>
          <a:lstStyle/>
          <a:p>
            <a:fld id="{03204874-F9E1-3F4E-A7E1-597516EF1B7C}" type="slidenum">
              <a:rPr lang="en-US" smtClean="0"/>
              <a:t>82</a:t>
            </a:fld>
            <a:endParaRPr lang="en-US"/>
          </a:p>
        </p:txBody>
      </p:sp>
      <p:sp>
        <p:nvSpPr>
          <p:cNvPr id="22" name="Content Placeholder 2"/>
          <p:cNvSpPr>
            <a:spLocks noGrp="1"/>
          </p:cNvSpPr>
          <p:nvPr>
            <p:ph idx="1"/>
          </p:nvPr>
        </p:nvSpPr>
        <p:spPr>
          <a:xfrm>
            <a:off x="457200" y="990600"/>
            <a:ext cx="8458200" cy="5486400"/>
          </a:xfrm>
        </p:spPr>
        <p:txBody>
          <a:bodyPr>
            <a:normAutofit fontScale="92500"/>
          </a:bodyPr>
          <a:lstStyle/>
          <a:p>
            <a:r>
              <a:rPr lang="en-US" sz="3500" dirty="0" smtClean="0">
                <a:solidFill>
                  <a:srgbClr val="000000"/>
                </a:solidFill>
              </a:rPr>
              <a:t>Some domestic pairs immediately find a match</a:t>
            </a:r>
            <a:endParaRPr lang="en-US" sz="3500" dirty="0">
              <a:solidFill>
                <a:srgbClr val="000000"/>
              </a:solidFill>
            </a:endParaRPr>
          </a:p>
          <a:p>
            <a:r>
              <a:rPr lang="en-US" sz="3500" dirty="0" smtClean="0">
                <a:solidFill>
                  <a:srgbClr val="000000"/>
                </a:solidFill>
              </a:rPr>
              <a:t>Some other do not find a match upon arrival.</a:t>
            </a:r>
          </a:p>
          <a:p>
            <a:pPr lvl="1"/>
            <a:r>
              <a:rPr lang="en-US" sz="3500" dirty="0" smtClean="0">
                <a:solidFill>
                  <a:srgbClr val="000000"/>
                </a:solidFill>
              </a:rPr>
              <a:t>They increase the average waiting cost</a:t>
            </a:r>
          </a:p>
          <a:p>
            <a:r>
              <a:rPr lang="en-US" sz="3500" dirty="0" smtClean="0">
                <a:solidFill>
                  <a:srgbClr val="000000"/>
                </a:solidFill>
              </a:rPr>
              <a:t>International pairs get matched to those the latter type of domestic pairs</a:t>
            </a:r>
            <a:endParaRPr lang="en-US" sz="3500" dirty="0">
              <a:solidFill>
                <a:srgbClr val="000000"/>
              </a:solidFill>
            </a:endParaRPr>
          </a:p>
          <a:p>
            <a:r>
              <a:rPr lang="en-US" sz="3500" dirty="0" smtClean="0">
                <a:solidFill>
                  <a:srgbClr val="000000"/>
                </a:solidFill>
              </a:rPr>
              <a:t>So even if the </a:t>
            </a:r>
            <a:r>
              <a:rPr lang="en-US" sz="3500" i="1" dirty="0" smtClean="0">
                <a:solidFill>
                  <a:srgbClr val="000000"/>
                </a:solidFill>
              </a:rPr>
              <a:t>average </a:t>
            </a:r>
            <a:r>
              <a:rPr lang="en-US" sz="3500" dirty="0" smtClean="0">
                <a:solidFill>
                  <a:srgbClr val="000000"/>
                </a:solidFill>
              </a:rPr>
              <a:t>dialysis cost is less than the surgery costs, GKE can still be self-financing because it matches domestic patients with higher-than-average dialysis costs.</a:t>
            </a:r>
            <a:endParaRPr lang="en-US" sz="3500" dirty="0">
              <a:solidFill>
                <a:srgbClr val="000000"/>
              </a:solidFill>
            </a:endParaRPr>
          </a:p>
        </p:txBody>
      </p:sp>
    </p:spTree>
    <p:extLst>
      <p:ext uri="{BB962C8B-B14F-4D97-AF65-F5344CB8AC3E}">
        <p14:creationId xmlns:p14="http://schemas.microsoft.com/office/powerpoint/2010/main" val="21904180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Planners’ Choices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50" y="1747838"/>
            <a:ext cx="5586425"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71800" y="2209800"/>
            <a:ext cx="3551870" cy="523220"/>
          </a:xfrm>
          <a:prstGeom prst="rect">
            <a:avLst/>
          </a:prstGeom>
        </p:spPr>
        <p:txBody>
          <a:bodyPr wrap="none">
            <a:spAutoFit/>
          </a:bodyPr>
          <a:lstStyle/>
          <a:p>
            <a:r>
              <a:rPr lang="en-US" sz="2800" dirty="0"/>
              <a:t>Private insurer’s choice</a:t>
            </a:r>
          </a:p>
        </p:txBody>
      </p:sp>
      <p:sp>
        <p:nvSpPr>
          <p:cNvPr id="6" name="Oval 5"/>
          <p:cNvSpPr/>
          <p:nvPr/>
        </p:nvSpPr>
        <p:spPr>
          <a:xfrm>
            <a:off x="3777257" y="2529402"/>
            <a:ext cx="239905" cy="23990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715000" y="5029200"/>
            <a:ext cx="239905" cy="23990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834952" y="3962400"/>
            <a:ext cx="3080448" cy="1384995"/>
          </a:xfrm>
          <a:prstGeom prst="rect">
            <a:avLst/>
          </a:prstGeom>
        </p:spPr>
        <p:txBody>
          <a:bodyPr wrap="square">
            <a:spAutoFit/>
          </a:bodyPr>
          <a:lstStyle/>
          <a:p>
            <a:r>
              <a:rPr lang="en-US" sz="2800" dirty="0"/>
              <a:t>Medicare </a:t>
            </a:r>
            <a:r>
              <a:rPr lang="en-US" sz="2800" dirty="0" smtClean="0"/>
              <a:t>and State </a:t>
            </a:r>
            <a:r>
              <a:rPr lang="en-US" sz="2800" dirty="0"/>
              <a:t>Department’s </a:t>
            </a:r>
          </a:p>
          <a:p>
            <a:r>
              <a:rPr lang="en-US" sz="2800" dirty="0"/>
              <a:t>choice</a:t>
            </a:r>
          </a:p>
        </p:txBody>
      </p:sp>
      <p:sp>
        <p:nvSpPr>
          <p:cNvPr id="3" name="Slide Number Placeholder 2"/>
          <p:cNvSpPr>
            <a:spLocks noGrp="1"/>
          </p:cNvSpPr>
          <p:nvPr>
            <p:ph type="sldNum" sz="quarter" idx="12"/>
          </p:nvPr>
        </p:nvSpPr>
        <p:spPr/>
        <p:txBody>
          <a:bodyPr/>
          <a:lstStyle/>
          <a:p>
            <a:fld id="{524D66A7-D5B9-41F5-B996-5B4BEB00559E}" type="slidenum">
              <a:rPr lang="en-US" smtClean="0"/>
              <a:t>83</a:t>
            </a:fld>
            <a:endParaRPr lang="en-US"/>
          </a:p>
        </p:txBody>
      </p:sp>
    </p:spTree>
    <p:extLst>
      <p:ext uri="{BB962C8B-B14F-4D97-AF65-F5344CB8AC3E}">
        <p14:creationId xmlns:p14="http://schemas.microsoft.com/office/powerpoint/2010/main" val="19179397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90"/>
                </a:solidFill>
              </a:rPr>
              <a:t>The Non-Directed Donor Proposal</a:t>
            </a:r>
            <a:endParaRPr lang="en-US" b="1" dirty="0">
              <a:solidFill>
                <a:srgbClr val="000090"/>
              </a:solidFill>
            </a:endParaRPr>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smtClean="0"/>
              <a:t>limitation of the GKE proposal:</a:t>
            </a:r>
          </a:p>
          <a:p>
            <a:r>
              <a:rPr lang="en-US" dirty="0" smtClean="0"/>
              <a:t>The number of international transplants is </a:t>
            </a:r>
            <a:r>
              <a:rPr lang="en-US" dirty="0"/>
              <a:t>bounded </a:t>
            </a:r>
            <a:r>
              <a:rPr lang="en-US" dirty="0" smtClean="0"/>
              <a:t>by </a:t>
            </a:r>
            <a:r>
              <a:rPr lang="en-US" dirty="0"/>
              <a:t>the </a:t>
            </a:r>
            <a:r>
              <a:rPr lang="en-US" dirty="0" smtClean="0"/>
              <a:t>size of the domestic exchange pool (presently on the order of 1,000 pairs…)</a:t>
            </a:r>
          </a:p>
          <a:p>
            <a:pPr>
              <a:buFont typeface="Wingdings" charset="0"/>
              <a:buChar char="à"/>
            </a:pPr>
            <a:r>
              <a:rPr lang="en-US" dirty="0" smtClean="0"/>
              <a:t>The NDD proposal can </a:t>
            </a:r>
            <a:r>
              <a:rPr lang="en-US" dirty="0"/>
              <a:t>increase the number of international transplants by </a:t>
            </a:r>
            <a:r>
              <a:rPr lang="en-US" dirty="0" smtClean="0"/>
              <a:t>more than an </a:t>
            </a:r>
            <a:r>
              <a:rPr lang="en-US" dirty="0"/>
              <a:t>order of </a:t>
            </a:r>
            <a:r>
              <a:rPr lang="en-US" dirty="0" smtClean="0"/>
              <a:t>magnitude</a:t>
            </a:r>
            <a:r>
              <a:rPr lang="en-US" dirty="0"/>
              <a:t> </a:t>
            </a:r>
            <a:r>
              <a:rPr lang="en-US" dirty="0" smtClean="0"/>
              <a:t>(100,000 patients on U.S. deceased-donor waiting list)</a:t>
            </a:r>
            <a:endParaRPr lang="en-US" dirty="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524D66A7-D5B9-41F5-B996-5B4BEB00559E}" type="slidenum">
              <a:rPr lang="en-US" smtClean="0"/>
              <a:t>84</a:t>
            </a:fld>
            <a:endParaRPr lang="en-US"/>
          </a:p>
        </p:txBody>
      </p:sp>
    </p:spTree>
    <p:extLst>
      <p:ext uri="{BB962C8B-B14F-4D97-AF65-F5344CB8AC3E}">
        <p14:creationId xmlns:p14="http://schemas.microsoft.com/office/powerpoint/2010/main" val="4977412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90"/>
                </a:solidFill>
              </a:rPr>
              <a:t>The Non-Directed Donor Proposal</a:t>
            </a:r>
            <a:endParaRPr lang="en-US" b="1" dirty="0">
              <a:solidFill>
                <a:srgbClr val="000090"/>
              </a:solidFill>
            </a:endParaRPr>
          </a:p>
        </p:txBody>
      </p:sp>
      <p:pic>
        <p:nvPicPr>
          <p:cNvPr id="7" name="Content Placeholder 6"/>
          <p:cNvPicPr>
            <a:picLocks noGrp="1" noChangeAspect="1"/>
          </p:cNvPicPr>
          <p:nvPr>
            <p:ph idx="1"/>
          </p:nvPr>
        </p:nvPicPr>
        <p:blipFill>
          <a:blip r:embed="rId2"/>
          <a:srcRect l="-5111" r="-5111"/>
          <a:stretch>
            <a:fillRect/>
          </a:stretch>
        </p:blipFill>
        <p:spPr>
          <a:xfrm>
            <a:off x="1229255" y="2886705"/>
            <a:ext cx="6632826" cy="3647799"/>
          </a:xfrm>
          <a:ln>
            <a:solidFill>
              <a:schemeClr val="tx1"/>
            </a:solidFill>
          </a:ln>
        </p:spPr>
      </p:pic>
      <p:sp>
        <p:nvSpPr>
          <p:cNvPr id="8" name="TextBox 7"/>
          <p:cNvSpPr txBox="1"/>
          <p:nvPr/>
        </p:nvSpPr>
        <p:spPr>
          <a:xfrm>
            <a:off x="1121597" y="1320271"/>
            <a:ext cx="2180605" cy="1815882"/>
          </a:xfrm>
          <a:prstGeom prst="rect">
            <a:avLst/>
          </a:prstGeom>
          <a:noFill/>
        </p:spPr>
        <p:txBody>
          <a:bodyPr wrap="none" rtlCol="0">
            <a:spAutoFit/>
          </a:bodyPr>
          <a:lstStyle/>
          <a:p>
            <a:r>
              <a:rPr lang="en-US" sz="2800" dirty="0" smtClean="0"/>
              <a:t>Patient: </a:t>
            </a:r>
            <a:r>
              <a:rPr lang="en-US" sz="2800" b="1" dirty="0" smtClean="0"/>
              <a:t>Dana</a:t>
            </a:r>
          </a:p>
          <a:p>
            <a:r>
              <a:rPr lang="en-US" sz="2800" dirty="0" smtClean="0"/>
              <a:t>Donor: </a:t>
            </a:r>
            <a:r>
              <a:rPr lang="en-US" sz="2800" b="1" dirty="0" smtClean="0"/>
              <a:t>Erik</a:t>
            </a:r>
            <a:r>
              <a:rPr lang="en-US" sz="2800" dirty="0" smtClean="0"/>
              <a:t> </a:t>
            </a:r>
          </a:p>
          <a:p>
            <a:r>
              <a:rPr lang="en-US" sz="2800" dirty="0" smtClean="0"/>
              <a:t>NDD: </a:t>
            </a:r>
            <a:r>
              <a:rPr lang="en-US" sz="2800" b="1" dirty="0" smtClean="0"/>
              <a:t>Ben</a:t>
            </a:r>
          </a:p>
          <a:p>
            <a:endParaRPr lang="en-US" sz="2800" dirty="0"/>
          </a:p>
        </p:txBody>
      </p:sp>
      <p:sp>
        <p:nvSpPr>
          <p:cNvPr id="10" name="Right Brace 9"/>
          <p:cNvSpPr/>
          <p:nvPr/>
        </p:nvSpPr>
        <p:spPr>
          <a:xfrm>
            <a:off x="3408168" y="1441539"/>
            <a:ext cx="313993" cy="1269523"/>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3859654" y="1688971"/>
            <a:ext cx="4995453" cy="769441"/>
          </a:xfrm>
          <a:prstGeom prst="rect">
            <a:avLst/>
          </a:prstGeom>
          <a:noFill/>
        </p:spPr>
        <p:txBody>
          <a:bodyPr wrap="none" rtlCol="0">
            <a:spAutoFit/>
          </a:bodyPr>
          <a:lstStyle/>
          <a:p>
            <a:r>
              <a:rPr lang="en-US" sz="2200" dirty="0" smtClean="0"/>
              <a:t>Each international patient is accompanied </a:t>
            </a:r>
          </a:p>
          <a:p>
            <a:r>
              <a:rPr lang="en-US" sz="2200" dirty="0" smtClean="0"/>
              <a:t>by a donor and a non-directed donor</a:t>
            </a:r>
            <a:endParaRPr lang="en-US" sz="2200" dirty="0"/>
          </a:p>
        </p:txBody>
      </p:sp>
      <p:sp>
        <p:nvSpPr>
          <p:cNvPr id="3" name="Slide Number Placeholder 2"/>
          <p:cNvSpPr>
            <a:spLocks noGrp="1"/>
          </p:cNvSpPr>
          <p:nvPr>
            <p:ph type="sldNum" sz="quarter" idx="12"/>
          </p:nvPr>
        </p:nvSpPr>
        <p:spPr/>
        <p:txBody>
          <a:bodyPr/>
          <a:lstStyle/>
          <a:p>
            <a:fld id="{524D66A7-D5B9-41F5-B996-5B4BEB00559E}" type="slidenum">
              <a:rPr lang="en-US" smtClean="0"/>
              <a:t>85</a:t>
            </a:fld>
            <a:endParaRPr lang="en-US"/>
          </a:p>
        </p:txBody>
      </p:sp>
    </p:spTree>
    <p:extLst>
      <p:ext uri="{BB962C8B-B14F-4D97-AF65-F5344CB8AC3E}">
        <p14:creationId xmlns:p14="http://schemas.microsoft.com/office/powerpoint/2010/main" val="42018011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b="1" dirty="0" smtClean="0">
                <a:solidFill>
                  <a:srgbClr val="000090"/>
                </a:solidFill>
              </a:rPr>
              <a:t>NDD: A Dynamic Model</a:t>
            </a:r>
            <a:endParaRPr lang="en-US" b="1" dirty="0">
              <a:solidFill>
                <a:srgbClr val="000090"/>
              </a:solidFill>
            </a:endParaRPr>
          </a:p>
        </p:txBody>
      </p:sp>
      <p:sp>
        <p:nvSpPr>
          <p:cNvPr id="5" name="Slide Number Placeholder 4"/>
          <p:cNvSpPr>
            <a:spLocks noGrp="1"/>
          </p:cNvSpPr>
          <p:nvPr>
            <p:ph type="sldNum" sz="quarter" idx="12"/>
          </p:nvPr>
        </p:nvSpPr>
        <p:spPr/>
        <p:txBody>
          <a:bodyPr/>
          <a:lstStyle/>
          <a:p>
            <a:fld id="{03204874-F9E1-3F4E-A7E1-597516EF1B7C}" type="slidenum">
              <a:rPr lang="en-US" smtClean="0"/>
              <a:t>86</a:t>
            </a:fld>
            <a:endParaRPr lang="en-US"/>
          </a:p>
        </p:txBody>
      </p:sp>
      <p:sp>
        <p:nvSpPr>
          <p:cNvPr id="22" name="Content Placeholder 2"/>
          <p:cNvSpPr>
            <a:spLocks noGrp="1"/>
          </p:cNvSpPr>
          <p:nvPr>
            <p:ph idx="1"/>
          </p:nvPr>
        </p:nvSpPr>
        <p:spPr>
          <a:xfrm>
            <a:off x="228601" y="838200"/>
            <a:ext cx="8645070" cy="5883275"/>
          </a:xfrm>
        </p:spPr>
        <p:txBody>
          <a:bodyPr>
            <a:noAutofit/>
          </a:bodyPr>
          <a:lstStyle/>
          <a:p>
            <a:pPr>
              <a:lnSpc>
                <a:spcPct val="140000"/>
              </a:lnSpc>
            </a:pPr>
            <a:r>
              <a:rPr lang="en-US" sz="2400" dirty="0" smtClean="0"/>
              <a:t>Domestic patients have arrival rate </a:t>
            </a:r>
            <a:r>
              <a:rPr lang="en-US" sz="2400" b="1" i="1" dirty="0" smtClean="0"/>
              <a:t>m</a:t>
            </a:r>
            <a:r>
              <a:rPr lang="en-US" sz="2400" dirty="0" smtClean="0"/>
              <a:t>. </a:t>
            </a:r>
          </a:p>
          <a:p>
            <a:pPr>
              <a:lnSpc>
                <a:spcPct val="140000"/>
              </a:lnSpc>
            </a:pPr>
            <a:r>
              <a:rPr lang="en-US" sz="2400" dirty="0" smtClean="0"/>
              <a:t>Deceased kidneys become available with rate </a:t>
            </a:r>
            <a:r>
              <a:rPr lang="en-US" sz="2400" b="1" i="1" dirty="0" smtClean="0"/>
              <a:t>m</a:t>
            </a:r>
            <a:r>
              <a:rPr lang="en-US" sz="2400" b="1" i="1" baseline="-25000" dirty="0" smtClean="0"/>
              <a:t>d</a:t>
            </a:r>
            <a:endParaRPr lang="en-US" sz="2400" dirty="0" smtClean="0"/>
          </a:p>
          <a:p>
            <a:pPr>
              <a:lnSpc>
                <a:spcPct val="140000"/>
              </a:lnSpc>
            </a:pPr>
            <a:r>
              <a:rPr lang="en-US" sz="2400" dirty="0" smtClean="0"/>
              <a:t>International patients (together with donors) arrive with rate </a:t>
            </a:r>
            <a:r>
              <a:rPr lang="en-US" sz="2400" b="1" i="1" dirty="0" smtClean="0">
                <a:solidFill>
                  <a:srgbClr val="000000"/>
                </a:solidFill>
              </a:rPr>
              <a:t>m</a:t>
            </a:r>
            <a:r>
              <a:rPr lang="en-US" sz="2400" b="1" i="1" baseline="-25000" dirty="0" smtClean="0">
                <a:solidFill>
                  <a:srgbClr val="000000"/>
                </a:solidFill>
              </a:rPr>
              <a:t>i</a:t>
            </a:r>
            <a:endParaRPr lang="en-US" sz="2400" b="1" dirty="0"/>
          </a:p>
          <a:p>
            <a:pPr>
              <a:lnSpc>
                <a:spcPct val="140000"/>
              </a:lnSpc>
            </a:pPr>
            <a:r>
              <a:rPr lang="en-US" sz="2400" dirty="0" smtClean="0"/>
              <a:t>Policy maker accepts international patients with rate </a:t>
            </a:r>
            <a:r>
              <a:rPr lang="en-US" sz="2400" b="1" i="1" dirty="0" err="1" smtClean="0">
                <a:solidFill>
                  <a:srgbClr val="000000"/>
                </a:solidFill>
              </a:rPr>
              <a:t>λ</a:t>
            </a:r>
            <a:r>
              <a:rPr lang="en-US" sz="2400" b="1" i="1" dirty="0" smtClean="0">
                <a:solidFill>
                  <a:srgbClr val="000000"/>
                </a:solidFill>
              </a:rPr>
              <a:t> </a:t>
            </a:r>
            <a:r>
              <a:rPr lang="en-US" sz="2400" dirty="0" smtClean="0">
                <a:solidFill>
                  <a:srgbClr val="000000"/>
                </a:solidFill>
              </a:rPr>
              <a:t>(0≤ </a:t>
            </a:r>
            <a:r>
              <a:rPr lang="en-US" sz="2400" i="1" dirty="0" err="1" smtClean="0">
                <a:solidFill>
                  <a:srgbClr val="000000"/>
                </a:solidFill>
              </a:rPr>
              <a:t>λ</a:t>
            </a:r>
            <a:r>
              <a:rPr lang="en-US" sz="2400" dirty="0" smtClean="0">
                <a:solidFill>
                  <a:srgbClr val="000000"/>
                </a:solidFill>
              </a:rPr>
              <a:t> ≤ </a:t>
            </a:r>
            <a:r>
              <a:rPr lang="en-US" sz="2400" i="1" dirty="0" smtClean="0">
                <a:solidFill>
                  <a:srgbClr val="000000"/>
                </a:solidFill>
              </a:rPr>
              <a:t>m</a:t>
            </a:r>
            <a:r>
              <a:rPr lang="en-US" sz="2400" i="1" baseline="-25000" dirty="0" smtClean="0">
                <a:solidFill>
                  <a:srgbClr val="000000"/>
                </a:solidFill>
              </a:rPr>
              <a:t>i</a:t>
            </a:r>
            <a:r>
              <a:rPr lang="en-US" sz="2400" dirty="0">
                <a:solidFill>
                  <a:srgbClr val="000000"/>
                </a:solidFill>
              </a:rPr>
              <a:t>)</a:t>
            </a:r>
            <a:endParaRPr lang="en-US" sz="2400" dirty="0" smtClean="0"/>
          </a:p>
          <a:p>
            <a:pPr>
              <a:lnSpc>
                <a:spcPct val="140000"/>
              </a:lnSpc>
            </a:pPr>
            <a:r>
              <a:rPr lang="en-US" sz="2400" b="1" i="1" dirty="0" err="1">
                <a:solidFill>
                  <a:srgbClr val="000000"/>
                </a:solidFill>
              </a:rPr>
              <a:t>λ</a:t>
            </a:r>
            <a:r>
              <a:rPr lang="en-US" sz="2400" b="1" i="1" baseline="-25000" dirty="0"/>
              <a:t> </a:t>
            </a:r>
            <a:r>
              <a:rPr lang="en-US" sz="2400" b="1" i="1" dirty="0"/>
              <a:t> </a:t>
            </a:r>
            <a:r>
              <a:rPr lang="en-US" sz="2400" dirty="0"/>
              <a:t>is the policy parameter (controlled by the policy maker</a:t>
            </a:r>
            <a:r>
              <a:rPr lang="en-US" sz="2400" dirty="0" smtClean="0"/>
              <a:t>)</a:t>
            </a:r>
          </a:p>
          <a:p>
            <a:pPr>
              <a:lnSpc>
                <a:spcPct val="140000"/>
              </a:lnSpc>
            </a:pPr>
            <a:r>
              <a:rPr lang="en-US" sz="2400" dirty="0" smtClean="0"/>
              <a:t>When a deceased or international donation is accepted</a:t>
            </a:r>
          </a:p>
          <a:p>
            <a:pPr lvl="1">
              <a:lnSpc>
                <a:spcPct val="140000"/>
              </a:lnSpc>
            </a:pPr>
            <a:r>
              <a:rPr lang="en-US" sz="2400" dirty="0" smtClean="0"/>
              <a:t>A match is found; number of domestic waiting patients decreases by one</a:t>
            </a:r>
            <a:endParaRPr lang="en-US" sz="2400" dirty="0"/>
          </a:p>
          <a:p>
            <a:pPr>
              <a:lnSpc>
                <a:spcPct val="140000"/>
              </a:lnSpc>
            </a:pPr>
            <a:r>
              <a:rPr lang="en-US" sz="2400" dirty="0" smtClean="0"/>
              <a:t>All </a:t>
            </a:r>
            <a:r>
              <a:rPr lang="en-US" sz="2400" dirty="0"/>
              <a:t>waiting patients </a:t>
            </a:r>
            <a:r>
              <a:rPr lang="en-US" sz="2400" i="1" dirty="0"/>
              <a:t>perish </a:t>
            </a:r>
            <a:r>
              <a:rPr lang="en-US" sz="2400" dirty="0"/>
              <a:t>with (normalized) rate </a:t>
            </a:r>
            <a:r>
              <a:rPr lang="en-US" sz="2400" b="1" dirty="0" smtClean="0"/>
              <a:t>1</a:t>
            </a:r>
          </a:p>
          <a:p>
            <a:pPr>
              <a:lnSpc>
                <a:spcPct val="140000"/>
              </a:lnSpc>
            </a:pPr>
            <a:r>
              <a:rPr lang="en-US" sz="2400" b="1" dirty="0" smtClean="0"/>
              <a:t>NDD(</a:t>
            </a:r>
            <a:r>
              <a:rPr lang="en-US" sz="2400" b="1" dirty="0" err="1" smtClean="0"/>
              <a:t>λ</a:t>
            </a:r>
            <a:r>
              <a:rPr lang="en-US" sz="2400" b="1" dirty="0" smtClean="0"/>
              <a:t>)</a:t>
            </a:r>
            <a:r>
              <a:rPr lang="en-US" sz="2400" dirty="0" smtClean="0"/>
              <a:t>: the above policy with policy parameter </a:t>
            </a:r>
            <a:r>
              <a:rPr lang="en-US" sz="2400" b="1" dirty="0" err="1">
                <a:solidFill>
                  <a:srgbClr val="000000"/>
                </a:solidFill>
              </a:rPr>
              <a:t>λ</a:t>
            </a:r>
            <a:endParaRPr lang="en-US" sz="2400" dirty="0">
              <a:solidFill>
                <a:srgbClr val="000000"/>
              </a:solidFill>
            </a:endParaRPr>
          </a:p>
        </p:txBody>
      </p:sp>
    </p:spTree>
    <p:extLst>
      <p:ext uri="{BB962C8B-B14F-4D97-AF65-F5344CB8AC3E}">
        <p14:creationId xmlns:p14="http://schemas.microsoft.com/office/powerpoint/2010/main" val="7618376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000090"/>
                </a:solidFill>
              </a:rPr>
              <a:t>Matching Policy</a:t>
            </a:r>
            <a:endParaRPr lang="en-US" b="1" dirty="0">
              <a:solidFill>
                <a:srgbClr val="000090"/>
              </a:solidFill>
            </a:endParaRPr>
          </a:p>
        </p:txBody>
      </p:sp>
      <p:sp>
        <p:nvSpPr>
          <p:cNvPr id="5" name="Slide Number Placeholder 4"/>
          <p:cNvSpPr>
            <a:spLocks noGrp="1"/>
          </p:cNvSpPr>
          <p:nvPr>
            <p:ph type="sldNum" sz="quarter" idx="12"/>
          </p:nvPr>
        </p:nvSpPr>
        <p:spPr/>
        <p:txBody>
          <a:bodyPr/>
          <a:lstStyle/>
          <a:p>
            <a:fld id="{03204874-F9E1-3F4E-A7E1-597516EF1B7C}" type="slidenum">
              <a:rPr lang="en-US" smtClean="0"/>
              <a:t>87</a:t>
            </a:fld>
            <a:endParaRPr lang="en-US"/>
          </a:p>
        </p:txBody>
      </p:sp>
      <p:sp>
        <p:nvSpPr>
          <p:cNvPr id="22" name="Content Placeholder 2"/>
          <p:cNvSpPr>
            <a:spLocks noGrp="1"/>
          </p:cNvSpPr>
          <p:nvPr>
            <p:ph idx="1"/>
          </p:nvPr>
        </p:nvSpPr>
        <p:spPr>
          <a:xfrm>
            <a:off x="457199" y="914400"/>
            <a:ext cx="8416471" cy="5807075"/>
          </a:xfrm>
        </p:spPr>
        <p:txBody>
          <a:bodyPr>
            <a:noAutofit/>
          </a:bodyPr>
          <a:lstStyle/>
          <a:p>
            <a:r>
              <a:rPr lang="en-US" sz="3600" dirty="0" smtClean="0"/>
              <a:t>Medicare and State department </a:t>
            </a:r>
          </a:p>
          <a:p>
            <a:pPr lvl="1"/>
            <a:r>
              <a:rPr lang="en-US" sz="3600" dirty="0" smtClean="0"/>
              <a:t>An arbitrary policy such </a:t>
            </a:r>
            <a:r>
              <a:rPr lang="en-US" sz="3600" dirty="0"/>
              <a:t>as First-Come-First-</a:t>
            </a:r>
            <a:r>
              <a:rPr lang="en-US" sz="3600" dirty="0" smtClean="0"/>
              <a:t>Served</a:t>
            </a:r>
          </a:p>
          <a:p>
            <a:r>
              <a:rPr lang="en-US" sz="3600" dirty="0" smtClean="0"/>
              <a:t>Insurance Corporation</a:t>
            </a:r>
          </a:p>
          <a:p>
            <a:pPr lvl="1"/>
            <a:r>
              <a:rPr lang="en-US" sz="3600" b="1" dirty="0"/>
              <a:t>Last-Come-First-Served</a:t>
            </a:r>
            <a:r>
              <a:rPr lang="en-US" sz="3600" dirty="0"/>
              <a:t> </a:t>
            </a:r>
            <a:r>
              <a:rPr lang="en-US" sz="3600" dirty="0" smtClean="0"/>
              <a:t>(U.S. private insurers only pay for first 33 months…)</a:t>
            </a:r>
          </a:p>
          <a:p>
            <a:pPr lvl="1"/>
            <a:r>
              <a:rPr lang="en-US" sz="3600" dirty="0" smtClean="0"/>
              <a:t>LCFS policy minimizes the waiting cost</a:t>
            </a:r>
            <a:endParaRPr lang="en-US" sz="3600" dirty="0"/>
          </a:p>
        </p:txBody>
      </p:sp>
    </p:spTree>
    <p:extLst>
      <p:ext uri="{BB962C8B-B14F-4D97-AF65-F5344CB8AC3E}">
        <p14:creationId xmlns:p14="http://schemas.microsoft.com/office/powerpoint/2010/main" val="40446963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90"/>
                </a:solidFill>
              </a:rPr>
              <a:t>Planner’s Decision</a:t>
            </a:r>
            <a:endParaRPr lang="en-US" b="1" dirty="0">
              <a:solidFill>
                <a:srgbClr val="000090"/>
              </a:solidFill>
            </a:endParaRPr>
          </a:p>
        </p:txBody>
      </p:sp>
      <p:sp>
        <p:nvSpPr>
          <p:cNvPr id="5" name="Slide Number Placeholder 4"/>
          <p:cNvSpPr>
            <a:spLocks noGrp="1"/>
          </p:cNvSpPr>
          <p:nvPr>
            <p:ph type="sldNum" sz="quarter" idx="12"/>
          </p:nvPr>
        </p:nvSpPr>
        <p:spPr/>
        <p:txBody>
          <a:bodyPr/>
          <a:lstStyle/>
          <a:p>
            <a:fld id="{03204874-F9E1-3F4E-A7E1-597516EF1B7C}" type="slidenum">
              <a:rPr lang="en-US" smtClean="0"/>
              <a:t>88</a:t>
            </a:fld>
            <a:endParaRPr lang="en-US"/>
          </a:p>
        </p:txBody>
      </p:sp>
      <p:sp>
        <p:nvSpPr>
          <p:cNvPr id="22" name="Content Placeholder 2"/>
          <p:cNvSpPr>
            <a:spLocks noGrp="1"/>
          </p:cNvSpPr>
          <p:nvPr>
            <p:ph idx="1"/>
          </p:nvPr>
        </p:nvSpPr>
        <p:spPr>
          <a:xfrm>
            <a:off x="457199" y="1288143"/>
            <a:ext cx="8416471" cy="5433331"/>
          </a:xfrm>
        </p:spPr>
        <p:txBody>
          <a:bodyPr>
            <a:noAutofit/>
          </a:bodyPr>
          <a:lstStyle/>
          <a:p>
            <a:pPr marL="0" indent="0">
              <a:lnSpc>
                <a:spcPct val="200000"/>
              </a:lnSpc>
              <a:buNone/>
            </a:pPr>
            <a:endParaRPr lang="en-US" sz="2200" dirty="0"/>
          </a:p>
          <a:p>
            <a:pPr marL="0" indent="0">
              <a:lnSpc>
                <a:spcPct val="140000"/>
              </a:lnSpc>
              <a:buNone/>
            </a:pPr>
            <a:endParaRPr lang="en-US" sz="2200" dirty="0" smtClean="0"/>
          </a:p>
          <a:p>
            <a:pPr>
              <a:lnSpc>
                <a:spcPct val="140000"/>
              </a:lnSpc>
            </a:pPr>
            <a:r>
              <a:rPr lang="en-US" sz="2400" dirty="0" smtClean="0"/>
              <a:t>When the queue becomes too short, (i.e. when </a:t>
            </a:r>
            <a:r>
              <a:rPr lang="en-US" sz="2400" i="1" dirty="0" smtClean="0"/>
              <a:t>m</a:t>
            </a:r>
            <a:r>
              <a:rPr lang="en-US" sz="2400" i="1" baseline="-25000" dirty="0" smtClean="0"/>
              <a:t>d</a:t>
            </a:r>
            <a:r>
              <a:rPr lang="en-US" sz="2400" i="1" dirty="0" smtClean="0"/>
              <a:t> – (m</a:t>
            </a:r>
            <a:r>
              <a:rPr lang="en-US" sz="2400" i="1" baseline="-25000" dirty="0" smtClean="0"/>
              <a:t> </a:t>
            </a:r>
            <a:r>
              <a:rPr lang="en-US" sz="2400" dirty="0" smtClean="0"/>
              <a:t>+ </a:t>
            </a:r>
            <a:r>
              <a:rPr lang="en-US" sz="2400" i="1" dirty="0" smtClean="0"/>
              <a:t>λ</a:t>
            </a:r>
            <a:r>
              <a:rPr lang="en-US" sz="2400" dirty="0" smtClean="0"/>
              <a:t>) becomes very small), </a:t>
            </a:r>
            <a:r>
              <a:rPr lang="en-US" sz="2400" i="1" dirty="0" smtClean="0"/>
              <a:t>m</a:t>
            </a:r>
            <a:r>
              <a:rPr lang="en-US" sz="2400" i="1" baseline="-25000" dirty="0" smtClean="0"/>
              <a:t>d</a:t>
            </a:r>
            <a:r>
              <a:rPr lang="en-US" sz="2400" i="1" dirty="0" smtClean="0"/>
              <a:t> – (m</a:t>
            </a:r>
            <a:r>
              <a:rPr lang="en-US" sz="2400" i="1" baseline="-25000" dirty="0" smtClean="0"/>
              <a:t> </a:t>
            </a:r>
            <a:r>
              <a:rPr lang="en-US" sz="2400" dirty="0" smtClean="0"/>
              <a:t>+ </a:t>
            </a:r>
            <a:r>
              <a:rPr lang="en-US" sz="2400" i="1" dirty="0" smtClean="0"/>
              <a:t>λ</a:t>
            </a:r>
            <a:r>
              <a:rPr lang="en-US" sz="2400" dirty="0" smtClean="0"/>
              <a:t>) is not a sharp estimate of the average queue length</a:t>
            </a:r>
          </a:p>
          <a:p>
            <a:pPr>
              <a:lnSpc>
                <a:spcPct val="140000"/>
              </a:lnSpc>
            </a:pPr>
            <a:r>
              <a:rPr lang="en-US" sz="2400" dirty="0" smtClean="0"/>
              <a:t>But in this case, we have almost solved the problem</a:t>
            </a:r>
          </a:p>
          <a:p>
            <a:pPr>
              <a:lnSpc>
                <a:spcPct val="140000"/>
              </a:lnSpc>
            </a:pPr>
            <a:r>
              <a:rPr lang="en-US" sz="2400" dirty="0" smtClean="0"/>
              <a:t>For our purpose, it is safe to assume </a:t>
            </a:r>
            <a:r>
              <a:rPr lang="en-US" sz="2400" i="1" dirty="0" smtClean="0"/>
              <a:t>m</a:t>
            </a:r>
            <a:r>
              <a:rPr lang="en-US" sz="2400" i="1" baseline="-25000" dirty="0" smtClean="0"/>
              <a:t>d</a:t>
            </a:r>
            <a:r>
              <a:rPr lang="en-US" sz="2400" i="1" dirty="0" smtClean="0"/>
              <a:t> – (m</a:t>
            </a:r>
            <a:r>
              <a:rPr lang="en-US" sz="2400" i="1" baseline="-25000" dirty="0" smtClean="0"/>
              <a:t> </a:t>
            </a:r>
            <a:r>
              <a:rPr lang="en-US" sz="2400" dirty="0" smtClean="0"/>
              <a:t>+ </a:t>
            </a:r>
            <a:r>
              <a:rPr lang="en-US" sz="2400" i="1" dirty="0" smtClean="0"/>
              <a:t>λ</a:t>
            </a:r>
            <a:r>
              <a:rPr lang="en-US" sz="2400" dirty="0" smtClean="0"/>
              <a:t>) is a sharp estimate for the average queue length—i.e. of average waiting time</a:t>
            </a:r>
          </a:p>
        </p:txBody>
      </p:sp>
      <p:sp>
        <p:nvSpPr>
          <p:cNvPr id="6" name="TextBox 5"/>
          <p:cNvSpPr txBox="1"/>
          <p:nvPr/>
        </p:nvSpPr>
        <p:spPr>
          <a:xfrm>
            <a:off x="685800" y="1219200"/>
            <a:ext cx="8159014" cy="1101840"/>
          </a:xfrm>
          <a:prstGeom prst="rect">
            <a:avLst/>
          </a:prstGeom>
          <a:solidFill>
            <a:schemeClr val="tx2">
              <a:lumMod val="20000"/>
              <a:lumOff val="80000"/>
            </a:schemeClr>
          </a:solidFill>
          <a:ln>
            <a:solidFill>
              <a:schemeClr val="tx1"/>
            </a:solidFill>
          </a:ln>
        </p:spPr>
        <p:txBody>
          <a:bodyPr wrap="square" rtlCol="0">
            <a:spAutoFit/>
          </a:bodyPr>
          <a:lstStyle/>
          <a:p>
            <a:pPr>
              <a:lnSpc>
                <a:spcPct val="140000"/>
              </a:lnSpc>
            </a:pPr>
            <a:r>
              <a:rPr lang="en-US" sz="2400" b="1" dirty="0" smtClean="0"/>
              <a:t>Theorem B</a:t>
            </a:r>
            <a:r>
              <a:rPr lang="en-US" sz="2400" dirty="0" smtClean="0"/>
              <a:t>. Average length of the domestic queue in NDD(</a:t>
            </a:r>
            <a:r>
              <a:rPr lang="en-US" sz="2400" dirty="0" err="1" smtClean="0"/>
              <a:t>λ</a:t>
            </a:r>
            <a:r>
              <a:rPr lang="en-US" sz="2400" dirty="0" smtClean="0"/>
              <a:t>) is </a:t>
            </a:r>
            <a:r>
              <a:rPr lang="en-US" sz="2400" i="1" dirty="0" smtClean="0"/>
              <a:t>m</a:t>
            </a:r>
            <a:r>
              <a:rPr lang="en-US" sz="2400" i="1" baseline="-25000" dirty="0" smtClean="0"/>
              <a:t>d</a:t>
            </a:r>
            <a:r>
              <a:rPr lang="en-US" sz="2400" i="1" dirty="0" smtClean="0"/>
              <a:t> – (m</a:t>
            </a:r>
            <a:r>
              <a:rPr lang="en-US" sz="2400" i="1" baseline="-25000" dirty="0" smtClean="0"/>
              <a:t> </a:t>
            </a:r>
            <a:r>
              <a:rPr lang="en-US" sz="2400" dirty="0" smtClean="0"/>
              <a:t>+ </a:t>
            </a:r>
            <a:r>
              <a:rPr lang="en-US" sz="2400" i="1" dirty="0" err="1" smtClean="0"/>
              <a:t>λ</a:t>
            </a:r>
            <a:r>
              <a:rPr lang="en-US" sz="2400" dirty="0" smtClean="0"/>
              <a:t>), </a:t>
            </a:r>
            <a:r>
              <a:rPr lang="en-US" sz="2400" dirty="0"/>
              <a:t>unless the </a:t>
            </a:r>
            <a:r>
              <a:rPr lang="en-US" sz="2400" dirty="0" smtClean="0"/>
              <a:t>average queue length </a:t>
            </a:r>
            <a:r>
              <a:rPr lang="en-US" sz="2400" dirty="0"/>
              <a:t>is </a:t>
            </a:r>
            <a:r>
              <a:rPr lang="en-US" sz="2400" dirty="0" smtClean="0"/>
              <a:t>“very small”.</a:t>
            </a:r>
            <a:endParaRPr lang="en-US" sz="2400" dirty="0"/>
          </a:p>
        </p:txBody>
      </p:sp>
    </p:spTree>
    <p:extLst>
      <p:ext uri="{BB962C8B-B14F-4D97-AF65-F5344CB8AC3E}">
        <p14:creationId xmlns:p14="http://schemas.microsoft.com/office/powerpoint/2010/main" val="32505127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medical logistics may not be the hard part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24D66A7-D5B9-41F5-B996-5B4BEB00559E}" type="slidenum">
              <a:rPr lang="en-US" smtClean="0"/>
              <a:t>89</a:t>
            </a:fld>
            <a:endParaRPr lang="en-US"/>
          </a:p>
        </p:txBody>
      </p:sp>
    </p:spTree>
    <p:extLst>
      <p:ext uri="{BB962C8B-B14F-4D97-AF65-F5344CB8AC3E}">
        <p14:creationId xmlns:p14="http://schemas.microsoft.com/office/powerpoint/2010/main" val="166325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EA07021-4795-4325-A8BA-5F07FCF229CC}" type="slidenum">
              <a:rPr lang="en-US" altLang="en-US"/>
              <a:pPr/>
              <a:t>9</a:t>
            </a:fld>
            <a:endParaRPr lang="en-US" altLang="en-US"/>
          </a:p>
        </p:txBody>
      </p:sp>
      <p:sp>
        <p:nvSpPr>
          <p:cNvPr id="79874" name="Rectangle 2"/>
          <p:cNvSpPr>
            <a:spLocks noGrp="1" noChangeArrowheads="1"/>
          </p:cNvSpPr>
          <p:nvPr>
            <p:ph type="title"/>
          </p:nvPr>
        </p:nvSpPr>
        <p:spPr>
          <a:xfrm>
            <a:off x="533400" y="381000"/>
            <a:ext cx="8001000" cy="2362200"/>
          </a:xfrm>
        </p:spPr>
        <p:txBody>
          <a:bodyPr>
            <a:normAutofit fontScale="90000"/>
          </a:bodyPr>
          <a:lstStyle/>
          <a:p>
            <a:pPr algn="l"/>
            <a:r>
              <a:rPr lang="en-US" altLang="en-US" sz="3600" dirty="0" smtClean="0"/>
              <a:t>Theorem (Shapley and Scarf 74): </a:t>
            </a:r>
            <a:r>
              <a:rPr lang="en-US" altLang="en-US" sz="3600" dirty="0"/>
              <a:t>the allocation x produced by the top trading cycle algorithm is in the core (no set of agents can all do better than to participate)</a:t>
            </a:r>
          </a:p>
        </p:txBody>
      </p:sp>
      <p:sp>
        <p:nvSpPr>
          <p:cNvPr id="79875" name="Rectangle 3"/>
          <p:cNvSpPr>
            <a:spLocks noGrp="1" noChangeArrowheads="1"/>
          </p:cNvSpPr>
          <p:nvPr>
            <p:ph type="body" idx="1"/>
          </p:nvPr>
        </p:nvSpPr>
        <p:spPr>
          <a:xfrm>
            <a:off x="228600" y="3581400"/>
            <a:ext cx="8686800" cy="3048000"/>
          </a:xfrm>
        </p:spPr>
        <p:txBody>
          <a:bodyPr/>
          <a:lstStyle/>
          <a:p>
            <a:r>
              <a:rPr lang="en-US" altLang="en-US" sz="2800" dirty="0"/>
              <a:t>When preferences are strict, Gale’s TTC algorithm yields the </a:t>
            </a:r>
            <a:r>
              <a:rPr lang="en-US" altLang="en-US" sz="2800" i="1" dirty="0"/>
              <a:t>unique</a:t>
            </a:r>
            <a:r>
              <a:rPr lang="en-US" altLang="en-US" sz="2800" dirty="0"/>
              <a:t> allocation in the core (Roth and Postlewaite 1977).</a:t>
            </a:r>
          </a:p>
          <a:p>
            <a:endParaRPr lang="en-US" altLang="en-US" sz="2800" dirty="0"/>
          </a:p>
        </p:txBody>
      </p:sp>
    </p:spTree>
    <p:extLst>
      <p:ext uri="{BB962C8B-B14F-4D97-AF65-F5344CB8AC3E}">
        <p14:creationId xmlns:p14="http://schemas.microsoft.com/office/powerpoint/2010/main" val="23397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Financial flows</a:t>
            </a:r>
            <a:endParaRPr lang="en-US" dirty="0"/>
          </a:p>
        </p:txBody>
      </p:sp>
      <p:sp>
        <p:nvSpPr>
          <p:cNvPr id="3" name="Content Placeholder 2"/>
          <p:cNvSpPr>
            <a:spLocks noGrp="1"/>
          </p:cNvSpPr>
          <p:nvPr>
            <p:ph idx="1"/>
          </p:nvPr>
        </p:nvSpPr>
        <p:spPr>
          <a:xfrm>
            <a:off x="228600" y="838200"/>
            <a:ext cx="8763000" cy="5791200"/>
          </a:xfrm>
        </p:spPr>
        <p:txBody>
          <a:bodyPr>
            <a:noAutofit/>
          </a:bodyPr>
          <a:lstStyle/>
          <a:p>
            <a:r>
              <a:rPr lang="en-US" sz="3000" dirty="0" smtClean="0"/>
              <a:t>Savings:</a:t>
            </a:r>
          </a:p>
          <a:p>
            <a:pPr lvl="1"/>
            <a:r>
              <a:rPr lang="en-US" sz="3000" dirty="0" smtClean="0"/>
              <a:t>Medicare—complex legislative/bureaucratic </a:t>
            </a:r>
          </a:p>
          <a:p>
            <a:pPr lvl="1"/>
            <a:r>
              <a:rPr lang="en-US" sz="3000" dirty="0" smtClean="0"/>
              <a:t>Private insurers (33 months)</a:t>
            </a:r>
          </a:p>
          <a:p>
            <a:r>
              <a:rPr lang="en-US" sz="3000" dirty="0" smtClean="0"/>
              <a:t>Costs:</a:t>
            </a:r>
          </a:p>
          <a:p>
            <a:pPr lvl="1"/>
            <a:r>
              <a:rPr lang="en-US" sz="3000" dirty="0" smtClean="0"/>
              <a:t>Surgeries—transplant centers</a:t>
            </a:r>
          </a:p>
          <a:p>
            <a:pPr lvl="1"/>
            <a:r>
              <a:rPr lang="en-US" sz="3000" dirty="0" smtClean="0"/>
              <a:t>Post surgical treatment in home countries</a:t>
            </a:r>
          </a:p>
          <a:p>
            <a:pPr lvl="1"/>
            <a:r>
              <a:rPr lang="en-US" sz="3000" dirty="0" smtClean="0"/>
              <a:t>Infrastructure development in home countries</a:t>
            </a:r>
          </a:p>
          <a:p>
            <a:r>
              <a:rPr lang="en-US" sz="3000" dirty="0" smtClean="0"/>
              <a:t>USAID?--Same Federal budget, but no change needed in Medicare</a:t>
            </a:r>
          </a:p>
          <a:p>
            <a:r>
              <a:rPr lang="en-US" sz="3000" dirty="0" smtClean="0"/>
              <a:t>Allow insurance companies to nominate patients?</a:t>
            </a:r>
            <a:endParaRPr lang="en-US" sz="3000" dirty="0"/>
          </a:p>
        </p:txBody>
      </p:sp>
      <p:sp>
        <p:nvSpPr>
          <p:cNvPr id="4" name="Slide Number Placeholder 3"/>
          <p:cNvSpPr>
            <a:spLocks noGrp="1"/>
          </p:cNvSpPr>
          <p:nvPr>
            <p:ph type="sldNum" sz="quarter" idx="12"/>
          </p:nvPr>
        </p:nvSpPr>
        <p:spPr/>
        <p:txBody>
          <a:bodyPr/>
          <a:lstStyle/>
          <a:p>
            <a:fld id="{524D66A7-D5B9-41F5-B996-5B4BEB00559E}" type="slidenum">
              <a:rPr lang="en-US" smtClean="0"/>
              <a:t>90</a:t>
            </a:fld>
            <a:endParaRPr lang="en-US"/>
          </a:p>
        </p:txBody>
      </p:sp>
    </p:spTree>
    <p:extLst>
      <p:ext uri="{BB962C8B-B14F-4D97-AF65-F5344CB8AC3E}">
        <p14:creationId xmlns:p14="http://schemas.microsoft.com/office/powerpoint/2010/main" val="39593946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 and Kristine: Safely home…</a:t>
            </a:r>
            <a:endParaRPr lang="en-US" dirty="0"/>
          </a:p>
        </p:txBody>
      </p:sp>
      <p:sp>
        <p:nvSpPr>
          <p:cNvPr id="3" name="Content Placeholder 2"/>
          <p:cNvSpPr>
            <a:spLocks noGrp="1"/>
          </p:cNvSpPr>
          <p:nvPr>
            <p:ph idx="1"/>
          </p:nvPr>
        </p:nvSpPr>
        <p:spPr/>
        <p:txBody>
          <a:bodyPr/>
          <a:lstStyle/>
          <a:p>
            <a:r>
              <a:rPr lang="en-US" dirty="0" smtClean="0"/>
              <a:t>$50,000 escrow fund for post-surgical care</a:t>
            </a:r>
            <a:endParaRPr lang="en-US" dirty="0"/>
          </a:p>
        </p:txBody>
      </p:sp>
      <p:sp>
        <p:nvSpPr>
          <p:cNvPr id="4" name="Slide Number Placeholder 3"/>
          <p:cNvSpPr>
            <a:spLocks noGrp="1"/>
          </p:cNvSpPr>
          <p:nvPr>
            <p:ph type="sldNum" sz="quarter" idx="12"/>
          </p:nvPr>
        </p:nvSpPr>
        <p:spPr/>
        <p:txBody>
          <a:bodyPr/>
          <a:lstStyle/>
          <a:p>
            <a:fld id="{FAE509F4-B475-4215-B393-82F03515FC17}" type="slidenum">
              <a:rPr lang="en-US" smtClean="0"/>
              <a:t>91</a:t>
            </a:fld>
            <a:endParaRPr lang="en-US"/>
          </a:p>
        </p:txBody>
      </p:sp>
      <p:pic>
        <p:nvPicPr>
          <p:cNvPr id="1026" name="Picture 2" descr="C:\Users\Alvin Roth\AppData\Local\Microsoft\Windows\Temporary Internet Files\Content.Outlook\NFU3AZTP\11068806_892173297501899_53808776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733" y="2362200"/>
            <a:ext cx="7315200" cy="390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0363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r>
              <a:rPr lang="en-US" sz="4000" smtClean="0"/>
              <a:t>Why do we have laws against simply buying and selling kidneys?</a:t>
            </a:r>
          </a:p>
        </p:txBody>
      </p:sp>
      <p:sp>
        <p:nvSpPr>
          <p:cNvPr id="60419" name="Content Placeholder 2"/>
          <p:cNvSpPr>
            <a:spLocks noGrp="1"/>
          </p:cNvSpPr>
          <p:nvPr>
            <p:ph idx="1"/>
          </p:nvPr>
        </p:nvSpPr>
        <p:spPr/>
        <p:txBody>
          <a:bodyPr/>
          <a:lstStyle/>
          <a:p>
            <a:r>
              <a:rPr lang="en-US" dirty="0" smtClean="0"/>
              <a:t>I sure don’t know the answer to this one, but I think it’s a subject that social scientists need to study…</a:t>
            </a:r>
          </a:p>
          <a:p>
            <a:r>
              <a:rPr lang="en-US" dirty="0" smtClean="0"/>
              <a:t>It isn’t just </a:t>
            </a:r>
            <a:r>
              <a:rPr lang="en-US" smtClean="0"/>
              <a:t>about body parts…</a:t>
            </a:r>
            <a:endParaRPr lang="en-US" dirty="0" smtClean="0"/>
          </a:p>
        </p:txBody>
      </p:sp>
      <p:sp>
        <p:nvSpPr>
          <p:cNvPr id="60420" name="Slide Number Placeholder 3"/>
          <p:cNvSpPr>
            <a:spLocks noGrp="1"/>
          </p:cNvSpPr>
          <p:nvPr>
            <p:ph type="sldNum" sz="quarter" idx="12"/>
          </p:nvPr>
        </p:nvSpPr>
        <p:spPr/>
        <p:txBody>
          <a:bodyPr/>
          <a:lstStyle/>
          <a:p>
            <a:pPr>
              <a:defRPr/>
            </a:pPr>
            <a:fld id="{748DD400-0D5E-4E89-9355-448009A55E58}" type="slidenum">
              <a:rPr lang="en-US" smtClean="0"/>
              <a:pPr>
                <a:defRPr/>
              </a:pPr>
              <a:t>92</a:t>
            </a:fld>
            <a:endParaRPr lang="en-US" smtClean="0"/>
          </a:p>
        </p:txBody>
      </p:sp>
    </p:spTree>
    <p:extLst>
      <p:ext uri="{BB962C8B-B14F-4D97-AF65-F5344CB8AC3E}">
        <p14:creationId xmlns:p14="http://schemas.microsoft.com/office/powerpoint/2010/main" val="407462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 Revised version submitted in 2005.&#10;%% Check signs in large deviatins rates.&#10;%% Check citations&#10;\documentclass[11pt,tgrind,psbox]{slides}&#10;\parskip 1.75\parskip plus 3pt minus 1pt&#10;%\renewcommand{\baselinestretch}{2}&#10;\usepackage{latexsym}&#10;\usepackage{graphics}&#10;\usepackage{amsmath}&#10;\usepackage{xspace}&#10;\usepackage{amssymb}&#10;\usepackage{epsfig}&#10;\usepackage{latexsym,graphics,color,graphicx,epsfig,colordvi}&#10;\usepackage{amsmath}&#10;\usepackage{xspace}&#10;\usepackage{amssymb,latexsym}&#10;\usepackage{graphicx}&#10;\usepackage{psfrag}&#10;\usepackage{colordvi}&#10;\usepackage{color}&#10;&#10;\setlength{\oddsidemargin}{-.20in}&#10;\setlength{\evensidemargin}{-.20in}&#10;\setlength{\textwidth}{6.8in}&#10;\setlength{\topmargin}{-0.3in}&#10;\setlength{\textheight}{8.9in}&#10;\pagenumbering{arabic}&#10;\newcommand {\be}[1]{\begin{equation}\label{#1}}&#10;\newcommand {\ee}{\end{equation}}&#10;\newcommand {\bea}{\begin{eqnarray}}&#10;\newcommand {\eea}{\end{eqnarray}}&#10;&#10;\def\smskip{\par\vskip 7pt}&#10;\def\example{{\bf Example :\ }}&#10;\newcommand{\proof}{{\bf Proof : }}&#10;\newcommand{\qed}{\hfill $\Box$}&#10;\newcommand{\remark}{{\bf Remark : }}&#10;\newcommand{\remarks}{{\bf Remarks : }}&#10;\newcommand{\vvert}{\vspace{.1in}}&#10;\newcommand{\pr}{\mathbb{P}}&#10;\newtheorem{theorem}{Theorem}&#10;\newtheorem{lemma}[theorem]{Lemma}&#10;\newtheorem{conj}{Conjecture}&#10;\newtheorem{prop}{Proposition}&#10;\newtheorem{coro}{Corollary}&#10;\newtheorem{claim}{Claim}&#10;\newtheorem{Defi}{Definition}&#10;\newcommand{\Pois}{\ensuremath{\operatorname{Pois}}\xspace}&#10;\newcommand{\Exp}{\ensuremath{\operatorname{Exp}}\xspace}&#10;\begin{document}&#10;\begin{align*}&#10;G\left(n,p_L,{p_H\over n},v\right)&#10;\end{align*}&#10;&#10;&#10;\end{document}"/>
  <p:tag name="FILENAME" val="txp_fig"/>
  <p:tag name="FORMAT" val="pngmono"/>
  <p:tag name="RES" val="1200"/>
  <p:tag name="BLEND" val="0"/>
  <p:tag name="TRANSPARENT" val="0"/>
  <p:tag name="TBUG" val="0"/>
  <p:tag name="ALLOWFS" val="0"/>
  <p:tag name="ORIGWIDTH" val="146"/>
  <p:tag name="PICTUREFILESIZE" val="16350"/>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 Revised version submitted in 2005.&#10;%% Check signs in large deviatins rates.&#10;%% Check citations&#10;\documentclass[11pt,tgrind,psbox]{slides}&#10;\parskip 1.75\parskip plus 3pt minus 1pt&#10;%\renewcommand{\baselinestretch}{2}&#10;\usepackage{latexsym}&#10;\usepackage{graphics}&#10;\usepackage{amsmath}&#10;\usepackage{xspace}&#10;\usepackage{amssymb}&#10;\usepackage{epsfig}&#10;\usepackage{latexsym,graphics,color,graphicx,epsfig,colordvi}&#10;\usepackage{amsmath}&#10;\usepackage{xspace}&#10;\usepackage{amssymb,latexsym}&#10;\usepackage{graphicx}&#10;\usepackage{psfrag}&#10;\usepackage{colordvi}&#10;\usepackage{color}&#10;&#10;\setlength{\oddsidemargin}{-.20in}&#10;\setlength{\evensidemargin}{-.20in}&#10;\setlength{\textwidth}{6.8in}&#10;\setlength{\topmargin}{-0.3in}&#10;\setlength{\textheight}{8.9in}&#10;\pagenumbering{arabic}&#10;\newcommand {\be}[1]{\begin{equation}\label{#1}}&#10;\newcommand {\ee}{\end{equation}}&#10;\newcommand {\bea}{\begin{eqnarray}}&#10;\newcommand {\eea}{\end{eqnarray}}&#10;&#10;\def\smskip{\par\vskip 7pt}&#10;\def\example{{\bf Example :\ }}&#10;\newcommand{\proof}{{\bf Proof : }}&#10;\newcommand{\qed}{\hfill $\Box$}&#10;\newcommand{\remark}{{\bf Remark : }}&#10;\newcommand{\remarks}{{\bf Remarks : }}&#10;\newcommand{\vvert}{\vspace{.1in}}&#10;\newcommand{\pr}{\mathbb{P}}&#10;\newtheorem{theorem}{Theorem}&#10;\newtheorem{lemma}[theorem]{Lemma}&#10;\newtheorem{conj}{Conjecture}&#10;\newtheorem{prop}{Proposition}&#10;\newtheorem{coro}{Corollary}&#10;\newtheorem{claim}{Claim}&#10;\newtheorem{Defi}{Definition}&#10;\newcommand{\Pois}{\ensuremath{\operatorname{Pois}}\xspace}&#10;\newcommand{\Exp}{\ensuremath{\operatorname{Exp}}\xspace}&#10;\begin{document}&#10;\begin{align*}&#10;p_L&#10;\end{align*}&#10;&#10;&#10;\end{document}"/>
  <p:tag name="FILENAME" val="txp_fig"/>
  <p:tag name="FORMAT" val="pngmono"/>
  <p:tag name="RES" val="1200"/>
  <p:tag name="BLEND" val="0"/>
  <p:tag name="TRANSPARENT" val="0"/>
  <p:tag name="TBUG" val="0"/>
  <p:tag name="ALLOWFS" val="0"/>
  <p:tag name="ORIGWIDTH" val="23"/>
  <p:tag name="PICTUREFILESIZE" val="2218"/>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 Revised version submitted in 2005.&#10;%% Check signs in large deviatins rates.&#10;%% Check citations&#10;\documentclass[11pt,tgrind,psbox]{slides}&#10;\parskip 1.75\parskip plus 3pt minus 1pt&#10;%\renewcommand{\baselinestretch}{2}&#10;\usepackage{latexsym}&#10;\usepackage{graphics}&#10;\usepackage{amsmath}&#10;\usepackage{xspace}&#10;\usepackage{amssymb}&#10;\usepackage{epsfig}&#10;\usepackage{latexsym,graphics,color,graphicx,epsfig,colordvi}&#10;\usepackage{amsmath}&#10;\usepackage{xspace}&#10;\usepackage{amssymb,latexsym}&#10;\usepackage{graphicx}&#10;\usepackage{psfrag}&#10;\usepackage{colordvi}&#10;\usepackage{color}&#10;&#10;\setlength{\oddsidemargin}{-.20in}&#10;\setlength{\evensidemargin}{-.20in}&#10;\setlength{\textwidth}{6.8in}&#10;\setlength{\topmargin}{-0.3in}&#10;\setlength{\textheight}{8.9in}&#10;\pagenumbering{arabic}&#10;\newcommand {\be}[1]{\begin{equation}\label{#1}}&#10;\newcommand {\ee}{\end{equation}}&#10;\newcommand {\bea}{\begin{eqnarray}}&#10;\newcommand {\eea}{\end{eqnarray}}&#10;&#10;\def\smskip{\par\vskip 7pt}&#10;\def\example{{\bf Example :\ }}&#10;\newcommand{\proof}{{\bf Proof : }}&#10;\newcommand{\qed}{\hfill $\Box$}&#10;\newcommand{\remark}{{\bf Remark : }}&#10;\newcommand{\remarks}{{\bf Remarks : }}&#10;\newcommand{\vvert}{\vspace{.1in}}&#10;\newcommand{\pr}{\mathbb{P}}&#10;\newtheorem{theorem}{Theorem}&#10;\newtheorem{lemma}[theorem]{Lemma}&#10;\newtheorem{conj}{Conjecture}&#10;\newtheorem{prop}{Proposition}&#10;\newtheorem{coro}{Corollary}&#10;\newtheorem{claim}{Claim}&#10;\newtheorem{Defi}{Definition}&#10;\newcommand{\Pois}{\ensuremath{\operatorname{Pois}}\xspace}&#10;\newcommand{\Exp}{\ensuremath{\operatorname{Exp}}\xspace}&#10;\begin{document}&#10;\begin{align*}&#10;{p_H\over n}&#10;\end{align*}&#10;&#10;&#10;\end{document}"/>
  <p:tag name="FILENAME" val="txp_fig"/>
  <p:tag name="FORMAT" val="pngmono"/>
  <p:tag name="RES" val="1200"/>
  <p:tag name="BLEND" val="0"/>
  <p:tag name="TRANSPARENT" val="0"/>
  <p:tag name="TBUG" val="0"/>
  <p:tag name="ALLOWFS" val="0"/>
  <p:tag name="ORIGWIDTH" val="28"/>
  <p:tag name="PICTUREFILESIZE" val="3999"/>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 Revised version submitted in 2005.&#10;%% Check signs in large deviatins rates.&#10;%% Check citations&#10;\documentclass[11pt,tgrind,psbox]{slides}&#10;\parskip 1.75\parskip plus 3pt minus 1pt&#10;%\renewcommand{\baselinestretch}{2}&#10;\usepackage{latexsym}&#10;\usepackage{graphics}&#10;\usepackage{amsmath}&#10;\usepackage{xspace}&#10;\usepackage{amssymb}&#10;\usepackage{epsfig}&#10;\usepackage{latexsym,graphics,color,graphicx,epsfig,colordvi}&#10;\usepackage{amsmath}&#10;\usepackage{xspace}&#10;\usepackage{amssymb,latexsym}&#10;\usepackage{graphicx}&#10;\usepackage{psfrag}&#10;\usepackage{colordvi}&#10;\usepackage{color}&#10;&#10;\setlength{\oddsidemargin}{-.20in}&#10;\setlength{\evensidemargin}{-.20in}&#10;\setlength{\textwidth}{6.8in}&#10;\setlength{\topmargin}{-0.3in}&#10;\setlength{\textheight}{8.9in}&#10;\pagenumbering{arabic}&#10;\newcommand {\be}[1]{\begin{equation}\label{#1}}&#10;\newcommand {\ee}{\end{equation}}&#10;\newcommand {\bea}{\begin{eqnarray}}&#10;\newcommand {\eea}{\end{eqnarray}}&#10;&#10;\def\smskip{\par\vskip 7pt}&#10;\def\example{{\bf Example :\ }}&#10;\newcommand{\proof}{{\bf Proof : }}&#10;\newcommand{\qed}{\hfill $\Box$}&#10;\newcommand{\remark}{{\bf Remark : }}&#10;\newcommand{\remarks}{{\bf Remarks : }}&#10;\newcommand{\vvert}{\vspace{.1in}}&#10;\newcommand{\pr}{\mathbb{P}}&#10;\newtheorem{theorem}{Theorem}&#10;\newtheorem{lemma}[theorem]{Lemma}&#10;\newtheorem{conj}{Conjecture}&#10;\newtheorem{prop}{Proposition}&#10;\newtheorem{coro}{Corollary}&#10;\newtheorem{claim}{Claim}&#10;\newtheorem{Defi}{Definition}&#10;\newcommand{\Pois}{\ensuremath{\operatorname{Pois}}\xspace}&#10;\newcommand{\Exp}{\ensuremath{\operatorname{Exp}}\xspace}&#10;\begin{document}&#10;\begin{align*}&#10;G\left(n,p_L,{p_H\over n},v\right)&#10;\end{align*}&#10;&#10;&#10;\end{document}"/>
  <p:tag name="FILENAME" val="txp_fig"/>
  <p:tag name="FORMAT" val="pngmono"/>
  <p:tag name="RES" val="1200"/>
  <p:tag name="BLEND" val="0"/>
  <p:tag name="TRANSPARENT" val="0"/>
  <p:tag name="TBUG" val="0"/>
  <p:tag name="ALLOWFS" val="0"/>
  <p:tag name="ORIGWIDTH" val="146"/>
  <p:tag name="PICTUREFILESIZE" val="16350"/>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 Revised version submitted in 2005.&#10;%% Check signs in large deviatins rates.&#10;%% Check citations&#10;\documentclass[11pt,tgrind,psbox]{slides}&#10;\parskip 1.75\parskip plus 3pt minus 1pt&#10;%\renewcommand{\baselinestretch}{2}&#10;\usepackage{latexsym}&#10;\usepackage{graphics}&#10;\usepackage{amsmath}&#10;\usepackage{xspace}&#10;\usepackage{amssymb}&#10;\usepackage{epsfig}&#10;\usepackage{latexsym,graphics,color,graphicx,epsfig,colordvi}&#10;\usepackage{amsmath}&#10;\usepackage{xspace}&#10;\usepackage{amssymb,latexsym}&#10;\usepackage{graphicx}&#10;\usepackage{psfrag}&#10;\usepackage{colordvi}&#10;\usepackage{color}&#10;\setlength{\oddsidemargin}{-.20in}&#10;\setlength{\evensidemargin}{-.20in}&#10;\setlength{\textwidth}{6.8in}&#10;\setlength{\topmargin}{-0.3in}&#10;\setlength{\textheight}{8.9in}&#10;\pagenumbering{arabic}&#10;\newcommand {\be}[1]{\begin{equation}\label{#1}}&#10;\newcommand {\ee}{\end{equation}}&#10;\newcommand {\bea}{\begin{eqnarray}}&#10;\newcommand {\eea}{\end{eqnarray}}&#10;\def\smskip{\par\vskip 7pt}&#10;\def\example{{\bf Example :\ }}&#10;\newcommand{\proof}{{\bf Proof : }}&#10;\newcommand{\qed}{\hfill $\Box$}&#10;\newcommand{\remark}{{\bf Remark : }}&#10;\newcommand{\remarks}{{\bf Remarks : }}&#10;\newcommand{\vvert}{\vspace{.1in}}&#10;\newcommand{\pr}{\mathbb{P}}&#10;\newtheorem{theorem}{Theorem}&#10;\newtheorem{lemma}[theorem]{Lemma}&#10;\newtheorem{conj}{Conjecture}&#10;\newtheorem{prop}{Proposition}&#10;\newtheorem{coro}{Corollary}&#10;\newtheorem{claim}{Claim}&#10;\newtheorem{Defi}{Definition}&#10;\newcommand{\Pois}{\ensuremath{\operatorname{Pois}}\xspace}&#10;\newcommand{\Exp}{\ensuremath{\operatorname{Exp}}\xspace}&#10;\begin{document}&#10;&#10;\begin{align*}&#10;\mathbb{E}[C_{k+1}]\ge \mathbb{E}[C_{k}]+\rho n&#10;\qquad \text{and} \qquad &#10;\mathbb{E}[D_{k}]\ge \mathbb{E}[C_{k}]+\rho n&#10;\end{align*}&#10;&#10;&#10;\end{document}"/>
  <p:tag name="FILENAME" val="txp_fig"/>
  <p:tag name="FORMAT" val="pngmono"/>
  <p:tag name="RES" val="1200"/>
  <p:tag name="BLEND" val="0"/>
  <p:tag name="TRANSPARENT" val="0"/>
  <p:tag name="TBUG" val="0"/>
  <p:tag name="ALLOWFS" val="0"/>
  <p:tag name="ORIGWIDTH" val="535"/>
  <p:tag name="PICTUREFILESIZE" val="318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6193</Words>
  <Application>Microsoft Office PowerPoint</Application>
  <PresentationFormat>On-screen Show (4:3)</PresentationFormat>
  <Paragraphs>847</Paragraphs>
  <Slides>92</Slides>
  <Notes>58</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Kidney exchange 2000-2015: Algorithms and Incentives</vt:lpstr>
      <vt:lpstr>Some mile posts of kidney exchange in the U.S.</vt:lpstr>
      <vt:lpstr>Kidney exchange clearinghouse design</vt:lpstr>
      <vt:lpstr>And in the medical literature</vt:lpstr>
      <vt:lpstr>Today: New Developments and Frontiers</vt:lpstr>
      <vt:lpstr>Pre-kidney history: some abstract theory</vt:lpstr>
      <vt:lpstr>House allocation</vt:lpstr>
      <vt:lpstr>Theorem (Shapley and Scarf 74): the allocation x produced by the top trading cycle algorithm is in the core (no set of agents can all do better than to participate)</vt:lpstr>
      <vt:lpstr>Theorem (Shapley and Scarf 74): the allocation x produced by the top trading cycle algorithm is in the core (no set of agents can all do better than to participate)</vt:lpstr>
      <vt:lpstr>Theorem (Roth 1982): if the top trading cycle procedure is used, it is a dominant strategy for every agent to state his true preferences.</vt:lpstr>
      <vt:lpstr>Sketch of proof: Cycles and chains</vt:lpstr>
      <vt:lpstr>The cycles leave the system (regardless of where i points), but i’s choice set (the chains pointing to i) remains, and can only grow</vt:lpstr>
      <vt:lpstr>Allocating dormitory rooms</vt:lpstr>
      <vt:lpstr>Transplants—some background</vt:lpstr>
      <vt:lpstr>Kidneys</vt:lpstr>
      <vt:lpstr>Simple two-pair kidney exchange</vt:lpstr>
      <vt:lpstr>Modeling kidney exchange,  when it was new</vt:lpstr>
      <vt:lpstr>Roth, Alvin E., Tayfun Sönmez, and M. Utku Ünver, “Kidney Exchange,” Quarterly Journal of Economics, 119, 2, May, 2004, 457-488.</vt:lpstr>
      <vt:lpstr>Top Trading Cycles and Chains</vt:lpstr>
      <vt:lpstr>There can be w-chains as well as cycles</vt:lpstr>
      <vt:lpstr>Lemma </vt:lpstr>
      <vt:lpstr>Kidney Exchange For incentive reasons, all surgeries in an exchange are conducted simultaneously, so a 2-way exchange involves 4 simultaneous surgeries</vt:lpstr>
      <vt:lpstr>Suppose exchanges involving more than two pairs are impractical?</vt:lpstr>
      <vt:lpstr>Pairwise matchings and matroids</vt:lpstr>
      <vt:lpstr>Pairwise matching with 0-1 preferences  </vt:lpstr>
      <vt:lpstr>Gallai-Edmonds Decomposition</vt:lpstr>
      <vt:lpstr>Who are the over-demanded and under-demanded pairs?</vt:lpstr>
      <vt:lpstr>PowerPoint Presentation</vt:lpstr>
      <vt:lpstr>HLA (class I and II)</vt:lpstr>
      <vt:lpstr>PowerPoint Presentation</vt:lpstr>
      <vt:lpstr>Random Compatibility Graphs</vt:lpstr>
      <vt:lpstr>(Large) Random Graphs</vt:lpstr>
      <vt:lpstr>“Ideally” Efficient Allocations: if we were seeing all the patients in sufficiently large markets</vt:lpstr>
      <vt:lpstr>PowerPoint Presentation</vt:lpstr>
      <vt:lpstr>Chains initiated by non-directed (altruistic) donors</vt:lpstr>
      <vt:lpstr>Chains initiated by non-directed (altruistic) donors</vt:lpstr>
      <vt:lpstr>A chain in 2007…</vt:lpstr>
      <vt:lpstr>PowerPoint Presentation</vt:lpstr>
      <vt:lpstr>How about when hospitals become players?</vt:lpstr>
      <vt:lpstr>Individual rationality and efficiency: an impossibility theorem with a (discouraging) worst-case bound</vt:lpstr>
      <vt:lpstr>Proof (for k=3)</vt:lpstr>
      <vt:lpstr>There are incentives for Transplant Centers not to fully participate even when there are only 2-way exchanges  The exchange A1-A2 results in two transplantations, but the exchanges A1-B and A2-C results in four. (And you can see why, if Pairs A1 and A2 are at the same transplant center, it might be good for them to nevertheless be submitted to a regional match…)</vt:lpstr>
      <vt:lpstr>PRA distribution in historical data</vt:lpstr>
      <vt:lpstr>PowerPoint Presentation</vt:lpstr>
      <vt:lpstr>PowerPoint Presentation</vt:lpstr>
      <vt:lpstr>PowerPoint Presentation</vt:lpstr>
      <vt:lpstr>Can simultaneity be relaxed in Non-directed donor chains?</vt:lpstr>
      <vt:lpstr>Simultaneous cycles and Non-simultaneous extended altruistic donor (NEAD) chains </vt:lpstr>
      <vt:lpstr>Simultaneous cycles and Non-simultaneous extended altruistic donor (NEAD) chains </vt:lpstr>
      <vt:lpstr>PowerPoint Presentation</vt:lpstr>
      <vt:lpstr> The First NEAD Chain (Rees, APD)</vt:lpstr>
      <vt:lpstr>PowerPoint Presentation</vt:lpstr>
      <vt:lpstr>Chains are important for hard to match pairs</vt:lpstr>
      <vt:lpstr>Feb 2012, NKR: a NDD chain of length 60 (30 transplants) </vt:lpstr>
      <vt:lpstr>Computational notes</vt:lpstr>
      <vt:lpstr>PowerPoint Presentation</vt:lpstr>
      <vt:lpstr>Market design isn’t just analytical </vt:lpstr>
      <vt:lpstr>Changes in kidney exchange over time</vt:lpstr>
      <vt:lpstr>Most ‘offers’ are rejected</vt:lpstr>
      <vt:lpstr>Transplant centers declined donors for medical reasons</vt:lpstr>
      <vt:lpstr>Reducing “predictable” rejections</vt:lpstr>
      <vt:lpstr>Remaining problems</vt:lpstr>
      <vt:lpstr>Encouraging transplant centers to participate fully in kidney exchange</vt:lpstr>
      <vt:lpstr>Frequent flier accounting: over and under-demanded patient-donor pairs</vt:lpstr>
      <vt:lpstr>Growth of kidney exchange in the US</vt:lpstr>
      <vt:lpstr>Kidney exchange outside the U.S.</vt:lpstr>
      <vt:lpstr>PowerPoint Presentation</vt:lpstr>
      <vt:lpstr>PowerPoint Presentation</vt:lpstr>
      <vt:lpstr>Global kidney exchange: a possibility of mutual aid</vt:lpstr>
      <vt:lpstr>First global kidney exchange, with a pair from the Philippines—January 2015, Alliance for Paired Donation (Rees et al.)</vt:lpstr>
      <vt:lpstr>Kidney Disease costs Medicare $35 Billion per year</vt:lpstr>
      <vt:lpstr>Kidney Disease costs Commercial Insurance Companies &gt; $14 Billion per year</vt:lpstr>
      <vt:lpstr>Two Proposals and Three Planners</vt:lpstr>
      <vt:lpstr>Planners’ Objectives</vt:lpstr>
      <vt:lpstr>Global Kidney Exchange</vt:lpstr>
      <vt:lpstr>GKE: A (Stylized) Dynamic Model</vt:lpstr>
      <vt:lpstr>GKE: Greedy Matching Policy</vt:lpstr>
      <vt:lpstr>GKE: Illustration (should become a dynamic animation)</vt:lpstr>
      <vt:lpstr>Large Market, Highly Sensitized Patients</vt:lpstr>
      <vt:lpstr>Costs</vt:lpstr>
      <vt:lpstr>GKE Is Self-Financing</vt:lpstr>
      <vt:lpstr>Intuition</vt:lpstr>
      <vt:lpstr>Planners’ Choices</vt:lpstr>
      <vt:lpstr>The Non-Directed Donor Proposal</vt:lpstr>
      <vt:lpstr>The Non-Directed Donor Proposal</vt:lpstr>
      <vt:lpstr>NDD: A Dynamic Model</vt:lpstr>
      <vt:lpstr>Matching Policy</vt:lpstr>
      <vt:lpstr>Planner’s Decision</vt:lpstr>
      <vt:lpstr>The medical logistics may not be the hard part</vt:lpstr>
      <vt:lpstr>Financial flows</vt:lpstr>
      <vt:lpstr>Jose and Kristine: Safely home…</vt:lpstr>
      <vt:lpstr>Why do we have laws against simply buying and selling kidneys?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Kidney exchange in the U.S.: 2000-2013</dc:title>
  <dc:creator>Alvin Roth</dc:creator>
  <cp:lastModifiedBy>aroth</cp:lastModifiedBy>
  <cp:revision>39</cp:revision>
  <cp:lastPrinted>2015-11-11T23:33:11Z</cp:lastPrinted>
  <dcterms:created xsi:type="dcterms:W3CDTF">2013-11-10T19:32:49Z</dcterms:created>
  <dcterms:modified xsi:type="dcterms:W3CDTF">2015-11-15T23:41:29Z</dcterms:modified>
</cp:coreProperties>
</file>