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484" r:id="rId2"/>
    <p:sldId id="658" r:id="rId3"/>
    <p:sldId id="663" r:id="rId4"/>
    <p:sldId id="659" r:id="rId5"/>
    <p:sldId id="660" r:id="rId6"/>
    <p:sldId id="661" r:id="rId7"/>
    <p:sldId id="662" r:id="rId8"/>
    <p:sldId id="665" r:id="rId9"/>
    <p:sldId id="667" r:id="rId10"/>
    <p:sldId id="668" r:id="rId11"/>
    <p:sldId id="669" r:id="rId12"/>
    <p:sldId id="664" r:id="rId13"/>
    <p:sldId id="678" r:id="rId14"/>
    <p:sldId id="682" r:id="rId15"/>
    <p:sldId id="666" r:id="rId16"/>
    <p:sldId id="683" r:id="rId17"/>
    <p:sldId id="688" r:id="rId18"/>
    <p:sldId id="710" r:id="rId19"/>
    <p:sldId id="687" r:id="rId20"/>
    <p:sldId id="680" r:id="rId21"/>
    <p:sldId id="673" r:id="rId22"/>
    <p:sldId id="674" r:id="rId23"/>
    <p:sldId id="675" r:id="rId24"/>
    <p:sldId id="676" r:id="rId25"/>
    <p:sldId id="681" r:id="rId26"/>
    <p:sldId id="711" r:id="rId27"/>
    <p:sldId id="700" r:id="rId28"/>
    <p:sldId id="701" r:id="rId29"/>
    <p:sldId id="702" r:id="rId30"/>
    <p:sldId id="703" r:id="rId31"/>
    <p:sldId id="712" r:id="rId32"/>
    <p:sldId id="704" r:id="rId33"/>
    <p:sldId id="705" r:id="rId34"/>
    <p:sldId id="689" r:id="rId35"/>
    <p:sldId id="696" r:id="rId36"/>
    <p:sldId id="697" r:id="rId37"/>
    <p:sldId id="698" r:id="rId38"/>
    <p:sldId id="699" r:id="rId39"/>
    <p:sldId id="706" r:id="rId40"/>
    <p:sldId id="707" r:id="rId41"/>
    <p:sldId id="708" r:id="rId42"/>
    <p:sldId id="715" r:id="rId43"/>
    <p:sldId id="713" r:id="rId44"/>
    <p:sldId id="716" r:id="rId45"/>
    <p:sldId id="717" r:id="rId46"/>
    <p:sldId id="718" r:id="rId47"/>
    <p:sldId id="719" r:id="rId48"/>
    <p:sldId id="720" r:id="rId49"/>
    <p:sldId id="722" r:id="rId50"/>
    <p:sldId id="723" r:id="rId51"/>
    <p:sldId id="724" r:id="rId52"/>
    <p:sldId id="725" r:id="rId53"/>
    <p:sldId id="726" r:id="rId54"/>
    <p:sldId id="727" r:id="rId55"/>
    <p:sldId id="728" r:id="rId56"/>
    <p:sldId id="729" r:id="rId57"/>
    <p:sldId id="730" r:id="rId58"/>
    <p:sldId id="731" r:id="rId59"/>
    <p:sldId id="732" r:id="rId60"/>
    <p:sldId id="733" r:id="rId61"/>
    <p:sldId id="654" r:id="rId62"/>
    <p:sldId id="714" r:id="rId6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99FF"/>
    <a:srgbClr val="0033CC"/>
    <a:srgbClr val="CC3300"/>
    <a:srgbClr val="CC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4" autoAdjust="0"/>
    <p:restoredTop sz="99494" autoAdjust="0"/>
  </p:normalViewPr>
  <p:slideViewPr>
    <p:cSldViewPr>
      <p:cViewPr>
        <p:scale>
          <a:sx n="80" d="100"/>
          <a:sy n="80" d="100"/>
        </p:scale>
        <p:origin x="-2072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1BAD3C-5129-844C-BA0D-954462266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1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6319DA0-CBDE-1140-BBF3-2883CBCA7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60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+ SEARCH AUCTIONS, 10^9 LARGEST SCALE IN HISTORY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725777-3939-3F44-AF53-4A7F6D36AB60}" type="slidenum">
              <a:rPr lang="en-US" sz="1200" b="0"/>
              <a:pPr eaLnBrk="1" hangingPunct="1"/>
              <a:t>24</a:t>
            </a:fld>
            <a:endParaRPr 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F365D-5430-F143-899E-85C5A400841C}" type="datetime1">
              <a:rPr lang="el-GR"/>
              <a:pPr>
                <a:defRPr/>
              </a:pPr>
              <a:t>8/24/15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1A7B2-CAE5-CD45-8FF5-61877E461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87307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7E7BD-37D6-FF40-AA8B-47F6A6079676}" type="datetime1">
              <a:rPr lang="el-GR"/>
              <a:pPr>
                <a:defRPr/>
              </a:pPr>
              <a:t>8/24/15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5F013-3E95-A740-B244-A7EFCB77D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4675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14BF4-C46A-8E43-B274-0F269A61E9BE}" type="datetime1">
              <a:rPr lang="el-GR"/>
              <a:pPr>
                <a:defRPr/>
              </a:pPr>
              <a:t>8/24/15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67F6C-8188-674A-B76C-62A7D7389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98921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94653-293E-9440-B81A-61942528C960}" type="datetime1">
              <a:rPr lang="el-GR"/>
              <a:pPr>
                <a:defRPr/>
              </a:pPr>
              <a:t>8/24/15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A442A-9602-FC4D-907E-BE9DC464E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6164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89DF3-1857-5D4A-B65E-F3559F080786}" type="datetime1">
              <a:rPr lang="el-GR"/>
              <a:pPr>
                <a:defRPr/>
              </a:pPr>
              <a:t>8/24/15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E7E34-99F4-2C41-B9E7-4B950C139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2111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7DBCB-B3A9-D948-A7C7-0BD33B0979D9}" type="datetime1">
              <a:rPr lang="el-GR"/>
              <a:pPr>
                <a:defRPr/>
              </a:pPr>
              <a:t>8/24/15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6B88F-F881-144B-BFA3-C8ABC0238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514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FD71-25E8-2C4F-89B8-2144864E7648}" type="datetime1">
              <a:rPr lang="el-GR"/>
              <a:pPr>
                <a:defRPr/>
              </a:pPr>
              <a:t>8/24/15</a:t>
            </a:fld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F3228-9A9D-4A44-B524-6442B5E32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2017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9DA46-00C8-004E-88F1-309ED1977608}" type="datetime1">
              <a:rPr lang="el-GR"/>
              <a:pPr>
                <a:defRPr/>
              </a:pPr>
              <a:t>8/24/15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AFF95-6C3F-1F40-B407-0E6185220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78940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00DF8-9A61-3B45-9E88-B8EBADE8976B}" type="datetime1">
              <a:rPr lang="el-GR"/>
              <a:pPr>
                <a:defRPr/>
              </a:pPr>
              <a:t>8/24/15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C2009-2218-C847-9318-0240F22DE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2858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BDAA7-32D3-5846-8AE5-07154C7BCC52}" type="datetime1">
              <a:rPr lang="el-GR"/>
              <a:pPr>
                <a:defRPr/>
              </a:pPr>
              <a:t>8/24/15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6423-3973-7B46-B53A-73D8C532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4929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00C9-3E48-ED49-9D9A-EB4074DB2704}" type="datetime1">
              <a:rPr lang="el-GR"/>
              <a:pPr>
                <a:defRPr/>
              </a:pPr>
              <a:t>8/24/15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E6815-C662-9643-8919-712B4E0D7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40467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BD751B0F-2F6E-D94B-A78D-0824A73CCF49}" type="datetime1">
              <a:rPr lang="el-GR"/>
              <a:pPr>
                <a:defRPr/>
              </a:pPr>
              <a:t>8/24/15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7D77C6A-0E66-8943-A7E1-D8AC7F3B7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667000"/>
            <a:ext cx="9829800" cy="1143000"/>
          </a:xfrm>
        </p:spPr>
        <p:txBody>
          <a:bodyPr>
            <a:normAutofit fontScale="90000"/>
          </a:bodyPr>
          <a:lstStyle/>
          <a:p>
            <a:r>
              <a:rPr lang="en-US" sz="8900" dirty="0" smtClean="0">
                <a:solidFill>
                  <a:schemeClr val="bg2"/>
                </a:solidFill>
                <a:latin typeface="Apple Chancery"/>
                <a:cs typeface="Apple Chancery"/>
              </a:rPr>
              <a:t>Algorithmic</a:t>
            </a:r>
            <a:br>
              <a:rPr lang="en-US" sz="8900" dirty="0" smtClean="0">
                <a:solidFill>
                  <a:schemeClr val="bg2"/>
                </a:solidFill>
                <a:latin typeface="Apple Chancery"/>
                <a:cs typeface="Apple Chancery"/>
              </a:rPr>
            </a:br>
            <a:r>
              <a:rPr lang="en-US" sz="8900" dirty="0" smtClean="0">
                <a:solidFill>
                  <a:schemeClr val="bg2"/>
                </a:solidFill>
                <a:latin typeface="Apple Chancery"/>
                <a:cs typeface="Apple Chancery"/>
              </a:rPr>
              <a:t>Game Theory</a:t>
            </a:r>
            <a:br>
              <a:rPr lang="en-US" sz="8900" dirty="0" smtClean="0">
                <a:solidFill>
                  <a:schemeClr val="bg2"/>
                </a:solidFill>
                <a:latin typeface="Apple Chancery"/>
                <a:cs typeface="Apple Chancery"/>
              </a:rPr>
            </a:br>
            <a:r>
              <a:rPr lang="en-US" sz="8900" dirty="0">
                <a:solidFill>
                  <a:schemeClr val="bg2"/>
                </a:solidFill>
                <a:latin typeface="Apple Chancery"/>
                <a:cs typeface="Apple Chancery"/>
              </a:rPr>
              <a:t/>
            </a:r>
            <a:br>
              <a:rPr lang="en-US" sz="8900" dirty="0">
                <a:solidFill>
                  <a:schemeClr val="bg2"/>
                </a:solidFill>
                <a:latin typeface="Apple Chancery"/>
                <a:cs typeface="Apple Chancery"/>
              </a:rPr>
            </a:br>
            <a:r>
              <a:rPr lang="en-US" dirty="0" smtClean="0">
                <a:solidFill>
                  <a:schemeClr val="accent2"/>
                </a:solidFill>
              </a:rPr>
              <a:t>Christos Papadimitriou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5400" dirty="0" smtClean="0">
                <a:solidFill>
                  <a:schemeClr val="accent2"/>
                </a:solidFill>
              </a:rPr>
              <a:t>Econ/TCS Boot Camp</a:t>
            </a:r>
            <a:endParaRPr lang="en-US" sz="4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2049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715000"/>
          </a:xfrm>
        </p:spPr>
        <p:txBody>
          <a:bodyPr/>
          <a:lstStyle/>
          <a:p>
            <a:r>
              <a:rPr lang="en-US" dirty="0" smtClean="0"/>
              <a:t>       The Internet changed         Computer Science </a:t>
            </a:r>
            <a:r>
              <a:rPr lang="en-US" i="1" dirty="0" smtClean="0">
                <a:solidFill>
                  <a:srgbClr val="FFFFFF"/>
                </a:solidFill>
              </a:rPr>
              <a:t>(and TCS)</a:t>
            </a:r>
            <a:br>
              <a:rPr lang="en-US" i="1" dirty="0" smtClean="0">
                <a:solidFill>
                  <a:srgbClr val="FFFFFF"/>
                </a:solidFill>
              </a:rPr>
            </a:br>
            <a:r>
              <a:rPr lang="en-US" i="1" dirty="0">
                <a:solidFill>
                  <a:srgbClr val="FFFFFF"/>
                </a:solidFill>
              </a:rPr>
              <a:t/>
            </a:r>
            <a:br>
              <a:rPr lang="en-US" i="1" dirty="0">
                <a:solidFill>
                  <a:srgbClr val="FFFFFF"/>
                </a:solidFill>
              </a:rPr>
            </a:br>
            <a:r>
              <a:rPr lang="en-US" i="1" dirty="0" smtClean="0">
                <a:solidFill>
                  <a:srgbClr val="FFFFFF"/>
                </a:solidFill>
              </a:rPr>
              <a:t>it turned it into a physical science…</a:t>
            </a:r>
            <a:br>
              <a:rPr lang="en-US" i="1" dirty="0" smtClean="0">
                <a:solidFill>
                  <a:srgbClr val="FFFFFF"/>
                </a:solidFill>
              </a:rPr>
            </a:br>
            <a:r>
              <a:rPr lang="en-US" i="1" dirty="0" smtClean="0">
                <a:solidFill>
                  <a:srgbClr val="FFFFFF"/>
                </a:solidFill>
              </a:rPr>
              <a:t/>
            </a:r>
            <a:br>
              <a:rPr lang="en-US" i="1" dirty="0" smtClean="0">
                <a:solidFill>
                  <a:srgbClr val="FFFFFF"/>
                </a:solidFill>
              </a:rPr>
            </a:br>
            <a:r>
              <a:rPr lang="en-US" i="1" dirty="0" smtClean="0">
                <a:solidFill>
                  <a:srgbClr val="FFFFFF"/>
                </a:solidFill>
              </a:rPr>
              <a:t/>
            </a:r>
            <a:br>
              <a:rPr lang="en-US" i="1" dirty="0" smtClean="0">
                <a:solidFill>
                  <a:srgbClr val="FFFFFF"/>
                </a:solidFill>
              </a:rPr>
            </a:b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4000"/>
          </a:blip>
          <a:srcRect t="12822" b="12822"/>
          <a:stretch>
            <a:fillRect/>
          </a:stretch>
        </p:blipFill>
        <p:spPr>
          <a:xfrm>
            <a:off x="-1143000" y="0"/>
            <a:ext cx="12954000" cy="6858000"/>
          </a:xfrm>
        </p:spPr>
      </p:pic>
    </p:spTree>
    <p:extLst>
      <p:ext uri="{BB962C8B-B14F-4D97-AF65-F5344CB8AC3E}">
        <p14:creationId xmlns:p14="http://schemas.microsoft.com/office/powerpoint/2010/main" val="89123386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715000"/>
          </a:xfrm>
        </p:spPr>
        <p:txBody>
          <a:bodyPr/>
          <a:lstStyle/>
          <a:p>
            <a:r>
              <a:rPr lang="en-US" dirty="0" smtClean="0"/>
              <a:t>       The Internet changed         Computer Science </a:t>
            </a:r>
            <a:r>
              <a:rPr lang="en-US" i="1" dirty="0" smtClean="0">
                <a:solidFill>
                  <a:srgbClr val="FFFFFF"/>
                </a:solidFill>
              </a:rPr>
              <a:t>(and TCS)</a:t>
            </a:r>
            <a:br>
              <a:rPr lang="en-US" i="1" dirty="0" smtClean="0">
                <a:solidFill>
                  <a:srgbClr val="FFFFFF"/>
                </a:solidFill>
              </a:rPr>
            </a:br>
            <a:r>
              <a:rPr lang="en-US" i="1" dirty="0">
                <a:solidFill>
                  <a:srgbClr val="FFFFFF"/>
                </a:solidFill>
              </a:rPr>
              <a:t/>
            </a:r>
            <a:br>
              <a:rPr lang="en-US" i="1" dirty="0">
                <a:solidFill>
                  <a:srgbClr val="FFFFFF"/>
                </a:solidFill>
              </a:rPr>
            </a:br>
            <a:r>
              <a:rPr lang="en-US" i="1" dirty="0" smtClean="0">
                <a:solidFill>
                  <a:srgbClr val="FFFFFF"/>
                </a:solidFill>
              </a:rPr>
              <a:t>it turned it into a physical science…</a:t>
            </a:r>
            <a:br>
              <a:rPr lang="en-US" i="1" dirty="0" smtClean="0">
                <a:solidFill>
                  <a:srgbClr val="FFFFFF"/>
                </a:solidFill>
              </a:rPr>
            </a:br>
            <a:r>
              <a:rPr lang="en-US" i="1" dirty="0" smtClean="0">
                <a:solidFill>
                  <a:srgbClr val="FFFFFF"/>
                </a:solidFill>
              </a:rPr>
              <a:t>…and a social science</a:t>
            </a:r>
            <a:br>
              <a:rPr lang="en-US" i="1" dirty="0" smtClean="0">
                <a:solidFill>
                  <a:srgbClr val="FFFFFF"/>
                </a:solidFill>
              </a:rPr>
            </a:br>
            <a:r>
              <a:rPr lang="en-US" i="1" dirty="0">
                <a:solidFill>
                  <a:srgbClr val="FFFFFF"/>
                </a:solidFill>
              </a:rPr>
              <a:t/>
            </a:r>
            <a:br>
              <a:rPr lang="en-US" i="1" dirty="0">
                <a:solidFill>
                  <a:srgbClr val="FFFFFF"/>
                </a:solidFill>
              </a:rPr>
            </a:b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4000"/>
          </a:blip>
          <a:srcRect t="12822" b="12822"/>
          <a:stretch>
            <a:fillRect/>
          </a:stretch>
        </p:blipFill>
        <p:spPr>
          <a:xfrm>
            <a:off x="-1143000" y="0"/>
            <a:ext cx="12954000" cy="6858000"/>
          </a:xfrm>
        </p:spPr>
      </p:pic>
    </p:spTree>
    <p:extLst>
      <p:ext uri="{BB962C8B-B14F-4D97-AF65-F5344CB8AC3E}">
        <p14:creationId xmlns:p14="http://schemas.microsoft.com/office/powerpoint/2010/main" val="1099186471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77200" cy="1143000"/>
          </a:xfrm>
        </p:spPr>
        <p:txBody>
          <a:bodyPr/>
          <a:lstStyle/>
          <a:p>
            <a:r>
              <a:rPr lang="en-US" dirty="0" smtClean="0"/>
              <a:t>Also,</a:t>
            </a:r>
            <a:br>
              <a:rPr lang="en-US" dirty="0" smtClean="0"/>
            </a:br>
            <a:r>
              <a:rPr lang="en-US" dirty="0" smtClean="0"/>
              <a:t>the methodological path to AGT: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TCS as a </a:t>
            </a:r>
            <a:r>
              <a:rPr lang="en-US" b="1" i="1" dirty="0" smtClean="0">
                <a:solidFill>
                  <a:schemeClr val="accent2"/>
                </a:solidFill>
              </a:rPr>
              <a:t>Lens</a:t>
            </a:r>
            <a:endParaRPr lang="en-US" b="1" i="1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 descr="len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" b="240"/>
          <a:stretch>
            <a:fillRect/>
          </a:stretch>
        </p:blipFill>
        <p:spPr>
          <a:xfrm>
            <a:off x="990600" y="2362200"/>
            <a:ext cx="7315200" cy="38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90931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715000"/>
          </a:xfrm>
        </p:spPr>
        <p:txBody>
          <a:bodyPr/>
          <a:lstStyle/>
          <a:p>
            <a:r>
              <a:rPr lang="en-US" i="1" dirty="0" smtClean="0">
                <a:solidFill>
                  <a:srgbClr val="FFFFFF"/>
                </a:solidFill>
              </a:rPr>
              <a:t/>
            </a:r>
            <a:br>
              <a:rPr lang="en-US" i="1" dirty="0" smtClean="0">
                <a:solidFill>
                  <a:srgbClr val="FFFFFF"/>
                </a:solidFill>
              </a:rPr>
            </a:br>
            <a:r>
              <a:rPr lang="en-US" i="1" dirty="0">
                <a:solidFill>
                  <a:srgbClr val="FFFFFF"/>
                </a:solidFill>
              </a:rPr>
              <a:t/>
            </a:r>
            <a:br>
              <a:rPr lang="en-US" i="1" dirty="0">
                <a:solidFill>
                  <a:srgbClr val="FFFFFF"/>
                </a:solidFill>
              </a:rPr>
            </a:b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3000"/>
          </a:blip>
          <a:srcRect t="12822" b="12822"/>
          <a:stretch>
            <a:fillRect/>
          </a:stretch>
        </p:blipFill>
        <p:spPr>
          <a:xfrm>
            <a:off x="-1143000" y="0"/>
            <a:ext cx="12954000" cy="6858000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838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600" i="1" dirty="0">
                <a:solidFill>
                  <a:srgbClr val="FFFFFF"/>
                </a:solidFill>
              </a:rPr>
              <a:t/>
            </a:r>
            <a:br>
              <a:rPr lang="en-US" sz="3600" i="1" dirty="0">
                <a:solidFill>
                  <a:srgbClr val="FFFFFF"/>
                </a:solidFill>
              </a:rPr>
            </a:br>
            <a:endParaRPr lang="en-US" sz="3600" i="1" dirty="0" smtClean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3600" b="0" i="1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“The Internet is an</a:t>
            </a:r>
          </a:p>
          <a:p>
            <a:pPr marL="0" indent="0">
              <a:buFontTx/>
              <a:buNone/>
            </a:pPr>
            <a:r>
              <a:rPr lang="en-US" sz="3600" b="0" i="1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equilibrium; we</a:t>
            </a:r>
          </a:p>
          <a:p>
            <a:pPr marL="0" indent="0">
              <a:buFontTx/>
              <a:buNone/>
            </a:pPr>
            <a:r>
              <a:rPr lang="en-US" sz="3600" b="0" i="1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just need to identify </a:t>
            </a:r>
          </a:p>
          <a:p>
            <a:pPr marL="0" indent="0">
              <a:buFontTx/>
              <a:buNone/>
            </a:pPr>
            <a:r>
              <a:rPr lang="en-US" sz="3600" b="0" i="1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the game…”</a:t>
            </a:r>
          </a:p>
          <a:p>
            <a:pPr marL="0" indent="0">
              <a:buFontTx/>
              <a:buNone/>
            </a:pPr>
            <a:r>
              <a:rPr lang="en-US" b="0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            Scott </a:t>
            </a:r>
            <a:r>
              <a:rPr lang="en-US" b="0" dirty="0" err="1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Shenker</a:t>
            </a:r>
            <a:endParaRPr lang="en-US" b="0" dirty="0" smtClean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sz="36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sz="36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shenker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429000"/>
            <a:ext cx="20574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703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Max?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Max = a[1]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Chalkboard"/>
                <a:cs typeface="Chalkboard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    for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cs typeface="Chalkboard"/>
              </a:rPr>
              <a:t>i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 = 2,…,n do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Chalkboard"/>
                <a:cs typeface="Chalkboard"/>
              </a:rPr>
              <a:t>	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if a[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cs typeface="Chalkboard"/>
              </a:rPr>
              <a:t>i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] &gt; Max, Max = a[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cs typeface="Chalkboard"/>
              </a:rPr>
              <a:t>i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] 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  <a:latin typeface="Chalkboard"/>
              <a:cs typeface="Chalkboard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+mj-lt"/>
                <a:cs typeface="Chalkboard"/>
              </a:rPr>
              <a:t>VCG is the new Max!</a:t>
            </a:r>
            <a:endParaRPr lang="en-US" sz="4000" dirty="0">
              <a:latin typeface="+mj-lt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5324269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Mechanism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Joel </a:t>
            </a:r>
            <a:r>
              <a:rPr lang="en-US" dirty="0" err="1" smtClean="0"/>
              <a:t>Sobel</a:t>
            </a:r>
            <a:r>
              <a:rPr lang="en-US" dirty="0" smtClean="0"/>
              <a:t> (</a:t>
            </a:r>
            <a:r>
              <a:rPr lang="en-US" dirty="0" err="1" smtClean="0"/>
              <a:t>ca</a:t>
            </a:r>
            <a:r>
              <a:rPr lang="en-US" dirty="0" smtClean="0"/>
              <a:t> 1990) </a:t>
            </a:r>
            <a:r>
              <a:rPr lang="en-US" i="1" dirty="0" smtClean="0">
                <a:solidFill>
                  <a:srgbClr val="FFFFFF"/>
                </a:solidFill>
              </a:rPr>
              <a:t>“Mechanism designers get away with too many positive results.  Aren’t there complexity obstacles?”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58783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Mechanism Design!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Nisan and Ronen (1998): Combinatorial auctions!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Juggling: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fast computation </a:t>
            </a:r>
            <a:r>
              <a:rPr lang="en-US" sz="3200" i="1" dirty="0" err="1" smtClean="0">
                <a:solidFill>
                  <a:srgbClr val="FFFFFF"/>
                </a:solidFill>
              </a:rPr>
              <a:t>vs</a:t>
            </a:r>
            <a:endParaRPr lang="en-US" sz="3200" i="1" dirty="0" smtClean="0">
              <a:solidFill>
                <a:srgbClr val="FFFFFF"/>
              </a:solidFill>
            </a:endParaRPr>
          </a:p>
          <a:p>
            <a:pPr lvl="1"/>
            <a:r>
              <a:rPr lang="en-US" sz="3200" dirty="0">
                <a:solidFill>
                  <a:srgbClr val="FFFF00"/>
                </a:solidFill>
              </a:rPr>
              <a:t>c</a:t>
            </a:r>
            <a:r>
              <a:rPr lang="en-US" sz="3200" dirty="0" smtClean="0">
                <a:solidFill>
                  <a:srgbClr val="FFFF00"/>
                </a:solidFill>
              </a:rPr>
              <a:t>lose approximation </a:t>
            </a:r>
            <a:r>
              <a:rPr lang="en-US" sz="3200" i="1" dirty="0" err="1" smtClean="0">
                <a:solidFill>
                  <a:srgbClr val="FFFFFF"/>
                </a:solidFill>
              </a:rPr>
              <a:t>vs</a:t>
            </a:r>
            <a:endParaRPr lang="en-US" sz="3200" i="1" dirty="0" smtClean="0">
              <a:solidFill>
                <a:srgbClr val="FFFFFF"/>
              </a:solidFill>
            </a:endParaRPr>
          </a:p>
          <a:p>
            <a:pPr lvl="1"/>
            <a:r>
              <a:rPr lang="en-US" sz="3200" dirty="0">
                <a:solidFill>
                  <a:srgbClr val="FFFF00"/>
                </a:solidFill>
              </a:rPr>
              <a:t>i</a:t>
            </a:r>
            <a:r>
              <a:rPr lang="en-US" sz="3200" dirty="0" smtClean="0">
                <a:solidFill>
                  <a:srgbClr val="FFFF00"/>
                </a:solidFill>
              </a:rPr>
              <a:t>ncentive compatibility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94944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4419600" cy="5410200"/>
          </a:xfrm>
        </p:spPr>
        <p:txBody>
          <a:bodyPr/>
          <a:lstStyle/>
          <a:p>
            <a:r>
              <a:rPr lang="en-US" i="1" dirty="0" smtClean="0">
                <a:solidFill>
                  <a:srgbClr val="FFFFFF"/>
                </a:solidFill>
              </a:rPr>
              <a:t>What makes</a:t>
            </a:r>
            <a:br>
              <a:rPr lang="en-US" i="1" dirty="0" smtClean="0">
                <a:solidFill>
                  <a:srgbClr val="FFFFFF"/>
                </a:solidFill>
              </a:rPr>
            </a:br>
            <a:r>
              <a:rPr lang="en-US" i="1" dirty="0" smtClean="0">
                <a:solidFill>
                  <a:srgbClr val="FFFFFF"/>
                </a:solidFill>
              </a:rPr>
              <a:t>a scientific idea</a:t>
            </a:r>
            <a:br>
              <a:rPr lang="en-US" i="1" dirty="0" smtClean="0">
                <a:solidFill>
                  <a:srgbClr val="FFFFFF"/>
                </a:solidFill>
              </a:rPr>
            </a:br>
            <a:r>
              <a:rPr lang="en-US" i="1" dirty="0" smtClean="0">
                <a:solidFill>
                  <a:srgbClr val="FFFFFF"/>
                </a:solidFill>
              </a:rPr>
              <a:t>go viral?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4" name="Picture 3" descr="5937020-the-thinker-statue-by-the-french-sculptor-rodin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1066800"/>
            <a:ext cx="320440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5857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01000" cy="1143000"/>
          </a:xfrm>
        </p:spPr>
        <p:txBody>
          <a:bodyPr/>
          <a:lstStyle/>
          <a:p>
            <a:r>
              <a:rPr lang="en-US" dirty="0" smtClean="0"/>
              <a:t>            Much more on this                        in Jason’s and </a:t>
            </a:r>
            <a:r>
              <a:rPr lang="en-US" dirty="0" err="1" smtClean="0"/>
              <a:t>Costis’s</a:t>
            </a:r>
            <a:r>
              <a:rPr lang="en-US" dirty="0" smtClean="0"/>
              <a:t> talks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438400"/>
            <a:ext cx="3733800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62200"/>
            <a:ext cx="2971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19560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Complexity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</a:t>
            </a:r>
            <a:r>
              <a:rPr lang="en-US" sz="4000" b="1" dirty="0" smtClean="0"/>
              <a:t> P</a:t>
            </a:r>
            <a:r>
              <a:rPr lang="en-US" sz="4000" b="1" baseline="30000" dirty="0" smtClean="0"/>
              <a:t>IC</a:t>
            </a:r>
            <a:r>
              <a:rPr lang="en-US" sz="4000" b="1" dirty="0" smtClean="0"/>
              <a:t> </a:t>
            </a:r>
            <a:r>
              <a:rPr lang="en-US" dirty="0" smtClean="0"/>
              <a:t>be the class of all </a:t>
            </a:r>
            <a:r>
              <a:rPr lang="en-US" dirty="0" err="1" smtClean="0"/>
              <a:t>oprimization</a:t>
            </a:r>
            <a:r>
              <a:rPr lang="en-US" dirty="0" smtClean="0"/>
              <a:t> problems that can be solved in polynomial time in an incentive compatible way</a:t>
            </a:r>
          </a:p>
          <a:p>
            <a:r>
              <a:rPr lang="en-US" sz="4000" b="1" dirty="0" smtClean="0"/>
              <a:t>P</a:t>
            </a:r>
            <a:r>
              <a:rPr lang="en-US" sz="4000" b="1" baseline="30000" dirty="0"/>
              <a:t>IC</a:t>
            </a:r>
            <a:r>
              <a:rPr lang="en-US" sz="4000" b="1" dirty="0" smtClean="0"/>
              <a:t> = P </a:t>
            </a:r>
            <a:r>
              <a:rPr lang="en-US" dirty="0" smtClean="0">
                <a:solidFill>
                  <a:srgbClr val="FFFF00"/>
                </a:solidFill>
              </a:rPr>
              <a:t>(reason: VCG)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/>
              <a:t>NP</a:t>
            </a:r>
            <a:r>
              <a:rPr lang="en-US" sz="4000" dirty="0" smtClean="0"/>
              <a:t>-</a:t>
            </a:r>
            <a:r>
              <a:rPr lang="en-US" sz="4000" dirty="0" err="1" smtClean="0"/>
              <a:t>complete</a:t>
            </a:r>
            <a:r>
              <a:rPr lang="en-US" sz="4000" b="1" baseline="30000" dirty="0" err="1" smtClean="0"/>
              <a:t>IC</a:t>
            </a:r>
            <a:r>
              <a:rPr lang="en-US" sz="4000" b="1" dirty="0" smtClean="0"/>
              <a:t> = NP</a:t>
            </a:r>
            <a:r>
              <a:rPr lang="en-US" sz="4000" dirty="0" smtClean="0"/>
              <a:t>-complete</a:t>
            </a:r>
          </a:p>
          <a:p>
            <a:r>
              <a:rPr lang="en-US" sz="4000" b="1" dirty="0" smtClean="0"/>
              <a:t>APX</a:t>
            </a:r>
            <a:r>
              <a:rPr lang="en-US" sz="4000" b="1" baseline="30000" dirty="0"/>
              <a:t>IC</a:t>
            </a:r>
            <a:r>
              <a:rPr lang="en-US" sz="4000" b="1" dirty="0" smtClean="0"/>
              <a:t> ≠ APX </a:t>
            </a:r>
            <a:r>
              <a:rPr lang="en-US" dirty="0" smtClean="0"/>
              <a:t>(assuming </a:t>
            </a:r>
            <a:r>
              <a:rPr lang="en-US" b="1" dirty="0" smtClean="0"/>
              <a:t>P ≠ NP</a:t>
            </a:r>
            <a:r>
              <a:rPr lang="en-US" dirty="0" smtClean="0"/>
              <a:t>)</a:t>
            </a:r>
            <a:endParaRPr lang="en-US" sz="4000" b="1" dirty="0" smtClean="0"/>
          </a:p>
          <a:p>
            <a:pPr marL="0" indent="0">
              <a:buNone/>
            </a:pPr>
            <a:r>
              <a:rPr lang="en-US" dirty="0" smtClean="0"/>
              <a:t>         (</a:t>
            </a:r>
            <a:r>
              <a:rPr lang="en-US" dirty="0" err="1" smtClean="0"/>
              <a:t>Shapira</a:t>
            </a:r>
            <a:r>
              <a:rPr lang="en-US" dirty="0" smtClean="0"/>
              <a:t>, Singer, P. 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9661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1995…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few researchers did both: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</a:t>
            </a:r>
            <a:r>
              <a:rPr lang="en-US" dirty="0" smtClean="0"/>
              <a:t>on Neumann    N. Megiddo           R. E. Stearns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5" name="Picture 4" descr="Dick_Stear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124200"/>
            <a:ext cx="2540000" cy="1905000"/>
          </a:xfrm>
          <a:prstGeom prst="rect">
            <a:avLst/>
          </a:prstGeom>
        </p:spPr>
      </p:pic>
      <p:pic>
        <p:nvPicPr>
          <p:cNvPr id="6" name="Picture 5" descr="vnm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9400"/>
            <a:ext cx="1866900" cy="2426022"/>
          </a:xfrm>
          <a:prstGeom prst="rect">
            <a:avLst/>
          </a:prstGeom>
        </p:spPr>
      </p:pic>
      <p:pic>
        <p:nvPicPr>
          <p:cNvPr id="7" name="Picture 6" descr="megodd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19400"/>
            <a:ext cx="3200400" cy="24003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5334000" y="3505200"/>
            <a:ext cx="381000" cy="381000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54040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Meanwhile:</a:t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Equilibria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can be inefficient!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Oval 3"/>
          <p:cNvSpPr>
            <a:spLocks noChangeArrowheads="1"/>
          </p:cNvSpPr>
          <p:nvPr/>
        </p:nvSpPr>
        <p:spPr bwMode="auto">
          <a:xfrm>
            <a:off x="2384425" y="4441825"/>
            <a:ext cx="152400" cy="152400"/>
          </a:xfrm>
          <a:prstGeom prst="ellipse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Oval 4"/>
          <p:cNvSpPr>
            <a:spLocks noChangeArrowheads="1"/>
          </p:cNvSpPr>
          <p:nvPr/>
        </p:nvSpPr>
        <p:spPr bwMode="auto">
          <a:xfrm>
            <a:off x="4365625" y="5584825"/>
            <a:ext cx="152400" cy="152400"/>
          </a:xfrm>
          <a:prstGeom prst="ellipse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Oval 5"/>
          <p:cNvSpPr>
            <a:spLocks noChangeArrowheads="1"/>
          </p:cNvSpPr>
          <p:nvPr/>
        </p:nvSpPr>
        <p:spPr bwMode="auto">
          <a:xfrm>
            <a:off x="4365625" y="3298825"/>
            <a:ext cx="152400" cy="152400"/>
          </a:xfrm>
          <a:prstGeom prst="ellipse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Oval 6"/>
          <p:cNvSpPr>
            <a:spLocks noChangeArrowheads="1"/>
          </p:cNvSpPr>
          <p:nvPr/>
        </p:nvSpPr>
        <p:spPr bwMode="auto">
          <a:xfrm>
            <a:off x="6270625" y="4518025"/>
            <a:ext cx="152400" cy="152400"/>
          </a:xfrm>
          <a:prstGeom prst="ellipse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68" name="AutoShape 7"/>
          <p:cNvCxnSpPr>
            <a:cxnSpLocks noChangeShapeType="1"/>
            <a:stCxn id="40964" idx="7"/>
            <a:endCxn id="40966" idx="3"/>
          </p:cNvCxnSpPr>
          <p:nvPr/>
        </p:nvCxnSpPr>
        <p:spPr bwMode="auto">
          <a:xfrm flipV="1">
            <a:off x="2514600" y="3429000"/>
            <a:ext cx="1873250" cy="1035050"/>
          </a:xfrm>
          <a:prstGeom prst="straightConnector1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9" name="AutoShape 8"/>
          <p:cNvCxnSpPr>
            <a:cxnSpLocks noChangeShapeType="1"/>
            <a:stCxn id="40964" idx="5"/>
            <a:endCxn id="40965" idx="1"/>
          </p:cNvCxnSpPr>
          <p:nvPr/>
        </p:nvCxnSpPr>
        <p:spPr bwMode="auto">
          <a:xfrm>
            <a:off x="2514600" y="4572000"/>
            <a:ext cx="1873250" cy="1035050"/>
          </a:xfrm>
          <a:prstGeom prst="straightConnector1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0" name="AutoShape 9"/>
          <p:cNvCxnSpPr>
            <a:cxnSpLocks noChangeShapeType="1"/>
            <a:stCxn id="40966" idx="5"/>
            <a:endCxn id="40967" idx="1"/>
          </p:cNvCxnSpPr>
          <p:nvPr/>
        </p:nvCxnSpPr>
        <p:spPr bwMode="auto">
          <a:xfrm>
            <a:off x="4495800" y="3429000"/>
            <a:ext cx="1797050" cy="1111250"/>
          </a:xfrm>
          <a:prstGeom prst="straightConnector1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1" name="AutoShape 10"/>
          <p:cNvCxnSpPr>
            <a:cxnSpLocks noChangeShapeType="1"/>
            <a:stCxn id="40965" idx="7"/>
            <a:endCxn id="40967" idx="3"/>
          </p:cNvCxnSpPr>
          <p:nvPr/>
        </p:nvCxnSpPr>
        <p:spPr bwMode="auto">
          <a:xfrm flipV="1">
            <a:off x="4495800" y="4648200"/>
            <a:ext cx="1797050" cy="958850"/>
          </a:xfrm>
          <a:prstGeom prst="straightConnector1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2" name="AutoShape 11"/>
          <p:cNvCxnSpPr>
            <a:cxnSpLocks noChangeShapeType="1"/>
            <a:stCxn id="40966" idx="4"/>
            <a:endCxn id="40965" idx="0"/>
          </p:cNvCxnSpPr>
          <p:nvPr/>
        </p:nvCxnSpPr>
        <p:spPr bwMode="auto">
          <a:xfrm>
            <a:off x="4441825" y="3451225"/>
            <a:ext cx="0" cy="2133600"/>
          </a:xfrm>
          <a:prstGeom prst="straightConnector1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3" name="Text Box 12"/>
          <p:cNvSpPr txBox="1">
            <a:spLocks noChangeArrowheads="1"/>
          </p:cNvSpPr>
          <p:nvPr/>
        </p:nvSpPr>
        <p:spPr bwMode="auto">
          <a:xfrm>
            <a:off x="3222625" y="3451225"/>
            <a:ext cx="361950" cy="519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/>
              <a:t>x</a:t>
            </a:r>
          </a:p>
        </p:txBody>
      </p:sp>
      <p:sp>
        <p:nvSpPr>
          <p:cNvPr id="40974" name="Text Box 13"/>
          <p:cNvSpPr txBox="1">
            <a:spLocks noChangeArrowheads="1"/>
          </p:cNvSpPr>
          <p:nvPr/>
        </p:nvSpPr>
        <p:spPr bwMode="auto">
          <a:xfrm>
            <a:off x="3070225" y="5127625"/>
            <a:ext cx="361950" cy="519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/>
              <a:t>1</a:t>
            </a:r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4441825" y="4289425"/>
            <a:ext cx="361950" cy="519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/>
              <a:t>0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5280025" y="3451225"/>
            <a:ext cx="361950" cy="519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/>
              <a:t>1</a:t>
            </a:r>
          </a:p>
        </p:txBody>
      </p:sp>
      <p:sp>
        <p:nvSpPr>
          <p:cNvPr id="40977" name="Text Box 16"/>
          <p:cNvSpPr txBox="1">
            <a:spLocks noChangeArrowheads="1"/>
          </p:cNvSpPr>
          <p:nvPr/>
        </p:nvSpPr>
        <p:spPr bwMode="auto">
          <a:xfrm>
            <a:off x="5432425" y="4975225"/>
            <a:ext cx="361950" cy="519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/>
              <a:t>x</a:t>
            </a:r>
          </a:p>
        </p:txBody>
      </p:sp>
      <p:sp>
        <p:nvSpPr>
          <p:cNvPr id="40978" name="Text Box 17"/>
          <p:cNvSpPr txBox="1">
            <a:spLocks noChangeArrowheads="1"/>
          </p:cNvSpPr>
          <p:nvPr/>
        </p:nvSpPr>
        <p:spPr bwMode="auto">
          <a:xfrm>
            <a:off x="4116388" y="2425700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 dirty="0">
                <a:solidFill>
                  <a:srgbClr val="FFFFFF"/>
                </a:solidFill>
              </a:rPr>
              <a:t>delays</a:t>
            </a:r>
          </a:p>
        </p:txBody>
      </p:sp>
      <p:sp>
        <p:nvSpPr>
          <p:cNvPr id="40979" name="Line 18"/>
          <p:cNvSpPr>
            <a:spLocks noChangeShapeType="1"/>
          </p:cNvSpPr>
          <p:nvPr/>
        </p:nvSpPr>
        <p:spPr bwMode="auto">
          <a:xfrm flipH="1">
            <a:off x="3451225" y="2765425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0" name="Line 19"/>
          <p:cNvSpPr>
            <a:spLocks noChangeShapeType="1"/>
          </p:cNvSpPr>
          <p:nvPr/>
        </p:nvSpPr>
        <p:spPr bwMode="auto">
          <a:xfrm>
            <a:off x="4746625" y="2841625"/>
            <a:ext cx="533400" cy="609600"/>
          </a:xfrm>
          <a:prstGeom prst="line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1" name="Text Box 20"/>
          <p:cNvSpPr txBox="1">
            <a:spLocks noChangeArrowheads="1"/>
          </p:cNvSpPr>
          <p:nvPr/>
        </p:nvSpPr>
        <p:spPr bwMode="auto">
          <a:xfrm>
            <a:off x="5867400" y="2971800"/>
            <a:ext cx="2438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 smtClean="0"/>
              <a:t>social </a:t>
            </a:r>
            <a:r>
              <a:rPr lang="en-US" sz="2800" b="0" dirty="0"/>
              <a:t>optimum:  1.5</a:t>
            </a:r>
          </a:p>
        </p:txBody>
      </p:sp>
      <p:sp>
        <p:nvSpPr>
          <p:cNvPr id="40982" name="Text Box 21"/>
          <p:cNvSpPr txBox="1">
            <a:spLocks noChangeArrowheads="1"/>
          </p:cNvSpPr>
          <p:nvPr/>
        </p:nvSpPr>
        <p:spPr bwMode="auto">
          <a:xfrm>
            <a:off x="5943600" y="4648200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 smtClean="0"/>
              <a:t> </a:t>
            </a:r>
            <a:r>
              <a:rPr lang="en-US" sz="2800" b="0" dirty="0"/>
              <a:t>equilibrium:  </a:t>
            </a:r>
            <a:r>
              <a:rPr lang="en-US" sz="2800" b="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9599519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Measuring the inefficiency: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ja-JP" altLang="en-US" i="1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The price of anarchy</a:t>
            </a:r>
            <a:r>
              <a:rPr lang="ja-JP" altLang="en-US" i="1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011D00-1D83-5B4D-A77E-03742239C2B6}" type="slidenum">
              <a:rPr lang="en-US" sz="1400" b="0"/>
              <a:pPr eaLnBrk="1" hangingPunct="1"/>
              <a:t>21</a:t>
            </a:fld>
            <a:endParaRPr lang="en-US" sz="1400" b="0"/>
          </a:p>
        </p:txBody>
      </p:sp>
      <p:sp>
        <p:nvSpPr>
          <p:cNvPr id="39940" name="Line 3"/>
          <p:cNvSpPr>
            <a:spLocks noChangeShapeType="1"/>
          </p:cNvSpPr>
          <p:nvPr/>
        </p:nvSpPr>
        <p:spPr bwMode="auto">
          <a:xfrm flipV="1">
            <a:off x="3297238" y="3886200"/>
            <a:ext cx="5084762" cy="22225"/>
          </a:xfrm>
          <a:prstGeom prst="line">
            <a:avLst/>
          </a:prstGeom>
          <a:noFill/>
          <a:ln w="5715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276600" y="3200400"/>
            <a:ext cx="5219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 dirty="0"/>
              <a:t>cost of worst Nash equilibrium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886200" y="3962400"/>
            <a:ext cx="349326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3200" b="0" dirty="0" smtClean="0"/>
              <a:t>optimum social cost</a:t>
            </a:r>
            <a:endParaRPr lang="en-US" sz="3200" b="0" dirty="0"/>
          </a:p>
        </p:txBody>
      </p:sp>
      <p:sp>
        <p:nvSpPr>
          <p:cNvPr id="39943" name="Oval 22"/>
          <p:cNvSpPr>
            <a:spLocks noChangeArrowheads="1"/>
          </p:cNvSpPr>
          <p:nvPr/>
        </p:nvSpPr>
        <p:spPr bwMode="auto">
          <a:xfrm>
            <a:off x="1981200" y="3657600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Text Box 23"/>
          <p:cNvSpPr txBox="1">
            <a:spLocks noChangeArrowheads="1"/>
          </p:cNvSpPr>
          <p:nvPr/>
        </p:nvSpPr>
        <p:spPr bwMode="auto">
          <a:xfrm>
            <a:off x="838200" y="3429000"/>
            <a:ext cx="2409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 dirty="0"/>
              <a:t>p. of   </a:t>
            </a:r>
            <a:r>
              <a:rPr lang="en-US" sz="4400" b="0" dirty="0"/>
              <a:t>A</a:t>
            </a:r>
            <a:r>
              <a:rPr lang="en-US" sz="3200" b="0" dirty="0"/>
              <a:t> </a:t>
            </a:r>
            <a:r>
              <a:rPr lang="en-US" sz="3200" b="0" dirty="0" smtClean="0"/>
              <a:t>  </a:t>
            </a:r>
            <a:r>
              <a:rPr lang="en-US" sz="3200" b="0" dirty="0"/>
              <a:t>=</a:t>
            </a:r>
          </a:p>
        </p:txBody>
      </p:sp>
      <p:sp>
        <p:nvSpPr>
          <p:cNvPr id="39945" name="TextBox 9"/>
          <p:cNvSpPr txBox="1">
            <a:spLocks noChangeArrowheads="1"/>
          </p:cNvSpPr>
          <p:nvPr/>
        </p:nvSpPr>
        <p:spPr bwMode="auto">
          <a:xfrm>
            <a:off x="3992691" y="5486400"/>
            <a:ext cx="451618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 dirty="0" smtClean="0"/>
              <a:t>(</a:t>
            </a:r>
            <a:r>
              <a:rPr lang="en-US" sz="3200" b="0" dirty="0" err="1" smtClean="0"/>
              <a:t>Koutsoupias</a:t>
            </a:r>
            <a:r>
              <a:rPr lang="en-US" sz="3200" b="0" dirty="0" smtClean="0"/>
              <a:t> </a:t>
            </a:r>
            <a:r>
              <a:rPr lang="en-US" sz="3200" b="0" dirty="0"/>
              <a:t>and P. </a:t>
            </a:r>
            <a:r>
              <a:rPr lang="en-US" sz="3200" b="0" dirty="0" smtClean="0"/>
              <a:t>1999)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860947703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Equilibria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can be inefficient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Oval 3"/>
          <p:cNvSpPr>
            <a:spLocks noChangeArrowheads="1"/>
          </p:cNvSpPr>
          <p:nvPr/>
        </p:nvSpPr>
        <p:spPr bwMode="auto">
          <a:xfrm>
            <a:off x="22098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Oval 4"/>
          <p:cNvSpPr>
            <a:spLocks noChangeArrowheads="1"/>
          </p:cNvSpPr>
          <p:nvPr/>
        </p:nvSpPr>
        <p:spPr bwMode="auto">
          <a:xfrm>
            <a:off x="4191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Oval 5"/>
          <p:cNvSpPr>
            <a:spLocks noChangeArrowheads="1"/>
          </p:cNvSpPr>
          <p:nvPr/>
        </p:nvSpPr>
        <p:spPr bwMode="auto">
          <a:xfrm>
            <a:off x="41910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Oval 6"/>
          <p:cNvSpPr>
            <a:spLocks noChangeArrowheads="1"/>
          </p:cNvSpPr>
          <p:nvPr/>
        </p:nvSpPr>
        <p:spPr bwMode="auto">
          <a:xfrm>
            <a:off x="60960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68" name="AutoShape 7"/>
          <p:cNvCxnSpPr>
            <a:cxnSpLocks noChangeShapeType="1"/>
            <a:stCxn id="40964" idx="7"/>
            <a:endCxn id="40966" idx="3"/>
          </p:cNvCxnSpPr>
          <p:nvPr/>
        </p:nvCxnSpPr>
        <p:spPr bwMode="auto">
          <a:xfrm flipV="1">
            <a:off x="2339975" y="2568575"/>
            <a:ext cx="1873250" cy="103505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9" name="AutoShape 8"/>
          <p:cNvCxnSpPr>
            <a:cxnSpLocks noChangeShapeType="1"/>
            <a:stCxn id="40964" idx="5"/>
            <a:endCxn id="40965" idx="1"/>
          </p:cNvCxnSpPr>
          <p:nvPr/>
        </p:nvCxnSpPr>
        <p:spPr bwMode="auto">
          <a:xfrm>
            <a:off x="2339975" y="3711575"/>
            <a:ext cx="1873250" cy="103505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0" name="AutoShape 9"/>
          <p:cNvCxnSpPr>
            <a:cxnSpLocks noChangeShapeType="1"/>
            <a:stCxn id="40966" idx="5"/>
            <a:endCxn id="40967" idx="1"/>
          </p:cNvCxnSpPr>
          <p:nvPr/>
        </p:nvCxnSpPr>
        <p:spPr bwMode="auto">
          <a:xfrm>
            <a:off x="4321175" y="2568575"/>
            <a:ext cx="1797050" cy="111125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1" name="AutoShape 10"/>
          <p:cNvCxnSpPr>
            <a:cxnSpLocks noChangeShapeType="1"/>
            <a:stCxn id="40965" idx="7"/>
            <a:endCxn id="40967" idx="3"/>
          </p:cNvCxnSpPr>
          <p:nvPr/>
        </p:nvCxnSpPr>
        <p:spPr bwMode="auto">
          <a:xfrm flipV="1">
            <a:off x="4321175" y="3787775"/>
            <a:ext cx="1797050" cy="95885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2" name="AutoShape 11"/>
          <p:cNvCxnSpPr>
            <a:cxnSpLocks noChangeShapeType="1"/>
            <a:stCxn id="40966" idx="4"/>
            <a:endCxn id="40965" idx="0"/>
          </p:cNvCxnSpPr>
          <p:nvPr/>
        </p:nvCxnSpPr>
        <p:spPr bwMode="auto">
          <a:xfrm>
            <a:off x="4267200" y="2590800"/>
            <a:ext cx="0" cy="21336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3" name="Text Box 12"/>
          <p:cNvSpPr txBox="1">
            <a:spLocks noChangeArrowheads="1"/>
          </p:cNvSpPr>
          <p:nvPr/>
        </p:nvSpPr>
        <p:spPr bwMode="auto">
          <a:xfrm>
            <a:off x="3048000" y="25908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/>
              <a:t>x</a:t>
            </a:r>
          </a:p>
        </p:txBody>
      </p:sp>
      <p:sp>
        <p:nvSpPr>
          <p:cNvPr id="40974" name="Text Box 13"/>
          <p:cNvSpPr txBox="1">
            <a:spLocks noChangeArrowheads="1"/>
          </p:cNvSpPr>
          <p:nvPr/>
        </p:nvSpPr>
        <p:spPr bwMode="auto">
          <a:xfrm>
            <a:off x="2895600" y="42672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/>
              <a:t>1</a:t>
            </a:r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4267200" y="34290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/>
              <a:t>0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5105400" y="25908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/>
              <a:t>1</a:t>
            </a:r>
          </a:p>
        </p:txBody>
      </p:sp>
      <p:sp>
        <p:nvSpPr>
          <p:cNvPr id="40977" name="Text Box 16"/>
          <p:cNvSpPr txBox="1">
            <a:spLocks noChangeArrowheads="1"/>
          </p:cNvSpPr>
          <p:nvPr/>
        </p:nvSpPr>
        <p:spPr bwMode="auto">
          <a:xfrm>
            <a:off x="5257800" y="41148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/>
              <a:t>x</a:t>
            </a:r>
          </a:p>
        </p:txBody>
      </p:sp>
      <p:sp>
        <p:nvSpPr>
          <p:cNvPr id="40978" name="Text Box 17"/>
          <p:cNvSpPr txBox="1">
            <a:spLocks noChangeArrowheads="1"/>
          </p:cNvSpPr>
          <p:nvPr/>
        </p:nvSpPr>
        <p:spPr bwMode="auto">
          <a:xfrm>
            <a:off x="3941763" y="1565275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FF0000"/>
                </a:solidFill>
              </a:rPr>
              <a:t>delays</a:t>
            </a:r>
          </a:p>
        </p:txBody>
      </p:sp>
      <p:sp>
        <p:nvSpPr>
          <p:cNvPr id="40979" name="Line 18"/>
          <p:cNvSpPr>
            <a:spLocks noChangeShapeType="1"/>
          </p:cNvSpPr>
          <p:nvPr/>
        </p:nvSpPr>
        <p:spPr bwMode="auto">
          <a:xfrm flipH="1">
            <a:off x="3276600" y="19050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0" name="Line 19"/>
          <p:cNvSpPr>
            <a:spLocks noChangeShapeType="1"/>
          </p:cNvSpPr>
          <p:nvPr/>
        </p:nvSpPr>
        <p:spPr bwMode="auto">
          <a:xfrm>
            <a:off x="4572000" y="1981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1" name="Text Box 20"/>
          <p:cNvSpPr txBox="1">
            <a:spLocks noChangeArrowheads="1"/>
          </p:cNvSpPr>
          <p:nvPr/>
        </p:nvSpPr>
        <p:spPr bwMode="auto">
          <a:xfrm>
            <a:off x="6477000" y="2590800"/>
            <a:ext cx="2438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 smtClean="0"/>
              <a:t>social </a:t>
            </a:r>
            <a:r>
              <a:rPr lang="en-US" sz="2800" b="0" dirty="0"/>
              <a:t>optimum:  1.5</a:t>
            </a:r>
          </a:p>
        </p:txBody>
      </p:sp>
      <p:sp>
        <p:nvSpPr>
          <p:cNvPr id="40982" name="Text Box 21"/>
          <p:cNvSpPr txBox="1">
            <a:spLocks noChangeArrowheads="1"/>
          </p:cNvSpPr>
          <p:nvPr/>
        </p:nvSpPr>
        <p:spPr bwMode="auto">
          <a:xfrm>
            <a:off x="5029200" y="4648200"/>
            <a:ext cx="38100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 smtClean="0"/>
              <a:t> </a:t>
            </a:r>
            <a:r>
              <a:rPr lang="en-US" sz="2800" b="0" dirty="0"/>
              <a:t>equilibrium:  </a:t>
            </a:r>
            <a:r>
              <a:rPr lang="en-US" sz="2800" b="0" dirty="0" smtClean="0"/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0" dirty="0" smtClean="0">
                <a:solidFill>
                  <a:srgbClr val="FFFFFF"/>
                </a:solidFill>
              </a:rPr>
              <a:t>(so, p. of  A  ≥  4/3)</a:t>
            </a:r>
          </a:p>
        </p:txBody>
      </p:sp>
      <p:sp>
        <p:nvSpPr>
          <p:cNvPr id="2" name="Oval 1"/>
          <p:cNvSpPr/>
          <p:nvPr/>
        </p:nvSpPr>
        <p:spPr bwMode="auto">
          <a:xfrm flipH="1" flipV="1">
            <a:off x="6858000" y="5486400"/>
            <a:ext cx="533400" cy="5334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0784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How much worse does it get?</a:t>
            </a:r>
          </a:p>
        </p:txBody>
      </p:sp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154E4C1-0401-664E-A5C9-C0B60D3D90CB}" type="slidenum">
              <a:rPr lang="en-US" sz="1400" b="0"/>
              <a:pPr eaLnBrk="1" hangingPunct="1"/>
              <a:t>23</a:t>
            </a:fld>
            <a:endParaRPr lang="en-US" sz="1400" b="0"/>
          </a:p>
        </p:txBody>
      </p:sp>
      <p:sp>
        <p:nvSpPr>
          <p:cNvPr id="7" name="Oval 22"/>
          <p:cNvSpPr>
            <a:spLocks noChangeArrowheads="1"/>
          </p:cNvSpPr>
          <p:nvPr/>
        </p:nvSpPr>
        <p:spPr bwMode="auto">
          <a:xfrm>
            <a:off x="1905000" y="2819400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2362200" y="2362200"/>
            <a:ext cx="5573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 b="0" dirty="0"/>
              <a:t> </a:t>
            </a:r>
            <a:r>
              <a:rPr lang="en-US" sz="3600" b="0" dirty="0"/>
              <a:t>= </a:t>
            </a:r>
            <a:r>
              <a:rPr lang="en-US" sz="3600" b="0" dirty="0" smtClean="0"/>
              <a:t> 4</a:t>
            </a:r>
            <a:r>
              <a:rPr lang="en-US" sz="3600" b="0" dirty="0"/>
              <a:t>/</a:t>
            </a:r>
            <a:r>
              <a:rPr lang="en-US" sz="3600" b="0" dirty="0" smtClean="0"/>
              <a:t>3 </a:t>
            </a:r>
            <a:r>
              <a:rPr lang="en-US" sz="3600" b="0" dirty="0" smtClean="0">
                <a:solidFill>
                  <a:srgbClr val="FFFFFF"/>
                </a:solidFill>
              </a:rPr>
              <a:t>!!!</a:t>
            </a:r>
            <a:r>
              <a:rPr lang="en-US" sz="6000" b="0" dirty="0" smtClean="0"/>
              <a:t> </a:t>
            </a:r>
          </a:p>
          <a:p>
            <a:pPr algn="l" eaLnBrk="1" hangingPunct="1"/>
            <a:endParaRPr lang="en-US" sz="3200" b="0" dirty="0" smtClean="0"/>
          </a:p>
          <a:p>
            <a:pPr algn="l" eaLnBrk="1" hangingPunct="1"/>
            <a:endParaRPr lang="en-US" sz="3200" b="0" dirty="0"/>
          </a:p>
          <a:p>
            <a:pPr algn="l" eaLnBrk="1" hangingPunct="1"/>
            <a:endParaRPr lang="en-US" sz="3200" b="0" dirty="0" smtClean="0"/>
          </a:p>
          <a:p>
            <a:pPr algn="l" eaLnBrk="1" hangingPunct="1"/>
            <a:r>
              <a:rPr lang="en-US" sz="3200" b="0" dirty="0" smtClean="0"/>
              <a:t>[</a:t>
            </a:r>
            <a:r>
              <a:rPr lang="en-US" sz="3200" b="0" dirty="0" err="1"/>
              <a:t>Roughgarden</a:t>
            </a:r>
            <a:r>
              <a:rPr lang="en-US" sz="3200" b="0" dirty="0"/>
              <a:t> and </a:t>
            </a:r>
            <a:r>
              <a:rPr lang="en-US" sz="3200" b="0" dirty="0" err="1"/>
              <a:t>Tardos</a:t>
            </a:r>
            <a:r>
              <a:rPr lang="en-US" sz="3200" b="0" dirty="0"/>
              <a:t>, 2000;</a:t>
            </a:r>
          </a:p>
          <a:p>
            <a:pPr algn="l" eaLnBrk="1" hangingPunct="1"/>
            <a:r>
              <a:rPr lang="en-US" sz="3200" b="0" dirty="0"/>
              <a:t>			</a:t>
            </a:r>
            <a:r>
              <a:rPr lang="en-US" sz="3200" b="0" dirty="0" err="1"/>
              <a:t>Roughgarden</a:t>
            </a:r>
            <a:r>
              <a:rPr lang="en-US" sz="3200" b="0" dirty="0"/>
              <a:t> 2002]</a:t>
            </a:r>
          </a:p>
          <a:p>
            <a:pPr algn="l" eaLnBrk="1" hangingPunct="1"/>
            <a:endParaRPr lang="en-US" sz="2400" b="0" dirty="0"/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457200" y="2590800"/>
            <a:ext cx="2409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 dirty="0"/>
              <a:t>p. of   </a:t>
            </a:r>
            <a:r>
              <a:rPr lang="en-US" sz="4400" b="0" dirty="0"/>
              <a:t>A</a:t>
            </a:r>
            <a:r>
              <a:rPr lang="en-US" sz="3200" b="0" dirty="0"/>
              <a:t>     </a:t>
            </a:r>
            <a:r>
              <a:rPr lang="en-US" sz="3200" b="0" dirty="0" smtClean="0"/>
              <a:t>  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277704389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7" grpId="0" animBg="1"/>
      <p:bldP spid="43013" grpId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But in the Internet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flows don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 choose routes…</a:t>
            </a:r>
          </a:p>
        </p:txBody>
      </p:sp>
      <p:sp>
        <p:nvSpPr>
          <p:cNvPr id="44035" name="Content Placeholder 4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(P. and Greg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Valiant, 2010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): Suppose that each node routes the flow through it in such a way as to minimize expected travel time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rice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of anarchy can be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unbounded 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But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if routers charge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 price per flow for routing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(and compete for flows) 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then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the price of anarchy </a:t>
            </a:r>
            <a:r>
              <a:rPr lang="en-US" b="1" i="1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vanishes  </a:t>
            </a:r>
            <a:endParaRPr lang="en-US" b="1" i="1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0867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4419600" cy="5410200"/>
          </a:xfrm>
        </p:spPr>
        <p:txBody>
          <a:bodyPr/>
          <a:lstStyle/>
          <a:p>
            <a:r>
              <a:rPr lang="en-US" i="1" dirty="0" smtClean="0">
                <a:solidFill>
                  <a:srgbClr val="FFFFFF"/>
                </a:solidFill>
              </a:rPr>
              <a:t> why wasn’t the price of anarchy</a:t>
            </a:r>
            <a:br>
              <a:rPr lang="en-US" i="1" dirty="0" smtClean="0">
                <a:solidFill>
                  <a:srgbClr val="FFFFFF"/>
                </a:solidFill>
              </a:rPr>
            </a:br>
            <a:r>
              <a:rPr lang="en-US" i="1" dirty="0" smtClean="0">
                <a:solidFill>
                  <a:srgbClr val="FFFFFF"/>
                </a:solidFill>
              </a:rPr>
              <a:t>studied before?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4" name="Picture 3" descr="5937020-the-thinker-statue-by-the-french-sculptor-rodin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1066800"/>
            <a:ext cx="320440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579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 more on this in Tim’s talk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133600"/>
            <a:ext cx="2908806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74911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</a:t>
            </a:r>
            <a:r>
              <a:rPr lang="en-US" dirty="0" err="1" smtClean="0"/>
              <a:t>Equilibria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existence proofs for </a:t>
            </a:r>
            <a:r>
              <a:rPr lang="en-US" dirty="0" err="1" smtClean="0"/>
              <a:t>equilibria</a:t>
            </a:r>
            <a:r>
              <a:rPr lang="en-US" dirty="0" smtClean="0"/>
              <a:t> usually rely on topological theorems that are not constructive</a:t>
            </a:r>
          </a:p>
          <a:p>
            <a:r>
              <a:rPr lang="en-US" dirty="0" smtClean="0"/>
              <a:t>Can we find the </a:t>
            </a:r>
            <a:r>
              <a:rPr lang="en-US" dirty="0" err="1" smtClean="0"/>
              <a:t>equilibria</a:t>
            </a:r>
            <a:r>
              <a:rPr lang="en-US" dirty="0" smtClean="0"/>
              <a:t> in reasonable time?</a:t>
            </a:r>
          </a:p>
          <a:p>
            <a:r>
              <a:rPr lang="en-US" i="1" dirty="0" smtClean="0"/>
              <a:t>Or is this an intractable problem?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0675163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Nash is Intractable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a Nash equilibrium is intractable</a:t>
            </a:r>
          </a:p>
          <a:p>
            <a:r>
              <a:rPr lang="en-US" dirty="0"/>
              <a:t>S</a:t>
            </a:r>
            <a:r>
              <a:rPr lang="en-US" dirty="0" smtClean="0"/>
              <a:t>pecifically, </a:t>
            </a:r>
            <a:r>
              <a:rPr lang="en-US" b="1" i="1" dirty="0" smtClean="0">
                <a:solidFill>
                  <a:schemeClr val="accent2"/>
                </a:solidFill>
              </a:rPr>
              <a:t>PPAD-complete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Daskalakis</a:t>
            </a:r>
            <a:r>
              <a:rPr lang="en-US" dirty="0" smtClean="0"/>
              <a:t>, Goldberg, P. 2006)</a:t>
            </a:r>
          </a:p>
          <a:p>
            <a:r>
              <a:rPr lang="en-US" dirty="0" smtClean="0"/>
              <a:t>Even for 2 players (Chen, Deng 2006)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13379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PPA… </a:t>
            </a:r>
            <a:r>
              <a:rPr lang="en-US" i="1" dirty="0" smtClean="0"/>
              <a:t>what?</a:t>
            </a:r>
            <a:endParaRPr lang="en-US" i="1" dirty="0"/>
          </a:p>
        </p:txBody>
      </p:sp>
      <p:sp>
        <p:nvSpPr>
          <p:cNvPr id="5" name="Oval 4"/>
          <p:cNvSpPr/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410200" y="2667000"/>
            <a:ext cx="152400" cy="152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38400" y="4343400"/>
            <a:ext cx="152400" cy="15240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267200" y="5410200"/>
            <a:ext cx="152400" cy="152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3429000"/>
            <a:ext cx="152400" cy="152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733800" y="4419600"/>
            <a:ext cx="152400" cy="152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43200" y="5638800"/>
            <a:ext cx="152400" cy="15240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334000" y="3962400"/>
            <a:ext cx="152400" cy="152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477000" y="4419600"/>
            <a:ext cx="152400" cy="152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cxnSp>
        <p:nvCxnSpPr>
          <p:cNvPr id="21" name="Straight Arrow Connector 20"/>
          <p:cNvCxnSpPr>
            <a:stCxn id="9" idx="6"/>
            <a:endCxn id="5" idx="2"/>
          </p:cNvCxnSpPr>
          <p:nvPr/>
        </p:nvCxnSpPr>
        <p:spPr bwMode="auto">
          <a:xfrm>
            <a:off x="2514600" y="2743200"/>
            <a:ext cx="9144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5" idx="6"/>
            <a:endCxn id="6" idx="2"/>
          </p:cNvCxnSpPr>
          <p:nvPr/>
        </p:nvCxnSpPr>
        <p:spPr bwMode="auto">
          <a:xfrm>
            <a:off x="3581400" y="2743200"/>
            <a:ext cx="1828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6" idx="5"/>
            <a:endCxn id="15" idx="1"/>
          </p:cNvCxnSpPr>
          <p:nvPr/>
        </p:nvCxnSpPr>
        <p:spPr bwMode="auto">
          <a:xfrm>
            <a:off x="5540282" y="2797082"/>
            <a:ext cx="959036" cy="16448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5" idx="3"/>
            <a:endCxn id="14" idx="7"/>
          </p:cNvCxnSpPr>
          <p:nvPr/>
        </p:nvCxnSpPr>
        <p:spPr bwMode="auto">
          <a:xfrm flipH="1">
            <a:off x="5692682" y="4549682"/>
            <a:ext cx="806636" cy="959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4" idx="1"/>
            <a:endCxn id="13" idx="5"/>
          </p:cNvCxnSpPr>
          <p:nvPr/>
        </p:nvCxnSpPr>
        <p:spPr bwMode="auto">
          <a:xfrm flipH="1" flipV="1">
            <a:off x="5464082" y="4092482"/>
            <a:ext cx="120836" cy="14162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3" idx="2"/>
            <a:endCxn id="11" idx="6"/>
          </p:cNvCxnSpPr>
          <p:nvPr/>
        </p:nvCxnSpPr>
        <p:spPr bwMode="auto">
          <a:xfrm flipH="1">
            <a:off x="3886200" y="4038600"/>
            <a:ext cx="14478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11" idx="7"/>
            <a:endCxn id="10" idx="4"/>
          </p:cNvCxnSpPr>
          <p:nvPr/>
        </p:nvCxnSpPr>
        <p:spPr bwMode="auto">
          <a:xfrm flipV="1">
            <a:off x="3863882" y="3581400"/>
            <a:ext cx="403318" cy="8605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10" idx="4"/>
            <a:endCxn id="8" idx="0"/>
          </p:cNvCxnSpPr>
          <p:nvPr/>
        </p:nvCxnSpPr>
        <p:spPr bwMode="auto">
          <a:xfrm>
            <a:off x="4267200" y="3581400"/>
            <a:ext cx="7620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8" idx="2"/>
            <a:endCxn id="12" idx="6"/>
          </p:cNvCxnSpPr>
          <p:nvPr/>
        </p:nvCxnSpPr>
        <p:spPr bwMode="auto">
          <a:xfrm flipH="1">
            <a:off x="2895600" y="5486400"/>
            <a:ext cx="1371600" cy="228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12" idx="0"/>
            <a:endCxn id="7" idx="4"/>
          </p:cNvCxnSpPr>
          <p:nvPr/>
        </p:nvCxnSpPr>
        <p:spPr bwMode="auto">
          <a:xfrm flipH="1" flipV="1">
            <a:off x="2514600" y="4495800"/>
            <a:ext cx="304800" cy="1143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7" idx="7"/>
            <a:endCxn id="11" idx="2"/>
          </p:cNvCxnSpPr>
          <p:nvPr/>
        </p:nvCxnSpPr>
        <p:spPr bwMode="auto">
          <a:xfrm>
            <a:off x="2568482" y="4365718"/>
            <a:ext cx="1165318" cy="13008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1" idx="1"/>
            <a:endCxn id="9" idx="4"/>
          </p:cNvCxnSpPr>
          <p:nvPr/>
        </p:nvCxnSpPr>
        <p:spPr bwMode="auto">
          <a:xfrm flipH="1" flipV="1">
            <a:off x="2438400" y="2819400"/>
            <a:ext cx="1317718" cy="16225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9" idx="4"/>
            <a:endCxn id="7" idx="0"/>
          </p:cNvCxnSpPr>
          <p:nvPr/>
        </p:nvCxnSpPr>
        <p:spPr bwMode="auto">
          <a:xfrm>
            <a:off x="2438400" y="2819400"/>
            <a:ext cx="76200" cy="1524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7" idx="6"/>
            <a:endCxn id="8" idx="0"/>
          </p:cNvCxnSpPr>
          <p:nvPr/>
        </p:nvCxnSpPr>
        <p:spPr bwMode="auto">
          <a:xfrm>
            <a:off x="2590800" y="4419600"/>
            <a:ext cx="1752600" cy="990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stCxn id="8" idx="6"/>
            <a:endCxn id="14" idx="2"/>
          </p:cNvCxnSpPr>
          <p:nvPr/>
        </p:nvCxnSpPr>
        <p:spPr bwMode="auto">
          <a:xfrm>
            <a:off x="4419600" y="5486400"/>
            <a:ext cx="1143000" cy="7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stCxn id="14" idx="1"/>
            <a:endCxn id="10" idx="5"/>
          </p:cNvCxnSpPr>
          <p:nvPr/>
        </p:nvCxnSpPr>
        <p:spPr bwMode="auto">
          <a:xfrm flipH="1" flipV="1">
            <a:off x="4321082" y="3559082"/>
            <a:ext cx="1263836" cy="19496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57" name="Oval 56"/>
          <p:cNvSpPr/>
          <p:nvPr/>
        </p:nvSpPr>
        <p:spPr bwMode="auto">
          <a:xfrm>
            <a:off x="2057400" y="2362200"/>
            <a:ext cx="762000" cy="6858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600" y="2895600"/>
            <a:ext cx="20569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/>
              <a:t>u</a:t>
            </a:r>
            <a:r>
              <a:rPr lang="en-US" sz="3200" b="0" dirty="0" smtClean="0"/>
              <a:t>nbalanced</a:t>
            </a:r>
          </a:p>
          <a:p>
            <a:r>
              <a:rPr lang="en-US" sz="3200" b="0" dirty="0" smtClean="0"/>
              <a:t>node</a:t>
            </a:r>
            <a:endParaRPr lang="en-US" sz="3200" b="0" dirty="0"/>
          </a:p>
        </p:txBody>
      </p:sp>
      <p:sp>
        <p:nvSpPr>
          <p:cNvPr id="59" name="TextBox 58"/>
          <p:cNvSpPr txBox="1"/>
          <p:nvPr/>
        </p:nvSpPr>
        <p:spPr>
          <a:xfrm>
            <a:off x="6650034" y="3048000"/>
            <a:ext cx="230677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6600"/>
                </a:solidFill>
              </a:rPr>
              <a:t>Where is </a:t>
            </a:r>
          </a:p>
          <a:p>
            <a:r>
              <a:rPr lang="en-US" sz="3200" i="1" dirty="0">
                <a:solidFill>
                  <a:srgbClr val="FF6600"/>
                </a:solidFill>
              </a:rPr>
              <a:t>t</a:t>
            </a:r>
            <a:r>
              <a:rPr lang="en-US" sz="3200" i="1" dirty="0" smtClean="0">
                <a:solidFill>
                  <a:srgbClr val="FF6600"/>
                </a:solidFill>
              </a:rPr>
              <a:t>he other</a:t>
            </a:r>
          </a:p>
          <a:p>
            <a:r>
              <a:rPr lang="en-US" sz="3200" i="1" dirty="0">
                <a:solidFill>
                  <a:srgbClr val="FF6600"/>
                </a:solidFill>
              </a:rPr>
              <a:t>u</a:t>
            </a:r>
            <a:r>
              <a:rPr lang="en-US" sz="3200" i="1" dirty="0" smtClean="0">
                <a:solidFill>
                  <a:srgbClr val="FF6600"/>
                </a:solidFill>
              </a:rPr>
              <a:t>nbalanced</a:t>
            </a:r>
          </a:p>
          <a:p>
            <a:r>
              <a:rPr lang="en-US" sz="3200" i="1" dirty="0">
                <a:solidFill>
                  <a:srgbClr val="FF6600"/>
                </a:solidFill>
              </a:rPr>
              <a:t>n</a:t>
            </a:r>
            <a:r>
              <a:rPr lang="en-US" sz="3200" i="1" dirty="0" smtClean="0">
                <a:solidFill>
                  <a:srgbClr val="FF6600"/>
                </a:solidFill>
              </a:rPr>
              <a:t>ode??</a:t>
            </a:r>
            <a:endParaRPr lang="en-US" sz="3200" i="1" dirty="0">
              <a:solidFill>
                <a:srgbClr val="FF6600"/>
              </a:solidFill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3886200" y="5029200"/>
            <a:ext cx="762000" cy="685800"/>
          </a:xfrm>
          <a:prstGeom prst="ellipse">
            <a:avLst/>
          </a:prstGeom>
          <a:noFill/>
          <a:ln w="57150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cxnSp>
        <p:nvCxnSpPr>
          <p:cNvPr id="62" name="Straight Arrow Connector 61"/>
          <p:cNvCxnSpPr>
            <a:stCxn id="10" idx="7"/>
            <a:endCxn id="6" idx="3"/>
          </p:cNvCxnSpPr>
          <p:nvPr/>
        </p:nvCxnSpPr>
        <p:spPr bwMode="auto">
          <a:xfrm flipV="1">
            <a:off x="4321082" y="2797082"/>
            <a:ext cx="1111436" cy="6542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6" idx="3"/>
            <a:endCxn id="8" idx="7"/>
          </p:cNvCxnSpPr>
          <p:nvPr/>
        </p:nvCxnSpPr>
        <p:spPr bwMode="auto">
          <a:xfrm flipH="1">
            <a:off x="4397282" y="2797082"/>
            <a:ext cx="1035236" cy="26354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12134756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/>
      <p:bldP spid="6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Btw:    </a:t>
            </a:r>
          </a:p>
          <a:p>
            <a:pPr marL="0" indent="0" algn="ctr">
              <a:buNone/>
            </a:pPr>
            <a:endParaRPr lang="en-US" sz="36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2"/>
                </a:solidFill>
              </a:rPr>
              <a:t>TCS =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2"/>
                </a:solidFill>
              </a:rPr>
              <a:t>Theoretical Computer Science =</a:t>
            </a:r>
            <a:endParaRPr lang="en-US" sz="36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3600" i="1" dirty="0" smtClean="0">
                <a:solidFill>
                  <a:schemeClr val="accent2"/>
                </a:solidFill>
              </a:rPr>
              <a:t>“The mathematical study of computation </a:t>
            </a:r>
          </a:p>
          <a:p>
            <a:pPr marL="0" indent="0" algn="ctr">
              <a:buNone/>
            </a:pPr>
            <a:r>
              <a:rPr lang="en-US" sz="3600" i="1" dirty="0" smtClean="0">
                <a:solidFill>
                  <a:schemeClr val="accent2"/>
                </a:solidFill>
              </a:rPr>
              <a:t>and in particular </a:t>
            </a:r>
          </a:p>
          <a:p>
            <a:pPr marL="0" indent="0" algn="ctr">
              <a:buNone/>
            </a:pPr>
            <a:r>
              <a:rPr lang="en-US" sz="3600" i="1" dirty="0" smtClean="0">
                <a:solidFill>
                  <a:schemeClr val="accent2"/>
                </a:solidFill>
              </a:rPr>
              <a:t>of algorithms and their complexity”</a:t>
            </a:r>
            <a:endParaRPr lang="en-US" sz="3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4385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now that…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…the graph is exponential, and the edges are given by an algorithm</a:t>
            </a:r>
          </a:p>
          <a:p>
            <a:r>
              <a:rPr lang="en-US" i="1" dirty="0" smtClean="0"/>
              <a:t>Now</a:t>
            </a:r>
            <a:r>
              <a:rPr lang="en-US" dirty="0" smtClean="0"/>
              <a:t> how can you find the other unbalanced node?</a:t>
            </a:r>
          </a:p>
          <a:p>
            <a:r>
              <a:rPr lang="en-US" dirty="0" smtClean="0"/>
              <a:t>It seems to take exponential time, huh?</a:t>
            </a:r>
          </a:p>
          <a:p>
            <a:r>
              <a:rPr lang="en-US" b="1" i="1" dirty="0" smtClean="0">
                <a:solidFill>
                  <a:schemeClr val="accent2"/>
                </a:solidFill>
              </a:rPr>
              <a:t>That’s PPAD-complete</a:t>
            </a:r>
          </a:p>
          <a:p>
            <a:r>
              <a:rPr lang="en-US" dirty="0" smtClean="0"/>
              <a:t>If it can be solved, cryptography is impossible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2261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01000" cy="1143000"/>
          </a:xfrm>
        </p:spPr>
        <p:txBody>
          <a:bodyPr/>
          <a:lstStyle/>
          <a:p>
            <a:r>
              <a:rPr lang="en-US" dirty="0" smtClean="0"/>
              <a:t>Much more on this in </a:t>
            </a:r>
            <a:r>
              <a:rPr lang="en-US" dirty="0" err="1" smtClean="0"/>
              <a:t>Costis’s</a:t>
            </a:r>
            <a:r>
              <a:rPr lang="en-US" dirty="0" smtClean="0"/>
              <a:t> talk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3622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17411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4419600" cy="5410200"/>
          </a:xfrm>
        </p:spPr>
        <p:txBody>
          <a:bodyPr/>
          <a:lstStyle/>
          <a:p>
            <a:r>
              <a:rPr lang="en-US" i="1" dirty="0" smtClean="0">
                <a:solidFill>
                  <a:srgbClr val="FFFFFF"/>
                </a:solidFill>
              </a:rPr>
              <a:t>But why should</a:t>
            </a:r>
            <a:br>
              <a:rPr lang="en-US" i="1" dirty="0" smtClean="0">
                <a:solidFill>
                  <a:srgbClr val="FFFFFF"/>
                </a:solidFill>
              </a:rPr>
            </a:br>
            <a:r>
              <a:rPr lang="en-US" i="1" dirty="0" smtClean="0">
                <a:solidFill>
                  <a:srgbClr val="FFFFFF"/>
                </a:solidFill>
              </a:rPr>
              <a:t>we care about</a:t>
            </a:r>
            <a:br>
              <a:rPr lang="en-US" i="1" dirty="0" smtClean="0">
                <a:solidFill>
                  <a:srgbClr val="FFFFFF"/>
                </a:solidFill>
              </a:rPr>
            </a:br>
            <a:r>
              <a:rPr lang="en-US" i="1" dirty="0" smtClean="0">
                <a:solidFill>
                  <a:srgbClr val="FFFFFF"/>
                </a:solidFill>
              </a:rPr>
              <a:t>intractability?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4" name="Picture 3" descr="5937020-the-thinker-statue-by-the-french-sculptor-rodin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1066800"/>
            <a:ext cx="320440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16546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609600"/>
            <a:ext cx="4724400" cy="5867400"/>
          </a:xfrm>
        </p:spPr>
        <p:txBody>
          <a:bodyPr/>
          <a:lstStyle/>
          <a:p>
            <a:r>
              <a:rPr lang="en-US" i="1" dirty="0" smtClean="0">
                <a:solidFill>
                  <a:srgbClr val="FFFFFF"/>
                </a:solidFill>
              </a:rPr>
              <a:t>“The Nash equilibrium lies at the foundations of modern economic thought”</a:t>
            </a:r>
          </a:p>
          <a:p>
            <a:endParaRPr lang="en-US" i="1" dirty="0">
              <a:solidFill>
                <a:srgbClr val="FFFFFF"/>
              </a:solidFill>
            </a:endParaRPr>
          </a:p>
          <a:p>
            <a:r>
              <a:rPr lang="en-US" i="1" dirty="0" smtClean="0">
                <a:solidFill>
                  <a:srgbClr val="FFFFFF"/>
                </a:solidFill>
              </a:rPr>
              <a:t>“Nobody would take seriously a solution concept that is not universal” 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Roger Myerson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myerson_postc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24200"/>
            <a:ext cx="242454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1299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Price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equilibria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Recall the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Arrow-Debreu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theory: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producers, consumers, production functions, utilities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Convexity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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prices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Prices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 Pareto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efficiency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258054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price </a:t>
            </a:r>
            <a:r>
              <a:rPr lang="en-US" dirty="0" err="1" smtClean="0"/>
              <a:t>equilibria</a:t>
            </a:r>
            <a:r>
              <a:rPr lang="en-US" dirty="0" smtClean="0"/>
              <a:t> in </a:t>
            </a:r>
            <a:r>
              <a:rPr lang="en-US" i="1" dirty="0" smtClean="0"/>
              <a:t>exchange economies </a:t>
            </a:r>
            <a:r>
              <a:rPr lang="en-US" dirty="0" smtClean="0"/>
              <a:t>with consumer utilities that are “just outside” gross </a:t>
            </a:r>
            <a:r>
              <a:rPr lang="en-US" dirty="0" err="1" smtClean="0"/>
              <a:t>substitutablity</a:t>
            </a:r>
            <a:r>
              <a:rPr lang="en-US" dirty="0" smtClean="0"/>
              <a:t> is     PPAD-complete</a:t>
            </a:r>
          </a:p>
          <a:p>
            <a:pPr marL="0" indent="0">
              <a:buNone/>
            </a:pPr>
            <a:r>
              <a:rPr lang="en-US" dirty="0" smtClean="0"/>
              <a:t>	(Chen, </a:t>
            </a:r>
            <a:r>
              <a:rPr lang="en-US" dirty="0" err="1" smtClean="0"/>
              <a:t>Paparas</a:t>
            </a:r>
            <a:r>
              <a:rPr lang="en-US" dirty="0" smtClean="0"/>
              <a:t>, </a:t>
            </a:r>
            <a:r>
              <a:rPr lang="en-US" dirty="0" err="1" smtClean="0"/>
              <a:t>Yannakakis</a:t>
            </a:r>
            <a:r>
              <a:rPr lang="en-US" dirty="0" smtClean="0"/>
              <a:t>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7022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intractability</a:t>
            </a:r>
            <a:br>
              <a:rPr lang="en-US" dirty="0" smtClean="0"/>
            </a:br>
            <a:r>
              <a:rPr lang="en-US" dirty="0" smtClean="0"/>
              <a:t>(price adjustment mechanisms)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any price adjustment mechanism there is an exchange market with three goods such that it takes the mechanism 2</a:t>
            </a:r>
            <a:r>
              <a:rPr lang="en-US" baseline="30000" dirty="0" smtClean="0"/>
              <a:t>1/</a:t>
            </a:r>
            <a:r>
              <a:rPr lang="en-US" baseline="30000" dirty="0" err="1" smtClean="0"/>
              <a:t>ε</a:t>
            </a:r>
            <a:r>
              <a:rPr lang="en-US" baseline="30000" dirty="0" smtClean="0"/>
              <a:t>  </a:t>
            </a:r>
            <a:r>
              <a:rPr lang="en-US" dirty="0" smtClean="0"/>
              <a:t>steps to achieve excess demand </a:t>
            </a:r>
            <a:r>
              <a:rPr lang="en-US" dirty="0" err="1" smtClean="0"/>
              <a:t>ε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(P. </a:t>
            </a:r>
            <a:r>
              <a:rPr lang="en-US" dirty="0" err="1" smtClean="0"/>
              <a:t>Yannakakis</a:t>
            </a:r>
            <a:r>
              <a:rPr lang="en-US" dirty="0" smtClean="0"/>
              <a:t>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13146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Price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equilibria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in economies with production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95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b="1" i="1" dirty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>
              <a:buFontTx/>
              <a:buNone/>
            </a:pPr>
            <a:endParaRPr lang="en-US" b="1" i="1" dirty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>
              <a:buFontTx/>
              <a:buNone/>
            </a:pPr>
            <a:endParaRPr lang="en-US" b="1" i="1" dirty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How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do you get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Pareto efficiency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when you have economies of scale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?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990600" y="4114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 flipV="1">
            <a:off x="990600" y="2362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Freeform 7"/>
          <p:cNvSpPr>
            <a:spLocks/>
          </p:cNvSpPr>
          <p:nvPr/>
        </p:nvSpPr>
        <p:spPr bwMode="auto">
          <a:xfrm flipH="1" flipV="1">
            <a:off x="990600" y="2514600"/>
            <a:ext cx="2590800" cy="1600200"/>
          </a:xfrm>
          <a:custGeom>
            <a:avLst/>
            <a:gdLst>
              <a:gd name="T0" fmla="*/ 0 w 1584"/>
              <a:gd name="T1" fmla="*/ 2147483647 h 672"/>
              <a:gd name="T2" fmla="*/ 2147483647 w 1584"/>
              <a:gd name="T3" fmla="*/ 2147483647 h 672"/>
              <a:gd name="T4" fmla="*/ 2147483647 w 1584"/>
              <a:gd name="T5" fmla="*/ 2147483647 h 672"/>
              <a:gd name="T6" fmla="*/ 2147483647 w 1584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584"/>
              <a:gd name="T13" fmla="*/ 0 h 672"/>
              <a:gd name="T14" fmla="*/ 1584 w 1584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4" h="672">
                <a:moveTo>
                  <a:pt x="0" y="672"/>
                </a:moveTo>
                <a:cubicBezTo>
                  <a:pt x="52" y="508"/>
                  <a:pt x="104" y="344"/>
                  <a:pt x="240" y="240"/>
                </a:cubicBezTo>
                <a:cubicBezTo>
                  <a:pt x="376" y="136"/>
                  <a:pt x="592" y="88"/>
                  <a:pt x="816" y="48"/>
                </a:cubicBezTo>
                <a:cubicBezTo>
                  <a:pt x="1040" y="8"/>
                  <a:pt x="1456" y="8"/>
                  <a:pt x="1584" y="0"/>
                </a:cubicBezTo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3407006" y="3200400"/>
            <a:ext cx="4520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 dirty="0" smtClean="0">
                <a:solidFill>
                  <a:schemeClr val="accent2"/>
                </a:solidFill>
              </a:rPr>
              <a:t>Convexity = no economies </a:t>
            </a:r>
            <a:r>
              <a:rPr lang="en-US" sz="2400" b="0" dirty="0">
                <a:solidFill>
                  <a:schemeClr val="accent2"/>
                </a:solidFill>
              </a:rPr>
              <a:t>of scale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732448" y="1946275"/>
            <a:ext cx="825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 dirty="0" smtClean="0"/>
              <a:t>input</a:t>
            </a:r>
            <a:endParaRPr lang="en-US" sz="2400" dirty="0"/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3954329" y="3886200"/>
            <a:ext cx="979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 dirty="0" smtClean="0"/>
              <a:t>output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6195750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Complexity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equilibria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With economies of scale, there are situations (a dense set thereof) where all agents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can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improve a lot,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but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they are all stuck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at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an inefficient place,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and it is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worse than NP-complete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to get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unstuck </a:t>
            </a:r>
          </a:p>
          <a:p>
            <a:pPr marL="0" indent="0">
              <a:buNone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	(P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. and Chris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Wilkens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, 2011)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69369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</a:t>
            </a:r>
            <a:r>
              <a:rPr lang="en-US" dirty="0" err="1" smtClean="0"/>
              <a:t>equilibria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we have been discussing approximate </a:t>
            </a:r>
            <a:r>
              <a:rPr lang="en-US" dirty="0" err="1" smtClean="0"/>
              <a:t>equilibria</a:t>
            </a:r>
            <a:r>
              <a:rPr lang="en-US" dirty="0"/>
              <a:t>:</a:t>
            </a:r>
            <a:r>
              <a:rPr lang="en-US" dirty="0" smtClean="0"/>
              <a:t> excess demand, or incentive to deviate, is </a:t>
            </a:r>
            <a:r>
              <a:rPr lang="en-US" i="1" dirty="0" smtClean="0"/>
              <a:t>very</a:t>
            </a:r>
            <a:r>
              <a:rPr lang="en-US" dirty="0" smtClean="0"/>
              <a:t> small</a:t>
            </a:r>
          </a:p>
          <a:p>
            <a:r>
              <a:rPr lang="en-US" dirty="0" smtClean="0"/>
              <a:t>These may </a:t>
            </a:r>
            <a:r>
              <a:rPr lang="en-US" b="1" i="1" dirty="0" smtClean="0">
                <a:solidFill>
                  <a:srgbClr val="FFFFFF"/>
                </a:solidFill>
              </a:rPr>
              <a:t>not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/>
              <a:t>be close to true </a:t>
            </a:r>
            <a:r>
              <a:rPr lang="en-US" dirty="0" err="1" smtClean="0"/>
              <a:t>equilibria</a:t>
            </a:r>
            <a:endParaRPr lang="en-US" dirty="0" smtClean="0"/>
          </a:p>
          <a:p>
            <a:r>
              <a:rPr lang="en-US" dirty="0" smtClean="0"/>
              <a:t>Exact </a:t>
            </a:r>
            <a:r>
              <a:rPr lang="en-US" dirty="0" err="1" smtClean="0"/>
              <a:t>equilibria</a:t>
            </a:r>
            <a:r>
              <a:rPr lang="en-US" dirty="0" smtClean="0"/>
              <a:t> are much harder to find, possibly not in </a:t>
            </a:r>
            <a:r>
              <a:rPr lang="en-US" b="1" dirty="0" smtClean="0"/>
              <a:t>NP (</a:t>
            </a:r>
            <a:r>
              <a:rPr lang="en-US" dirty="0" smtClean="0"/>
              <a:t>the class </a:t>
            </a:r>
            <a:r>
              <a:rPr lang="en-US" b="1" dirty="0" smtClean="0">
                <a:solidFill>
                  <a:srgbClr val="FFFFFF"/>
                </a:solidFill>
              </a:rPr>
              <a:t>FIXP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</a:t>
            </a:r>
            <a:r>
              <a:rPr lang="en-US" dirty="0" err="1" smtClean="0"/>
              <a:t>Etessami</a:t>
            </a:r>
            <a:r>
              <a:rPr lang="en-US" dirty="0" smtClean="0"/>
              <a:t> and </a:t>
            </a:r>
            <a:r>
              <a:rPr lang="en-US" dirty="0" err="1" smtClean="0"/>
              <a:t>Yannakakis</a:t>
            </a:r>
            <a:r>
              <a:rPr lang="en-US" dirty="0" smtClean="0"/>
              <a:t>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37669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Also before 1995:</a:t>
            </a:r>
            <a:br>
              <a:rPr lang="en-US" dirty="0" smtClean="0"/>
            </a:br>
            <a:r>
              <a:rPr lang="en-US" dirty="0"/>
              <a:t>Computation </a:t>
            </a:r>
            <a:r>
              <a:rPr lang="en-US" b="1" i="1" dirty="0" smtClean="0">
                <a:solidFill>
                  <a:schemeClr val="accent2"/>
                </a:solidFill>
              </a:rPr>
              <a:t>as</a:t>
            </a:r>
            <a:r>
              <a:rPr lang="en-US" dirty="0" smtClean="0"/>
              <a:t> </a:t>
            </a:r>
            <a:r>
              <a:rPr lang="en-US" dirty="0"/>
              <a:t>a game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Yao’s Lemma  (1977)</a:t>
            </a:r>
          </a:p>
          <a:p>
            <a:r>
              <a:rPr lang="en-US" dirty="0" smtClean="0"/>
              <a:t>Alternation formulation of space (ca. 1980)</a:t>
            </a:r>
          </a:p>
          <a:p>
            <a:r>
              <a:rPr lang="en-US" dirty="0" err="1" smtClean="0"/>
              <a:t>Erenfeucht</a:t>
            </a:r>
            <a:r>
              <a:rPr lang="en-US" dirty="0" smtClean="0"/>
              <a:t> – </a:t>
            </a:r>
            <a:r>
              <a:rPr lang="en-US" dirty="0" err="1" smtClean="0"/>
              <a:t>Fraïssé</a:t>
            </a:r>
            <a:r>
              <a:rPr lang="en-US" dirty="0" smtClean="0"/>
              <a:t>  games (ca. 1955)</a:t>
            </a:r>
          </a:p>
          <a:p>
            <a:r>
              <a:rPr lang="en-US" dirty="0" smtClean="0"/>
              <a:t>Resource allocation in computer systems through market mechanisms (1980s-90s)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10689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nice </a:t>
            </a:r>
            <a:r>
              <a:rPr lang="en-US" dirty="0" err="1" smtClean="0"/>
              <a:t>triess</a:t>
            </a:r>
            <a:r>
              <a:rPr lang="en-US" dirty="0" smtClean="0"/>
              <a:t> to deal with   Nash </a:t>
            </a:r>
            <a:r>
              <a:rPr lang="en-US" dirty="0" err="1" smtClean="0"/>
              <a:t>equilibria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Lemke-</a:t>
            </a:r>
            <a:r>
              <a:rPr lang="en-US" dirty="0" err="1" smtClean="0"/>
              <a:t>Howson</a:t>
            </a:r>
            <a:r>
              <a:rPr lang="en-US" dirty="0" smtClean="0"/>
              <a:t> algorithm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Homotopy</a:t>
            </a:r>
            <a:r>
              <a:rPr lang="en-US" dirty="0" smtClean="0"/>
              <a:t> Method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Harsanyi</a:t>
            </a:r>
            <a:r>
              <a:rPr lang="en-US" dirty="0" smtClean="0"/>
              <a:t> – </a:t>
            </a:r>
            <a:r>
              <a:rPr lang="en-US" dirty="0" err="1" smtClean="0"/>
              <a:t>Selten</a:t>
            </a:r>
            <a:r>
              <a:rPr lang="en-US" dirty="0" smtClean="0"/>
              <a:t> equilibrium selection method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69759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 harder!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</a:t>
            </a:r>
            <a:r>
              <a:rPr lang="en-US" b="1" i="1" dirty="0" smtClean="0">
                <a:solidFill>
                  <a:srgbClr val="FFFFFF"/>
                </a:solidFill>
              </a:rPr>
              <a:t>PSPACE-complete </a:t>
            </a:r>
            <a:r>
              <a:rPr lang="en-US" dirty="0" smtClean="0"/>
              <a:t>to find the Nash equilibrium arrived at by </a:t>
            </a:r>
          </a:p>
          <a:p>
            <a:pPr marL="457200" lvl="1" indent="0">
              <a:buNone/>
            </a:pPr>
            <a:r>
              <a:rPr lang="en-US" sz="3200" dirty="0" smtClean="0"/>
              <a:t>(a) the Lemke-</a:t>
            </a:r>
            <a:r>
              <a:rPr lang="en-US" sz="3200" dirty="0" err="1" smtClean="0"/>
              <a:t>Howson</a:t>
            </a:r>
            <a:r>
              <a:rPr lang="en-US" sz="3200" dirty="0" smtClean="0"/>
              <a:t> algorithm;</a:t>
            </a:r>
          </a:p>
          <a:p>
            <a:pPr marL="457200" lvl="1" indent="0">
              <a:buNone/>
            </a:pPr>
            <a:r>
              <a:rPr lang="en-US" sz="3200" dirty="0" smtClean="0"/>
              <a:t>(b) the </a:t>
            </a:r>
            <a:r>
              <a:rPr lang="en-US" sz="3200" dirty="0" err="1" smtClean="0"/>
              <a:t>homotopy</a:t>
            </a:r>
            <a:r>
              <a:rPr lang="en-US" sz="3200" dirty="0" smtClean="0"/>
              <a:t> method; and </a:t>
            </a:r>
          </a:p>
          <a:p>
            <a:pPr marL="457200" lvl="1" indent="0">
              <a:buNone/>
            </a:pPr>
            <a:r>
              <a:rPr lang="en-US" sz="3200" dirty="0" smtClean="0"/>
              <a:t>(c) the </a:t>
            </a:r>
            <a:r>
              <a:rPr lang="en-US" sz="3200" dirty="0" err="1" smtClean="0"/>
              <a:t>Harsanyi-Selten</a:t>
            </a:r>
            <a:r>
              <a:rPr lang="en-US" sz="3200" dirty="0" smtClean="0"/>
              <a:t> equilibrium selection method</a:t>
            </a:r>
          </a:p>
          <a:p>
            <a:pPr marL="457200" lvl="1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(Goldberg, Papadimitriou, </a:t>
            </a:r>
            <a:r>
              <a:rPr lang="en-US" sz="3200" dirty="0" err="1" smtClean="0"/>
              <a:t>Savani</a:t>
            </a:r>
            <a:r>
              <a:rPr lang="en-US" sz="3200" dirty="0" smtClean="0"/>
              <a:t>, 2010)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165708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Soooooo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prehistory of AGT</a:t>
            </a:r>
          </a:p>
          <a:p>
            <a:r>
              <a:rPr lang="en-US" dirty="0" smtClean="0"/>
              <a:t>AGT’s two decades</a:t>
            </a:r>
          </a:p>
          <a:p>
            <a:r>
              <a:rPr lang="en-US" dirty="0" smtClean="0"/>
              <a:t>Algorithmic Mechanism Design</a:t>
            </a:r>
          </a:p>
          <a:p>
            <a:r>
              <a:rPr lang="en-US" dirty="0" smtClean="0"/>
              <a:t>The Price of Anarchy</a:t>
            </a:r>
          </a:p>
          <a:p>
            <a:r>
              <a:rPr lang="en-US" dirty="0" err="1" smtClean="0"/>
              <a:t>Equilibria</a:t>
            </a:r>
            <a:r>
              <a:rPr lang="en-US" dirty="0" smtClean="0"/>
              <a:t> and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8239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there is so much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Algorithmic Social Choice</a:t>
            </a:r>
          </a:p>
          <a:p>
            <a:r>
              <a:rPr lang="en-US" dirty="0" smtClean="0"/>
              <a:t>Algorithmic market design</a:t>
            </a:r>
          </a:p>
          <a:p>
            <a:r>
              <a:rPr lang="en-US" dirty="0" smtClean="0"/>
              <a:t>Prediction </a:t>
            </a:r>
            <a:r>
              <a:rPr lang="en-US" dirty="0" err="1" smtClean="0"/>
              <a:t>makets</a:t>
            </a:r>
            <a:r>
              <a:rPr lang="en-US" dirty="0"/>
              <a:t> </a:t>
            </a:r>
            <a:r>
              <a:rPr lang="en-US" dirty="0" smtClean="0"/>
              <a:t>and matching markets</a:t>
            </a:r>
          </a:p>
          <a:p>
            <a:r>
              <a:rPr lang="en-US" dirty="0" smtClean="0"/>
              <a:t>Cooperative </a:t>
            </a:r>
            <a:r>
              <a:rPr lang="en-US" dirty="0"/>
              <a:t>g</a:t>
            </a:r>
            <a:r>
              <a:rPr lang="en-US" dirty="0" smtClean="0"/>
              <a:t>ames</a:t>
            </a:r>
          </a:p>
          <a:p>
            <a:r>
              <a:rPr lang="en-US" dirty="0" smtClean="0"/>
              <a:t>Incentives in social networks</a:t>
            </a:r>
          </a:p>
          <a:p>
            <a:r>
              <a:rPr lang="en-US" dirty="0" smtClean="0"/>
              <a:t>Security and privacy</a:t>
            </a:r>
          </a:p>
          <a:p>
            <a:r>
              <a:rPr lang="en-US" dirty="0" smtClean="0"/>
              <a:t>Crowdsourcing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2013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Next: some current stuff           and some forward-looking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Back to our roots:  AGT and the Internet</a:t>
            </a:r>
          </a:p>
          <a:p>
            <a:r>
              <a:rPr lang="en-US" dirty="0" smtClean="0"/>
              <a:t>Update </a:t>
            </a:r>
            <a:r>
              <a:rPr lang="en-US" dirty="0" smtClean="0"/>
              <a:t>on Approximate Nash</a:t>
            </a:r>
          </a:p>
          <a:p>
            <a:r>
              <a:rPr lang="en-US" dirty="0"/>
              <a:t>AGT and Social Networks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[  AGT </a:t>
            </a:r>
            <a:r>
              <a:rPr lang="en-US" dirty="0" smtClean="0">
                <a:solidFill>
                  <a:srgbClr val="FFFFFF"/>
                </a:solidFill>
              </a:rPr>
              <a:t>and the Theory of </a:t>
            </a:r>
            <a:r>
              <a:rPr lang="en-US" dirty="0" smtClean="0">
                <a:solidFill>
                  <a:srgbClr val="FFFFFF"/>
                </a:solidFill>
              </a:rPr>
              <a:t>Evolution  ]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[   Dynamic </a:t>
            </a:r>
            <a:r>
              <a:rPr lang="en-US" dirty="0" smtClean="0">
                <a:solidFill>
                  <a:srgbClr val="FFFFFF"/>
                </a:solidFill>
              </a:rPr>
              <a:t>mechanism </a:t>
            </a:r>
            <a:r>
              <a:rPr lang="en-US" dirty="0" smtClean="0">
                <a:solidFill>
                  <a:srgbClr val="FFFFFF"/>
                </a:solidFill>
              </a:rPr>
              <a:t>design  ]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/>
              <a:t>AGT and </a:t>
            </a:r>
            <a:r>
              <a:rPr lang="en-US" dirty="0"/>
              <a:t>D</a:t>
            </a:r>
            <a:r>
              <a:rPr lang="en-US" dirty="0" smtClean="0"/>
              <a:t>ynamical </a:t>
            </a:r>
            <a:r>
              <a:rPr lang="en-US" dirty="0"/>
              <a:t>S</a:t>
            </a:r>
            <a:r>
              <a:rPr lang="en-US" dirty="0" smtClean="0"/>
              <a:t>ystems</a:t>
            </a:r>
          </a:p>
          <a:p>
            <a:r>
              <a:rPr lang="en-US" dirty="0" smtClean="0"/>
              <a:t>AGT and </a:t>
            </a:r>
            <a:r>
              <a:rPr lang="en-US" sz="5400" dirty="0" smtClean="0">
                <a:solidFill>
                  <a:srgbClr val="FFFFFF"/>
                </a:solidFill>
              </a:rPr>
              <a:t>data</a:t>
            </a:r>
            <a:endParaRPr lang="en-US" sz="54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60844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on Approximate Nash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LSS:  For Nash only PTAS makes sense</a:t>
            </a:r>
          </a:p>
          <a:p>
            <a:r>
              <a:rPr lang="en-US" dirty="0" smtClean="0"/>
              <a:t>Why?  The curse of easy best response</a:t>
            </a:r>
          </a:p>
          <a:p>
            <a:r>
              <a:rPr lang="en-US" dirty="0" smtClean="0"/>
              <a:t>Is there a PTAS?</a:t>
            </a:r>
          </a:p>
          <a:p>
            <a:r>
              <a:rPr lang="en-US" dirty="0" smtClean="0"/>
              <a:t>…or PPAD-completeness for </a:t>
            </a:r>
            <a:r>
              <a:rPr lang="en-US" dirty="0" err="1" smtClean="0"/>
              <a:t>ε</a:t>
            </a:r>
            <a:r>
              <a:rPr lang="en-US" dirty="0"/>
              <a:t> </a:t>
            </a:r>
            <a:r>
              <a:rPr lang="en-US" dirty="0" smtClean="0"/>
              <a:t>&gt; 0?</a:t>
            </a:r>
          </a:p>
          <a:p>
            <a:r>
              <a:rPr lang="en-US" dirty="0" smtClean="0"/>
              <a:t>[Rubinstein 2015]: </a:t>
            </a:r>
            <a:r>
              <a:rPr lang="en-US" sz="4400" b="1" i="1" dirty="0" smtClean="0">
                <a:solidFill>
                  <a:srgbClr val="FFFFFF"/>
                </a:solidFill>
              </a:rPr>
              <a:t>The latter!!</a:t>
            </a:r>
          </a:p>
          <a:p>
            <a:r>
              <a:rPr lang="en-US" dirty="0" smtClean="0"/>
              <a:t>(For </a:t>
            </a:r>
            <a:r>
              <a:rPr lang="en-US" i="1" dirty="0" smtClean="0"/>
              <a:t>n</a:t>
            </a:r>
            <a:r>
              <a:rPr lang="en-US" dirty="0" smtClean="0"/>
              <a:t>-player games…)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24163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how about 2 or 3 players?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extend </a:t>
            </a:r>
            <a:r>
              <a:rPr lang="en-US" dirty="0" err="1" smtClean="0"/>
              <a:t>Aviad’s</a:t>
            </a:r>
            <a:r>
              <a:rPr lang="en-US" dirty="0" smtClean="0"/>
              <a:t> result?</a:t>
            </a:r>
          </a:p>
          <a:p>
            <a:r>
              <a:rPr lang="en-US" dirty="0" smtClean="0"/>
              <a:t>[LMM 2003]: QPTAS</a:t>
            </a:r>
          </a:p>
          <a:p>
            <a:r>
              <a:rPr lang="en-US" dirty="0" smtClean="0"/>
              <a:t>So, it is probably not PPAD-complete…</a:t>
            </a:r>
            <a:endParaRPr lang="en-US" dirty="0"/>
          </a:p>
        </p:txBody>
      </p:sp>
      <p:pic>
        <p:nvPicPr>
          <p:cNvPr id="5" name="Picture 4" descr="Confused-emoticon-Stock-Vector-smiley-face-carto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38600"/>
            <a:ext cx="2438400" cy="230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3794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i="1" dirty="0" smtClean="0"/>
              <a:t> “Can almost everybody             be almost happy?”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δ</a:t>
            </a:r>
            <a:r>
              <a:rPr lang="en-US" dirty="0"/>
              <a:t>, </a:t>
            </a:r>
            <a:r>
              <a:rPr lang="en-US" dirty="0" err="1"/>
              <a:t>ε</a:t>
            </a:r>
            <a:r>
              <a:rPr lang="en-US" dirty="0"/>
              <a:t>) – </a:t>
            </a:r>
            <a:r>
              <a:rPr lang="en-US" dirty="0" smtClean="0"/>
              <a:t>N</a:t>
            </a:r>
            <a:r>
              <a:rPr lang="en-US" sz="2800" dirty="0" smtClean="0"/>
              <a:t>ASH:</a:t>
            </a:r>
            <a:r>
              <a:rPr lang="en-US" dirty="0" smtClean="0"/>
              <a:t>   </a:t>
            </a:r>
            <a:r>
              <a:rPr lang="en-US" dirty="0"/>
              <a:t>Given </a:t>
            </a:r>
            <a:r>
              <a:rPr lang="en-US" dirty="0" smtClean="0"/>
              <a:t>an </a:t>
            </a:r>
            <a:r>
              <a:rPr lang="en-US" i="1" dirty="0" smtClean="0"/>
              <a:t>n-</a:t>
            </a:r>
            <a:r>
              <a:rPr lang="en-US" dirty="0" smtClean="0"/>
              <a:t>player </a:t>
            </a:r>
            <a:r>
              <a:rPr lang="en-US" dirty="0"/>
              <a:t>game, find a strategy profile such that a (1 – </a:t>
            </a:r>
            <a:r>
              <a:rPr lang="en-US" dirty="0" err="1"/>
              <a:t>δ</a:t>
            </a:r>
            <a:r>
              <a:rPr lang="en-US" dirty="0"/>
              <a:t>) fraction of the players are within </a:t>
            </a:r>
            <a:r>
              <a:rPr lang="en-US" dirty="0" err="1"/>
              <a:t>ε</a:t>
            </a:r>
            <a:r>
              <a:rPr lang="en-US" dirty="0"/>
              <a:t> of best </a:t>
            </a:r>
            <a:r>
              <a:rPr lang="en-US" dirty="0" smtClean="0"/>
              <a:t>response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Note: this is PPAD-complete for </a:t>
            </a:r>
            <a:r>
              <a:rPr lang="en-US" dirty="0" err="1" smtClean="0">
                <a:solidFill>
                  <a:srgbClr val="FFFFFF"/>
                </a:solidFill>
              </a:rPr>
              <a:t>δ</a:t>
            </a:r>
            <a:r>
              <a:rPr lang="en-US" dirty="0" smtClean="0">
                <a:solidFill>
                  <a:srgbClr val="FFFFFF"/>
                </a:solidFill>
              </a:rPr>
              <a:t> = 0 and some </a:t>
            </a:r>
            <a:r>
              <a:rPr lang="en-US" dirty="0" err="1" smtClean="0">
                <a:solidFill>
                  <a:srgbClr val="FFFFFF"/>
                </a:solidFill>
              </a:rPr>
              <a:t>ε</a:t>
            </a:r>
            <a:r>
              <a:rPr lang="en-US" dirty="0" smtClean="0">
                <a:solidFill>
                  <a:srgbClr val="FFFFFF"/>
                </a:solidFill>
              </a:rPr>
              <a:t> &gt; 0.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00676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i="1" dirty="0" smtClean="0"/>
              <a:t> “Can almost everybody             be almost happy?”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Theorem: </a:t>
            </a:r>
            <a:r>
              <a:rPr lang="en-US" dirty="0"/>
              <a:t>If for some </a:t>
            </a:r>
            <a:r>
              <a:rPr lang="en-US" dirty="0" err="1"/>
              <a:t>δ</a:t>
            </a:r>
            <a:r>
              <a:rPr lang="en-US" dirty="0"/>
              <a:t>, </a:t>
            </a:r>
            <a:r>
              <a:rPr lang="en-US" dirty="0" err="1"/>
              <a:t>ε</a:t>
            </a:r>
            <a:r>
              <a:rPr lang="en-US" dirty="0"/>
              <a:t> &gt; 0  (</a:t>
            </a:r>
            <a:r>
              <a:rPr lang="en-US" dirty="0" err="1"/>
              <a:t>δ</a:t>
            </a:r>
            <a:r>
              <a:rPr lang="en-US" dirty="0"/>
              <a:t>, </a:t>
            </a:r>
            <a:r>
              <a:rPr lang="en-US" dirty="0" err="1"/>
              <a:t>ε</a:t>
            </a:r>
            <a:r>
              <a:rPr lang="en-US" dirty="0"/>
              <a:t>) – N</a:t>
            </a:r>
            <a:r>
              <a:rPr lang="en-US" sz="2800" dirty="0"/>
              <a:t>ASH</a:t>
            </a:r>
            <a:r>
              <a:rPr lang="en-US" dirty="0"/>
              <a:t> requires 2</a:t>
            </a:r>
            <a:r>
              <a:rPr lang="en-US" baseline="30000" dirty="0"/>
              <a:t>n</a:t>
            </a:r>
            <a:r>
              <a:rPr lang="en-US" dirty="0"/>
              <a:t> time – or even 2 </a:t>
            </a:r>
            <a:r>
              <a:rPr lang="en-US" baseline="30000" dirty="0" err="1"/>
              <a:t>ω</a:t>
            </a:r>
            <a:r>
              <a:rPr lang="en-US" baseline="30000" dirty="0"/>
              <a:t>(√n)</a:t>
            </a:r>
            <a:r>
              <a:rPr lang="en-US" dirty="0"/>
              <a:t> time – then [LMM 2003] is the best possible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Babichenko</a:t>
            </a:r>
            <a:r>
              <a:rPr lang="en-US" dirty="0" smtClean="0"/>
              <a:t>, P, Rubinstein 2015)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>
                <a:solidFill>
                  <a:srgbClr val="FFFFFF"/>
                </a:solidFill>
              </a:rPr>
              <a:t>“A PCP for PPAD”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92831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Classification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when the data are strategic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(Joint work with </a:t>
            </a:r>
            <a:r>
              <a:rPr lang="en-US" dirty="0" err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Hardt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Megiddo, </a:t>
            </a:r>
            <a:r>
              <a:rPr lang="en-US" dirty="0" err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Wootters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Fact: The number of books in the household is an excellent predictor of success at school – actually, a bit better than grades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So, an admissions classifier should use this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2850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69900"/>
            <a:ext cx="9144000" cy="5915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got into AGT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057400"/>
            <a:ext cx="34036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62143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Problem:</a:t>
            </a:r>
          </a:p>
        </p:txBody>
      </p:sp>
      <p:sp>
        <p:nvSpPr>
          <p:cNvPr id="6" name="Multiply 5"/>
          <p:cNvSpPr/>
          <p:nvPr/>
        </p:nvSpPr>
        <p:spPr bwMode="auto">
          <a:xfrm>
            <a:off x="3505200" y="2667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7" name="Multiply 6"/>
          <p:cNvSpPr/>
          <p:nvPr/>
        </p:nvSpPr>
        <p:spPr bwMode="auto">
          <a:xfrm>
            <a:off x="3429000" y="33528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8" name="Multiply 7"/>
          <p:cNvSpPr/>
          <p:nvPr/>
        </p:nvSpPr>
        <p:spPr bwMode="auto">
          <a:xfrm>
            <a:off x="4876800" y="2286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9" name="Multiply 8"/>
          <p:cNvSpPr/>
          <p:nvPr/>
        </p:nvSpPr>
        <p:spPr bwMode="auto">
          <a:xfrm>
            <a:off x="5486400" y="3200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2514600" y="3200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3352800" y="4191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4038600" y="40386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4572000" y="37338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4" name="Multiply 13"/>
          <p:cNvSpPr/>
          <p:nvPr/>
        </p:nvSpPr>
        <p:spPr bwMode="auto">
          <a:xfrm>
            <a:off x="5105400" y="3581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5" name="Multiply 14"/>
          <p:cNvSpPr/>
          <p:nvPr/>
        </p:nvSpPr>
        <p:spPr bwMode="auto">
          <a:xfrm>
            <a:off x="4648200" y="4724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4724400" y="42672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7" name="Multiply 16"/>
          <p:cNvSpPr/>
          <p:nvPr/>
        </p:nvSpPr>
        <p:spPr bwMode="auto">
          <a:xfrm>
            <a:off x="5791200" y="38862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8" name="Multiply 17"/>
          <p:cNvSpPr/>
          <p:nvPr/>
        </p:nvSpPr>
        <p:spPr bwMode="auto">
          <a:xfrm>
            <a:off x="5257800" y="48768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9" name="Multiply 18"/>
          <p:cNvSpPr/>
          <p:nvPr/>
        </p:nvSpPr>
        <p:spPr bwMode="auto">
          <a:xfrm>
            <a:off x="6019800" y="4343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0" name="Multiply 19"/>
          <p:cNvSpPr/>
          <p:nvPr/>
        </p:nvSpPr>
        <p:spPr bwMode="auto">
          <a:xfrm>
            <a:off x="5181600" y="54102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1" name="Multiply 20"/>
          <p:cNvSpPr/>
          <p:nvPr/>
        </p:nvSpPr>
        <p:spPr bwMode="auto">
          <a:xfrm>
            <a:off x="4572000" y="5334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2" name="Multiply 21"/>
          <p:cNvSpPr/>
          <p:nvPr/>
        </p:nvSpPr>
        <p:spPr bwMode="auto">
          <a:xfrm>
            <a:off x="5791200" y="51816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3" name="Multiply 22"/>
          <p:cNvSpPr/>
          <p:nvPr/>
        </p:nvSpPr>
        <p:spPr bwMode="auto">
          <a:xfrm>
            <a:off x="5791200" y="5715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4" name="Multiply 23"/>
          <p:cNvSpPr/>
          <p:nvPr/>
        </p:nvSpPr>
        <p:spPr bwMode="auto">
          <a:xfrm>
            <a:off x="6400800" y="4953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5" name="Multiply 24"/>
          <p:cNvSpPr/>
          <p:nvPr/>
        </p:nvSpPr>
        <p:spPr bwMode="auto">
          <a:xfrm>
            <a:off x="6400800" y="55626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6" name="Multiply 25"/>
          <p:cNvSpPr/>
          <p:nvPr/>
        </p:nvSpPr>
        <p:spPr bwMode="auto">
          <a:xfrm>
            <a:off x="6324600" y="3048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7" name="Multiply 26"/>
          <p:cNvSpPr/>
          <p:nvPr/>
        </p:nvSpPr>
        <p:spPr bwMode="auto">
          <a:xfrm>
            <a:off x="6705600" y="41148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8" name="Multiply 27"/>
          <p:cNvSpPr/>
          <p:nvPr/>
        </p:nvSpPr>
        <p:spPr bwMode="auto">
          <a:xfrm>
            <a:off x="6858000" y="3429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9" name="Multiply 28"/>
          <p:cNvSpPr/>
          <p:nvPr/>
        </p:nvSpPr>
        <p:spPr bwMode="auto">
          <a:xfrm>
            <a:off x="5638800" y="22098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30" name="Multiply 29"/>
          <p:cNvSpPr/>
          <p:nvPr/>
        </p:nvSpPr>
        <p:spPr bwMode="auto">
          <a:xfrm>
            <a:off x="7086600" y="48006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31" name="Multiply 30"/>
          <p:cNvSpPr/>
          <p:nvPr/>
        </p:nvSpPr>
        <p:spPr bwMode="auto">
          <a:xfrm>
            <a:off x="4419600" y="2819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32" name="Multiply 31"/>
          <p:cNvSpPr/>
          <p:nvPr/>
        </p:nvSpPr>
        <p:spPr bwMode="auto">
          <a:xfrm>
            <a:off x="3581400" y="50292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3657600" y="1828800"/>
            <a:ext cx="4038600" cy="4114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>
            <a:off x="838200" y="6019800"/>
            <a:ext cx="20574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 flipV="1">
            <a:off x="838200" y="4343400"/>
            <a:ext cx="0" cy="1676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680" name="TextBox 41"/>
          <p:cNvSpPr txBox="1">
            <a:spLocks noChangeArrowheads="1"/>
          </p:cNvSpPr>
          <p:nvPr/>
        </p:nvSpPr>
        <p:spPr bwMode="auto">
          <a:xfrm>
            <a:off x="2209800" y="6019800"/>
            <a:ext cx="104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/>
              <a:t>books</a:t>
            </a:r>
          </a:p>
        </p:txBody>
      </p:sp>
      <p:sp>
        <p:nvSpPr>
          <p:cNvPr id="27681" name="TextBox 42"/>
          <p:cNvSpPr txBox="1">
            <a:spLocks noChangeArrowheads="1"/>
          </p:cNvSpPr>
          <p:nvPr/>
        </p:nvSpPr>
        <p:spPr bwMode="auto">
          <a:xfrm>
            <a:off x="1458913" y="1752600"/>
            <a:ext cx="1533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FF0000"/>
                </a:solidFill>
              </a:rPr>
              <a:t>classifier</a:t>
            </a:r>
          </a:p>
        </p:txBody>
      </p:sp>
      <p:cxnSp>
        <p:nvCxnSpPr>
          <p:cNvPr id="27682" name="Straight Arrow Connector 44"/>
          <p:cNvCxnSpPr>
            <a:cxnSpLocks noChangeShapeType="1"/>
          </p:cNvCxnSpPr>
          <p:nvPr/>
        </p:nvCxnSpPr>
        <p:spPr bwMode="auto">
          <a:xfrm flipV="1">
            <a:off x="2819400" y="19812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83" name="TextBox 45"/>
          <p:cNvSpPr txBox="1">
            <a:spLocks noChangeArrowheads="1"/>
          </p:cNvSpPr>
          <p:nvPr/>
        </p:nvSpPr>
        <p:spPr bwMode="auto">
          <a:xfrm>
            <a:off x="341313" y="3886200"/>
            <a:ext cx="1122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/>
              <a:t>grades</a:t>
            </a:r>
          </a:p>
        </p:txBody>
      </p:sp>
    </p:spTree>
    <p:extLst>
      <p:ext uri="{BB962C8B-B14F-4D97-AF65-F5344CB8AC3E}">
        <p14:creationId xmlns:p14="http://schemas.microsoft.com/office/powerpoint/2010/main" val="3929997776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85185E-6 C 0.04341 -1.85185E-6 0.08681 -1.85185E-6 0.10417 -1.8518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L 0.03333 -5.55556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3333 -4.44444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44444E-6 L 0.01667 4.44444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L 0.01667 -0.01112 " pathEditMode="relative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data are strategic!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Applicants will buy enough books to get in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(As long as their utility of admission covers this expense)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25543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So, you have to…</a:t>
            </a:r>
          </a:p>
        </p:txBody>
      </p:sp>
      <p:sp>
        <p:nvSpPr>
          <p:cNvPr id="6" name="Multiply 5"/>
          <p:cNvSpPr/>
          <p:nvPr/>
        </p:nvSpPr>
        <p:spPr bwMode="auto">
          <a:xfrm>
            <a:off x="3505200" y="2667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7" name="Multiply 6"/>
          <p:cNvSpPr/>
          <p:nvPr/>
        </p:nvSpPr>
        <p:spPr bwMode="auto">
          <a:xfrm>
            <a:off x="3429000" y="33528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8" name="Multiply 7"/>
          <p:cNvSpPr/>
          <p:nvPr/>
        </p:nvSpPr>
        <p:spPr bwMode="auto">
          <a:xfrm>
            <a:off x="4876800" y="2286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9" name="Multiply 8"/>
          <p:cNvSpPr/>
          <p:nvPr/>
        </p:nvSpPr>
        <p:spPr bwMode="auto">
          <a:xfrm>
            <a:off x="5486400" y="3200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2514600" y="3200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3352800" y="4191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4038600" y="40386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4572000" y="37338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4" name="Multiply 13"/>
          <p:cNvSpPr/>
          <p:nvPr/>
        </p:nvSpPr>
        <p:spPr bwMode="auto">
          <a:xfrm>
            <a:off x="5105400" y="3581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5" name="Multiply 14"/>
          <p:cNvSpPr/>
          <p:nvPr/>
        </p:nvSpPr>
        <p:spPr bwMode="auto">
          <a:xfrm>
            <a:off x="4648200" y="4724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4724400" y="42672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7" name="Multiply 16"/>
          <p:cNvSpPr/>
          <p:nvPr/>
        </p:nvSpPr>
        <p:spPr bwMode="auto">
          <a:xfrm>
            <a:off x="5791200" y="38862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8" name="Multiply 17"/>
          <p:cNvSpPr/>
          <p:nvPr/>
        </p:nvSpPr>
        <p:spPr bwMode="auto">
          <a:xfrm>
            <a:off x="5257800" y="48768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19" name="Multiply 18"/>
          <p:cNvSpPr/>
          <p:nvPr/>
        </p:nvSpPr>
        <p:spPr bwMode="auto">
          <a:xfrm>
            <a:off x="6019800" y="4343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0" name="Multiply 19"/>
          <p:cNvSpPr/>
          <p:nvPr/>
        </p:nvSpPr>
        <p:spPr bwMode="auto">
          <a:xfrm>
            <a:off x="5181600" y="54102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1" name="Multiply 20"/>
          <p:cNvSpPr/>
          <p:nvPr/>
        </p:nvSpPr>
        <p:spPr bwMode="auto">
          <a:xfrm>
            <a:off x="4572000" y="5334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2" name="Multiply 21"/>
          <p:cNvSpPr/>
          <p:nvPr/>
        </p:nvSpPr>
        <p:spPr bwMode="auto">
          <a:xfrm>
            <a:off x="5791200" y="51816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3" name="Multiply 22"/>
          <p:cNvSpPr/>
          <p:nvPr/>
        </p:nvSpPr>
        <p:spPr bwMode="auto">
          <a:xfrm>
            <a:off x="5791200" y="5715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4" name="Multiply 23"/>
          <p:cNvSpPr/>
          <p:nvPr/>
        </p:nvSpPr>
        <p:spPr bwMode="auto">
          <a:xfrm>
            <a:off x="6400800" y="4953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5" name="Multiply 24"/>
          <p:cNvSpPr/>
          <p:nvPr/>
        </p:nvSpPr>
        <p:spPr bwMode="auto">
          <a:xfrm>
            <a:off x="6400800" y="55626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6" name="Multiply 25"/>
          <p:cNvSpPr/>
          <p:nvPr/>
        </p:nvSpPr>
        <p:spPr bwMode="auto">
          <a:xfrm>
            <a:off x="6324600" y="3048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7" name="Multiply 26"/>
          <p:cNvSpPr/>
          <p:nvPr/>
        </p:nvSpPr>
        <p:spPr bwMode="auto">
          <a:xfrm>
            <a:off x="6705600" y="41148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8" name="Multiply 27"/>
          <p:cNvSpPr/>
          <p:nvPr/>
        </p:nvSpPr>
        <p:spPr bwMode="auto">
          <a:xfrm>
            <a:off x="6858000" y="34290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29" name="Multiply 28"/>
          <p:cNvSpPr/>
          <p:nvPr/>
        </p:nvSpPr>
        <p:spPr bwMode="auto">
          <a:xfrm>
            <a:off x="5638800" y="22098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30" name="Multiply 29"/>
          <p:cNvSpPr/>
          <p:nvPr/>
        </p:nvSpPr>
        <p:spPr bwMode="auto">
          <a:xfrm>
            <a:off x="7086600" y="48006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31" name="Multiply 30"/>
          <p:cNvSpPr/>
          <p:nvPr/>
        </p:nvSpPr>
        <p:spPr bwMode="auto">
          <a:xfrm>
            <a:off x="4419600" y="28194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sp>
        <p:nvSpPr>
          <p:cNvPr id="32" name="Multiply 31"/>
          <p:cNvSpPr/>
          <p:nvPr/>
        </p:nvSpPr>
        <p:spPr bwMode="auto">
          <a:xfrm>
            <a:off x="3581400" y="5029200"/>
            <a:ext cx="2286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pitchFamily="124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3657600" y="1828800"/>
            <a:ext cx="4038600" cy="4114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>
            <a:off x="838200" y="6019800"/>
            <a:ext cx="20574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 flipV="1">
            <a:off x="838200" y="4343400"/>
            <a:ext cx="0" cy="1676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728" name="TextBox 41"/>
          <p:cNvSpPr txBox="1">
            <a:spLocks noChangeArrowheads="1"/>
          </p:cNvSpPr>
          <p:nvPr/>
        </p:nvSpPr>
        <p:spPr bwMode="auto">
          <a:xfrm>
            <a:off x="2209800" y="6019800"/>
            <a:ext cx="104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/>
              <a:t>books</a:t>
            </a:r>
          </a:p>
        </p:txBody>
      </p:sp>
      <p:sp>
        <p:nvSpPr>
          <p:cNvPr id="29729" name="TextBox 45"/>
          <p:cNvSpPr txBox="1">
            <a:spLocks noChangeArrowheads="1"/>
          </p:cNvSpPr>
          <p:nvPr/>
        </p:nvSpPr>
        <p:spPr bwMode="auto">
          <a:xfrm>
            <a:off x="341313" y="3886200"/>
            <a:ext cx="1122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/>
              <a:t>grades</a:t>
            </a:r>
          </a:p>
        </p:txBody>
      </p:sp>
    </p:spTree>
    <p:extLst>
      <p:ext uri="{BB962C8B-B14F-4D97-AF65-F5344CB8AC3E}">
        <p14:creationId xmlns:p14="http://schemas.microsoft.com/office/powerpoint/2010/main" val="101387989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11111E-6 L 0.04167 -1.1111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But of course…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…this way you may lose some good students who are poor…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Suppose you want to maximize the </a:t>
            </a:r>
            <a:r>
              <a:rPr lang="en-US" b="1" i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score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= #correctly classified - # misclassified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Applicants: unit utility for being admitted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Each has a cost c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i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(x, y) for moving from x to y (not necessarily a metric)</a:t>
            </a:r>
          </a:p>
        </p:txBody>
      </p:sp>
    </p:spTree>
    <p:extLst>
      <p:ext uri="{BB962C8B-B14F-4D97-AF65-F5344CB8AC3E}">
        <p14:creationId xmlns:p14="http://schemas.microsoft.com/office/powerpoint/2010/main" val="113263343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Stackelberg!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Given: Data distribution, cost function, ideal classifier H…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…come up with modified classifier H</a:t>
            </a:r>
            <a:r>
              <a:rPr lang="en-US" baseline="30000">
                <a:latin typeface="Times New Roman" charset="0"/>
                <a:ea typeface="ＭＳ Ｐゴシック" charset="0"/>
                <a:cs typeface="ＭＳ Ｐゴシック" charset="0"/>
              </a:rPr>
              <a:t>*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…such that, when the data respond by moving to the closest admitted point (if cost of moving  &lt; 1)…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…the expected score is maximized</a:t>
            </a:r>
          </a:p>
        </p:txBody>
      </p:sp>
    </p:spTree>
    <p:extLst>
      <p:ext uri="{BB962C8B-B14F-4D97-AF65-F5344CB8AC3E}">
        <p14:creationId xmlns:p14="http://schemas.microsoft.com/office/powerpoint/2010/main" val="342777090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Good news, bad news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Theorem 1: 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Can be done arbitrarily close to the optimum in polynomial sample complexity 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and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time as long as the original classification problem has </a:t>
            </a:r>
            <a:r>
              <a:rPr lang="en-US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low sample complexity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and the cost function </a:t>
            </a:r>
            <a:r>
              <a:rPr lang="en-US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has “finite s-dimension” </a:t>
            </a:r>
          </a:p>
          <a:p>
            <a:pPr marL="0" indent="0">
              <a:buFontTx/>
              <a:buNone/>
            </a:pPr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Theorem 2: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NP-hard to approximate within any ratio </a:t>
            </a:r>
            <a:r>
              <a:rPr lang="en-US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even if you know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data points</a:t>
            </a:r>
            <a:endParaRPr lang="en-US" b="1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97189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Finally:</a:t>
            </a:r>
            <a:b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Strategic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(Joint work with </a:t>
            </a:r>
            <a:r>
              <a:rPr lang="en-US" dirty="0" err="1" smtClean="0">
                <a:solidFill>
                  <a:srgbClr val="FFFFFF"/>
                </a:solidFill>
              </a:rPr>
              <a:t>Cai</a:t>
            </a:r>
            <a:r>
              <a:rPr lang="en-US" dirty="0" smtClean="0">
                <a:solidFill>
                  <a:srgbClr val="FFFFFF"/>
                </a:solidFill>
              </a:rPr>
              <a:t> and </a:t>
            </a:r>
            <a:r>
              <a:rPr lang="en-US" dirty="0" err="1" smtClean="0">
                <a:solidFill>
                  <a:srgbClr val="FFFFFF"/>
                </a:solidFill>
              </a:rPr>
              <a:t>Daskalakis</a:t>
            </a:r>
            <a:r>
              <a:rPr lang="en-US" dirty="0" smtClean="0">
                <a:solidFill>
                  <a:srgbClr val="FFFFFF"/>
                </a:solidFill>
              </a:rPr>
              <a:t>, in </a:t>
            </a:r>
            <a:r>
              <a:rPr lang="en-US" dirty="0" err="1" smtClean="0">
                <a:solidFill>
                  <a:srgbClr val="FFFFFF"/>
                </a:solidFill>
              </a:rPr>
              <a:t>Arxiv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>
              <a:defRPr/>
            </a:pPr>
            <a:r>
              <a:rPr lang="en-US" dirty="0" smtClean="0"/>
              <a:t>Context:  Statistical estimation</a:t>
            </a:r>
          </a:p>
          <a:p>
            <a:pPr>
              <a:defRPr/>
            </a:pPr>
            <a:r>
              <a:rPr lang="en-US" dirty="0" smtClean="0"/>
              <a:t>There is a </a:t>
            </a:r>
            <a:r>
              <a:rPr lang="en-US" dirty="0" smtClean="0">
                <a:solidFill>
                  <a:schemeClr val="accent2"/>
                </a:solidFill>
              </a:rPr>
              <a:t>ground truth function F(x)</a:t>
            </a:r>
          </a:p>
          <a:p>
            <a:pPr>
              <a:defRPr/>
            </a:pPr>
            <a:r>
              <a:rPr lang="en-US" dirty="0" smtClean="0"/>
              <a:t>You estimate it from data points 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,y</a:t>
            </a:r>
            <a:r>
              <a:rPr lang="en-US" baseline="-25000" dirty="0" err="1" smtClean="0"/>
              <a:t>i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You get the data points from </a:t>
            </a:r>
            <a:r>
              <a:rPr lang="en-US" dirty="0" smtClean="0">
                <a:solidFill>
                  <a:schemeClr val="accent2"/>
                </a:solidFill>
              </a:rPr>
              <a:t>workers</a:t>
            </a:r>
          </a:p>
          <a:p>
            <a:pPr>
              <a:defRPr/>
            </a:pPr>
            <a:r>
              <a:rPr lang="en-US" dirty="0" smtClean="0"/>
              <a:t>Each worker </a:t>
            </a:r>
            <a:r>
              <a:rPr lang="en-US" dirty="0" err="1" smtClean="0"/>
              <a:t>i</a:t>
            </a:r>
            <a:r>
              <a:rPr lang="en-US" dirty="0" smtClean="0"/>
              <a:t> has a </a:t>
            </a:r>
            <a:r>
              <a:rPr lang="en-US" dirty="0" smtClean="0">
                <a:solidFill>
                  <a:schemeClr val="accent2"/>
                </a:solidFill>
              </a:rPr>
              <a:t>convex function </a:t>
            </a:r>
            <a:r>
              <a:rPr lang="en-US" dirty="0" err="1" smtClean="0">
                <a:solidFill>
                  <a:schemeClr val="accent2"/>
                </a:solidFill>
              </a:rPr>
              <a:t>σ</a:t>
            </a:r>
            <a:r>
              <a:rPr lang="en-US" baseline="-25000" dirty="0" err="1" smtClean="0">
                <a:solidFill>
                  <a:schemeClr val="accent2"/>
                </a:solidFill>
              </a:rPr>
              <a:t>i</a:t>
            </a:r>
            <a:endParaRPr lang="en-US" baseline="-25000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dirty="0" smtClean="0"/>
              <a:t>With effort </a:t>
            </a:r>
            <a:r>
              <a:rPr lang="en-US" dirty="0" smtClean="0">
                <a:solidFill>
                  <a:srgbClr val="FF0000"/>
                </a:solidFill>
              </a:rPr>
              <a:t>e &gt;0</a:t>
            </a:r>
            <a:r>
              <a:rPr lang="en-US" dirty="0" smtClean="0"/>
              <a:t> from x she comes up with y = F(x) in expectation, </a:t>
            </a:r>
            <a:r>
              <a:rPr lang="en-US" dirty="0" smtClean="0">
                <a:solidFill>
                  <a:srgbClr val="FFFFFF"/>
                </a:solidFill>
              </a:rPr>
              <a:t>and variance σ</a:t>
            </a:r>
            <a:r>
              <a:rPr lang="en-US" baseline="-25000" dirty="0" smtClean="0">
                <a:solidFill>
                  <a:srgbClr val="FFFFFF"/>
                </a:solidFill>
              </a:rPr>
              <a:t>i</a:t>
            </a:r>
            <a:r>
              <a:rPr lang="en-US" baseline="30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baseline="-25000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32016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You (the Statistician) have a way, from data Z={x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,y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}, to find an approximation G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Z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of F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(Think linear regression, much more general)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Your loss is L = E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x~D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[(F(x) – G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Z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(x))</a:t>
            </a:r>
            <a:r>
              <a:rPr lang="en-US" baseline="3000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] </a:t>
            </a:r>
          </a:p>
          <a:p>
            <a:r>
              <a: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Assumption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: L depends only on {x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}, D, {σ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}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Not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on F; estimation is unbiased)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Plus any </a:t>
            </a:r>
            <a:r>
              <a: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payments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to workers, Σ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p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Each worker i wants to minimize e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– p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3643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Social Optimum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4114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/>
              <a:t>OPT = min </a:t>
            </a:r>
            <a:r>
              <a:rPr lang="en-US" baseline="-25000" dirty="0" smtClean="0"/>
              <a:t>W’, x, e</a:t>
            </a:r>
            <a:r>
              <a:rPr lang="en-US" dirty="0" smtClean="0"/>
              <a:t>  [ L({x</a:t>
            </a:r>
            <a:r>
              <a:rPr lang="en-US" baseline="-25000" dirty="0" smtClean="0"/>
              <a:t>i</a:t>
            </a:r>
            <a:r>
              <a:rPr lang="en-US" dirty="0" smtClean="0"/>
              <a:t>}, D, {</a:t>
            </a:r>
            <a:r>
              <a:rPr lang="en-US" dirty="0" err="1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}) +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]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Notice that OPT is your (the Statistician’s) </a:t>
            </a:r>
            <a:r>
              <a:rPr lang="en-US" dirty="0" smtClean="0">
                <a:solidFill>
                  <a:srgbClr val="FFFFFF"/>
                </a:solidFill>
              </a:rPr>
              <a:t>wildest dream</a:t>
            </a:r>
          </a:p>
          <a:p>
            <a:pPr>
              <a:defRPr/>
            </a:pPr>
            <a:r>
              <a:rPr lang="en-US" dirty="0" smtClean="0"/>
              <a:t>It means that you have persuaded the workers to exert </a:t>
            </a:r>
            <a:r>
              <a:rPr lang="en-US" dirty="0" smtClean="0">
                <a:solidFill>
                  <a:srgbClr val="FFFFFF"/>
                </a:solidFill>
              </a:rPr>
              <a:t>optimum effort </a:t>
            </a:r>
            <a:r>
              <a:rPr lang="en-US" dirty="0" smtClean="0"/>
              <a:t>at</a:t>
            </a:r>
            <a:r>
              <a:rPr lang="en-US" dirty="0" smtClean="0">
                <a:solidFill>
                  <a:srgbClr val="FFFFFF"/>
                </a:solidFill>
              </a:rPr>
              <a:t>             no surplus</a:t>
            </a:r>
            <a:r>
              <a:rPr lang="en-US" dirty="0" smtClean="0"/>
              <a:t> (can’t do better because of IR)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60226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Surprise: It can be achieved!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Theorem:  </a:t>
            </a:r>
            <a:r>
              <a:rPr lang="en-US" dirty="0" smtClean="0"/>
              <a:t>There is a mechanism which achieves “your wildest dream” utility OPT </a:t>
            </a:r>
            <a:r>
              <a:rPr lang="en-US" dirty="0" smtClean="0">
                <a:solidFill>
                  <a:srgbClr val="FFFFFF"/>
                </a:solidFill>
              </a:rPr>
              <a:t>as dominant strategy equilibrium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Trick:  Promise payments</a:t>
            </a:r>
          </a:p>
          <a:p>
            <a:pPr marL="0" indent="0" algn="ctr">
              <a:buFontTx/>
              <a:buNone/>
              <a:defRPr/>
            </a:pPr>
            <a:r>
              <a:rPr lang="en-US" sz="4400" dirty="0" smtClean="0">
                <a:solidFill>
                  <a:schemeClr val="accent2"/>
                </a:solidFill>
              </a:rPr>
              <a:t>p</a:t>
            </a:r>
            <a:r>
              <a:rPr lang="en-US" sz="4400" baseline="-25000" dirty="0" smtClean="0">
                <a:solidFill>
                  <a:schemeClr val="accent2"/>
                </a:solidFill>
              </a:rPr>
              <a:t>i</a:t>
            </a:r>
            <a:r>
              <a:rPr lang="en-US" sz="4400" dirty="0" smtClean="0">
                <a:solidFill>
                  <a:schemeClr val="accent2"/>
                </a:solidFill>
              </a:rPr>
              <a:t> = A</a:t>
            </a:r>
            <a:r>
              <a:rPr lang="en-US" sz="4400" baseline="-25000" dirty="0">
                <a:solidFill>
                  <a:schemeClr val="accent2"/>
                </a:solidFill>
              </a:rPr>
              <a:t>i</a:t>
            </a:r>
            <a:r>
              <a:rPr lang="en-US" sz="4400" dirty="0" smtClean="0">
                <a:solidFill>
                  <a:schemeClr val="accent2"/>
                </a:solidFill>
              </a:rPr>
              <a:t> – B</a:t>
            </a:r>
            <a:r>
              <a:rPr lang="en-US" sz="4400" baseline="-25000" dirty="0">
                <a:solidFill>
                  <a:schemeClr val="accent2"/>
                </a:solidFill>
              </a:rPr>
              <a:t>i</a:t>
            </a:r>
            <a:r>
              <a:rPr lang="en-US" sz="4400" dirty="0" smtClean="0">
                <a:solidFill>
                  <a:schemeClr val="accent2"/>
                </a:solidFill>
              </a:rPr>
              <a:t> (</a:t>
            </a:r>
            <a:r>
              <a:rPr lang="en-US" sz="4400" dirty="0" err="1" smtClean="0">
                <a:solidFill>
                  <a:schemeClr val="accent2"/>
                </a:solidFill>
              </a:rPr>
              <a:t>y</a:t>
            </a:r>
            <a:r>
              <a:rPr lang="en-US" sz="4400" baseline="-25000" dirty="0" err="1" smtClean="0">
                <a:solidFill>
                  <a:schemeClr val="accent2"/>
                </a:solidFill>
              </a:rPr>
              <a:t>i</a:t>
            </a:r>
            <a:r>
              <a:rPr lang="en-US" sz="4400" dirty="0" smtClean="0">
                <a:solidFill>
                  <a:schemeClr val="accent2"/>
                </a:solidFill>
              </a:rPr>
              <a:t> – G</a:t>
            </a:r>
            <a:r>
              <a:rPr lang="en-US" sz="4400" baseline="-25000" dirty="0" smtClean="0">
                <a:solidFill>
                  <a:schemeClr val="accent2"/>
                </a:solidFill>
              </a:rPr>
              <a:t>-</a:t>
            </a:r>
            <a:r>
              <a:rPr lang="en-US" sz="4400" baseline="-25000" dirty="0" err="1" smtClean="0">
                <a:solidFill>
                  <a:schemeClr val="accent2"/>
                </a:solidFill>
              </a:rPr>
              <a:t>i</a:t>
            </a:r>
            <a:r>
              <a:rPr lang="en-US" sz="4400" dirty="0" smtClean="0">
                <a:solidFill>
                  <a:schemeClr val="accent2"/>
                </a:solidFill>
              </a:rPr>
              <a:t> (x</a:t>
            </a:r>
            <a:r>
              <a:rPr lang="en-US" sz="4400" baseline="-25000" dirty="0" smtClean="0">
                <a:solidFill>
                  <a:schemeClr val="accent2"/>
                </a:solidFill>
              </a:rPr>
              <a:t>i </a:t>
            </a:r>
            <a:r>
              <a:rPr lang="en-US" sz="4400" dirty="0" smtClean="0">
                <a:solidFill>
                  <a:schemeClr val="accent2"/>
                </a:solidFill>
              </a:rPr>
              <a:t>))</a:t>
            </a:r>
            <a:r>
              <a:rPr lang="en-US" sz="4400" baseline="30000" dirty="0" smtClean="0">
                <a:solidFill>
                  <a:schemeClr val="accent2"/>
                </a:solidFill>
              </a:rPr>
              <a:t>2</a:t>
            </a:r>
            <a:endParaRPr lang="en-US" sz="4400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2788" y="5257800"/>
            <a:ext cx="10747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/>
              <a:t>zero</a:t>
            </a:r>
          </a:p>
          <a:p>
            <a:pPr eaLnBrk="1" hangingPunct="1"/>
            <a:r>
              <a:rPr lang="en-US" sz="2400" b="0"/>
              <a:t>surplus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27475" y="54864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/>
              <a:t>optimum</a:t>
            </a:r>
          </a:p>
          <a:p>
            <a:pPr eaLnBrk="1" hangingPunct="1"/>
            <a:r>
              <a:rPr lang="en-US" sz="2400" b="0"/>
              <a:t>effort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 flipV="1">
            <a:off x="4038600" y="4953000"/>
            <a:ext cx="762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2743200" y="4876800"/>
            <a:ext cx="1524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7072140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Bounded Rationality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Herbert A. Simon (1972):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FFFF"/>
                </a:solidFill>
              </a:rPr>
              <a:t>Are undesired </a:t>
            </a:r>
            <a:r>
              <a:rPr lang="en-US" i="1" dirty="0" err="1" smtClean="0">
                <a:solidFill>
                  <a:srgbClr val="FFFFFF"/>
                </a:solidFill>
              </a:rPr>
              <a:t>equilibria</a:t>
            </a:r>
            <a:r>
              <a:rPr lang="en-US" i="1" dirty="0" smtClean="0">
                <a:solidFill>
                  <a:srgbClr val="FFFFFF"/>
                </a:solidFill>
              </a:rPr>
              <a:t> often the result        of  the common assumption that agents           have unbounded resources for reasoning?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Megiddo and </a:t>
            </a:r>
            <a:r>
              <a:rPr lang="en-US" dirty="0" err="1" smtClean="0">
                <a:solidFill>
                  <a:schemeClr val="tx2"/>
                </a:solidFill>
              </a:rPr>
              <a:t>Wigderson</a:t>
            </a:r>
            <a:r>
              <a:rPr lang="en-US" dirty="0" smtClean="0">
                <a:solidFill>
                  <a:schemeClr val="tx2"/>
                </a:solidFill>
              </a:rPr>
              <a:t> (1986)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P. (</a:t>
            </a:r>
            <a:r>
              <a:rPr lang="en-US" i="1" dirty="0" smtClean="0">
                <a:solidFill>
                  <a:schemeClr val="tx2"/>
                </a:solidFill>
              </a:rPr>
              <a:t>GEB</a:t>
            </a:r>
            <a:r>
              <a:rPr lang="en-US" dirty="0" smtClean="0">
                <a:solidFill>
                  <a:schemeClr val="tx2"/>
                </a:solidFill>
              </a:rPr>
              <a:t> 1992)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P. </a:t>
            </a: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nd </a:t>
            </a:r>
            <a:r>
              <a:rPr lang="en-US" dirty="0" err="1" smtClean="0">
                <a:solidFill>
                  <a:schemeClr val="tx2"/>
                </a:solidFill>
              </a:rPr>
              <a:t>Yannakakis</a:t>
            </a:r>
            <a:r>
              <a:rPr lang="en-US" dirty="0" smtClean="0">
                <a:solidFill>
                  <a:schemeClr val="tx2"/>
                </a:solidFill>
              </a:rPr>
              <a:t> (1994 </a:t>
            </a:r>
            <a:r>
              <a:rPr lang="en-US" i="1" dirty="0" smtClean="0">
                <a:solidFill>
                  <a:schemeClr val="tx2"/>
                </a:solidFill>
              </a:rPr>
              <a:t>STOC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Fortnow</a:t>
            </a:r>
            <a:r>
              <a:rPr lang="en-US" dirty="0" smtClean="0">
                <a:solidFill>
                  <a:schemeClr val="tx2"/>
                </a:solidFill>
              </a:rPr>
              <a:t> and Kimmel (1994 </a:t>
            </a:r>
            <a:r>
              <a:rPr lang="en-US" i="1" dirty="0" smtClean="0">
                <a:solidFill>
                  <a:schemeClr val="tx2"/>
                </a:solidFill>
              </a:rPr>
              <a:t>STOC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en-US" i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040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Caveat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This means that the incentive problem can be solved, essentially by a surprisingsly powerful contract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What is less clear is how to solve the computational problem – how to compute OPT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Btw, if the x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’s are given, even ridge regression can be managed the same way</a:t>
            </a:r>
          </a:p>
        </p:txBody>
      </p:sp>
    </p:spTree>
    <p:extLst>
      <p:ext uri="{BB962C8B-B14F-4D97-AF65-F5344CB8AC3E}">
        <p14:creationId xmlns:p14="http://schemas.microsoft.com/office/powerpoint/2010/main" val="3284450650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5xZxGC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" r="1519"/>
          <a:stretch>
            <a:fillRect/>
          </a:stretch>
        </p:blipFill>
        <p:spPr>
          <a:xfrm>
            <a:off x="-1752600" y="0"/>
            <a:ext cx="13241867" cy="701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62400" y="3505200"/>
            <a:ext cx="44579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accent2"/>
                </a:solidFill>
              </a:rPr>
              <a:t>Thank You!</a:t>
            </a:r>
            <a:endParaRPr lang="en-US" sz="6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2074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69900"/>
            <a:ext cx="9144000" cy="5915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FFFFF"/>
                </a:solidFill>
              </a:rPr>
              <a:t>Thank You!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057400"/>
            <a:ext cx="34036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6045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Complexity                                 in Cooperative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hard is it to compute solution concepts such as the core, the Shapley value, the     </a:t>
            </a:r>
            <a:r>
              <a:rPr lang="en-US" dirty="0" err="1" smtClean="0"/>
              <a:t>vN</a:t>
            </a:r>
            <a:r>
              <a:rPr lang="en-US" dirty="0" smtClean="0"/>
              <a:t>-M solution, the nucleolus, etc. in a particular cooperative game</a:t>
            </a:r>
            <a:endParaRPr lang="en-US" dirty="0"/>
          </a:p>
          <a:p>
            <a:r>
              <a:rPr lang="en-US" dirty="0" smtClean="0"/>
              <a:t>Deng and P. (1990)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16849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same time:</a:t>
            </a:r>
            <a:br>
              <a:rPr lang="en-US" dirty="0" smtClean="0"/>
            </a:br>
            <a:r>
              <a:rPr lang="en-US" dirty="0" smtClean="0"/>
              <a:t>complexity of Nash equilibrium?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114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Megiddo </a:t>
            </a:r>
            <a:r>
              <a:rPr lang="en-US" dirty="0"/>
              <a:t>and P.  1991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   </a:t>
            </a:r>
            <a:r>
              <a:rPr lang="en-US" dirty="0" err="1" smtClean="0">
                <a:solidFill>
                  <a:srgbClr val="FFFFFF"/>
                </a:solidFill>
              </a:rPr>
              <a:t>Nonconstructive</a:t>
            </a:r>
            <a:r>
              <a:rPr lang="en-US" dirty="0" smtClean="0">
                <a:solidFill>
                  <a:srgbClr val="FFFFFF"/>
                </a:solidFill>
              </a:rPr>
              <a:t> proofs 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FF"/>
                </a:solidFill>
              </a:rPr>
              <a:t>TFNP 	   			</a:t>
            </a:r>
            <a:endParaRPr lang="en-US" dirty="0" smtClean="0"/>
          </a:p>
          <a:p>
            <a:r>
              <a:rPr lang="en-US" dirty="0" smtClean="0"/>
              <a:t>Also, </a:t>
            </a:r>
            <a:r>
              <a:rPr lang="en-US" dirty="0" err="1" smtClean="0"/>
              <a:t>Koller</a:t>
            </a:r>
            <a:r>
              <a:rPr lang="en-US" dirty="0" smtClean="0"/>
              <a:t>, Megiddo, von Stengel </a:t>
            </a:r>
            <a:r>
              <a:rPr lang="en-US" dirty="0"/>
              <a:t>(1994</a:t>
            </a:r>
            <a:r>
              <a:rPr lang="en-US" dirty="0" smtClean="0"/>
              <a:t>) algorithms for extensive-form zero-sum games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9570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Then, all of a sudden…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2822" b="12822"/>
          <a:stretch>
            <a:fillRect/>
          </a:stretch>
        </p:blipFill>
        <p:spPr/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990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FFFFFF"/>
                </a:solidFill>
              </a:rPr>
              <a:t>…the Internet happened!</a:t>
            </a:r>
            <a:endParaRPr lang="en-US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3847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99FF33"/>
      </a:dk1>
      <a:lt1>
        <a:srgbClr val="FFFF00"/>
      </a:lt1>
      <a:dk2>
        <a:srgbClr val="000000"/>
      </a:dk2>
      <a:lt2>
        <a:srgbClr val="FFFF00"/>
      </a:lt2>
      <a:accent1>
        <a:srgbClr val="00CC99"/>
      </a:accent1>
      <a:accent2>
        <a:srgbClr val="FFFFFF"/>
      </a:accent2>
      <a:accent3>
        <a:srgbClr val="AAAAAA"/>
      </a:accent3>
      <a:accent4>
        <a:srgbClr val="DADA00"/>
      </a:accent4>
      <a:accent5>
        <a:srgbClr val="AAE2CA"/>
      </a:accent5>
      <a:accent6>
        <a:srgbClr val="E7E7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2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28863</TotalTime>
  <Words>1899</Words>
  <Application>Microsoft Macintosh PowerPoint</Application>
  <PresentationFormat>On-screen Show (4:3)</PresentationFormat>
  <Paragraphs>296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Default Design</vt:lpstr>
      <vt:lpstr>Algorithmic Game Theory  Christos Papadimitriou Econ/TCS Boot Camp</vt:lpstr>
      <vt:lpstr>Before 1995…</vt:lpstr>
      <vt:lpstr>PowerPoint Presentation</vt:lpstr>
      <vt:lpstr>Also before 1995: Computation as a game </vt:lpstr>
      <vt:lpstr>How I got into AGT</vt:lpstr>
      <vt:lpstr>Bounded Rationality </vt:lpstr>
      <vt:lpstr>                 Complexity                                 in Cooperative Games</vt:lpstr>
      <vt:lpstr>About the same time: complexity of Nash equilibrium?</vt:lpstr>
      <vt:lpstr>Then, all of a sudden…</vt:lpstr>
      <vt:lpstr>       The Internet changed         Computer Science (and TCS)  it turned it into a physical science…   </vt:lpstr>
      <vt:lpstr>       The Internet changed         Computer Science (and TCS)  it turned it into a physical science… …and a social science  </vt:lpstr>
      <vt:lpstr>Also, the methodological path to AGT: TCS as a Lens</vt:lpstr>
      <vt:lpstr>  </vt:lpstr>
      <vt:lpstr>Remember Max?</vt:lpstr>
      <vt:lpstr>Algorithmic Mechanism Design?</vt:lpstr>
      <vt:lpstr>Algorithmic Mechanism Design!</vt:lpstr>
      <vt:lpstr>What makes a scientific idea go viral?</vt:lpstr>
      <vt:lpstr>            Much more on this                        in Jason’s and Costis’s talks</vt:lpstr>
      <vt:lpstr>The new Complexity Theory</vt:lpstr>
      <vt:lpstr>Meanwhile: Equilibria can be inefficient!</vt:lpstr>
      <vt:lpstr>Measuring the inefficiency: “The price of anarchy”</vt:lpstr>
      <vt:lpstr>Equilibria can be inefficient</vt:lpstr>
      <vt:lpstr>How much worse does it get?</vt:lpstr>
      <vt:lpstr>But in the Internet  flows don’t choose routes…</vt:lpstr>
      <vt:lpstr> why wasn’t the price of anarchy studied before?</vt:lpstr>
      <vt:lpstr>Much more on this in Tim’s talk</vt:lpstr>
      <vt:lpstr>Complexity of Equilibria</vt:lpstr>
      <vt:lpstr>Nash is Intractable</vt:lpstr>
      <vt:lpstr>PPA… what?</vt:lpstr>
      <vt:lpstr>Imagine now that…</vt:lpstr>
      <vt:lpstr>Much more on this in Costis’s talk</vt:lpstr>
      <vt:lpstr>But why should we care about intractability?</vt:lpstr>
      <vt:lpstr>PowerPoint Presentation</vt:lpstr>
      <vt:lpstr>Price equilibria</vt:lpstr>
      <vt:lpstr>Intractability</vt:lpstr>
      <vt:lpstr>More intractability (price adjustment mechanisms)</vt:lpstr>
      <vt:lpstr>Price equilibria in economies with production</vt:lpstr>
      <vt:lpstr>Complexity equilibria</vt:lpstr>
      <vt:lpstr>Exact equilibria?</vt:lpstr>
      <vt:lpstr>Three nice triess to deal with   Nash equilibria</vt:lpstr>
      <vt:lpstr>Much harder!</vt:lpstr>
      <vt:lpstr>Soooooo…</vt:lpstr>
      <vt:lpstr>And there is so much more…</vt:lpstr>
      <vt:lpstr>       Next: some current stuff           and some forward-looking stuff</vt:lpstr>
      <vt:lpstr>Update on Approximate Nash</vt:lpstr>
      <vt:lpstr>But how about 2 or 3 players?</vt:lpstr>
      <vt:lpstr>       “Can almost everybody             be almost happy?”</vt:lpstr>
      <vt:lpstr>       “Can almost everybody             be almost happy?”</vt:lpstr>
      <vt:lpstr>Classification  when the data are strategic</vt:lpstr>
      <vt:lpstr>Problem:</vt:lpstr>
      <vt:lpstr>The data are strategic!</vt:lpstr>
      <vt:lpstr>So, you have to…</vt:lpstr>
      <vt:lpstr>But of course…</vt:lpstr>
      <vt:lpstr>Stackelberg!</vt:lpstr>
      <vt:lpstr>Good news, bad news</vt:lpstr>
      <vt:lpstr>Finally: Strategic Data Sources</vt:lpstr>
      <vt:lpstr>The agents</vt:lpstr>
      <vt:lpstr>Social Optimum</vt:lpstr>
      <vt:lpstr>Surprise: It can be achieved!</vt:lpstr>
      <vt:lpstr>Caveat</vt:lpstr>
      <vt:lpstr>PowerPoint Presentation</vt:lpstr>
      <vt:lpstr>Thank You!</vt:lpstr>
    </vt:vector>
  </TitlesOfParts>
  <Company>University of California,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Problems Related To The Internet</dc:title>
  <dc:creator>christos</dc:creator>
  <cp:lastModifiedBy>Christos  Papadimitriou</cp:lastModifiedBy>
  <cp:revision>438</cp:revision>
  <cp:lastPrinted>2009-10-06T15:41:39Z</cp:lastPrinted>
  <dcterms:created xsi:type="dcterms:W3CDTF">2011-07-25T04:30:19Z</dcterms:created>
  <dcterms:modified xsi:type="dcterms:W3CDTF">2015-08-25T02:01:05Z</dcterms:modified>
</cp:coreProperties>
</file>