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13004800" cy="9753600"/>
  <p:notesSz cx="6858000" cy="9144000"/>
  <p:defaultTextStyle>
    <a:lvl1pPr algn="ctr" defTabSz="584200">
      <a:defRPr sz="3600">
        <a:latin typeface="Helvetica Light"/>
        <a:ea typeface="Helvetica Light"/>
        <a:cs typeface="Helvetica Light"/>
        <a:sym typeface="Helvetica Light"/>
      </a:defRPr>
    </a:lvl1pPr>
    <a:lvl2pPr algn="ctr" defTabSz="584200">
      <a:defRPr sz="3600">
        <a:latin typeface="Helvetica Light"/>
        <a:ea typeface="Helvetica Light"/>
        <a:cs typeface="Helvetica Light"/>
        <a:sym typeface="Helvetica Light"/>
      </a:defRPr>
    </a:lvl2pPr>
    <a:lvl3pPr algn="ctr" defTabSz="584200">
      <a:defRPr sz="3600">
        <a:latin typeface="Helvetica Light"/>
        <a:ea typeface="Helvetica Light"/>
        <a:cs typeface="Helvetica Light"/>
        <a:sym typeface="Helvetica Light"/>
      </a:defRPr>
    </a:lvl3pPr>
    <a:lvl4pPr algn="ctr" defTabSz="584200">
      <a:defRPr sz="3600">
        <a:latin typeface="Helvetica Light"/>
        <a:ea typeface="Helvetica Light"/>
        <a:cs typeface="Helvetica Light"/>
        <a:sym typeface="Helvetica Light"/>
      </a:defRPr>
    </a:lvl4pPr>
    <a:lvl5pPr algn="ctr" defTabSz="584200">
      <a:defRPr sz="3600">
        <a:latin typeface="Helvetica Light"/>
        <a:ea typeface="Helvetica Light"/>
        <a:cs typeface="Helvetica Light"/>
        <a:sym typeface="Helvetica Light"/>
      </a:defRPr>
    </a:lvl5pPr>
    <a:lvl6pPr algn="ctr" defTabSz="584200">
      <a:defRPr sz="3600">
        <a:latin typeface="Helvetica Light"/>
        <a:ea typeface="Helvetica Light"/>
        <a:cs typeface="Helvetica Light"/>
        <a:sym typeface="Helvetica Light"/>
      </a:defRPr>
    </a:lvl6pPr>
    <a:lvl7pPr algn="ctr" defTabSz="584200">
      <a:defRPr sz="3600">
        <a:latin typeface="Helvetica Light"/>
        <a:ea typeface="Helvetica Light"/>
        <a:cs typeface="Helvetica Light"/>
        <a:sym typeface="Helvetica Light"/>
      </a:defRPr>
    </a:lvl7pPr>
    <a:lvl8pPr algn="ctr" defTabSz="584200">
      <a:defRPr sz="3600">
        <a:latin typeface="Helvetica Light"/>
        <a:ea typeface="Helvetica Light"/>
        <a:cs typeface="Helvetica Light"/>
        <a:sym typeface="Helvetica Light"/>
      </a:defRPr>
    </a:lvl8pPr>
    <a:lvl9pPr algn="ctr" defTabSz="584200">
      <a:defRPr sz="3600">
        <a:latin typeface="Helvetica Light"/>
        <a:ea typeface="Helvetica Light"/>
        <a:cs typeface="Helvetica Light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4279900"/>
            <a:ext cx="10464800" cy="38608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xfrm>
            <a:off x="952500" y="93506"/>
            <a:ext cx="11099800" cy="28609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1pPr>
      <a:lvl2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2pPr>
      <a:lvl3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3pPr>
      <a:lvl4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4pPr>
      <a:lvl5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5pPr>
      <a:lvl6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6pPr>
      <a:lvl7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7pPr>
      <a:lvl8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8pPr>
      <a:lvl9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7.jpeg"/><Relationship Id="rId6" Type="http://schemas.openxmlformats.org/officeDocument/2006/relationships/image" Target="../media/image4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7.jpeg"/><Relationship Id="rId6" Type="http://schemas.openxmlformats.org/officeDocument/2006/relationships/image" Target="../media/image5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8.jpe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7.jpeg"/><Relationship Id="rId6" Type="http://schemas.openxmlformats.org/officeDocument/2006/relationships/image" Target="../media/image5.png"/><Relationship Id="rId7" Type="http://schemas.openxmlformats.org/officeDocument/2006/relationships/image" Target="../media/image9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Relationship Id="rId3" Type="http://schemas.openxmlformats.org/officeDocument/2006/relationships/image" Target="../media/image2.png"/><Relationship Id="rId4" Type="http://schemas.openxmlformats.org/officeDocument/2006/relationships/image" Target="../media/image7.jpeg"/><Relationship Id="rId5" Type="http://schemas.openxmlformats.org/officeDocument/2006/relationships/image" Target="../media/image5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Relationship Id="rId3" Type="http://schemas.openxmlformats.org/officeDocument/2006/relationships/image" Target="../media/image2.png"/><Relationship Id="rId4" Type="http://schemas.openxmlformats.org/officeDocument/2006/relationships/image" Target="../media/image7.jpeg"/><Relationship Id="rId5" Type="http://schemas.openxmlformats.org/officeDocument/2006/relationships/image" Target="../media/image5.png"/><Relationship Id="rId6" Type="http://schemas.openxmlformats.org/officeDocument/2006/relationships/image" Target="../media/image9.jpe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0.png"/><Relationship Id="rId3" Type="http://schemas.openxmlformats.org/officeDocument/2006/relationships/image" Target="../media/image10.jpeg"/><Relationship Id="rId4" Type="http://schemas.openxmlformats.org/officeDocument/2006/relationships/image" Target="../media/image6.jpeg"/><Relationship Id="rId5" Type="http://schemas.openxmlformats.org/officeDocument/2006/relationships/image" Target="../media/image1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3" Type="http://schemas.openxmlformats.org/officeDocument/2006/relationships/image" Target="../media/image10.jpe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0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png"/><Relationship Id="rId3" Type="http://schemas.openxmlformats.org/officeDocument/2006/relationships/image" Target="../media/image8.png"/><Relationship Id="rId4" Type="http://schemas.openxmlformats.org/officeDocument/2006/relationships/image" Target="../media/image8.jpeg"/><Relationship Id="rId5" Type="http://schemas.openxmlformats.org/officeDocument/2006/relationships/image" Target="../media/image1.tif"/><Relationship Id="rId6" Type="http://schemas.openxmlformats.org/officeDocument/2006/relationships/image" Target="../media/image1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3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Relationship Id="rId3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6"/>
          <p:cNvGrpSpPr/>
          <p:nvPr/>
        </p:nvGrpSpPr>
        <p:grpSpPr>
          <a:xfrm>
            <a:off x="2043828" y="1746625"/>
            <a:ext cx="8347155" cy="4159541"/>
            <a:chOff x="0" y="0"/>
            <a:chExt cx="8347153" cy="4159539"/>
          </a:xfrm>
        </p:grpSpPr>
        <p:sp>
          <p:nvSpPr>
            <p:cNvPr id="32" name="Shape 32"/>
            <p:cNvSpPr/>
            <p:nvPr/>
          </p:nvSpPr>
          <p:spPr>
            <a:xfrm>
              <a:off x="-1" y="327995"/>
              <a:ext cx="7790208" cy="3831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73FCD6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5400" dist="25400" dir="2388334">
                <a:srgbClr val="000000">
                  <a:alpha val="7931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556945" y="-1"/>
              <a:ext cx="7790209" cy="3831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7E79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12700" dir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4" name="Shape 34"/>
            <p:cNvSpPr/>
            <p:nvPr/>
          </p:nvSpPr>
          <p:spPr>
            <a:xfrm>
              <a:off x="636779" y="2660158"/>
              <a:ext cx="2953663" cy="1193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>
                  <a:latin typeface="+mn-lt"/>
                  <a:ea typeface="+mn-ea"/>
                  <a:cs typeface="+mn-cs"/>
                  <a:sym typeface="Helvetica"/>
                </a:rPr>
                <a:t>Black-box</a:t>
              </a:r>
              <a:endParaRPr>
                <a:latin typeface="+mn-lt"/>
                <a:ea typeface="+mn-ea"/>
                <a:cs typeface="+mn-cs"/>
                <a:sym typeface="Helvetica"/>
              </a:endParaRPr>
            </a:p>
            <a:p>
              <a:pPr lvl="0">
                <a:defRPr sz="1800"/>
              </a:pPr>
              <a:r>
                <a:rPr sz="3600">
                  <a:latin typeface="+mn-lt"/>
                  <a:ea typeface="+mn-ea"/>
                  <a:cs typeface="+mn-cs"/>
                  <a:sym typeface="Helvetica"/>
                </a:rPr>
                <a:t>protocols</a:t>
              </a:r>
            </a:p>
          </p:txBody>
        </p:sp>
        <p:sp>
          <p:nvSpPr>
            <p:cNvPr id="35" name="Shape 35"/>
            <p:cNvSpPr/>
            <p:nvPr/>
          </p:nvSpPr>
          <p:spPr>
            <a:xfrm>
              <a:off x="4470172" y="272248"/>
              <a:ext cx="3487627" cy="1193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b="1" sz="3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"/>
                </a:rPr>
                <a:t>Practical</a:t>
              </a:r>
              <a:endParaRPr b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endParaRPr>
            </a:p>
            <a:p>
              <a:pPr lvl="0">
                <a:defRPr sz="1800"/>
              </a:pPr>
              <a:r>
                <a:rPr b="1" sz="3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"/>
                </a:rPr>
                <a:t>UC security</a:t>
              </a:r>
            </a:p>
          </p:txBody>
        </p:sp>
      </p:grpSp>
      <p:sp>
        <p:nvSpPr>
          <p:cNvPr id="37" name="Shape 37"/>
          <p:cNvSpPr/>
          <p:nvPr/>
        </p:nvSpPr>
        <p:spPr>
          <a:xfrm>
            <a:off x="4243623" y="6562648"/>
            <a:ext cx="4788486" cy="73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/>
            </a:lvl1pPr>
          </a:lstStyle>
          <a:p>
            <a:pPr lvl="0">
              <a:defRPr sz="1800"/>
            </a:pPr>
            <a:r>
              <a:rPr sz="4200"/>
              <a:t>Alessandra Scafuro</a:t>
            </a:r>
          </a:p>
        </p:txBody>
      </p:sp>
      <p:sp>
        <p:nvSpPr>
          <p:cNvPr id="38" name="Shape 38"/>
          <p:cNvSpPr/>
          <p:nvPr/>
        </p:nvSpPr>
        <p:spPr>
          <a:xfrm>
            <a:off x="5688667" y="7581899"/>
            <a:ext cx="1898397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fellow talk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/>
        </p:nvSpPr>
        <p:spPr>
          <a:xfrm flipH="1" rot="10800000">
            <a:off x="-19919" y="1474"/>
            <a:ext cx="5930940" cy="2917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73FCD6"/>
          </a:solidFill>
          <a:ln w="12700">
            <a:miter lim="400000"/>
          </a:ln>
          <a:effectLst>
            <a:outerShdw sx="100000" sy="100000" kx="0" ky="0" algn="b" rotWithShape="0" blurRad="25400" dist="25400" dir="2388334">
              <a:srgbClr val="000000">
                <a:alpha val="7931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222" name="Shape 222"/>
          <p:cNvSpPr/>
          <p:nvPr/>
        </p:nvSpPr>
        <p:spPr>
          <a:xfrm>
            <a:off x="178979" y="126715"/>
            <a:ext cx="218520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Black-box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protocols</a:t>
            </a:r>
          </a:p>
        </p:txBody>
      </p:sp>
      <p:grpSp>
        <p:nvGrpSpPr>
          <p:cNvPr id="225" name="Group 225"/>
          <p:cNvGrpSpPr/>
          <p:nvPr/>
        </p:nvGrpSpPr>
        <p:grpSpPr>
          <a:xfrm>
            <a:off x="1898280" y="4237375"/>
            <a:ext cx="2145343" cy="558801"/>
            <a:chOff x="0" y="0"/>
            <a:chExt cx="2145342" cy="558800"/>
          </a:xfrm>
        </p:grpSpPr>
        <p:sp>
          <p:nvSpPr>
            <p:cNvPr id="223" name="Shape 223"/>
            <p:cNvSpPr/>
            <p:nvPr/>
          </p:nvSpPr>
          <p:spPr>
            <a:xfrm>
              <a:off x="0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224" name="Shape 224"/>
            <p:cNvSpPr/>
            <p:nvPr/>
          </p:nvSpPr>
          <p:spPr>
            <a:xfrm>
              <a:off x="1657027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sp>
        <p:nvSpPr>
          <p:cNvPr id="226" name="Shape 226"/>
          <p:cNvSpPr/>
          <p:nvPr/>
        </p:nvSpPr>
        <p:spPr>
          <a:xfrm>
            <a:off x="2136536" y="5014319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27" name="Shape 227"/>
          <p:cNvSpPr/>
          <p:nvPr/>
        </p:nvSpPr>
        <p:spPr>
          <a:xfrm>
            <a:off x="2136536" y="5943301"/>
            <a:ext cx="1437096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28" name="Shape 228"/>
          <p:cNvSpPr/>
          <p:nvPr/>
        </p:nvSpPr>
        <p:spPr>
          <a:xfrm>
            <a:off x="2043457" y="7563594"/>
            <a:ext cx="1437095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29" name="Shape 229"/>
          <p:cNvSpPr/>
          <p:nvPr/>
        </p:nvSpPr>
        <p:spPr>
          <a:xfrm>
            <a:off x="2149236" y="6737663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235" name="Group 235"/>
          <p:cNvGrpSpPr/>
          <p:nvPr/>
        </p:nvGrpSpPr>
        <p:grpSpPr>
          <a:xfrm>
            <a:off x="1848776" y="5962600"/>
            <a:ext cx="1648657" cy="660401"/>
            <a:chOff x="0" y="0"/>
            <a:chExt cx="1648655" cy="660400"/>
          </a:xfrm>
        </p:grpSpPr>
        <p:grpSp>
          <p:nvGrpSpPr>
            <p:cNvPr id="232" name="Group 232"/>
            <p:cNvGrpSpPr/>
            <p:nvPr/>
          </p:nvGrpSpPr>
          <p:grpSpPr>
            <a:xfrm>
              <a:off x="211558" y="0"/>
              <a:ext cx="1437098" cy="660401"/>
              <a:chOff x="0" y="0"/>
              <a:chExt cx="1437097" cy="660400"/>
            </a:xfrm>
          </p:grpSpPr>
          <p:sp>
            <p:nvSpPr>
              <p:cNvPr id="230" name="Shape 230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31" name="Shape 231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233" name="Shape 233"/>
            <p:cNvSpPr/>
            <p:nvPr/>
          </p:nvSpPr>
          <p:spPr>
            <a:xfrm flipH="1" flipV="1">
              <a:off x="-1" y="185259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234" name="Shape 234"/>
            <p:cNvSpPr/>
            <p:nvPr/>
          </p:nvSpPr>
          <p:spPr>
            <a:xfrm flipH="1">
              <a:off x="-1" y="425654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241" name="Group 241"/>
          <p:cNvGrpSpPr/>
          <p:nvPr/>
        </p:nvGrpSpPr>
        <p:grpSpPr>
          <a:xfrm>
            <a:off x="2042240" y="5041684"/>
            <a:ext cx="1651088" cy="660401"/>
            <a:chOff x="0" y="0"/>
            <a:chExt cx="1651086" cy="660400"/>
          </a:xfrm>
        </p:grpSpPr>
        <p:grpSp>
          <p:nvGrpSpPr>
            <p:cNvPr id="238" name="Group 238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236" name="Shape 236"/>
              <p:cNvSpPr/>
              <p:nvPr/>
            </p:nvSpPr>
            <p:spPr>
              <a:xfrm>
                <a:off x="103374" y="61481"/>
                <a:ext cx="1230348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37" name="Shape 237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239" name="Shape 239"/>
            <p:cNvSpPr/>
            <p:nvPr/>
          </p:nvSpPr>
          <p:spPr>
            <a:xfrm>
              <a:off x="1335183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240" name="Shape 240"/>
            <p:cNvSpPr/>
            <p:nvPr/>
          </p:nvSpPr>
          <p:spPr>
            <a:xfrm>
              <a:off x="1335183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247" name="Group 247"/>
          <p:cNvGrpSpPr/>
          <p:nvPr/>
        </p:nvGrpSpPr>
        <p:grpSpPr>
          <a:xfrm>
            <a:off x="2042240" y="6779380"/>
            <a:ext cx="1651088" cy="660401"/>
            <a:chOff x="0" y="0"/>
            <a:chExt cx="1651086" cy="660400"/>
          </a:xfrm>
        </p:grpSpPr>
        <p:grpSp>
          <p:nvGrpSpPr>
            <p:cNvPr id="244" name="Group 244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242" name="Shape 242"/>
              <p:cNvSpPr/>
              <p:nvPr/>
            </p:nvSpPr>
            <p:spPr>
              <a:xfrm>
                <a:off x="103374" y="61481"/>
                <a:ext cx="1230348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43" name="Shape 243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245" name="Shape 245"/>
            <p:cNvSpPr/>
            <p:nvPr/>
          </p:nvSpPr>
          <p:spPr>
            <a:xfrm>
              <a:off x="1335183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246" name="Shape 246"/>
            <p:cNvSpPr/>
            <p:nvPr/>
          </p:nvSpPr>
          <p:spPr>
            <a:xfrm>
              <a:off x="1335183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253" name="Group 253"/>
          <p:cNvGrpSpPr/>
          <p:nvPr/>
        </p:nvGrpSpPr>
        <p:grpSpPr>
          <a:xfrm>
            <a:off x="1852859" y="7596617"/>
            <a:ext cx="1648657" cy="660401"/>
            <a:chOff x="0" y="0"/>
            <a:chExt cx="1648655" cy="660400"/>
          </a:xfrm>
        </p:grpSpPr>
        <p:grpSp>
          <p:nvGrpSpPr>
            <p:cNvPr id="250" name="Group 250"/>
            <p:cNvGrpSpPr/>
            <p:nvPr/>
          </p:nvGrpSpPr>
          <p:grpSpPr>
            <a:xfrm>
              <a:off x="211558" y="0"/>
              <a:ext cx="1437098" cy="660401"/>
              <a:chOff x="0" y="0"/>
              <a:chExt cx="1437097" cy="660400"/>
            </a:xfrm>
          </p:grpSpPr>
          <p:sp>
            <p:nvSpPr>
              <p:cNvPr id="248" name="Shape 248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49" name="Shape 249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251" name="Shape 251"/>
            <p:cNvSpPr/>
            <p:nvPr/>
          </p:nvSpPr>
          <p:spPr>
            <a:xfrm flipH="1" flipV="1">
              <a:off x="-1" y="185259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252" name="Shape 252"/>
            <p:cNvSpPr/>
            <p:nvPr/>
          </p:nvSpPr>
          <p:spPr>
            <a:xfrm flipH="1">
              <a:off x="-1" y="425654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pic>
        <p:nvPicPr>
          <p:cNvPr id="254" name="image4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54557" y="2585934"/>
            <a:ext cx="1614895" cy="1651267"/>
          </a:xfrm>
          <a:prstGeom prst="rect">
            <a:avLst/>
          </a:prstGeom>
          <a:ln w="12700">
            <a:miter lim="400000"/>
          </a:ln>
        </p:spPr>
      </p:pic>
      <p:sp>
        <p:nvSpPr>
          <p:cNvPr id="255" name="Shape 255"/>
          <p:cNvSpPr/>
          <p:nvPr/>
        </p:nvSpPr>
        <p:spPr>
          <a:xfrm>
            <a:off x="1768173" y="2018003"/>
            <a:ext cx="318298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700"/>
              <a:t>Specific Assumption</a:t>
            </a:r>
          </a:p>
        </p:txBody>
      </p:sp>
      <p:sp>
        <p:nvSpPr>
          <p:cNvPr id="256" name="Shape 256"/>
          <p:cNvSpPr/>
          <p:nvPr/>
        </p:nvSpPr>
        <p:spPr>
          <a:xfrm>
            <a:off x="5492210" y="1986253"/>
            <a:ext cx="3659715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100"/>
              <a:t>General Assumption</a:t>
            </a:r>
          </a:p>
        </p:txBody>
      </p:sp>
      <p:pic>
        <p:nvPicPr>
          <p:cNvPr id="257" name="image3.png"/>
          <p:cNvPicPr/>
          <p:nvPr/>
        </p:nvPicPr>
        <p:blipFill>
          <a:blip r:embed="rId3">
            <a:extLst/>
          </a:blip>
          <a:srcRect l="0" t="0" r="41259" b="0"/>
          <a:stretch>
            <a:fillRect/>
          </a:stretch>
        </p:blipFill>
        <p:spPr>
          <a:xfrm>
            <a:off x="5775902" y="2652029"/>
            <a:ext cx="1139425" cy="119369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0" name="Group 260"/>
          <p:cNvGrpSpPr/>
          <p:nvPr/>
        </p:nvGrpSpPr>
        <p:grpSpPr>
          <a:xfrm>
            <a:off x="5680426" y="4153796"/>
            <a:ext cx="2145343" cy="558801"/>
            <a:chOff x="0" y="0"/>
            <a:chExt cx="2145342" cy="558800"/>
          </a:xfrm>
        </p:grpSpPr>
        <p:sp>
          <p:nvSpPr>
            <p:cNvPr id="258" name="Shape 258"/>
            <p:cNvSpPr/>
            <p:nvPr/>
          </p:nvSpPr>
          <p:spPr>
            <a:xfrm>
              <a:off x="0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259" name="Shape 259"/>
            <p:cNvSpPr/>
            <p:nvPr/>
          </p:nvSpPr>
          <p:spPr>
            <a:xfrm>
              <a:off x="1657027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sp>
        <p:nvSpPr>
          <p:cNvPr id="261" name="Shape 261"/>
          <p:cNvSpPr/>
          <p:nvPr/>
        </p:nvSpPr>
        <p:spPr>
          <a:xfrm>
            <a:off x="5918682" y="4930740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62" name="Shape 262"/>
          <p:cNvSpPr/>
          <p:nvPr/>
        </p:nvSpPr>
        <p:spPr>
          <a:xfrm>
            <a:off x="5918682" y="5859722"/>
            <a:ext cx="1437096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63" name="Shape 263"/>
          <p:cNvSpPr/>
          <p:nvPr/>
        </p:nvSpPr>
        <p:spPr>
          <a:xfrm>
            <a:off x="5918682" y="7396799"/>
            <a:ext cx="1437096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64" name="Shape 264"/>
          <p:cNvSpPr/>
          <p:nvPr/>
        </p:nvSpPr>
        <p:spPr>
          <a:xfrm>
            <a:off x="5931382" y="6654085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270" name="Group 270"/>
          <p:cNvGrpSpPr/>
          <p:nvPr/>
        </p:nvGrpSpPr>
        <p:grpSpPr>
          <a:xfrm>
            <a:off x="5927554" y="4925478"/>
            <a:ext cx="1651088" cy="660401"/>
            <a:chOff x="0" y="0"/>
            <a:chExt cx="1651086" cy="660400"/>
          </a:xfrm>
        </p:grpSpPr>
        <p:grpSp>
          <p:nvGrpSpPr>
            <p:cNvPr id="267" name="Group 267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265" name="Shape 265"/>
              <p:cNvSpPr/>
              <p:nvPr/>
            </p:nvSpPr>
            <p:spPr>
              <a:xfrm>
                <a:off x="103374" y="61481"/>
                <a:ext cx="1230348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66" name="Shape 266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268" name="Shape 268"/>
            <p:cNvSpPr/>
            <p:nvPr/>
          </p:nvSpPr>
          <p:spPr>
            <a:xfrm>
              <a:off x="1335183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269" name="Shape 269"/>
            <p:cNvSpPr/>
            <p:nvPr/>
          </p:nvSpPr>
          <p:spPr>
            <a:xfrm>
              <a:off x="1335183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273" name="Group 273"/>
          <p:cNvGrpSpPr/>
          <p:nvPr/>
        </p:nvGrpSpPr>
        <p:grpSpPr>
          <a:xfrm>
            <a:off x="7196273" y="2876724"/>
            <a:ext cx="1887995" cy="2342445"/>
            <a:chOff x="-1" y="0"/>
            <a:chExt cx="1887993" cy="2342443"/>
          </a:xfrm>
        </p:grpSpPr>
        <p:sp>
          <p:nvSpPr>
            <p:cNvPr id="271" name="Shape 271"/>
            <p:cNvSpPr/>
            <p:nvPr/>
          </p:nvSpPr>
          <p:spPr>
            <a:xfrm>
              <a:off x="291364" y="0"/>
              <a:ext cx="1596629" cy="406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000"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sz="1800"/>
              </a:pPr>
              <a:r>
                <a:rPr sz="2000"/>
                <a:t>NP-reduction</a:t>
              </a:r>
            </a:p>
          </p:txBody>
        </p:sp>
        <p:pic>
          <p:nvPicPr>
            <p:cNvPr id="272" name="image4.png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-2" y="363435"/>
              <a:ext cx="720695" cy="197901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01" name="Group 301"/>
          <p:cNvGrpSpPr/>
          <p:nvPr/>
        </p:nvGrpSpPr>
        <p:grpSpPr>
          <a:xfrm>
            <a:off x="5669695" y="5951304"/>
            <a:ext cx="2006313" cy="2052522"/>
            <a:chOff x="-2" y="0"/>
            <a:chExt cx="2006312" cy="2052521"/>
          </a:xfrm>
        </p:grpSpPr>
        <p:grpSp>
          <p:nvGrpSpPr>
            <p:cNvPr id="282" name="Group 282"/>
            <p:cNvGrpSpPr/>
            <p:nvPr/>
          </p:nvGrpSpPr>
          <p:grpSpPr>
            <a:xfrm>
              <a:off x="50797" y="-1"/>
              <a:ext cx="1748817" cy="560402"/>
              <a:chOff x="-1" y="0"/>
              <a:chExt cx="1748816" cy="560400"/>
            </a:xfrm>
          </p:grpSpPr>
          <p:grpSp>
            <p:nvGrpSpPr>
              <p:cNvPr id="278" name="Group 278"/>
              <p:cNvGrpSpPr/>
              <p:nvPr/>
            </p:nvGrpSpPr>
            <p:grpSpPr>
              <a:xfrm>
                <a:off x="316386" y="-1"/>
                <a:ext cx="1432429" cy="560402"/>
                <a:chOff x="0" y="0"/>
                <a:chExt cx="1432428" cy="560400"/>
              </a:xfrm>
            </p:grpSpPr>
            <p:pic>
              <p:nvPicPr>
                <p:cNvPr id="274" name="image7.jpeg"/>
                <p:cNvPicPr/>
                <p:nvPr/>
              </p:nvPicPr>
              <p:blipFill>
                <a:blip r:embed="rId5">
                  <a:extLst/>
                </a:blip>
                <a:stretch>
                  <a:fillRect/>
                </a:stretch>
              </p:blipFill>
              <p:spPr>
                <a:xfrm>
                  <a:off x="0" y="-1"/>
                  <a:ext cx="753114" cy="55880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grpSp>
              <p:nvGrpSpPr>
                <p:cNvPr id="277" name="Group 277"/>
                <p:cNvGrpSpPr/>
                <p:nvPr/>
              </p:nvGrpSpPr>
              <p:grpSpPr>
                <a:xfrm>
                  <a:off x="15618" y="1596"/>
                  <a:ext cx="1416811" cy="558805"/>
                  <a:chOff x="0" y="0"/>
                  <a:chExt cx="1416810" cy="558803"/>
                </a:xfrm>
              </p:grpSpPr>
              <p:pic>
                <p:nvPicPr>
                  <p:cNvPr id="275" name="image7.jpeg"/>
                  <p:cNvPicPr/>
                  <p:nvPr/>
                </p:nvPicPr>
                <p:blipFill>
                  <a:blip r:embed="rId5">
                    <a:extLst/>
                  </a:blip>
                  <a:stretch>
                    <a:fillRect/>
                  </a:stretch>
                </p:blipFill>
                <p:spPr>
                  <a:xfrm>
                    <a:off x="663695" y="0"/>
                    <a:ext cx="753116" cy="558804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sp>
                <p:nvSpPr>
                  <p:cNvPr id="276" name="Shape 276"/>
                  <p:cNvSpPr/>
                  <p:nvPr/>
                </p:nvSpPr>
                <p:spPr>
                  <a:xfrm>
                    <a:off x="-1" y="19581"/>
                    <a:ext cx="1411700" cy="516447"/>
                  </a:xfrm>
                  <a:prstGeom prst="rect">
                    <a:avLst/>
                  </a:prstGeom>
                  <a:noFill/>
                  <a:ln w="25400" cap="flat">
                    <a:solidFill>
                      <a:srgbClr val="C82506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</a:p>
                </p:txBody>
              </p:sp>
            </p:grpSp>
          </p:grpSp>
          <p:grpSp>
            <p:nvGrpSpPr>
              <p:cNvPr id="281" name="Group 281"/>
              <p:cNvGrpSpPr/>
              <p:nvPr/>
            </p:nvGrpSpPr>
            <p:grpSpPr>
              <a:xfrm>
                <a:off x="-2" y="160284"/>
                <a:ext cx="315907" cy="211948"/>
                <a:chOff x="0" y="-1"/>
                <a:chExt cx="315906" cy="211947"/>
              </a:xfrm>
            </p:grpSpPr>
            <p:sp>
              <p:nvSpPr>
                <p:cNvPr id="279" name="Shape 279"/>
                <p:cNvSpPr/>
                <p:nvPr/>
              </p:nvSpPr>
              <p:spPr>
                <a:xfrm flipH="1" flipV="1">
                  <a:off x="-1" y="-2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280" name="Shape 280"/>
                <p:cNvSpPr/>
                <p:nvPr/>
              </p:nvSpPr>
              <p:spPr>
                <a:xfrm flipH="1" flipV="1">
                  <a:off x="-1" y="211945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</p:grpSp>
        <p:grpSp>
          <p:nvGrpSpPr>
            <p:cNvPr id="291" name="Group 291"/>
            <p:cNvGrpSpPr/>
            <p:nvPr/>
          </p:nvGrpSpPr>
          <p:grpSpPr>
            <a:xfrm>
              <a:off x="251319" y="738605"/>
              <a:ext cx="1754991" cy="560401"/>
              <a:chOff x="0" y="0"/>
              <a:chExt cx="1754990" cy="560400"/>
            </a:xfrm>
          </p:grpSpPr>
          <p:grpSp>
            <p:nvGrpSpPr>
              <p:cNvPr id="285" name="Group 285"/>
              <p:cNvGrpSpPr/>
              <p:nvPr/>
            </p:nvGrpSpPr>
            <p:grpSpPr>
              <a:xfrm>
                <a:off x="1439085" y="186925"/>
                <a:ext cx="315906" cy="211948"/>
                <a:chOff x="0" y="0"/>
                <a:chExt cx="315904" cy="211947"/>
              </a:xfrm>
            </p:grpSpPr>
            <p:sp>
              <p:nvSpPr>
                <p:cNvPr id="283" name="Shape 283"/>
                <p:cNvSpPr/>
                <p:nvPr/>
              </p:nvSpPr>
              <p:spPr>
                <a:xfrm flipV="1">
                  <a:off x="0" y="-1"/>
                  <a:ext cx="315905" cy="3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284" name="Shape 284"/>
                <p:cNvSpPr/>
                <p:nvPr/>
              </p:nvSpPr>
              <p:spPr>
                <a:xfrm flipV="1">
                  <a:off x="0" y="211946"/>
                  <a:ext cx="315905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  <p:grpSp>
            <p:nvGrpSpPr>
              <p:cNvPr id="290" name="Group 290"/>
              <p:cNvGrpSpPr/>
              <p:nvPr/>
            </p:nvGrpSpPr>
            <p:grpSpPr>
              <a:xfrm>
                <a:off x="-1" y="-1"/>
                <a:ext cx="1432428" cy="560402"/>
                <a:chOff x="0" y="0"/>
                <a:chExt cx="1432426" cy="560400"/>
              </a:xfrm>
            </p:grpSpPr>
            <p:pic>
              <p:nvPicPr>
                <p:cNvPr id="286" name="image7.jpeg"/>
                <p:cNvPicPr/>
                <p:nvPr/>
              </p:nvPicPr>
              <p:blipFill>
                <a:blip r:embed="rId5">
                  <a:extLst/>
                </a:blip>
                <a:stretch>
                  <a:fillRect/>
                </a:stretch>
              </p:blipFill>
              <p:spPr>
                <a:xfrm>
                  <a:off x="-1" y="-1"/>
                  <a:ext cx="753114" cy="55880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grpSp>
              <p:nvGrpSpPr>
                <p:cNvPr id="289" name="Group 289"/>
                <p:cNvGrpSpPr/>
                <p:nvPr/>
              </p:nvGrpSpPr>
              <p:grpSpPr>
                <a:xfrm>
                  <a:off x="15617" y="1596"/>
                  <a:ext cx="1416810" cy="558805"/>
                  <a:chOff x="0" y="0"/>
                  <a:chExt cx="1416808" cy="558803"/>
                </a:xfrm>
              </p:grpSpPr>
              <p:pic>
                <p:nvPicPr>
                  <p:cNvPr id="287" name="image7.jpeg"/>
                  <p:cNvPicPr/>
                  <p:nvPr/>
                </p:nvPicPr>
                <p:blipFill>
                  <a:blip r:embed="rId5">
                    <a:extLst/>
                  </a:blip>
                  <a:stretch>
                    <a:fillRect/>
                  </a:stretch>
                </p:blipFill>
                <p:spPr>
                  <a:xfrm>
                    <a:off x="663694" y="0"/>
                    <a:ext cx="753115" cy="558804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sp>
                <p:nvSpPr>
                  <p:cNvPr id="288" name="Shape 288"/>
                  <p:cNvSpPr/>
                  <p:nvPr/>
                </p:nvSpPr>
                <p:spPr>
                  <a:xfrm>
                    <a:off x="-1" y="19581"/>
                    <a:ext cx="1411699" cy="516447"/>
                  </a:xfrm>
                  <a:prstGeom prst="rect">
                    <a:avLst/>
                  </a:prstGeom>
                  <a:noFill/>
                  <a:ln w="25400" cap="flat">
                    <a:solidFill>
                      <a:srgbClr val="C82506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</a:p>
                </p:txBody>
              </p:sp>
            </p:grpSp>
          </p:grpSp>
        </p:grpSp>
        <p:grpSp>
          <p:nvGrpSpPr>
            <p:cNvPr id="300" name="Group 300"/>
            <p:cNvGrpSpPr/>
            <p:nvPr/>
          </p:nvGrpSpPr>
          <p:grpSpPr>
            <a:xfrm>
              <a:off x="-3" y="1492120"/>
              <a:ext cx="1748817" cy="560401"/>
              <a:chOff x="-1" y="0"/>
              <a:chExt cx="1748816" cy="560400"/>
            </a:xfrm>
          </p:grpSpPr>
          <p:grpSp>
            <p:nvGrpSpPr>
              <p:cNvPr id="296" name="Group 296"/>
              <p:cNvGrpSpPr/>
              <p:nvPr/>
            </p:nvGrpSpPr>
            <p:grpSpPr>
              <a:xfrm>
                <a:off x="316386" y="-1"/>
                <a:ext cx="1432429" cy="560402"/>
                <a:chOff x="0" y="0"/>
                <a:chExt cx="1432428" cy="560400"/>
              </a:xfrm>
            </p:grpSpPr>
            <p:pic>
              <p:nvPicPr>
                <p:cNvPr id="292" name="image7.jpeg"/>
                <p:cNvPicPr/>
                <p:nvPr/>
              </p:nvPicPr>
              <p:blipFill>
                <a:blip r:embed="rId5">
                  <a:extLst/>
                </a:blip>
                <a:stretch>
                  <a:fillRect/>
                </a:stretch>
              </p:blipFill>
              <p:spPr>
                <a:xfrm>
                  <a:off x="0" y="-1"/>
                  <a:ext cx="753114" cy="55880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grpSp>
              <p:nvGrpSpPr>
                <p:cNvPr id="295" name="Group 295"/>
                <p:cNvGrpSpPr/>
                <p:nvPr/>
              </p:nvGrpSpPr>
              <p:grpSpPr>
                <a:xfrm>
                  <a:off x="15618" y="1596"/>
                  <a:ext cx="1416811" cy="558805"/>
                  <a:chOff x="0" y="0"/>
                  <a:chExt cx="1416810" cy="558803"/>
                </a:xfrm>
              </p:grpSpPr>
              <p:pic>
                <p:nvPicPr>
                  <p:cNvPr id="293" name="image7.jpeg"/>
                  <p:cNvPicPr/>
                  <p:nvPr/>
                </p:nvPicPr>
                <p:blipFill>
                  <a:blip r:embed="rId5">
                    <a:extLst/>
                  </a:blip>
                  <a:stretch>
                    <a:fillRect/>
                  </a:stretch>
                </p:blipFill>
                <p:spPr>
                  <a:xfrm>
                    <a:off x="663695" y="0"/>
                    <a:ext cx="753116" cy="558804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sp>
                <p:nvSpPr>
                  <p:cNvPr id="294" name="Shape 294"/>
                  <p:cNvSpPr/>
                  <p:nvPr/>
                </p:nvSpPr>
                <p:spPr>
                  <a:xfrm>
                    <a:off x="-1" y="19581"/>
                    <a:ext cx="1411700" cy="516447"/>
                  </a:xfrm>
                  <a:prstGeom prst="rect">
                    <a:avLst/>
                  </a:prstGeom>
                  <a:noFill/>
                  <a:ln w="25400" cap="flat">
                    <a:solidFill>
                      <a:srgbClr val="C82506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</a:p>
                </p:txBody>
              </p:sp>
            </p:grpSp>
          </p:grpSp>
          <p:grpSp>
            <p:nvGrpSpPr>
              <p:cNvPr id="299" name="Group 299"/>
              <p:cNvGrpSpPr/>
              <p:nvPr/>
            </p:nvGrpSpPr>
            <p:grpSpPr>
              <a:xfrm>
                <a:off x="-2" y="160284"/>
                <a:ext cx="315907" cy="211948"/>
                <a:chOff x="0" y="-1"/>
                <a:chExt cx="315906" cy="211947"/>
              </a:xfrm>
            </p:grpSpPr>
            <p:sp>
              <p:nvSpPr>
                <p:cNvPr id="297" name="Shape 297"/>
                <p:cNvSpPr/>
                <p:nvPr/>
              </p:nvSpPr>
              <p:spPr>
                <a:xfrm flipH="1" flipV="1">
                  <a:off x="-1" y="-2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298" name="Shape 298"/>
                <p:cNvSpPr/>
                <p:nvPr/>
              </p:nvSpPr>
              <p:spPr>
                <a:xfrm flipH="1" flipV="1">
                  <a:off x="-1" y="211945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</p:grpSp>
      </p:grpSp>
      <p:grpSp>
        <p:nvGrpSpPr>
          <p:cNvPr id="307" name="Group 307"/>
          <p:cNvGrpSpPr/>
          <p:nvPr/>
        </p:nvGrpSpPr>
        <p:grpSpPr>
          <a:xfrm>
            <a:off x="3233701" y="3885153"/>
            <a:ext cx="7343595" cy="2980223"/>
            <a:chOff x="0" y="-2"/>
            <a:chExt cx="7343594" cy="2980222"/>
          </a:xfrm>
        </p:grpSpPr>
        <p:grpSp>
          <p:nvGrpSpPr>
            <p:cNvPr id="304" name="Group 304"/>
            <p:cNvGrpSpPr/>
            <p:nvPr/>
          </p:nvGrpSpPr>
          <p:grpSpPr>
            <a:xfrm>
              <a:off x="0" y="-3"/>
              <a:ext cx="7343595" cy="2980224"/>
              <a:chOff x="0" y="-1"/>
              <a:chExt cx="7343594" cy="2980222"/>
            </a:xfrm>
          </p:grpSpPr>
          <p:sp>
            <p:nvSpPr>
              <p:cNvPr id="302" name="Shape 302"/>
              <p:cNvSpPr/>
              <p:nvPr/>
            </p:nvSpPr>
            <p:spPr>
              <a:xfrm>
                <a:off x="50800" y="50799"/>
                <a:ext cx="7241995" cy="2878622"/>
              </a:xfrm>
              <a:prstGeom prst="roundRect">
                <a:avLst>
                  <a:gd name="adj" fmla="val 15000"/>
                </a:avLst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/>
                </a:pPr>
              </a:p>
            </p:txBody>
          </p:sp>
          <p:pic>
            <p:nvPicPr>
              <p:cNvPr id="303" name="image5.png"/>
              <p:cNvPicPr/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0" y="-2"/>
                <a:ext cx="7343595" cy="298022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305" name="Shape 305"/>
            <p:cNvSpPr/>
            <p:nvPr/>
          </p:nvSpPr>
          <p:spPr>
            <a:xfrm>
              <a:off x="498631" y="560331"/>
              <a:ext cx="5069143" cy="546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marL="313167" indent="-313167">
                <a:buClr>
                  <a:srgbClr val="00882B"/>
                </a:buClr>
                <a:buSzPct val="134000"/>
                <a:buFont typeface="Helvetica Light"/>
                <a:buChar char="✴"/>
                <a:defRPr sz="2900"/>
              </a:lvl1pPr>
            </a:lstStyle>
            <a:p>
              <a:pPr lvl="0">
                <a:defRPr sz="1800"/>
              </a:pPr>
              <a:r>
                <a:rPr sz="2900"/>
                <a:t>Theoretical insights</a:t>
              </a:r>
            </a:p>
          </p:txBody>
        </p:sp>
        <p:sp>
          <p:nvSpPr>
            <p:cNvPr id="306" name="Shape 306"/>
            <p:cNvSpPr/>
            <p:nvPr/>
          </p:nvSpPr>
          <p:spPr>
            <a:xfrm>
              <a:off x="552443" y="1495879"/>
              <a:ext cx="5604007" cy="495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 marL="330200" indent="-330200" algn="l">
                <a:buClr>
                  <a:srgbClr val="FF2600"/>
                </a:buClr>
                <a:buSzPct val="93000"/>
                <a:buFont typeface="Helvetica Light"/>
                <a:buChar char="➡"/>
                <a:defRPr sz="1800"/>
              </a:pPr>
              <a:r>
                <a:rPr sz="2600"/>
                <a:t>        </a:t>
              </a:r>
              <a:r>
                <a:rPr sz="2600">
                  <a:solidFill>
                    <a:srgbClr val="C82506"/>
                  </a:solidFill>
                </a:rPr>
                <a:t>Inherently</a:t>
              </a:r>
              <a:r>
                <a:rPr sz="2600"/>
                <a:t>  inefficient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0" grpId="2"/>
      <p:bldP build="whole" bldLvl="1" animBg="1" rev="0" advAuto="0" spid="257" grpId="1"/>
      <p:bldP build="whole" bldLvl="1" animBg="1" rev="0" advAuto="0" spid="273" grpId="3"/>
      <p:bldP build="whole" bldLvl="1" animBg="1" rev="0" advAuto="0" spid="301" grpId="4"/>
      <p:bldP build="whole" bldLvl="1" animBg="1" rev="0" advAuto="0" spid="307" grpId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/>
          <p:nvPr/>
        </p:nvSpPr>
        <p:spPr>
          <a:xfrm flipH="1" rot="10800000">
            <a:off x="-19919" y="1474"/>
            <a:ext cx="5930940" cy="2917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73FCD6"/>
          </a:solidFill>
          <a:ln w="12700">
            <a:miter lim="400000"/>
          </a:ln>
          <a:effectLst>
            <a:outerShdw sx="100000" sy="100000" kx="0" ky="0" algn="b" rotWithShape="0" blurRad="25400" dist="25400" dir="2388334">
              <a:srgbClr val="000000">
                <a:alpha val="7931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310" name="Shape 310"/>
          <p:cNvSpPr/>
          <p:nvPr/>
        </p:nvSpPr>
        <p:spPr>
          <a:xfrm>
            <a:off x="178979" y="126715"/>
            <a:ext cx="218520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Black-box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protocols</a:t>
            </a:r>
          </a:p>
        </p:txBody>
      </p:sp>
      <p:grpSp>
        <p:nvGrpSpPr>
          <p:cNvPr id="313" name="Group 313"/>
          <p:cNvGrpSpPr/>
          <p:nvPr/>
        </p:nvGrpSpPr>
        <p:grpSpPr>
          <a:xfrm>
            <a:off x="1898280" y="4237375"/>
            <a:ext cx="2145343" cy="558801"/>
            <a:chOff x="0" y="0"/>
            <a:chExt cx="2145342" cy="558800"/>
          </a:xfrm>
        </p:grpSpPr>
        <p:sp>
          <p:nvSpPr>
            <p:cNvPr id="311" name="Shape 311"/>
            <p:cNvSpPr/>
            <p:nvPr/>
          </p:nvSpPr>
          <p:spPr>
            <a:xfrm>
              <a:off x="0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312" name="Shape 312"/>
            <p:cNvSpPr/>
            <p:nvPr/>
          </p:nvSpPr>
          <p:spPr>
            <a:xfrm>
              <a:off x="1657027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sp>
        <p:nvSpPr>
          <p:cNvPr id="314" name="Shape 314"/>
          <p:cNvSpPr/>
          <p:nvPr/>
        </p:nvSpPr>
        <p:spPr>
          <a:xfrm>
            <a:off x="2136536" y="5014319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15" name="Shape 315"/>
          <p:cNvSpPr/>
          <p:nvPr/>
        </p:nvSpPr>
        <p:spPr>
          <a:xfrm>
            <a:off x="2136536" y="5943301"/>
            <a:ext cx="1437096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16" name="Shape 316"/>
          <p:cNvSpPr/>
          <p:nvPr/>
        </p:nvSpPr>
        <p:spPr>
          <a:xfrm>
            <a:off x="2043457" y="7563594"/>
            <a:ext cx="1437095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17" name="Shape 317"/>
          <p:cNvSpPr/>
          <p:nvPr/>
        </p:nvSpPr>
        <p:spPr>
          <a:xfrm>
            <a:off x="2149236" y="6737663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323" name="Group 323"/>
          <p:cNvGrpSpPr/>
          <p:nvPr/>
        </p:nvGrpSpPr>
        <p:grpSpPr>
          <a:xfrm>
            <a:off x="1848776" y="5962600"/>
            <a:ext cx="1648657" cy="660401"/>
            <a:chOff x="0" y="0"/>
            <a:chExt cx="1648655" cy="660400"/>
          </a:xfrm>
        </p:grpSpPr>
        <p:grpSp>
          <p:nvGrpSpPr>
            <p:cNvPr id="320" name="Group 320"/>
            <p:cNvGrpSpPr/>
            <p:nvPr/>
          </p:nvGrpSpPr>
          <p:grpSpPr>
            <a:xfrm>
              <a:off x="211558" y="0"/>
              <a:ext cx="1437098" cy="660401"/>
              <a:chOff x="0" y="0"/>
              <a:chExt cx="1437097" cy="660400"/>
            </a:xfrm>
          </p:grpSpPr>
          <p:sp>
            <p:nvSpPr>
              <p:cNvPr id="318" name="Shape 318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19" name="Shape 319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321" name="Shape 321"/>
            <p:cNvSpPr/>
            <p:nvPr/>
          </p:nvSpPr>
          <p:spPr>
            <a:xfrm flipH="1" flipV="1">
              <a:off x="-1" y="185259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322" name="Shape 322"/>
            <p:cNvSpPr/>
            <p:nvPr/>
          </p:nvSpPr>
          <p:spPr>
            <a:xfrm flipH="1">
              <a:off x="-1" y="425654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329" name="Group 329"/>
          <p:cNvGrpSpPr/>
          <p:nvPr/>
        </p:nvGrpSpPr>
        <p:grpSpPr>
          <a:xfrm>
            <a:off x="2042240" y="5041684"/>
            <a:ext cx="1651088" cy="660401"/>
            <a:chOff x="0" y="0"/>
            <a:chExt cx="1651086" cy="660400"/>
          </a:xfrm>
        </p:grpSpPr>
        <p:grpSp>
          <p:nvGrpSpPr>
            <p:cNvPr id="326" name="Group 326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324" name="Shape 324"/>
              <p:cNvSpPr/>
              <p:nvPr/>
            </p:nvSpPr>
            <p:spPr>
              <a:xfrm>
                <a:off x="103374" y="61481"/>
                <a:ext cx="1230348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25" name="Shape 325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327" name="Shape 327"/>
            <p:cNvSpPr/>
            <p:nvPr/>
          </p:nvSpPr>
          <p:spPr>
            <a:xfrm>
              <a:off x="1335183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328" name="Shape 328"/>
            <p:cNvSpPr/>
            <p:nvPr/>
          </p:nvSpPr>
          <p:spPr>
            <a:xfrm>
              <a:off x="1335183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335" name="Group 335"/>
          <p:cNvGrpSpPr/>
          <p:nvPr/>
        </p:nvGrpSpPr>
        <p:grpSpPr>
          <a:xfrm>
            <a:off x="2042240" y="6779380"/>
            <a:ext cx="1651088" cy="660401"/>
            <a:chOff x="0" y="0"/>
            <a:chExt cx="1651086" cy="660400"/>
          </a:xfrm>
        </p:grpSpPr>
        <p:grpSp>
          <p:nvGrpSpPr>
            <p:cNvPr id="332" name="Group 332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330" name="Shape 330"/>
              <p:cNvSpPr/>
              <p:nvPr/>
            </p:nvSpPr>
            <p:spPr>
              <a:xfrm>
                <a:off x="103374" y="61481"/>
                <a:ext cx="1230348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31" name="Shape 331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333" name="Shape 333"/>
            <p:cNvSpPr/>
            <p:nvPr/>
          </p:nvSpPr>
          <p:spPr>
            <a:xfrm>
              <a:off x="1335183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334" name="Shape 334"/>
            <p:cNvSpPr/>
            <p:nvPr/>
          </p:nvSpPr>
          <p:spPr>
            <a:xfrm>
              <a:off x="1335183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341" name="Group 341"/>
          <p:cNvGrpSpPr/>
          <p:nvPr/>
        </p:nvGrpSpPr>
        <p:grpSpPr>
          <a:xfrm>
            <a:off x="1852859" y="7596617"/>
            <a:ext cx="1648657" cy="660401"/>
            <a:chOff x="0" y="0"/>
            <a:chExt cx="1648655" cy="660400"/>
          </a:xfrm>
        </p:grpSpPr>
        <p:grpSp>
          <p:nvGrpSpPr>
            <p:cNvPr id="338" name="Group 338"/>
            <p:cNvGrpSpPr/>
            <p:nvPr/>
          </p:nvGrpSpPr>
          <p:grpSpPr>
            <a:xfrm>
              <a:off x="211558" y="0"/>
              <a:ext cx="1437098" cy="660401"/>
              <a:chOff x="0" y="0"/>
              <a:chExt cx="1437097" cy="660400"/>
            </a:xfrm>
          </p:grpSpPr>
          <p:sp>
            <p:nvSpPr>
              <p:cNvPr id="336" name="Shape 336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37" name="Shape 337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339" name="Shape 339"/>
            <p:cNvSpPr/>
            <p:nvPr/>
          </p:nvSpPr>
          <p:spPr>
            <a:xfrm flipH="1" flipV="1">
              <a:off x="-1" y="185259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340" name="Shape 340"/>
            <p:cNvSpPr/>
            <p:nvPr/>
          </p:nvSpPr>
          <p:spPr>
            <a:xfrm flipH="1">
              <a:off x="-1" y="425654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pic>
        <p:nvPicPr>
          <p:cNvPr id="342" name="image4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54557" y="2585934"/>
            <a:ext cx="1614895" cy="1651267"/>
          </a:xfrm>
          <a:prstGeom prst="rect">
            <a:avLst/>
          </a:prstGeom>
          <a:ln w="12700">
            <a:miter lim="400000"/>
          </a:ln>
        </p:spPr>
      </p:pic>
      <p:sp>
        <p:nvSpPr>
          <p:cNvPr id="343" name="Shape 343"/>
          <p:cNvSpPr/>
          <p:nvPr/>
        </p:nvSpPr>
        <p:spPr>
          <a:xfrm>
            <a:off x="1768173" y="2018003"/>
            <a:ext cx="318298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700"/>
              <a:t>Specific Assumption</a:t>
            </a:r>
          </a:p>
        </p:txBody>
      </p:sp>
      <p:sp>
        <p:nvSpPr>
          <p:cNvPr id="344" name="Shape 344"/>
          <p:cNvSpPr/>
          <p:nvPr/>
        </p:nvSpPr>
        <p:spPr>
          <a:xfrm>
            <a:off x="5458343" y="1968420"/>
            <a:ext cx="3659715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100"/>
              <a:t>General Assumption</a:t>
            </a:r>
          </a:p>
        </p:txBody>
      </p:sp>
      <p:pic>
        <p:nvPicPr>
          <p:cNvPr id="345" name="image3.png"/>
          <p:cNvPicPr/>
          <p:nvPr/>
        </p:nvPicPr>
        <p:blipFill>
          <a:blip r:embed="rId3">
            <a:extLst/>
          </a:blip>
          <a:srcRect l="0" t="0" r="41259" b="0"/>
          <a:stretch>
            <a:fillRect/>
          </a:stretch>
        </p:blipFill>
        <p:spPr>
          <a:xfrm>
            <a:off x="5775902" y="2652029"/>
            <a:ext cx="1139425" cy="119369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48" name="Group 348"/>
          <p:cNvGrpSpPr/>
          <p:nvPr/>
        </p:nvGrpSpPr>
        <p:grpSpPr>
          <a:xfrm>
            <a:off x="5179810" y="4293496"/>
            <a:ext cx="2145345" cy="558801"/>
            <a:chOff x="0" y="0"/>
            <a:chExt cx="2145343" cy="558800"/>
          </a:xfrm>
        </p:grpSpPr>
        <p:sp>
          <p:nvSpPr>
            <p:cNvPr id="346" name="Shape 346"/>
            <p:cNvSpPr/>
            <p:nvPr/>
          </p:nvSpPr>
          <p:spPr>
            <a:xfrm>
              <a:off x="0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347" name="Shape 347"/>
            <p:cNvSpPr/>
            <p:nvPr/>
          </p:nvSpPr>
          <p:spPr>
            <a:xfrm>
              <a:off x="1657028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sp>
        <p:nvSpPr>
          <p:cNvPr id="349" name="Shape 349"/>
          <p:cNvSpPr/>
          <p:nvPr/>
        </p:nvSpPr>
        <p:spPr>
          <a:xfrm>
            <a:off x="5418068" y="5070440"/>
            <a:ext cx="1437095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50" name="Shape 350"/>
          <p:cNvSpPr/>
          <p:nvPr/>
        </p:nvSpPr>
        <p:spPr>
          <a:xfrm>
            <a:off x="5418068" y="5999422"/>
            <a:ext cx="1437095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51" name="Shape 351"/>
          <p:cNvSpPr/>
          <p:nvPr/>
        </p:nvSpPr>
        <p:spPr>
          <a:xfrm>
            <a:off x="5418068" y="7536499"/>
            <a:ext cx="1437095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52" name="Shape 352"/>
          <p:cNvSpPr/>
          <p:nvPr/>
        </p:nvSpPr>
        <p:spPr>
          <a:xfrm>
            <a:off x="5430768" y="6793785"/>
            <a:ext cx="1437095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358" name="Group 358"/>
          <p:cNvGrpSpPr/>
          <p:nvPr/>
        </p:nvGrpSpPr>
        <p:grpSpPr>
          <a:xfrm>
            <a:off x="5426940" y="5065178"/>
            <a:ext cx="1651088" cy="660401"/>
            <a:chOff x="0" y="0"/>
            <a:chExt cx="1651087" cy="660400"/>
          </a:xfrm>
        </p:grpSpPr>
        <p:grpSp>
          <p:nvGrpSpPr>
            <p:cNvPr id="355" name="Group 355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353" name="Shape 353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354" name="Shape 354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356" name="Shape 356"/>
            <p:cNvSpPr/>
            <p:nvPr/>
          </p:nvSpPr>
          <p:spPr>
            <a:xfrm>
              <a:off x="1335184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357" name="Shape 357"/>
            <p:cNvSpPr/>
            <p:nvPr/>
          </p:nvSpPr>
          <p:spPr>
            <a:xfrm>
              <a:off x="1335184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361" name="Group 361"/>
          <p:cNvGrpSpPr/>
          <p:nvPr/>
        </p:nvGrpSpPr>
        <p:grpSpPr>
          <a:xfrm>
            <a:off x="7196273" y="2876724"/>
            <a:ext cx="1887995" cy="2342445"/>
            <a:chOff x="-1" y="0"/>
            <a:chExt cx="1887993" cy="2342443"/>
          </a:xfrm>
        </p:grpSpPr>
        <p:sp>
          <p:nvSpPr>
            <p:cNvPr id="359" name="Shape 359"/>
            <p:cNvSpPr/>
            <p:nvPr/>
          </p:nvSpPr>
          <p:spPr>
            <a:xfrm>
              <a:off x="291364" y="0"/>
              <a:ext cx="1596629" cy="406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000"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sz="1800"/>
              </a:pPr>
              <a:r>
                <a:rPr sz="2000"/>
                <a:t>NP-reduction</a:t>
              </a:r>
            </a:p>
          </p:txBody>
        </p:sp>
        <p:pic>
          <p:nvPicPr>
            <p:cNvPr id="360" name="image4.png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-2" y="363435"/>
              <a:ext cx="720695" cy="197901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89" name="Group 389"/>
          <p:cNvGrpSpPr/>
          <p:nvPr/>
        </p:nvGrpSpPr>
        <p:grpSpPr>
          <a:xfrm>
            <a:off x="5169081" y="6091004"/>
            <a:ext cx="2006313" cy="2052522"/>
            <a:chOff x="-2" y="0"/>
            <a:chExt cx="2006312" cy="2052521"/>
          </a:xfrm>
        </p:grpSpPr>
        <p:grpSp>
          <p:nvGrpSpPr>
            <p:cNvPr id="370" name="Group 370"/>
            <p:cNvGrpSpPr/>
            <p:nvPr/>
          </p:nvGrpSpPr>
          <p:grpSpPr>
            <a:xfrm>
              <a:off x="50797" y="-1"/>
              <a:ext cx="1748817" cy="560402"/>
              <a:chOff x="-1" y="0"/>
              <a:chExt cx="1748816" cy="560400"/>
            </a:xfrm>
          </p:grpSpPr>
          <p:grpSp>
            <p:nvGrpSpPr>
              <p:cNvPr id="366" name="Group 366"/>
              <p:cNvGrpSpPr/>
              <p:nvPr/>
            </p:nvGrpSpPr>
            <p:grpSpPr>
              <a:xfrm>
                <a:off x="316386" y="-1"/>
                <a:ext cx="1432429" cy="560402"/>
                <a:chOff x="0" y="0"/>
                <a:chExt cx="1432428" cy="560400"/>
              </a:xfrm>
            </p:grpSpPr>
            <p:pic>
              <p:nvPicPr>
                <p:cNvPr id="362" name="image7.jpeg"/>
                <p:cNvPicPr/>
                <p:nvPr/>
              </p:nvPicPr>
              <p:blipFill>
                <a:blip r:embed="rId5">
                  <a:extLst/>
                </a:blip>
                <a:stretch>
                  <a:fillRect/>
                </a:stretch>
              </p:blipFill>
              <p:spPr>
                <a:xfrm>
                  <a:off x="0" y="-1"/>
                  <a:ext cx="753114" cy="55880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grpSp>
              <p:nvGrpSpPr>
                <p:cNvPr id="365" name="Group 365"/>
                <p:cNvGrpSpPr/>
                <p:nvPr/>
              </p:nvGrpSpPr>
              <p:grpSpPr>
                <a:xfrm>
                  <a:off x="15618" y="1596"/>
                  <a:ext cx="1416811" cy="558805"/>
                  <a:chOff x="0" y="0"/>
                  <a:chExt cx="1416810" cy="558803"/>
                </a:xfrm>
              </p:grpSpPr>
              <p:pic>
                <p:nvPicPr>
                  <p:cNvPr id="363" name="image7.jpeg"/>
                  <p:cNvPicPr/>
                  <p:nvPr/>
                </p:nvPicPr>
                <p:blipFill>
                  <a:blip r:embed="rId5">
                    <a:extLst/>
                  </a:blip>
                  <a:stretch>
                    <a:fillRect/>
                  </a:stretch>
                </p:blipFill>
                <p:spPr>
                  <a:xfrm>
                    <a:off x="663695" y="0"/>
                    <a:ext cx="753116" cy="558804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sp>
                <p:nvSpPr>
                  <p:cNvPr id="364" name="Shape 364"/>
                  <p:cNvSpPr/>
                  <p:nvPr/>
                </p:nvSpPr>
                <p:spPr>
                  <a:xfrm>
                    <a:off x="-1" y="19581"/>
                    <a:ext cx="1411700" cy="516447"/>
                  </a:xfrm>
                  <a:prstGeom prst="rect">
                    <a:avLst/>
                  </a:prstGeom>
                  <a:noFill/>
                  <a:ln w="25400" cap="flat">
                    <a:solidFill>
                      <a:srgbClr val="C82506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</a:p>
                </p:txBody>
              </p:sp>
            </p:grpSp>
          </p:grpSp>
          <p:grpSp>
            <p:nvGrpSpPr>
              <p:cNvPr id="369" name="Group 369"/>
              <p:cNvGrpSpPr/>
              <p:nvPr/>
            </p:nvGrpSpPr>
            <p:grpSpPr>
              <a:xfrm>
                <a:off x="-2" y="160284"/>
                <a:ext cx="315907" cy="211948"/>
                <a:chOff x="0" y="-1"/>
                <a:chExt cx="315906" cy="211947"/>
              </a:xfrm>
            </p:grpSpPr>
            <p:sp>
              <p:nvSpPr>
                <p:cNvPr id="367" name="Shape 367"/>
                <p:cNvSpPr/>
                <p:nvPr/>
              </p:nvSpPr>
              <p:spPr>
                <a:xfrm flipH="1" flipV="1">
                  <a:off x="-1" y="-2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368" name="Shape 368"/>
                <p:cNvSpPr/>
                <p:nvPr/>
              </p:nvSpPr>
              <p:spPr>
                <a:xfrm flipH="1" flipV="1">
                  <a:off x="-1" y="211945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</p:grpSp>
        <p:grpSp>
          <p:nvGrpSpPr>
            <p:cNvPr id="379" name="Group 379"/>
            <p:cNvGrpSpPr/>
            <p:nvPr/>
          </p:nvGrpSpPr>
          <p:grpSpPr>
            <a:xfrm>
              <a:off x="251319" y="738605"/>
              <a:ext cx="1754991" cy="560401"/>
              <a:chOff x="0" y="0"/>
              <a:chExt cx="1754990" cy="560400"/>
            </a:xfrm>
          </p:grpSpPr>
          <p:grpSp>
            <p:nvGrpSpPr>
              <p:cNvPr id="373" name="Group 373"/>
              <p:cNvGrpSpPr/>
              <p:nvPr/>
            </p:nvGrpSpPr>
            <p:grpSpPr>
              <a:xfrm>
                <a:off x="1439085" y="186925"/>
                <a:ext cx="315906" cy="211948"/>
                <a:chOff x="0" y="0"/>
                <a:chExt cx="315904" cy="211947"/>
              </a:xfrm>
            </p:grpSpPr>
            <p:sp>
              <p:nvSpPr>
                <p:cNvPr id="371" name="Shape 371"/>
                <p:cNvSpPr/>
                <p:nvPr/>
              </p:nvSpPr>
              <p:spPr>
                <a:xfrm flipV="1">
                  <a:off x="0" y="-1"/>
                  <a:ext cx="315905" cy="3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372" name="Shape 372"/>
                <p:cNvSpPr/>
                <p:nvPr/>
              </p:nvSpPr>
              <p:spPr>
                <a:xfrm flipV="1">
                  <a:off x="0" y="211946"/>
                  <a:ext cx="315905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  <p:grpSp>
            <p:nvGrpSpPr>
              <p:cNvPr id="378" name="Group 378"/>
              <p:cNvGrpSpPr/>
              <p:nvPr/>
            </p:nvGrpSpPr>
            <p:grpSpPr>
              <a:xfrm>
                <a:off x="-1" y="-1"/>
                <a:ext cx="1432428" cy="560402"/>
                <a:chOff x="0" y="0"/>
                <a:chExt cx="1432426" cy="560400"/>
              </a:xfrm>
            </p:grpSpPr>
            <p:pic>
              <p:nvPicPr>
                <p:cNvPr id="374" name="image7.jpeg"/>
                <p:cNvPicPr/>
                <p:nvPr/>
              </p:nvPicPr>
              <p:blipFill>
                <a:blip r:embed="rId5">
                  <a:extLst/>
                </a:blip>
                <a:stretch>
                  <a:fillRect/>
                </a:stretch>
              </p:blipFill>
              <p:spPr>
                <a:xfrm>
                  <a:off x="-1" y="-1"/>
                  <a:ext cx="753114" cy="55880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grpSp>
              <p:nvGrpSpPr>
                <p:cNvPr id="377" name="Group 377"/>
                <p:cNvGrpSpPr/>
                <p:nvPr/>
              </p:nvGrpSpPr>
              <p:grpSpPr>
                <a:xfrm>
                  <a:off x="15617" y="1596"/>
                  <a:ext cx="1416810" cy="558805"/>
                  <a:chOff x="0" y="0"/>
                  <a:chExt cx="1416808" cy="558803"/>
                </a:xfrm>
              </p:grpSpPr>
              <p:pic>
                <p:nvPicPr>
                  <p:cNvPr id="375" name="image7.jpeg"/>
                  <p:cNvPicPr/>
                  <p:nvPr/>
                </p:nvPicPr>
                <p:blipFill>
                  <a:blip r:embed="rId5">
                    <a:extLst/>
                  </a:blip>
                  <a:stretch>
                    <a:fillRect/>
                  </a:stretch>
                </p:blipFill>
                <p:spPr>
                  <a:xfrm>
                    <a:off x="663694" y="0"/>
                    <a:ext cx="753115" cy="558804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sp>
                <p:nvSpPr>
                  <p:cNvPr id="376" name="Shape 376"/>
                  <p:cNvSpPr/>
                  <p:nvPr/>
                </p:nvSpPr>
                <p:spPr>
                  <a:xfrm>
                    <a:off x="-1" y="19581"/>
                    <a:ext cx="1411699" cy="516447"/>
                  </a:xfrm>
                  <a:prstGeom prst="rect">
                    <a:avLst/>
                  </a:prstGeom>
                  <a:noFill/>
                  <a:ln w="25400" cap="flat">
                    <a:solidFill>
                      <a:srgbClr val="C82506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</a:p>
                </p:txBody>
              </p:sp>
            </p:grpSp>
          </p:grpSp>
        </p:grpSp>
        <p:grpSp>
          <p:nvGrpSpPr>
            <p:cNvPr id="388" name="Group 388"/>
            <p:cNvGrpSpPr/>
            <p:nvPr/>
          </p:nvGrpSpPr>
          <p:grpSpPr>
            <a:xfrm>
              <a:off x="-3" y="1492120"/>
              <a:ext cx="1748817" cy="560401"/>
              <a:chOff x="-1" y="0"/>
              <a:chExt cx="1748816" cy="560400"/>
            </a:xfrm>
          </p:grpSpPr>
          <p:grpSp>
            <p:nvGrpSpPr>
              <p:cNvPr id="384" name="Group 384"/>
              <p:cNvGrpSpPr/>
              <p:nvPr/>
            </p:nvGrpSpPr>
            <p:grpSpPr>
              <a:xfrm>
                <a:off x="316386" y="-1"/>
                <a:ext cx="1432429" cy="560402"/>
                <a:chOff x="0" y="0"/>
                <a:chExt cx="1432428" cy="560400"/>
              </a:xfrm>
            </p:grpSpPr>
            <p:pic>
              <p:nvPicPr>
                <p:cNvPr id="380" name="image7.jpeg"/>
                <p:cNvPicPr/>
                <p:nvPr/>
              </p:nvPicPr>
              <p:blipFill>
                <a:blip r:embed="rId5">
                  <a:extLst/>
                </a:blip>
                <a:stretch>
                  <a:fillRect/>
                </a:stretch>
              </p:blipFill>
              <p:spPr>
                <a:xfrm>
                  <a:off x="0" y="-1"/>
                  <a:ext cx="753114" cy="55880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grpSp>
              <p:nvGrpSpPr>
                <p:cNvPr id="383" name="Group 383"/>
                <p:cNvGrpSpPr/>
                <p:nvPr/>
              </p:nvGrpSpPr>
              <p:grpSpPr>
                <a:xfrm>
                  <a:off x="15618" y="1596"/>
                  <a:ext cx="1416811" cy="558805"/>
                  <a:chOff x="0" y="0"/>
                  <a:chExt cx="1416810" cy="558803"/>
                </a:xfrm>
              </p:grpSpPr>
              <p:pic>
                <p:nvPicPr>
                  <p:cNvPr id="381" name="image7.jpeg"/>
                  <p:cNvPicPr/>
                  <p:nvPr/>
                </p:nvPicPr>
                <p:blipFill>
                  <a:blip r:embed="rId5">
                    <a:extLst/>
                  </a:blip>
                  <a:stretch>
                    <a:fillRect/>
                  </a:stretch>
                </p:blipFill>
                <p:spPr>
                  <a:xfrm>
                    <a:off x="663695" y="0"/>
                    <a:ext cx="753116" cy="558804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sp>
                <p:nvSpPr>
                  <p:cNvPr id="382" name="Shape 382"/>
                  <p:cNvSpPr/>
                  <p:nvPr/>
                </p:nvSpPr>
                <p:spPr>
                  <a:xfrm>
                    <a:off x="-1" y="19581"/>
                    <a:ext cx="1411700" cy="516447"/>
                  </a:xfrm>
                  <a:prstGeom prst="rect">
                    <a:avLst/>
                  </a:prstGeom>
                  <a:noFill/>
                  <a:ln w="25400" cap="flat">
                    <a:solidFill>
                      <a:srgbClr val="C82506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</a:p>
                </p:txBody>
              </p:sp>
            </p:grpSp>
          </p:grpSp>
          <p:grpSp>
            <p:nvGrpSpPr>
              <p:cNvPr id="387" name="Group 387"/>
              <p:cNvGrpSpPr/>
              <p:nvPr/>
            </p:nvGrpSpPr>
            <p:grpSpPr>
              <a:xfrm>
                <a:off x="-2" y="160284"/>
                <a:ext cx="315907" cy="211948"/>
                <a:chOff x="0" y="-1"/>
                <a:chExt cx="315906" cy="211947"/>
              </a:xfrm>
            </p:grpSpPr>
            <p:sp>
              <p:nvSpPr>
                <p:cNvPr id="385" name="Shape 385"/>
                <p:cNvSpPr/>
                <p:nvPr/>
              </p:nvSpPr>
              <p:spPr>
                <a:xfrm flipH="1" flipV="1">
                  <a:off x="-1" y="-2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386" name="Shape 386"/>
                <p:cNvSpPr/>
                <p:nvPr/>
              </p:nvSpPr>
              <p:spPr>
                <a:xfrm flipH="1" flipV="1">
                  <a:off x="-1" y="211945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</p:grpSp>
      </p:grpSp>
      <p:sp>
        <p:nvSpPr>
          <p:cNvPr id="390" name="Shape 390"/>
          <p:cNvSpPr/>
          <p:nvPr/>
        </p:nvSpPr>
        <p:spPr>
          <a:xfrm>
            <a:off x="9259348" y="1978567"/>
            <a:ext cx="3430979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9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900"/>
              <a:t>General Assumption</a:t>
            </a:r>
          </a:p>
        </p:txBody>
      </p:sp>
      <p:sp>
        <p:nvSpPr>
          <p:cNvPr id="391" name="Shape 391"/>
          <p:cNvSpPr/>
          <p:nvPr/>
        </p:nvSpPr>
        <p:spPr>
          <a:xfrm>
            <a:off x="9922192" y="1377101"/>
            <a:ext cx="2105292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 sz="1800"/>
            </a:pPr>
            <a:r>
              <a:rPr b="1" sz="3100"/>
              <a:t>Black-box </a:t>
            </a:r>
          </a:p>
        </p:txBody>
      </p:sp>
      <p:grpSp>
        <p:nvGrpSpPr>
          <p:cNvPr id="394" name="Group 394"/>
          <p:cNvGrpSpPr/>
          <p:nvPr/>
        </p:nvGrpSpPr>
        <p:grpSpPr>
          <a:xfrm>
            <a:off x="10379723" y="2727731"/>
            <a:ext cx="1139430" cy="886750"/>
            <a:chOff x="0" y="0"/>
            <a:chExt cx="1139428" cy="886748"/>
          </a:xfrm>
        </p:grpSpPr>
        <p:sp>
          <p:nvSpPr>
            <p:cNvPr id="392" name="Shape 392"/>
            <p:cNvSpPr/>
            <p:nvPr/>
          </p:nvSpPr>
          <p:spPr>
            <a:xfrm>
              <a:off x="0" y="0"/>
              <a:ext cx="1139429" cy="886749"/>
            </a:xfrm>
            <a:prstGeom prst="rect">
              <a:avLst/>
            </a:prstGeom>
            <a:blipFill rotWithShape="1">
              <a:blip r:embed="rId6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50800" dist="12700" dir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</a:p>
          </p:txBody>
        </p:sp>
        <p:sp>
          <p:nvSpPr>
            <p:cNvPr id="393" name="Shape 393"/>
            <p:cNvSpPr/>
            <p:nvPr/>
          </p:nvSpPr>
          <p:spPr>
            <a:xfrm>
              <a:off x="0" y="208424"/>
              <a:ext cx="1139429" cy="469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f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/>
          <p:nvPr/>
        </p:nvSpPr>
        <p:spPr>
          <a:xfrm>
            <a:off x="1440315" y="1109128"/>
            <a:ext cx="7567235" cy="7112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b="1" sz="4000">
                <a:solidFill>
                  <a:srgbClr val="00882B"/>
                </a:solidFill>
                <a:latin typeface="+mn-lt"/>
                <a:ea typeface="+mn-ea"/>
                <a:cs typeface="+mn-cs"/>
                <a:sym typeface="Helvetica"/>
              </a:rPr>
              <a:t>Black-box</a:t>
            </a:r>
            <a:r>
              <a:rPr b="1" sz="4000"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sz="4000"/>
              <a:t>General Assumptions</a:t>
            </a:r>
          </a:p>
        </p:txBody>
      </p:sp>
      <p:sp>
        <p:nvSpPr>
          <p:cNvPr id="397" name="Shape 397"/>
          <p:cNvSpPr/>
          <p:nvPr/>
        </p:nvSpPr>
        <p:spPr>
          <a:xfrm>
            <a:off x="2033528" y="2467978"/>
            <a:ext cx="8625321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765527" indent="-765527">
              <a:lnSpc>
                <a:spcPct val="200000"/>
              </a:lnSpc>
              <a:buClr>
                <a:srgbClr val="0365C0"/>
              </a:buClr>
              <a:buSzPct val="75000"/>
              <a:buFont typeface="Helvetica Light"/>
              <a:buChar char="❖"/>
              <a:defRPr sz="3100"/>
            </a:lvl1pPr>
          </a:lstStyle>
          <a:p>
            <a:pPr lvl="0">
              <a:defRPr sz="1800"/>
            </a:pPr>
            <a:r>
              <a:rPr sz="3100"/>
              <a:t>instantiate with several hardness assumptions</a:t>
            </a:r>
          </a:p>
        </p:txBody>
      </p:sp>
      <p:sp>
        <p:nvSpPr>
          <p:cNvPr id="398" name="Shape 398"/>
          <p:cNvSpPr/>
          <p:nvPr/>
        </p:nvSpPr>
        <p:spPr>
          <a:xfrm>
            <a:off x="2071894" y="3687117"/>
            <a:ext cx="6304078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790222" indent="-790222" algn="l">
              <a:lnSpc>
                <a:spcPct val="200000"/>
              </a:lnSpc>
              <a:buClr>
                <a:srgbClr val="0365C0"/>
              </a:buClr>
              <a:buSzPct val="75000"/>
              <a:buFont typeface="Helvetica Light"/>
              <a:buChar char="❖"/>
              <a:defRPr sz="3200"/>
            </a:lvl1pPr>
          </a:lstStyle>
          <a:p>
            <a:pPr lvl="0">
              <a:defRPr sz="1800"/>
            </a:pPr>
            <a:r>
              <a:rPr sz="3200"/>
              <a:t>no need of circuit, NP reduction</a:t>
            </a:r>
          </a:p>
        </p:txBody>
      </p:sp>
      <p:sp>
        <p:nvSpPr>
          <p:cNvPr id="399" name="Shape 399"/>
          <p:cNvSpPr/>
          <p:nvPr/>
        </p:nvSpPr>
        <p:spPr>
          <a:xfrm>
            <a:off x="2019858" y="5015138"/>
            <a:ext cx="10097415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marL="790222" indent="-790222" algn="l">
              <a:lnSpc>
                <a:spcPct val="200000"/>
              </a:lnSpc>
              <a:buClr>
                <a:srgbClr val="0365C0"/>
              </a:buClr>
              <a:buSzPct val="75000"/>
              <a:buFont typeface="Helvetica Light"/>
              <a:buChar char="❖"/>
              <a:defRPr sz="1800"/>
            </a:pPr>
            <a:r>
              <a:rPr sz="3200"/>
              <a:t>primitives can be instantiated with hardware/</a:t>
            </a:r>
            <a:r>
              <a:rPr sz="3200">
                <a:solidFill>
                  <a:srgbClr val="C82506"/>
                </a:solidFill>
              </a:rPr>
              <a:t>oracles</a:t>
            </a:r>
            <a:r>
              <a:rPr sz="3200"/>
              <a:t> </a:t>
            </a:r>
          </a:p>
        </p:txBody>
      </p:sp>
      <p:sp>
        <p:nvSpPr>
          <p:cNvPr id="400" name="Shape 400"/>
          <p:cNvSpPr/>
          <p:nvPr/>
        </p:nvSpPr>
        <p:spPr>
          <a:xfrm flipV="1">
            <a:off x="1396999" y="1041399"/>
            <a:ext cx="2" cy="5138494"/>
          </a:xfrm>
          <a:prstGeom prst="line">
            <a:avLst/>
          </a:prstGeom>
          <a:ln w="25400">
            <a:solidFill>
              <a:srgbClr val="0365C0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01" name="Shape 401"/>
          <p:cNvSpPr/>
          <p:nvPr/>
        </p:nvSpPr>
        <p:spPr>
          <a:xfrm>
            <a:off x="668866" y="1888065"/>
            <a:ext cx="9813037" cy="2"/>
          </a:xfrm>
          <a:prstGeom prst="line">
            <a:avLst/>
          </a:prstGeom>
          <a:ln w="25400">
            <a:solidFill>
              <a:srgbClr val="0365C0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409" name="Group 409"/>
          <p:cNvGrpSpPr/>
          <p:nvPr/>
        </p:nvGrpSpPr>
        <p:grpSpPr>
          <a:xfrm>
            <a:off x="1156781" y="5743999"/>
            <a:ext cx="8837206" cy="1818009"/>
            <a:chOff x="-1" y="0"/>
            <a:chExt cx="8837205" cy="1818008"/>
          </a:xfrm>
        </p:grpSpPr>
        <p:grpSp>
          <p:nvGrpSpPr>
            <p:cNvPr id="407" name="Group 407"/>
            <p:cNvGrpSpPr/>
            <p:nvPr/>
          </p:nvGrpSpPr>
          <p:grpSpPr>
            <a:xfrm>
              <a:off x="-2" y="120112"/>
              <a:ext cx="8837207" cy="1546672"/>
              <a:chOff x="0" y="0"/>
              <a:chExt cx="8837205" cy="1546670"/>
            </a:xfrm>
          </p:grpSpPr>
          <p:sp>
            <p:nvSpPr>
              <p:cNvPr id="402" name="Shape 402"/>
              <p:cNvSpPr/>
              <p:nvPr/>
            </p:nvSpPr>
            <p:spPr>
              <a:xfrm>
                <a:off x="0" y="433971"/>
                <a:ext cx="3377077" cy="1016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>
                <a:lvl1pPr>
                  <a:defRPr sz="3000">
                    <a:latin typeface="+mn-lt"/>
                    <a:ea typeface="+mn-ea"/>
                    <a:cs typeface="+mn-cs"/>
                    <a:sym typeface="Helvetica"/>
                  </a:defRPr>
                </a:lvl1pPr>
              </a:lstStyle>
              <a:p>
                <a:pPr lvl="0">
                  <a:defRPr sz="1800"/>
                </a:pPr>
                <a:r>
                  <a:rPr sz="3000"/>
                  <a:t>General Assumption</a:t>
                </a:r>
              </a:p>
            </p:txBody>
          </p:sp>
          <p:sp>
            <p:nvSpPr>
              <p:cNvPr id="403" name="Shape 403"/>
              <p:cNvSpPr/>
              <p:nvPr/>
            </p:nvSpPr>
            <p:spPr>
              <a:xfrm>
                <a:off x="5460129" y="530670"/>
                <a:ext cx="3377077" cy="10160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>
                <a:lvl1pPr>
                  <a:defRPr sz="3000">
                    <a:latin typeface="+mn-lt"/>
                    <a:ea typeface="+mn-ea"/>
                    <a:cs typeface="+mn-cs"/>
                    <a:sym typeface="Helvetica"/>
                  </a:defRPr>
                </a:lvl1pPr>
              </a:lstStyle>
              <a:p>
                <a:pPr lvl="0">
                  <a:defRPr sz="1800"/>
                </a:pPr>
                <a:r>
                  <a:rPr sz="3000"/>
                  <a:t>General Assumption</a:t>
                </a:r>
              </a:p>
            </p:txBody>
          </p:sp>
          <p:sp>
            <p:nvSpPr>
              <p:cNvPr id="404" name="Shape 404"/>
              <p:cNvSpPr/>
              <p:nvPr/>
            </p:nvSpPr>
            <p:spPr>
              <a:xfrm>
                <a:off x="6247098" y="0"/>
                <a:ext cx="1803139" cy="5588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>
                <a:lvl1pPr>
                  <a:defRPr sz="3000">
                    <a:latin typeface="+mn-lt"/>
                    <a:ea typeface="+mn-ea"/>
                    <a:cs typeface="+mn-cs"/>
                    <a:sym typeface="Helvetica"/>
                  </a:defRPr>
                </a:lvl1pPr>
              </a:lstStyle>
              <a:p>
                <a:pPr lvl="0">
                  <a:defRPr sz="1800"/>
                </a:pPr>
                <a:r>
                  <a:rPr sz="3000"/>
                  <a:t>Black-box </a:t>
                </a:r>
              </a:p>
            </p:txBody>
          </p:sp>
          <p:sp>
            <p:nvSpPr>
              <p:cNvPr id="405" name="Shape 405"/>
              <p:cNvSpPr/>
              <p:nvPr/>
            </p:nvSpPr>
            <p:spPr>
              <a:xfrm>
                <a:off x="4079504" y="19451"/>
                <a:ext cx="491283" cy="113222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>
                <a:lvl1pPr>
                  <a:defRPr sz="6400">
                    <a:solidFill>
                      <a:srgbClr val="B36AE2"/>
                    </a:solidFill>
                    <a:latin typeface="Chalkduster"/>
                    <a:ea typeface="Chalkduster"/>
                    <a:cs typeface="Chalkduster"/>
                    <a:sym typeface="Chalkduster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6400">
                    <a:solidFill>
                      <a:srgbClr val="B36AE2"/>
                    </a:solidFill>
                  </a:rPr>
                  <a:t>?</a:t>
                </a:r>
              </a:p>
            </p:txBody>
          </p:sp>
          <p:pic>
            <p:nvPicPr>
              <p:cNvPr id="406" name="image8.png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3544439" y="839927"/>
                <a:ext cx="1627413" cy="56357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408" name="image9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39544" y="-1"/>
              <a:ext cx="8158116" cy="181800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14" name="Group 414"/>
          <p:cNvGrpSpPr/>
          <p:nvPr/>
        </p:nvGrpSpPr>
        <p:grpSpPr>
          <a:xfrm>
            <a:off x="8746161" y="5082708"/>
            <a:ext cx="3962913" cy="3674761"/>
            <a:chOff x="0" y="-1"/>
            <a:chExt cx="3962911" cy="3674760"/>
          </a:xfrm>
        </p:grpSpPr>
        <p:pic>
          <p:nvPicPr>
            <p:cNvPr id="410" name="image10.png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-1" y="-2"/>
              <a:ext cx="3962913" cy="3674762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</p:pic>
        <p:grpSp>
          <p:nvGrpSpPr>
            <p:cNvPr id="413" name="Group 413"/>
            <p:cNvGrpSpPr/>
            <p:nvPr/>
          </p:nvGrpSpPr>
          <p:grpSpPr>
            <a:xfrm>
              <a:off x="1048004" y="649714"/>
              <a:ext cx="1866904" cy="2375329"/>
              <a:chOff x="0" y="0"/>
              <a:chExt cx="1866902" cy="2375328"/>
            </a:xfrm>
          </p:grpSpPr>
          <p:pic>
            <p:nvPicPr>
              <p:cNvPr id="411" name="image8.jpeg"/>
              <p:cNvPicPr/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0" y="508424"/>
                <a:ext cx="1866903" cy="186690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412" name="Shape 412"/>
              <p:cNvSpPr/>
              <p:nvPr/>
            </p:nvSpPr>
            <p:spPr>
              <a:xfrm>
                <a:off x="359664" y="-1"/>
                <a:ext cx="1147573" cy="647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 sz="3600"/>
                  <a:t>more</a:t>
                </a:r>
              </a:p>
            </p:txBody>
          </p:sp>
        </p:grp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4" grpId="2"/>
      <p:bldP build="whole" bldLvl="1" animBg="1" rev="0" advAuto="0" spid="409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/>
          <p:nvPr/>
        </p:nvSpPr>
        <p:spPr>
          <a:xfrm flipH="1" rot="10800000">
            <a:off x="-19919" y="1474"/>
            <a:ext cx="5930940" cy="2917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73FCD6"/>
          </a:solidFill>
          <a:ln w="12700">
            <a:miter lim="400000"/>
          </a:ln>
          <a:effectLst>
            <a:outerShdw sx="100000" sy="100000" kx="0" ky="0" algn="b" rotWithShape="0" blurRad="25400" dist="25400" dir="2388334">
              <a:srgbClr val="000000">
                <a:alpha val="7931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17" name="Shape 417"/>
          <p:cNvSpPr/>
          <p:nvPr/>
        </p:nvSpPr>
        <p:spPr>
          <a:xfrm>
            <a:off x="178979" y="126715"/>
            <a:ext cx="218520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Black-box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protocols</a:t>
            </a:r>
          </a:p>
        </p:txBody>
      </p:sp>
      <p:grpSp>
        <p:nvGrpSpPr>
          <p:cNvPr id="420" name="Group 420"/>
          <p:cNvGrpSpPr/>
          <p:nvPr/>
        </p:nvGrpSpPr>
        <p:grpSpPr>
          <a:xfrm>
            <a:off x="1898280" y="4237375"/>
            <a:ext cx="2145343" cy="558801"/>
            <a:chOff x="0" y="0"/>
            <a:chExt cx="2145342" cy="558800"/>
          </a:xfrm>
        </p:grpSpPr>
        <p:sp>
          <p:nvSpPr>
            <p:cNvPr id="418" name="Shape 418"/>
            <p:cNvSpPr/>
            <p:nvPr/>
          </p:nvSpPr>
          <p:spPr>
            <a:xfrm>
              <a:off x="0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419" name="Shape 419"/>
            <p:cNvSpPr/>
            <p:nvPr/>
          </p:nvSpPr>
          <p:spPr>
            <a:xfrm>
              <a:off x="1657027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sp>
        <p:nvSpPr>
          <p:cNvPr id="421" name="Shape 421"/>
          <p:cNvSpPr/>
          <p:nvPr/>
        </p:nvSpPr>
        <p:spPr>
          <a:xfrm>
            <a:off x="2136536" y="5014319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22" name="Shape 422"/>
          <p:cNvSpPr/>
          <p:nvPr/>
        </p:nvSpPr>
        <p:spPr>
          <a:xfrm>
            <a:off x="2136536" y="5943301"/>
            <a:ext cx="1437096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23" name="Shape 423"/>
          <p:cNvSpPr/>
          <p:nvPr/>
        </p:nvSpPr>
        <p:spPr>
          <a:xfrm>
            <a:off x="2043457" y="7563594"/>
            <a:ext cx="1437095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24" name="Shape 424"/>
          <p:cNvSpPr/>
          <p:nvPr/>
        </p:nvSpPr>
        <p:spPr>
          <a:xfrm>
            <a:off x="2149236" y="6737663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430" name="Group 430"/>
          <p:cNvGrpSpPr/>
          <p:nvPr/>
        </p:nvGrpSpPr>
        <p:grpSpPr>
          <a:xfrm>
            <a:off x="1848776" y="5962600"/>
            <a:ext cx="1648657" cy="660401"/>
            <a:chOff x="0" y="0"/>
            <a:chExt cx="1648655" cy="660400"/>
          </a:xfrm>
        </p:grpSpPr>
        <p:grpSp>
          <p:nvGrpSpPr>
            <p:cNvPr id="427" name="Group 427"/>
            <p:cNvGrpSpPr/>
            <p:nvPr/>
          </p:nvGrpSpPr>
          <p:grpSpPr>
            <a:xfrm>
              <a:off x="211558" y="0"/>
              <a:ext cx="1437098" cy="660401"/>
              <a:chOff x="0" y="0"/>
              <a:chExt cx="1437097" cy="660400"/>
            </a:xfrm>
          </p:grpSpPr>
          <p:sp>
            <p:nvSpPr>
              <p:cNvPr id="425" name="Shape 425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26" name="Shape 426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428" name="Shape 428"/>
            <p:cNvSpPr/>
            <p:nvPr/>
          </p:nvSpPr>
          <p:spPr>
            <a:xfrm flipH="1" flipV="1">
              <a:off x="-1" y="185259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429" name="Shape 429"/>
            <p:cNvSpPr/>
            <p:nvPr/>
          </p:nvSpPr>
          <p:spPr>
            <a:xfrm flipH="1">
              <a:off x="-1" y="425654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436" name="Group 436"/>
          <p:cNvGrpSpPr/>
          <p:nvPr/>
        </p:nvGrpSpPr>
        <p:grpSpPr>
          <a:xfrm>
            <a:off x="2042240" y="5041684"/>
            <a:ext cx="1651088" cy="660401"/>
            <a:chOff x="0" y="0"/>
            <a:chExt cx="1651086" cy="660400"/>
          </a:xfrm>
        </p:grpSpPr>
        <p:grpSp>
          <p:nvGrpSpPr>
            <p:cNvPr id="433" name="Group 433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431" name="Shape 431"/>
              <p:cNvSpPr/>
              <p:nvPr/>
            </p:nvSpPr>
            <p:spPr>
              <a:xfrm>
                <a:off x="103374" y="61481"/>
                <a:ext cx="1230348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32" name="Shape 432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434" name="Shape 434"/>
            <p:cNvSpPr/>
            <p:nvPr/>
          </p:nvSpPr>
          <p:spPr>
            <a:xfrm>
              <a:off x="1335183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435" name="Shape 435"/>
            <p:cNvSpPr/>
            <p:nvPr/>
          </p:nvSpPr>
          <p:spPr>
            <a:xfrm>
              <a:off x="1335183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442" name="Group 442"/>
          <p:cNvGrpSpPr/>
          <p:nvPr/>
        </p:nvGrpSpPr>
        <p:grpSpPr>
          <a:xfrm>
            <a:off x="2042240" y="6779380"/>
            <a:ext cx="1651088" cy="660401"/>
            <a:chOff x="0" y="0"/>
            <a:chExt cx="1651086" cy="660400"/>
          </a:xfrm>
        </p:grpSpPr>
        <p:grpSp>
          <p:nvGrpSpPr>
            <p:cNvPr id="439" name="Group 439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437" name="Shape 437"/>
              <p:cNvSpPr/>
              <p:nvPr/>
            </p:nvSpPr>
            <p:spPr>
              <a:xfrm>
                <a:off x="103374" y="61481"/>
                <a:ext cx="1230348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38" name="Shape 438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440" name="Shape 440"/>
            <p:cNvSpPr/>
            <p:nvPr/>
          </p:nvSpPr>
          <p:spPr>
            <a:xfrm>
              <a:off x="1335183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441" name="Shape 441"/>
            <p:cNvSpPr/>
            <p:nvPr/>
          </p:nvSpPr>
          <p:spPr>
            <a:xfrm>
              <a:off x="1335183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448" name="Group 448"/>
          <p:cNvGrpSpPr/>
          <p:nvPr/>
        </p:nvGrpSpPr>
        <p:grpSpPr>
          <a:xfrm>
            <a:off x="1852859" y="7596617"/>
            <a:ext cx="1648657" cy="660401"/>
            <a:chOff x="0" y="0"/>
            <a:chExt cx="1648655" cy="660400"/>
          </a:xfrm>
        </p:grpSpPr>
        <p:grpSp>
          <p:nvGrpSpPr>
            <p:cNvPr id="445" name="Group 445"/>
            <p:cNvGrpSpPr/>
            <p:nvPr/>
          </p:nvGrpSpPr>
          <p:grpSpPr>
            <a:xfrm>
              <a:off x="211558" y="0"/>
              <a:ext cx="1437098" cy="660401"/>
              <a:chOff x="0" y="0"/>
              <a:chExt cx="1437097" cy="660400"/>
            </a:xfrm>
          </p:grpSpPr>
          <p:sp>
            <p:nvSpPr>
              <p:cNvPr id="443" name="Shape 443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44" name="Shape 444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446" name="Shape 446"/>
            <p:cNvSpPr/>
            <p:nvPr/>
          </p:nvSpPr>
          <p:spPr>
            <a:xfrm flipH="1" flipV="1">
              <a:off x="-1" y="185259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447" name="Shape 447"/>
            <p:cNvSpPr/>
            <p:nvPr/>
          </p:nvSpPr>
          <p:spPr>
            <a:xfrm flipH="1">
              <a:off x="-1" y="425654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pic>
        <p:nvPicPr>
          <p:cNvPr id="449" name="image4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54557" y="2585934"/>
            <a:ext cx="1614895" cy="1651267"/>
          </a:xfrm>
          <a:prstGeom prst="rect">
            <a:avLst/>
          </a:prstGeom>
          <a:ln w="12700">
            <a:miter lim="400000"/>
          </a:ln>
        </p:spPr>
      </p:pic>
      <p:sp>
        <p:nvSpPr>
          <p:cNvPr id="450" name="Shape 450"/>
          <p:cNvSpPr/>
          <p:nvPr/>
        </p:nvSpPr>
        <p:spPr>
          <a:xfrm>
            <a:off x="1768173" y="2018003"/>
            <a:ext cx="318298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700"/>
              <a:t>Specific Assumption</a:t>
            </a:r>
          </a:p>
        </p:txBody>
      </p:sp>
      <p:sp>
        <p:nvSpPr>
          <p:cNvPr id="451" name="Shape 451"/>
          <p:cNvSpPr/>
          <p:nvPr/>
        </p:nvSpPr>
        <p:spPr>
          <a:xfrm>
            <a:off x="5458343" y="1968420"/>
            <a:ext cx="3659715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100"/>
              <a:t>General Assumption</a:t>
            </a:r>
          </a:p>
        </p:txBody>
      </p:sp>
      <p:pic>
        <p:nvPicPr>
          <p:cNvPr id="452" name="image3.png"/>
          <p:cNvPicPr/>
          <p:nvPr/>
        </p:nvPicPr>
        <p:blipFill>
          <a:blip r:embed="rId3">
            <a:extLst/>
          </a:blip>
          <a:srcRect l="0" t="0" r="41259" b="0"/>
          <a:stretch>
            <a:fillRect/>
          </a:stretch>
        </p:blipFill>
        <p:spPr>
          <a:xfrm>
            <a:off x="5775902" y="2652029"/>
            <a:ext cx="1139425" cy="119369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55" name="Group 455"/>
          <p:cNvGrpSpPr/>
          <p:nvPr/>
        </p:nvGrpSpPr>
        <p:grpSpPr>
          <a:xfrm>
            <a:off x="5179810" y="4293496"/>
            <a:ext cx="2145345" cy="558801"/>
            <a:chOff x="0" y="0"/>
            <a:chExt cx="2145343" cy="558800"/>
          </a:xfrm>
        </p:grpSpPr>
        <p:sp>
          <p:nvSpPr>
            <p:cNvPr id="453" name="Shape 453"/>
            <p:cNvSpPr/>
            <p:nvPr/>
          </p:nvSpPr>
          <p:spPr>
            <a:xfrm>
              <a:off x="0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454" name="Shape 454"/>
            <p:cNvSpPr/>
            <p:nvPr/>
          </p:nvSpPr>
          <p:spPr>
            <a:xfrm>
              <a:off x="1657028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sp>
        <p:nvSpPr>
          <p:cNvPr id="456" name="Shape 456"/>
          <p:cNvSpPr/>
          <p:nvPr/>
        </p:nvSpPr>
        <p:spPr>
          <a:xfrm>
            <a:off x="5418068" y="5070440"/>
            <a:ext cx="1437095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57" name="Shape 457"/>
          <p:cNvSpPr/>
          <p:nvPr/>
        </p:nvSpPr>
        <p:spPr>
          <a:xfrm>
            <a:off x="5418068" y="5999422"/>
            <a:ext cx="1437095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58" name="Shape 458"/>
          <p:cNvSpPr/>
          <p:nvPr/>
        </p:nvSpPr>
        <p:spPr>
          <a:xfrm>
            <a:off x="5418068" y="7536499"/>
            <a:ext cx="1437095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59" name="Shape 459"/>
          <p:cNvSpPr/>
          <p:nvPr/>
        </p:nvSpPr>
        <p:spPr>
          <a:xfrm>
            <a:off x="5430768" y="6793785"/>
            <a:ext cx="1437095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465" name="Group 465"/>
          <p:cNvGrpSpPr/>
          <p:nvPr/>
        </p:nvGrpSpPr>
        <p:grpSpPr>
          <a:xfrm>
            <a:off x="5426940" y="5065178"/>
            <a:ext cx="1651088" cy="660401"/>
            <a:chOff x="0" y="0"/>
            <a:chExt cx="1651087" cy="660400"/>
          </a:xfrm>
        </p:grpSpPr>
        <p:grpSp>
          <p:nvGrpSpPr>
            <p:cNvPr id="462" name="Group 462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460" name="Shape 460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461" name="Shape 461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463" name="Shape 463"/>
            <p:cNvSpPr/>
            <p:nvPr/>
          </p:nvSpPr>
          <p:spPr>
            <a:xfrm>
              <a:off x="1335184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464" name="Shape 464"/>
            <p:cNvSpPr/>
            <p:nvPr/>
          </p:nvSpPr>
          <p:spPr>
            <a:xfrm>
              <a:off x="1335184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468" name="Group 468"/>
          <p:cNvGrpSpPr/>
          <p:nvPr/>
        </p:nvGrpSpPr>
        <p:grpSpPr>
          <a:xfrm>
            <a:off x="7196273" y="2876724"/>
            <a:ext cx="1887995" cy="2342445"/>
            <a:chOff x="-1" y="0"/>
            <a:chExt cx="1887993" cy="2342443"/>
          </a:xfrm>
        </p:grpSpPr>
        <p:sp>
          <p:nvSpPr>
            <p:cNvPr id="466" name="Shape 466"/>
            <p:cNvSpPr/>
            <p:nvPr/>
          </p:nvSpPr>
          <p:spPr>
            <a:xfrm>
              <a:off x="291364" y="0"/>
              <a:ext cx="1596629" cy="406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000"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sz="1800"/>
              </a:pPr>
              <a:r>
                <a:rPr sz="2000"/>
                <a:t>NP-reduction</a:t>
              </a:r>
            </a:p>
          </p:txBody>
        </p:sp>
        <p:pic>
          <p:nvPicPr>
            <p:cNvPr id="467" name="image4.png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-2" y="363435"/>
              <a:ext cx="720695" cy="197901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96" name="Group 496"/>
          <p:cNvGrpSpPr/>
          <p:nvPr/>
        </p:nvGrpSpPr>
        <p:grpSpPr>
          <a:xfrm>
            <a:off x="5169081" y="6091004"/>
            <a:ext cx="2006313" cy="2052522"/>
            <a:chOff x="-2" y="0"/>
            <a:chExt cx="2006312" cy="2052521"/>
          </a:xfrm>
        </p:grpSpPr>
        <p:grpSp>
          <p:nvGrpSpPr>
            <p:cNvPr id="477" name="Group 477"/>
            <p:cNvGrpSpPr/>
            <p:nvPr/>
          </p:nvGrpSpPr>
          <p:grpSpPr>
            <a:xfrm>
              <a:off x="50797" y="-1"/>
              <a:ext cx="1748817" cy="560402"/>
              <a:chOff x="-1" y="0"/>
              <a:chExt cx="1748816" cy="560400"/>
            </a:xfrm>
          </p:grpSpPr>
          <p:grpSp>
            <p:nvGrpSpPr>
              <p:cNvPr id="473" name="Group 473"/>
              <p:cNvGrpSpPr/>
              <p:nvPr/>
            </p:nvGrpSpPr>
            <p:grpSpPr>
              <a:xfrm>
                <a:off x="316386" y="-1"/>
                <a:ext cx="1432429" cy="560402"/>
                <a:chOff x="0" y="0"/>
                <a:chExt cx="1432428" cy="560400"/>
              </a:xfrm>
            </p:grpSpPr>
            <p:pic>
              <p:nvPicPr>
                <p:cNvPr id="469" name="image7.jpeg"/>
                <p:cNvPicPr/>
                <p:nvPr/>
              </p:nvPicPr>
              <p:blipFill>
                <a:blip r:embed="rId5">
                  <a:extLst/>
                </a:blip>
                <a:stretch>
                  <a:fillRect/>
                </a:stretch>
              </p:blipFill>
              <p:spPr>
                <a:xfrm>
                  <a:off x="0" y="-1"/>
                  <a:ext cx="753114" cy="55880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grpSp>
              <p:nvGrpSpPr>
                <p:cNvPr id="472" name="Group 472"/>
                <p:cNvGrpSpPr/>
                <p:nvPr/>
              </p:nvGrpSpPr>
              <p:grpSpPr>
                <a:xfrm>
                  <a:off x="15618" y="1596"/>
                  <a:ext cx="1416811" cy="558805"/>
                  <a:chOff x="0" y="0"/>
                  <a:chExt cx="1416810" cy="558803"/>
                </a:xfrm>
              </p:grpSpPr>
              <p:pic>
                <p:nvPicPr>
                  <p:cNvPr id="470" name="image7.jpeg"/>
                  <p:cNvPicPr/>
                  <p:nvPr/>
                </p:nvPicPr>
                <p:blipFill>
                  <a:blip r:embed="rId5">
                    <a:extLst/>
                  </a:blip>
                  <a:stretch>
                    <a:fillRect/>
                  </a:stretch>
                </p:blipFill>
                <p:spPr>
                  <a:xfrm>
                    <a:off x="663695" y="0"/>
                    <a:ext cx="753116" cy="558804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sp>
                <p:nvSpPr>
                  <p:cNvPr id="471" name="Shape 471"/>
                  <p:cNvSpPr/>
                  <p:nvPr/>
                </p:nvSpPr>
                <p:spPr>
                  <a:xfrm>
                    <a:off x="-1" y="19581"/>
                    <a:ext cx="1411700" cy="516447"/>
                  </a:xfrm>
                  <a:prstGeom prst="rect">
                    <a:avLst/>
                  </a:prstGeom>
                  <a:noFill/>
                  <a:ln w="25400" cap="flat">
                    <a:solidFill>
                      <a:srgbClr val="C82506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</a:p>
                </p:txBody>
              </p:sp>
            </p:grpSp>
          </p:grpSp>
          <p:grpSp>
            <p:nvGrpSpPr>
              <p:cNvPr id="476" name="Group 476"/>
              <p:cNvGrpSpPr/>
              <p:nvPr/>
            </p:nvGrpSpPr>
            <p:grpSpPr>
              <a:xfrm>
                <a:off x="-2" y="160284"/>
                <a:ext cx="315907" cy="211948"/>
                <a:chOff x="0" y="-1"/>
                <a:chExt cx="315906" cy="211947"/>
              </a:xfrm>
            </p:grpSpPr>
            <p:sp>
              <p:nvSpPr>
                <p:cNvPr id="474" name="Shape 474"/>
                <p:cNvSpPr/>
                <p:nvPr/>
              </p:nvSpPr>
              <p:spPr>
                <a:xfrm flipH="1" flipV="1">
                  <a:off x="-1" y="-2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475" name="Shape 475"/>
                <p:cNvSpPr/>
                <p:nvPr/>
              </p:nvSpPr>
              <p:spPr>
                <a:xfrm flipH="1" flipV="1">
                  <a:off x="-1" y="211945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</p:grpSp>
        <p:grpSp>
          <p:nvGrpSpPr>
            <p:cNvPr id="486" name="Group 486"/>
            <p:cNvGrpSpPr/>
            <p:nvPr/>
          </p:nvGrpSpPr>
          <p:grpSpPr>
            <a:xfrm>
              <a:off x="251319" y="738605"/>
              <a:ext cx="1754991" cy="560401"/>
              <a:chOff x="0" y="0"/>
              <a:chExt cx="1754990" cy="560400"/>
            </a:xfrm>
          </p:grpSpPr>
          <p:grpSp>
            <p:nvGrpSpPr>
              <p:cNvPr id="480" name="Group 480"/>
              <p:cNvGrpSpPr/>
              <p:nvPr/>
            </p:nvGrpSpPr>
            <p:grpSpPr>
              <a:xfrm>
                <a:off x="1439085" y="186925"/>
                <a:ext cx="315906" cy="211948"/>
                <a:chOff x="0" y="0"/>
                <a:chExt cx="315904" cy="211947"/>
              </a:xfrm>
            </p:grpSpPr>
            <p:sp>
              <p:nvSpPr>
                <p:cNvPr id="478" name="Shape 478"/>
                <p:cNvSpPr/>
                <p:nvPr/>
              </p:nvSpPr>
              <p:spPr>
                <a:xfrm flipV="1">
                  <a:off x="0" y="-1"/>
                  <a:ext cx="315905" cy="3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479" name="Shape 479"/>
                <p:cNvSpPr/>
                <p:nvPr/>
              </p:nvSpPr>
              <p:spPr>
                <a:xfrm flipV="1">
                  <a:off x="0" y="211946"/>
                  <a:ext cx="315905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  <p:grpSp>
            <p:nvGrpSpPr>
              <p:cNvPr id="485" name="Group 485"/>
              <p:cNvGrpSpPr/>
              <p:nvPr/>
            </p:nvGrpSpPr>
            <p:grpSpPr>
              <a:xfrm>
                <a:off x="-1" y="-1"/>
                <a:ext cx="1432428" cy="560402"/>
                <a:chOff x="0" y="0"/>
                <a:chExt cx="1432426" cy="560400"/>
              </a:xfrm>
            </p:grpSpPr>
            <p:pic>
              <p:nvPicPr>
                <p:cNvPr id="481" name="image7.jpeg"/>
                <p:cNvPicPr/>
                <p:nvPr/>
              </p:nvPicPr>
              <p:blipFill>
                <a:blip r:embed="rId5">
                  <a:extLst/>
                </a:blip>
                <a:stretch>
                  <a:fillRect/>
                </a:stretch>
              </p:blipFill>
              <p:spPr>
                <a:xfrm>
                  <a:off x="-1" y="-1"/>
                  <a:ext cx="753114" cy="55880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grpSp>
              <p:nvGrpSpPr>
                <p:cNvPr id="484" name="Group 484"/>
                <p:cNvGrpSpPr/>
                <p:nvPr/>
              </p:nvGrpSpPr>
              <p:grpSpPr>
                <a:xfrm>
                  <a:off x="15617" y="1596"/>
                  <a:ext cx="1416810" cy="558805"/>
                  <a:chOff x="0" y="0"/>
                  <a:chExt cx="1416808" cy="558803"/>
                </a:xfrm>
              </p:grpSpPr>
              <p:pic>
                <p:nvPicPr>
                  <p:cNvPr id="482" name="image7.jpeg"/>
                  <p:cNvPicPr/>
                  <p:nvPr/>
                </p:nvPicPr>
                <p:blipFill>
                  <a:blip r:embed="rId5">
                    <a:extLst/>
                  </a:blip>
                  <a:stretch>
                    <a:fillRect/>
                  </a:stretch>
                </p:blipFill>
                <p:spPr>
                  <a:xfrm>
                    <a:off x="663694" y="0"/>
                    <a:ext cx="753115" cy="558804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sp>
                <p:nvSpPr>
                  <p:cNvPr id="483" name="Shape 483"/>
                  <p:cNvSpPr/>
                  <p:nvPr/>
                </p:nvSpPr>
                <p:spPr>
                  <a:xfrm>
                    <a:off x="-1" y="19581"/>
                    <a:ext cx="1411699" cy="516447"/>
                  </a:xfrm>
                  <a:prstGeom prst="rect">
                    <a:avLst/>
                  </a:prstGeom>
                  <a:noFill/>
                  <a:ln w="25400" cap="flat">
                    <a:solidFill>
                      <a:srgbClr val="C82506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</a:p>
                </p:txBody>
              </p:sp>
            </p:grpSp>
          </p:grpSp>
        </p:grpSp>
        <p:grpSp>
          <p:nvGrpSpPr>
            <p:cNvPr id="495" name="Group 495"/>
            <p:cNvGrpSpPr/>
            <p:nvPr/>
          </p:nvGrpSpPr>
          <p:grpSpPr>
            <a:xfrm>
              <a:off x="-3" y="1492120"/>
              <a:ext cx="1748817" cy="560401"/>
              <a:chOff x="-1" y="0"/>
              <a:chExt cx="1748816" cy="560400"/>
            </a:xfrm>
          </p:grpSpPr>
          <p:grpSp>
            <p:nvGrpSpPr>
              <p:cNvPr id="491" name="Group 491"/>
              <p:cNvGrpSpPr/>
              <p:nvPr/>
            </p:nvGrpSpPr>
            <p:grpSpPr>
              <a:xfrm>
                <a:off x="316386" y="-1"/>
                <a:ext cx="1432429" cy="560402"/>
                <a:chOff x="0" y="0"/>
                <a:chExt cx="1432428" cy="560400"/>
              </a:xfrm>
            </p:grpSpPr>
            <p:pic>
              <p:nvPicPr>
                <p:cNvPr id="487" name="image7.jpeg"/>
                <p:cNvPicPr/>
                <p:nvPr/>
              </p:nvPicPr>
              <p:blipFill>
                <a:blip r:embed="rId5">
                  <a:extLst/>
                </a:blip>
                <a:stretch>
                  <a:fillRect/>
                </a:stretch>
              </p:blipFill>
              <p:spPr>
                <a:xfrm>
                  <a:off x="0" y="-1"/>
                  <a:ext cx="753114" cy="55880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grpSp>
              <p:nvGrpSpPr>
                <p:cNvPr id="490" name="Group 490"/>
                <p:cNvGrpSpPr/>
                <p:nvPr/>
              </p:nvGrpSpPr>
              <p:grpSpPr>
                <a:xfrm>
                  <a:off x="15618" y="1596"/>
                  <a:ext cx="1416811" cy="558805"/>
                  <a:chOff x="0" y="0"/>
                  <a:chExt cx="1416810" cy="558803"/>
                </a:xfrm>
              </p:grpSpPr>
              <p:pic>
                <p:nvPicPr>
                  <p:cNvPr id="488" name="image7.jpeg"/>
                  <p:cNvPicPr/>
                  <p:nvPr/>
                </p:nvPicPr>
                <p:blipFill>
                  <a:blip r:embed="rId5">
                    <a:extLst/>
                  </a:blip>
                  <a:stretch>
                    <a:fillRect/>
                  </a:stretch>
                </p:blipFill>
                <p:spPr>
                  <a:xfrm>
                    <a:off x="663695" y="0"/>
                    <a:ext cx="753116" cy="558804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sp>
                <p:nvSpPr>
                  <p:cNvPr id="489" name="Shape 489"/>
                  <p:cNvSpPr/>
                  <p:nvPr/>
                </p:nvSpPr>
                <p:spPr>
                  <a:xfrm>
                    <a:off x="-1" y="19581"/>
                    <a:ext cx="1411700" cy="516447"/>
                  </a:xfrm>
                  <a:prstGeom prst="rect">
                    <a:avLst/>
                  </a:prstGeom>
                  <a:noFill/>
                  <a:ln w="25400" cap="flat">
                    <a:solidFill>
                      <a:srgbClr val="C82506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</a:p>
                </p:txBody>
              </p:sp>
            </p:grpSp>
          </p:grpSp>
          <p:grpSp>
            <p:nvGrpSpPr>
              <p:cNvPr id="494" name="Group 494"/>
              <p:cNvGrpSpPr/>
              <p:nvPr/>
            </p:nvGrpSpPr>
            <p:grpSpPr>
              <a:xfrm>
                <a:off x="-2" y="160284"/>
                <a:ext cx="315907" cy="211948"/>
                <a:chOff x="0" y="-1"/>
                <a:chExt cx="315906" cy="211947"/>
              </a:xfrm>
            </p:grpSpPr>
            <p:sp>
              <p:nvSpPr>
                <p:cNvPr id="492" name="Shape 492"/>
                <p:cNvSpPr/>
                <p:nvPr/>
              </p:nvSpPr>
              <p:spPr>
                <a:xfrm flipH="1" flipV="1">
                  <a:off x="-1" y="-2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493" name="Shape 493"/>
                <p:cNvSpPr/>
                <p:nvPr/>
              </p:nvSpPr>
              <p:spPr>
                <a:xfrm flipH="1" flipV="1">
                  <a:off x="-1" y="211945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</p:grpSp>
      </p:grpSp>
      <p:sp>
        <p:nvSpPr>
          <p:cNvPr id="497" name="Shape 497"/>
          <p:cNvSpPr/>
          <p:nvPr/>
        </p:nvSpPr>
        <p:spPr>
          <a:xfrm>
            <a:off x="9259348" y="1978567"/>
            <a:ext cx="3430979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9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900"/>
              <a:t>General Assumption</a:t>
            </a:r>
          </a:p>
        </p:txBody>
      </p:sp>
      <p:sp>
        <p:nvSpPr>
          <p:cNvPr id="498" name="Shape 498"/>
          <p:cNvSpPr/>
          <p:nvPr/>
        </p:nvSpPr>
        <p:spPr>
          <a:xfrm>
            <a:off x="9922192" y="1377101"/>
            <a:ext cx="2105292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 sz="1800"/>
            </a:pPr>
            <a:r>
              <a:rPr b="1" sz="3100"/>
              <a:t>Black-box </a:t>
            </a:r>
          </a:p>
        </p:txBody>
      </p:sp>
      <p:grpSp>
        <p:nvGrpSpPr>
          <p:cNvPr id="501" name="Group 501"/>
          <p:cNvGrpSpPr/>
          <p:nvPr/>
        </p:nvGrpSpPr>
        <p:grpSpPr>
          <a:xfrm>
            <a:off x="10379723" y="2727731"/>
            <a:ext cx="1139430" cy="886750"/>
            <a:chOff x="0" y="0"/>
            <a:chExt cx="1139428" cy="886748"/>
          </a:xfrm>
        </p:grpSpPr>
        <p:sp>
          <p:nvSpPr>
            <p:cNvPr id="499" name="Shape 499"/>
            <p:cNvSpPr/>
            <p:nvPr/>
          </p:nvSpPr>
          <p:spPr>
            <a:xfrm>
              <a:off x="0" y="0"/>
              <a:ext cx="1139429" cy="886749"/>
            </a:xfrm>
            <a:prstGeom prst="rect">
              <a:avLst/>
            </a:prstGeom>
            <a:blipFill rotWithShape="1">
              <a:blip r:embed="rId6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50800" dist="12700" dir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</a:p>
          </p:txBody>
        </p:sp>
        <p:sp>
          <p:nvSpPr>
            <p:cNvPr id="500" name="Shape 500"/>
            <p:cNvSpPr/>
            <p:nvPr/>
          </p:nvSpPr>
          <p:spPr>
            <a:xfrm>
              <a:off x="0" y="208424"/>
              <a:ext cx="1139429" cy="469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f</a:t>
              </a:r>
            </a:p>
          </p:txBody>
        </p:sp>
      </p:grpSp>
      <p:grpSp>
        <p:nvGrpSpPr>
          <p:cNvPr id="504" name="Group 504"/>
          <p:cNvGrpSpPr/>
          <p:nvPr/>
        </p:nvGrpSpPr>
        <p:grpSpPr>
          <a:xfrm>
            <a:off x="7650959" y="4038327"/>
            <a:ext cx="2012552" cy="1297583"/>
            <a:chOff x="0" y="0"/>
            <a:chExt cx="2012550" cy="1297581"/>
          </a:xfrm>
        </p:grpSpPr>
        <p:pic>
          <p:nvPicPr>
            <p:cNvPr id="502" name="image12.png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-1" y="656262"/>
              <a:ext cx="2012552" cy="641320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355600" dist="0" dir="0">
                <a:srgbClr val="000000">
                  <a:alpha val="75000"/>
                </a:srgbClr>
              </a:outerShdw>
            </a:effectLst>
          </p:spPr>
        </p:pic>
        <p:sp>
          <p:nvSpPr>
            <p:cNvPr id="503" name="Shape 503"/>
            <p:cNvSpPr/>
            <p:nvPr/>
          </p:nvSpPr>
          <p:spPr>
            <a:xfrm>
              <a:off x="415824" y="-1"/>
              <a:ext cx="1115671" cy="533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800"/>
              </a:lvl1pPr>
            </a:lstStyle>
            <a:p>
              <a:pPr lvl="0">
                <a:defRPr sz="1800"/>
              </a:pPr>
              <a:r>
                <a:rPr sz="2800"/>
                <a:t>proof?</a:t>
              </a:r>
            </a:p>
          </p:txBody>
        </p:sp>
      </p:grpSp>
      <p:grpSp>
        <p:nvGrpSpPr>
          <p:cNvPr id="509" name="Group 509"/>
          <p:cNvGrpSpPr/>
          <p:nvPr/>
        </p:nvGrpSpPr>
        <p:grpSpPr>
          <a:xfrm>
            <a:off x="8660226" y="4634426"/>
            <a:ext cx="4118916" cy="3800081"/>
            <a:chOff x="0" y="0"/>
            <a:chExt cx="4118914" cy="3800080"/>
          </a:xfrm>
        </p:grpSpPr>
        <p:sp>
          <p:nvSpPr>
            <p:cNvPr id="505" name="Shape 505"/>
            <p:cNvSpPr/>
            <p:nvPr/>
          </p:nvSpPr>
          <p:spPr>
            <a:xfrm>
              <a:off x="-1" y="2530080"/>
              <a:ext cx="4118915" cy="1270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1900"/>
                <a:t>[Ishai-Kushilevitz-Lindell-Petrank06,</a:t>
              </a:r>
              <a:endParaRPr sz="1900"/>
            </a:p>
            <a:p>
              <a:pPr lvl="0">
                <a:defRPr sz="1800"/>
              </a:pPr>
              <a:r>
                <a:rPr sz="1900"/>
                <a:t>IK Ostrovsky-Sahai07, IKOPS11</a:t>
              </a:r>
              <a:endParaRPr sz="1900"/>
            </a:p>
            <a:p>
              <a:pPr lvl="0">
                <a:defRPr sz="1800"/>
              </a:pPr>
              <a:r>
                <a:rPr sz="1900"/>
                <a:t>Haitner08, Pass-Wee09,</a:t>
              </a:r>
              <a:endParaRPr sz="1900"/>
            </a:p>
            <a:p>
              <a:pPr lvl="0">
                <a:defRPr sz="1800"/>
              </a:pPr>
              <a:r>
                <a:rPr sz="1900"/>
                <a:t>Choi-Dachman-Soled-Malkin-Wee09]</a:t>
              </a:r>
            </a:p>
          </p:txBody>
        </p:sp>
        <p:grpSp>
          <p:nvGrpSpPr>
            <p:cNvPr id="508" name="Group 508"/>
            <p:cNvGrpSpPr/>
            <p:nvPr/>
          </p:nvGrpSpPr>
          <p:grpSpPr>
            <a:xfrm>
              <a:off x="1076439" y="0"/>
              <a:ext cx="2425548" cy="2052520"/>
              <a:chOff x="0" y="0"/>
              <a:chExt cx="2425547" cy="2052519"/>
            </a:xfrm>
          </p:grpSpPr>
          <p:sp>
            <p:nvSpPr>
              <p:cNvPr id="506" name="Shape 506"/>
              <p:cNvSpPr/>
              <p:nvPr/>
            </p:nvSpPr>
            <p:spPr>
              <a:xfrm>
                <a:off x="405814" y="429358"/>
                <a:ext cx="1613917" cy="1193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 sz="3600"/>
                  <a:t>cut &amp;</a:t>
                </a:r>
                <a:endParaRPr sz="3600"/>
              </a:p>
              <a:p>
                <a:pPr lvl="0">
                  <a:defRPr sz="1800"/>
                </a:pPr>
                <a:r>
                  <a:rPr sz="3600"/>
                  <a:t>choose</a:t>
                </a:r>
              </a:p>
            </p:txBody>
          </p:sp>
          <p:sp>
            <p:nvSpPr>
              <p:cNvPr id="507" name="Shape 507"/>
              <p:cNvSpPr/>
              <p:nvPr/>
            </p:nvSpPr>
            <p:spPr>
              <a:xfrm>
                <a:off x="-1" y="-1"/>
                <a:ext cx="2425549" cy="2052521"/>
              </a:xfrm>
              <a:prstGeom prst="rect">
                <a:avLst/>
              </a:prstGeom>
              <a:noFill/>
              <a:ln w="25400" cap="flat">
                <a:solidFill>
                  <a:srgbClr val="B36AE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</p:grp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4" grpId="1"/>
      <p:bldP build="whole" bldLvl="1" animBg="1" rev="0" advAuto="0" spid="509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/>
          <p:nvPr/>
        </p:nvSpPr>
        <p:spPr>
          <a:xfrm flipH="1" rot="10800000">
            <a:off x="-19919" y="1474"/>
            <a:ext cx="5930940" cy="2917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73FCD6"/>
          </a:solidFill>
          <a:ln w="12700">
            <a:miter lim="400000"/>
          </a:ln>
          <a:effectLst>
            <a:outerShdw sx="100000" sy="100000" kx="0" ky="0" algn="b" rotWithShape="0" blurRad="25400" dist="25400" dir="2388334">
              <a:srgbClr val="000000">
                <a:alpha val="7931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12" name="Shape 512"/>
          <p:cNvSpPr/>
          <p:nvPr/>
        </p:nvSpPr>
        <p:spPr>
          <a:xfrm>
            <a:off x="178979" y="126715"/>
            <a:ext cx="218520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Black-box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protocols</a:t>
            </a:r>
          </a:p>
        </p:txBody>
      </p:sp>
      <p:grpSp>
        <p:nvGrpSpPr>
          <p:cNvPr id="515" name="Group 515"/>
          <p:cNvGrpSpPr/>
          <p:nvPr/>
        </p:nvGrpSpPr>
        <p:grpSpPr>
          <a:xfrm>
            <a:off x="1898280" y="4237375"/>
            <a:ext cx="2145343" cy="558801"/>
            <a:chOff x="0" y="0"/>
            <a:chExt cx="2145342" cy="558800"/>
          </a:xfrm>
        </p:grpSpPr>
        <p:sp>
          <p:nvSpPr>
            <p:cNvPr id="513" name="Shape 513"/>
            <p:cNvSpPr/>
            <p:nvPr/>
          </p:nvSpPr>
          <p:spPr>
            <a:xfrm>
              <a:off x="0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514" name="Shape 514"/>
            <p:cNvSpPr/>
            <p:nvPr/>
          </p:nvSpPr>
          <p:spPr>
            <a:xfrm>
              <a:off x="1657027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sp>
        <p:nvSpPr>
          <p:cNvPr id="516" name="Shape 516"/>
          <p:cNvSpPr/>
          <p:nvPr/>
        </p:nvSpPr>
        <p:spPr>
          <a:xfrm>
            <a:off x="2136536" y="5014319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517" name="Shape 517"/>
          <p:cNvSpPr/>
          <p:nvPr/>
        </p:nvSpPr>
        <p:spPr>
          <a:xfrm>
            <a:off x="2136536" y="5943301"/>
            <a:ext cx="1437096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518" name="Shape 518"/>
          <p:cNvSpPr/>
          <p:nvPr/>
        </p:nvSpPr>
        <p:spPr>
          <a:xfrm>
            <a:off x="2043457" y="7563594"/>
            <a:ext cx="1437095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519" name="Shape 519"/>
          <p:cNvSpPr/>
          <p:nvPr/>
        </p:nvSpPr>
        <p:spPr>
          <a:xfrm>
            <a:off x="2149236" y="6737663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525" name="Group 525"/>
          <p:cNvGrpSpPr/>
          <p:nvPr/>
        </p:nvGrpSpPr>
        <p:grpSpPr>
          <a:xfrm>
            <a:off x="1848776" y="5962600"/>
            <a:ext cx="1648657" cy="660401"/>
            <a:chOff x="0" y="0"/>
            <a:chExt cx="1648655" cy="660400"/>
          </a:xfrm>
        </p:grpSpPr>
        <p:grpSp>
          <p:nvGrpSpPr>
            <p:cNvPr id="522" name="Group 522"/>
            <p:cNvGrpSpPr/>
            <p:nvPr/>
          </p:nvGrpSpPr>
          <p:grpSpPr>
            <a:xfrm>
              <a:off x="211558" y="0"/>
              <a:ext cx="1437098" cy="660401"/>
              <a:chOff x="0" y="0"/>
              <a:chExt cx="1437097" cy="660400"/>
            </a:xfrm>
          </p:grpSpPr>
          <p:sp>
            <p:nvSpPr>
              <p:cNvPr id="520" name="Shape 520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21" name="Shape 521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523" name="Shape 523"/>
            <p:cNvSpPr/>
            <p:nvPr/>
          </p:nvSpPr>
          <p:spPr>
            <a:xfrm flipH="1" flipV="1">
              <a:off x="-1" y="185259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524" name="Shape 524"/>
            <p:cNvSpPr/>
            <p:nvPr/>
          </p:nvSpPr>
          <p:spPr>
            <a:xfrm flipH="1">
              <a:off x="-1" y="425654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531" name="Group 531"/>
          <p:cNvGrpSpPr/>
          <p:nvPr/>
        </p:nvGrpSpPr>
        <p:grpSpPr>
          <a:xfrm>
            <a:off x="2042240" y="5041684"/>
            <a:ext cx="1651088" cy="660401"/>
            <a:chOff x="0" y="0"/>
            <a:chExt cx="1651086" cy="660400"/>
          </a:xfrm>
        </p:grpSpPr>
        <p:grpSp>
          <p:nvGrpSpPr>
            <p:cNvPr id="528" name="Group 528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526" name="Shape 526"/>
              <p:cNvSpPr/>
              <p:nvPr/>
            </p:nvSpPr>
            <p:spPr>
              <a:xfrm>
                <a:off x="103374" y="61481"/>
                <a:ext cx="1230348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27" name="Shape 527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529" name="Shape 529"/>
            <p:cNvSpPr/>
            <p:nvPr/>
          </p:nvSpPr>
          <p:spPr>
            <a:xfrm>
              <a:off x="1335183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530" name="Shape 530"/>
            <p:cNvSpPr/>
            <p:nvPr/>
          </p:nvSpPr>
          <p:spPr>
            <a:xfrm>
              <a:off x="1335183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537" name="Group 537"/>
          <p:cNvGrpSpPr/>
          <p:nvPr/>
        </p:nvGrpSpPr>
        <p:grpSpPr>
          <a:xfrm>
            <a:off x="2042240" y="6779380"/>
            <a:ext cx="1651088" cy="660401"/>
            <a:chOff x="0" y="0"/>
            <a:chExt cx="1651086" cy="660400"/>
          </a:xfrm>
        </p:grpSpPr>
        <p:grpSp>
          <p:nvGrpSpPr>
            <p:cNvPr id="534" name="Group 534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532" name="Shape 532"/>
              <p:cNvSpPr/>
              <p:nvPr/>
            </p:nvSpPr>
            <p:spPr>
              <a:xfrm>
                <a:off x="103374" y="61481"/>
                <a:ext cx="1230348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33" name="Shape 533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535" name="Shape 535"/>
            <p:cNvSpPr/>
            <p:nvPr/>
          </p:nvSpPr>
          <p:spPr>
            <a:xfrm>
              <a:off x="1335183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536" name="Shape 536"/>
            <p:cNvSpPr/>
            <p:nvPr/>
          </p:nvSpPr>
          <p:spPr>
            <a:xfrm>
              <a:off x="1335183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543" name="Group 543"/>
          <p:cNvGrpSpPr/>
          <p:nvPr/>
        </p:nvGrpSpPr>
        <p:grpSpPr>
          <a:xfrm>
            <a:off x="1852859" y="7596617"/>
            <a:ext cx="1648657" cy="660401"/>
            <a:chOff x="0" y="0"/>
            <a:chExt cx="1648655" cy="660400"/>
          </a:xfrm>
        </p:grpSpPr>
        <p:grpSp>
          <p:nvGrpSpPr>
            <p:cNvPr id="540" name="Group 540"/>
            <p:cNvGrpSpPr/>
            <p:nvPr/>
          </p:nvGrpSpPr>
          <p:grpSpPr>
            <a:xfrm>
              <a:off x="211558" y="0"/>
              <a:ext cx="1437098" cy="660401"/>
              <a:chOff x="0" y="0"/>
              <a:chExt cx="1437097" cy="660400"/>
            </a:xfrm>
          </p:grpSpPr>
          <p:sp>
            <p:nvSpPr>
              <p:cNvPr id="538" name="Shape 538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39" name="Shape 539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541" name="Shape 541"/>
            <p:cNvSpPr/>
            <p:nvPr/>
          </p:nvSpPr>
          <p:spPr>
            <a:xfrm flipH="1" flipV="1">
              <a:off x="-1" y="185259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542" name="Shape 542"/>
            <p:cNvSpPr/>
            <p:nvPr/>
          </p:nvSpPr>
          <p:spPr>
            <a:xfrm flipH="1">
              <a:off x="-1" y="425654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pic>
        <p:nvPicPr>
          <p:cNvPr id="544" name="image4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54557" y="2585934"/>
            <a:ext cx="1614895" cy="1651267"/>
          </a:xfrm>
          <a:prstGeom prst="rect">
            <a:avLst/>
          </a:prstGeom>
          <a:ln w="12700">
            <a:miter lim="400000"/>
          </a:ln>
        </p:spPr>
      </p:pic>
      <p:sp>
        <p:nvSpPr>
          <p:cNvPr id="545" name="Shape 545"/>
          <p:cNvSpPr/>
          <p:nvPr/>
        </p:nvSpPr>
        <p:spPr>
          <a:xfrm>
            <a:off x="1768173" y="2018003"/>
            <a:ext cx="318298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700"/>
              <a:t>Specific Assumption</a:t>
            </a:r>
          </a:p>
        </p:txBody>
      </p:sp>
      <p:sp>
        <p:nvSpPr>
          <p:cNvPr id="546" name="Shape 546"/>
          <p:cNvSpPr/>
          <p:nvPr/>
        </p:nvSpPr>
        <p:spPr>
          <a:xfrm>
            <a:off x="5458343" y="1968420"/>
            <a:ext cx="3659715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100"/>
              <a:t>General Assumption</a:t>
            </a:r>
          </a:p>
        </p:txBody>
      </p:sp>
      <p:pic>
        <p:nvPicPr>
          <p:cNvPr id="547" name="image3.png"/>
          <p:cNvPicPr/>
          <p:nvPr/>
        </p:nvPicPr>
        <p:blipFill>
          <a:blip r:embed="rId3">
            <a:extLst/>
          </a:blip>
          <a:srcRect l="0" t="0" r="41259" b="0"/>
          <a:stretch>
            <a:fillRect/>
          </a:stretch>
        </p:blipFill>
        <p:spPr>
          <a:xfrm>
            <a:off x="5775902" y="2652029"/>
            <a:ext cx="1139425" cy="119369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50" name="Group 550"/>
          <p:cNvGrpSpPr/>
          <p:nvPr/>
        </p:nvGrpSpPr>
        <p:grpSpPr>
          <a:xfrm>
            <a:off x="5179810" y="4293496"/>
            <a:ext cx="2145345" cy="558801"/>
            <a:chOff x="0" y="0"/>
            <a:chExt cx="2145343" cy="558800"/>
          </a:xfrm>
        </p:grpSpPr>
        <p:sp>
          <p:nvSpPr>
            <p:cNvPr id="548" name="Shape 548"/>
            <p:cNvSpPr/>
            <p:nvPr/>
          </p:nvSpPr>
          <p:spPr>
            <a:xfrm>
              <a:off x="0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549" name="Shape 549"/>
            <p:cNvSpPr/>
            <p:nvPr/>
          </p:nvSpPr>
          <p:spPr>
            <a:xfrm>
              <a:off x="1657028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sp>
        <p:nvSpPr>
          <p:cNvPr id="551" name="Shape 551"/>
          <p:cNvSpPr/>
          <p:nvPr/>
        </p:nvSpPr>
        <p:spPr>
          <a:xfrm>
            <a:off x="5418068" y="5070440"/>
            <a:ext cx="1437095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552" name="Shape 552"/>
          <p:cNvSpPr/>
          <p:nvPr/>
        </p:nvSpPr>
        <p:spPr>
          <a:xfrm>
            <a:off x="5418068" y="5999422"/>
            <a:ext cx="1437095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553" name="Shape 553"/>
          <p:cNvSpPr/>
          <p:nvPr/>
        </p:nvSpPr>
        <p:spPr>
          <a:xfrm>
            <a:off x="5418068" y="7536499"/>
            <a:ext cx="1437095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554" name="Shape 554"/>
          <p:cNvSpPr/>
          <p:nvPr/>
        </p:nvSpPr>
        <p:spPr>
          <a:xfrm>
            <a:off x="5430768" y="6793785"/>
            <a:ext cx="1437095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560" name="Group 560"/>
          <p:cNvGrpSpPr/>
          <p:nvPr/>
        </p:nvGrpSpPr>
        <p:grpSpPr>
          <a:xfrm>
            <a:off x="5426940" y="5065178"/>
            <a:ext cx="1651088" cy="660401"/>
            <a:chOff x="0" y="0"/>
            <a:chExt cx="1651087" cy="660400"/>
          </a:xfrm>
        </p:grpSpPr>
        <p:grpSp>
          <p:nvGrpSpPr>
            <p:cNvPr id="557" name="Group 557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555" name="Shape 555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56" name="Shape 556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558" name="Shape 558"/>
            <p:cNvSpPr/>
            <p:nvPr/>
          </p:nvSpPr>
          <p:spPr>
            <a:xfrm>
              <a:off x="1335184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559" name="Shape 559"/>
            <p:cNvSpPr/>
            <p:nvPr/>
          </p:nvSpPr>
          <p:spPr>
            <a:xfrm>
              <a:off x="1335184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588" name="Group 588"/>
          <p:cNvGrpSpPr/>
          <p:nvPr/>
        </p:nvGrpSpPr>
        <p:grpSpPr>
          <a:xfrm>
            <a:off x="5169081" y="6091004"/>
            <a:ext cx="2006313" cy="2052522"/>
            <a:chOff x="-2" y="0"/>
            <a:chExt cx="2006312" cy="2052521"/>
          </a:xfrm>
        </p:grpSpPr>
        <p:grpSp>
          <p:nvGrpSpPr>
            <p:cNvPr id="569" name="Group 569"/>
            <p:cNvGrpSpPr/>
            <p:nvPr/>
          </p:nvGrpSpPr>
          <p:grpSpPr>
            <a:xfrm>
              <a:off x="50797" y="-1"/>
              <a:ext cx="1748817" cy="560402"/>
              <a:chOff x="-1" y="0"/>
              <a:chExt cx="1748816" cy="560400"/>
            </a:xfrm>
          </p:grpSpPr>
          <p:grpSp>
            <p:nvGrpSpPr>
              <p:cNvPr id="565" name="Group 565"/>
              <p:cNvGrpSpPr/>
              <p:nvPr/>
            </p:nvGrpSpPr>
            <p:grpSpPr>
              <a:xfrm>
                <a:off x="316386" y="-1"/>
                <a:ext cx="1432429" cy="560402"/>
                <a:chOff x="0" y="0"/>
                <a:chExt cx="1432428" cy="560400"/>
              </a:xfrm>
            </p:grpSpPr>
            <p:pic>
              <p:nvPicPr>
                <p:cNvPr id="561" name="image7.jpeg"/>
                <p:cNvPicPr/>
                <p:nvPr/>
              </p:nvPicPr>
              <p:blipFill>
                <a:blip r:embed="rId4">
                  <a:extLst/>
                </a:blip>
                <a:stretch>
                  <a:fillRect/>
                </a:stretch>
              </p:blipFill>
              <p:spPr>
                <a:xfrm>
                  <a:off x="0" y="-1"/>
                  <a:ext cx="753114" cy="55880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grpSp>
              <p:nvGrpSpPr>
                <p:cNvPr id="564" name="Group 564"/>
                <p:cNvGrpSpPr/>
                <p:nvPr/>
              </p:nvGrpSpPr>
              <p:grpSpPr>
                <a:xfrm>
                  <a:off x="15618" y="1596"/>
                  <a:ext cx="1416811" cy="558805"/>
                  <a:chOff x="0" y="0"/>
                  <a:chExt cx="1416810" cy="558803"/>
                </a:xfrm>
              </p:grpSpPr>
              <p:pic>
                <p:nvPicPr>
                  <p:cNvPr id="562" name="image7.jpeg"/>
                  <p:cNvPicPr/>
                  <p:nvPr/>
                </p:nvPicPr>
                <p:blipFill>
                  <a:blip r:embed="rId4">
                    <a:extLst/>
                  </a:blip>
                  <a:stretch>
                    <a:fillRect/>
                  </a:stretch>
                </p:blipFill>
                <p:spPr>
                  <a:xfrm>
                    <a:off x="663695" y="0"/>
                    <a:ext cx="753116" cy="558804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sp>
                <p:nvSpPr>
                  <p:cNvPr id="563" name="Shape 563"/>
                  <p:cNvSpPr/>
                  <p:nvPr/>
                </p:nvSpPr>
                <p:spPr>
                  <a:xfrm>
                    <a:off x="-1" y="19581"/>
                    <a:ext cx="1411700" cy="516447"/>
                  </a:xfrm>
                  <a:prstGeom prst="rect">
                    <a:avLst/>
                  </a:prstGeom>
                  <a:noFill/>
                  <a:ln w="25400" cap="flat">
                    <a:solidFill>
                      <a:srgbClr val="C82506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</a:p>
                </p:txBody>
              </p:sp>
            </p:grpSp>
          </p:grpSp>
          <p:grpSp>
            <p:nvGrpSpPr>
              <p:cNvPr id="568" name="Group 568"/>
              <p:cNvGrpSpPr/>
              <p:nvPr/>
            </p:nvGrpSpPr>
            <p:grpSpPr>
              <a:xfrm>
                <a:off x="-2" y="160284"/>
                <a:ext cx="315907" cy="211948"/>
                <a:chOff x="0" y="-1"/>
                <a:chExt cx="315906" cy="211947"/>
              </a:xfrm>
            </p:grpSpPr>
            <p:sp>
              <p:nvSpPr>
                <p:cNvPr id="566" name="Shape 566"/>
                <p:cNvSpPr/>
                <p:nvPr/>
              </p:nvSpPr>
              <p:spPr>
                <a:xfrm flipH="1" flipV="1">
                  <a:off x="-1" y="-2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567" name="Shape 567"/>
                <p:cNvSpPr/>
                <p:nvPr/>
              </p:nvSpPr>
              <p:spPr>
                <a:xfrm flipH="1" flipV="1">
                  <a:off x="-1" y="211945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</p:grpSp>
        <p:grpSp>
          <p:nvGrpSpPr>
            <p:cNvPr id="578" name="Group 578"/>
            <p:cNvGrpSpPr/>
            <p:nvPr/>
          </p:nvGrpSpPr>
          <p:grpSpPr>
            <a:xfrm>
              <a:off x="251319" y="738605"/>
              <a:ext cx="1754991" cy="560401"/>
              <a:chOff x="0" y="0"/>
              <a:chExt cx="1754990" cy="560400"/>
            </a:xfrm>
          </p:grpSpPr>
          <p:grpSp>
            <p:nvGrpSpPr>
              <p:cNvPr id="572" name="Group 572"/>
              <p:cNvGrpSpPr/>
              <p:nvPr/>
            </p:nvGrpSpPr>
            <p:grpSpPr>
              <a:xfrm>
                <a:off x="1439085" y="186925"/>
                <a:ext cx="315906" cy="211948"/>
                <a:chOff x="0" y="0"/>
                <a:chExt cx="315904" cy="211947"/>
              </a:xfrm>
            </p:grpSpPr>
            <p:sp>
              <p:nvSpPr>
                <p:cNvPr id="570" name="Shape 570"/>
                <p:cNvSpPr/>
                <p:nvPr/>
              </p:nvSpPr>
              <p:spPr>
                <a:xfrm flipV="1">
                  <a:off x="0" y="-1"/>
                  <a:ext cx="315905" cy="3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571" name="Shape 571"/>
                <p:cNvSpPr/>
                <p:nvPr/>
              </p:nvSpPr>
              <p:spPr>
                <a:xfrm flipV="1">
                  <a:off x="0" y="211946"/>
                  <a:ext cx="315905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  <p:grpSp>
            <p:nvGrpSpPr>
              <p:cNvPr id="577" name="Group 577"/>
              <p:cNvGrpSpPr/>
              <p:nvPr/>
            </p:nvGrpSpPr>
            <p:grpSpPr>
              <a:xfrm>
                <a:off x="-1" y="-1"/>
                <a:ext cx="1432428" cy="560402"/>
                <a:chOff x="0" y="0"/>
                <a:chExt cx="1432426" cy="560400"/>
              </a:xfrm>
            </p:grpSpPr>
            <p:pic>
              <p:nvPicPr>
                <p:cNvPr id="573" name="image7.jpeg"/>
                <p:cNvPicPr/>
                <p:nvPr/>
              </p:nvPicPr>
              <p:blipFill>
                <a:blip r:embed="rId4">
                  <a:extLst/>
                </a:blip>
                <a:stretch>
                  <a:fillRect/>
                </a:stretch>
              </p:blipFill>
              <p:spPr>
                <a:xfrm>
                  <a:off x="-1" y="-1"/>
                  <a:ext cx="753114" cy="55880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grpSp>
              <p:nvGrpSpPr>
                <p:cNvPr id="576" name="Group 576"/>
                <p:cNvGrpSpPr/>
                <p:nvPr/>
              </p:nvGrpSpPr>
              <p:grpSpPr>
                <a:xfrm>
                  <a:off x="15617" y="1596"/>
                  <a:ext cx="1416810" cy="558805"/>
                  <a:chOff x="0" y="0"/>
                  <a:chExt cx="1416808" cy="558803"/>
                </a:xfrm>
              </p:grpSpPr>
              <p:pic>
                <p:nvPicPr>
                  <p:cNvPr id="574" name="image7.jpeg"/>
                  <p:cNvPicPr/>
                  <p:nvPr/>
                </p:nvPicPr>
                <p:blipFill>
                  <a:blip r:embed="rId4">
                    <a:extLst/>
                  </a:blip>
                  <a:stretch>
                    <a:fillRect/>
                  </a:stretch>
                </p:blipFill>
                <p:spPr>
                  <a:xfrm>
                    <a:off x="663694" y="0"/>
                    <a:ext cx="753115" cy="558804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sp>
                <p:nvSpPr>
                  <p:cNvPr id="575" name="Shape 575"/>
                  <p:cNvSpPr/>
                  <p:nvPr/>
                </p:nvSpPr>
                <p:spPr>
                  <a:xfrm>
                    <a:off x="-1" y="19581"/>
                    <a:ext cx="1411699" cy="516447"/>
                  </a:xfrm>
                  <a:prstGeom prst="rect">
                    <a:avLst/>
                  </a:prstGeom>
                  <a:noFill/>
                  <a:ln w="25400" cap="flat">
                    <a:solidFill>
                      <a:srgbClr val="C82506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</a:p>
                </p:txBody>
              </p:sp>
            </p:grpSp>
          </p:grpSp>
        </p:grpSp>
        <p:grpSp>
          <p:nvGrpSpPr>
            <p:cNvPr id="587" name="Group 587"/>
            <p:cNvGrpSpPr/>
            <p:nvPr/>
          </p:nvGrpSpPr>
          <p:grpSpPr>
            <a:xfrm>
              <a:off x="-3" y="1492120"/>
              <a:ext cx="1748817" cy="560401"/>
              <a:chOff x="-1" y="0"/>
              <a:chExt cx="1748816" cy="560400"/>
            </a:xfrm>
          </p:grpSpPr>
          <p:grpSp>
            <p:nvGrpSpPr>
              <p:cNvPr id="583" name="Group 583"/>
              <p:cNvGrpSpPr/>
              <p:nvPr/>
            </p:nvGrpSpPr>
            <p:grpSpPr>
              <a:xfrm>
                <a:off x="316386" y="-1"/>
                <a:ext cx="1432429" cy="560402"/>
                <a:chOff x="0" y="0"/>
                <a:chExt cx="1432428" cy="560400"/>
              </a:xfrm>
            </p:grpSpPr>
            <p:pic>
              <p:nvPicPr>
                <p:cNvPr id="579" name="image7.jpeg"/>
                <p:cNvPicPr/>
                <p:nvPr/>
              </p:nvPicPr>
              <p:blipFill>
                <a:blip r:embed="rId4">
                  <a:extLst/>
                </a:blip>
                <a:stretch>
                  <a:fillRect/>
                </a:stretch>
              </p:blipFill>
              <p:spPr>
                <a:xfrm>
                  <a:off x="0" y="-1"/>
                  <a:ext cx="753114" cy="55880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grpSp>
              <p:nvGrpSpPr>
                <p:cNvPr id="582" name="Group 582"/>
                <p:cNvGrpSpPr/>
                <p:nvPr/>
              </p:nvGrpSpPr>
              <p:grpSpPr>
                <a:xfrm>
                  <a:off x="15618" y="1596"/>
                  <a:ext cx="1416811" cy="558805"/>
                  <a:chOff x="0" y="0"/>
                  <a:chExt cx="1416810" cy="558803"/>
                </a:xfrm>
              </p:grpSpPr>
              <p:pic>
                <p:nvPicPr>
                  <p:cNvPr id="580" name="image7.jpeg"/>
                  <p:cNvPicPr/>
                  <p:nvPr/>
                </p:nvPicPr>
                <p:blipFill>
                  <a:blip r:embed="rId4">
                    <a:extLst/>
                  </a:blip>
                  <a:stretch>
                    <a:fillRect/>
                  </a:stretch>
                </p:blipFill>
                <p:spPr>
                  <a:xfrm>
                    <a:off x="663695" y="0"/>
                    <a:ext cx="753116" cy="558804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sp>
                <p:nvSpPr>
                  <p:cNvPr id="581" name="Shape 581"/>
                  <p:cNvSpPr/>
                  <p:nvPr/>
                </p:nvSpPr>
                <p:spPr>
                  <a:xfrm>
                    <a:off x="-1" y="19581"/>
                    <a:ext cx="1411700" cy="516447"/>
                  </a:xfrm>
                  <a:prstGeom prst="rect">
                    <a:avLst/>
                  </a:prstGeom>
                  <a:noFill/>
                  <a:ln w="25400" cap="flat">
                    <a:solidFill>
                      <a:srgbClr val="C82506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</a:p>
                </p:txBody>
              </p:sp>
            </p:grpSp>
          </p:grpSp>
          <p:grpSp>
            <p:nvGrpSpPr>
              <p:cNvPr id="586" name="Group 586"/>
              <p:cNvGrpSpPr/>
              <p:nvPr/>
            </p:nvGrpSpPr>
            <p:grpSpPr>
              <a:xfrm>
                <a:off x="-2" y="160284"/>
                <a:ext cx="315907" cy="211948"/>
                <a:chOff x="0" y="-1"/>
                <a:chExt cx="315906" cy="211947"/>
              </a:xfrm>
            </p:grpSpPr>
            <p:sp>
              <p:nvSpPr>
                <p:cNvPr id="584" name="Shape 584"/>
                <p:cNvSpPr/>
                <p:nvPr/>
              </p:nvSpPr>
              <p:spPr>
                <a:xfrm flipH="1" flipV="1">
                  <a:off x="-1" y="-2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585" name="Shape 585"/>
                <p:cNvSpPr/>
                <p:nvPr/>
              </p:nvSpPr>
              <p:spPr>
                <a:xfrm flipH="1" flipV="1">
                  <a:off x="-1" y="211945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</p:grpSp>
      </p:grpSp>
      <p:sp>
        <p:nvSpPr>
          <p:cNvPr id="589" name="Shape 589"/>
          <p:cNvSpPr/>
          <p:nvPr/>
        </p:nvSpPr>
        <p:spPr>
          <a:xfrm>
            <a:off x="9259348" y="1978567"/>
            <a:ext cx="3430979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9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900"/>
              <a:t>General Assumption</a:t>
            </a:r>
          </a:p>
        </p:txBody>
      </p:sp>
      <p:sp>
        <p:nvSpPr>
          <p:cNvPr id="590" name="Shape 590"/>
          <p:cNvSpPr/>
          <p:nvPr/>
        </p:nvSpPr>
        <p:spPr>
          <a:xfrm>
            <a:off x="9922192" y="1377101"/>
            <a:ext cx="2105292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 sz="1800"/>
            </a:pPr>
            <a:r>
              <a:rPr b="1" sz="3100"/>
              <a:t>Black-box </a:t>
            </a:r>
          </a:p>
        </p:txBody>
      </p:sp>
      <p:grpSp>
        <p:nvGrpSpPr>
          <p:cNvPr id="593" name="Group 593"/>
          <p:cNvGrpSpPr/>
          <p:nvPr/>
        </p:nvGrpSpPr>
        <p:grpSpPr>
          <a:xfrm>
            <a:off x="10379723" y="2727731"/>
            <a:ext cx="1139430" cy="886750"/>
            <a:chOff x="0" y="0"/>
            <a:chExt cx="1139428" cy="886748"/>
          </a:xfrm>
        </p:grpSpPr>
        <p:sp>
          <p:nvSpPr>
            <p:cNvPr id="591" name="Shape 591"/>
            <p:cNvSpPr/>
            <p:nvPr/>
          </p:nvSpPr>
          <p:spPr>
            <a:xfrm>
              <a:off x="0" y="0"/>
              <a:ext cx="1139429" cy="886749"/>
            </a:xfrm>
            <a:prstGeom prst="rect">
              <a:avLst/>
            </a:prstGeom>
            <a:blipFill rotWithShape="1">
              <a:blip r:embed="rId5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50800" dist="12700" dir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</a:p>
          </p:txBody>
        </p:sp>
        <p:sp>
          <p:nvSpPr>
            <p:cNvPr id="592" name="Shape 592"/>
            <p:cNvSpPr/>
            <p:nvPr/>
          </p:nvSpPr>
          <p:spPr>
            <a:xfrm>
              <a:off x="0" y="208424"/>
              <a:ext cx="1139429" cy="469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f</a:t>
              </a:r>
            </a:p>
          </p:txBody>
        </p:sp>
      </p:grpSp>
      <p:grpSp>
        <p:nvGrpSpPr>
          <p:cNvPr id="596" name="Group 596"/>
          <p:cNvGrpSpPr/>
          <p:nvPr/>
        </p:nvGrpSpPr>
        <p:grpSpPr>
          <a:xfrm>
            <a:off x="8084422" y="3740938"/>
            <a:ext cx="4661879" cy="558801"/>
            <a:chOff x="0" y="0"/>
            <a:chExt cx="4661877" cy="558800"/>
          </a:xfrm>
        </p:grpSpPr>
        <p:sp>
          <p:nvSpPr>
            <p:cNvPr id="594" name="Shape 594"/>
            <p:cNvSpPr/>
            <p:nvPr/>
          </p:nvSpPr>
          <p:spPr>
            <a:xfrm>
              <a:off x="0" y="0"/>
              <a:ext cx="1061121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595" name="Shape 595"/>
            <p:cNvSpPr/>
            <p:nvPr/>
          </p:nvSpPr>
          <p:spPr>
            <a:xfrm>
              <a:off x="3600757" y="0"/>
              <a:ext cx="1061121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grpSp>
        <p:nvGrpSpPr>
          <p:cNvPr id="602" name="Group 602"/>
          <p:cNvGrpSpPr/>
          <p:nvPr/>
        </p:nvGrpSpPr>
        <p:grpSpPr>
          <a:xfrm>
            <a:off x="9044864" y="4248948"/>
            <a:ext cx="571503" cy="2095806"/>
            <a:chOff x="0" y="-1"/>
            <a:chExt cx="571501" cy="2095805"/>
          </a:xfrm>
        </p:grpSpPr>
        <p:sp>
          <p:nvSpPr>
            <p:cNvPr id="597" name="Shape 597"/>
            <p:cNvSpPr/>
            <p:nvPr/>
          </p:nvSpPr>
          <p:spPr>
            <a:xfrm>
              <a:off x="0" y="764987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598" name="Shape 598"/>
            <p:cNvSpPr/>
            <p:nvPr/>
          </p:nvSpPr>
          <p:spPr>
            <a:xfrm>
              <a:off x="0" y="1721898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599" name="Shape 599"/>
            <p:cNvSpPr/>
            <p:nvPr/>
          </p:nvSpPr>
          <p:spPr>
            <a:xfrm>
              <a:off x="0" y="2095803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00" name="Shape 600"/>
            <p:cNvSpPr/>
            <p:nvPr/>
          </p:nvSpPr>
          <p:spPr>
            <a:xfrm>
              <a:off x="0" y="1224373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01" name="Shape 601"/>
            <p:cNvSpPr/>
            <p:nvPr/>
          </p:nvSpPr>
          <p:spPr>
            <a:xfrm>
              <a:off x="39285" y="-2"/>
              <a:ext cx="492930" cy="58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200"/>
                <a:t>π</a:t>
              </a:r>
              <a:r>
                <a:rPr baseline="-5998" sz="3200"/>
                <a:t>1</a:t>
              </a:r>
            </a:p>
          </p:txBody>
        </p:sp>
      </p:grpSp>
      <p:grpSp>
        <p:nvGrpSpPr>
          <p:cNvPr id="609" name="Group 609"/>
          <p:cNvGrpSpPr/>
          <p:nvPr/>
        </p:nvGrpSpPr>
        <p:grpSpPr>
          <a:xfrm>
            <a:off x="9777622" y="4236248"/>
            <a:ext cx="506707" cy="2108507"/>
            <a:chOff x="-1" y="-1"/>
            <a:chExt cx="506706" cy="2108506"/>
          </a:xfrm>
        </p:grpSpPr>
        <p:grpSp>
          <p:nvGrpSpPr>
            <p:cNvPr id="607" name="Group 607"/>
            <p:cNvGrpSpPr/>
            <p:nvPr/>
          </p:nvGrpSpPr>
          <p:grpSpPr>
            <a:xfrm>
              <a:off x="-2" y="777687"/>
              <a:ext cx="495084" cy="1330819"/>
              <a:chOff x="0" y="0"/>
              <a:chExt cx="495083" cy="1330817"/>
            </a:xfrm>
          </p:grpSpPr>
          <p:sp>
            <p:nvSpPr>
              <p:cNvPr id="603" name="Shape 603"/>
              <p:cNvSpPr/>
              <p:nvPr/>
            </p:nvSpPr>
            <p:spPr>
              <a:xfrm>
                <a:off x="-1" y="0"/>
                <a:ext cx="495084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</a:p>
            </p:txBody>
          </p:sp>
          <p:sp>
            <p:nvSpPr>
              <p:cNvPr id="604" name="Shape 604"/>
              <p:cNvSpPr/>
              <p:nvPr/>
            </p:nvSpPr>
            <p:spPr>
              <a:xfrm>
                <a:off x="-1" y="459385"/>
                <a:ext cx="495084" cy="2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</a:p>
            </p:txBody>
          </p:sp>
          <p:sp>
            <p:nvSpPr>
              <p:cNvPr id="605" name="Shape 605"/>
              <p:cNvSpPr/>
              <p:nvPr/>
            </p:nvSpPr>
            <p:spPr>
              <a:xfrm>
                <a:off x="-1" y="956911"/>
                <a:ext cx="495084" cy="2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</a:p>
            </p:txBody>
          </p:sp>
          <p:sp>
            <p:nvSpPr>
              <p:cNvPr id="606" name="Shape 606"/>
              <p:cNvSpPr/>
              <p:nvPr/>
            </p:nvSpPr>
            <p:spPr>
              <a:xfrm>
                <a:off x="-1" y="1330816"/>
                <a:ext cx="495084" cy="2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</a:p>
            </p:txBody>
          </p:sp>
        </p:grpSp>
        <p:sp>
          <p:nvSpPr>
            <p:cNvPr id="608" name="Shape 608"/>
            <p:cNvSpPr/>
            <p:nvPr/>
          </p:nvSpPr>
          <p:spPr>
            <a:xfrm>
              <a:off x="13776" y="-2"/>
              <a:ext cx="492930" cy="58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200"/>
                <a:t>π</a:t>
              </a:r>
              <a:r>
                <a:rPr baseline="-5998" sz="3200"/>
                <a:t>2</a:t>
              </a:r>
            </a:p>
          </p:txBody>
        </p:sp>
      </p:grpSp>
      <p:grpSp>
        <p:nvGrpSpPr>
          <p:cNvPr id="615" name="Group 615"/>
          <p:cNvGrpSpPr/>
          <p:nvPr/>
        </p:nvGrpSpPr>
        <p:grpSpPr>
          <a:xfrm>
            <a:off x="10407136" y="4248948"/>
            <a:ext cx="503308" cy="2095806"/>
            <a:chOff x="0" y="-1"/>
            <a:chExt cx="503307" cy="2095805"/>
          </a:xfrm>
        </p:grpSpPr>
        <p:sp>
          <p:nvSpPr>
            <p:cNvPr id="610" name="Shape 610"/>
            <p:cNvSpPr/>
            <p:nvPr/>
          </p:nvSpPr>
          <p:spPr>
            <a:xfrm>
              <a:off x="8225" y="764987"/>
              <a:ext cx="495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11" name="Shape 611"/>
            <p:cNvSpPr/>
            <p:nvPr/>
          </p:nvSpPr>
          <p:spPr>
            <a:xfrm>
              <a:off x="8224" y="1721898"/>
              <a:ext cx="495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12" name="Shape 612"/>
            <p:cNvSpPr/>
            <p:nvPr/>
          </p:nvSpPr>
          <p:spPr>
            <a:xfrm>
              <a:off x="8224" y="1224373"/>
              <a:ext cx="495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13" name="Shape 613"/>
            <p:cNvSpPr/>
            <p:nvPr/>
          </p:nvSpPr>
          <p:spPr>
            <a:xfrm>
              <a:off x="8224" y="2095803"/>
              <a:ext cx="495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14" name="Shape 614"/>
            <p:cNvSpPr/>
            <p:nvPr/>
          </p:nvSpPr>
          <p:spPr>
            <a:xfrm>
              <a:off x="0" y="-2"/>
              <a:ext cx="492930" cy="58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200"/>
                <a:t>π</a:t>
              </a:r>
              <a:r>
                <a:rPr baseline="-5998" sz="3200"/>
                <a:t>3</a:t>
              </a:r>
            </a:p>
          </p:txBody>
        </p:sp>
      </p:grpSp>
      <p:grpSp>
        <p:nvGrpSpPr>
          <p:cNvPr id="621" name="Group 621"/>
          <p:cNvGrpSpPr/>
          <p:nvPr/>
        </p:nvGrpSpPr>
        <p:grpSpPr>
          <a:xfrm>
            <a:off x="11045949" y="4248948"/>
            <a:ext cx="502232" cy="2094397"/>
            <a:chOff x="0" y="0"/>
            <a:chExt cx="502231" cy="2094395"/>
          </a:xfrm>
        </p:grpSpPr>
        <p:sp>
          <p:nvSpPr>
            <p:cNvPr id="616" name="Shape 616"/>
            <p:cNvSpPr/>
            <p:nvPr/>
          </p:nvSpPr>
          <p:spPr>
            <a:xfrm>
              <a:off x="7149" y="763578"/>
              <a:ext cx="495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17" name="Shape 617"/>
            <p:cNvSpPr/>
            <p:nvPr/>
          </p:nvSpPr>
          <p:spPr>
            <a:xfrm>
              <a:off x="7149" y="1720489"/>
              <a:ext cx="495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18" name="Shape 618"/>
            <p:cNvSpPr/>
            <p:nvPr/>
          </p:nvSpPr>
          <p:spPr>
            <a:xfrm>
              <a:off x="7149" y="1222964"/>
              <a:ext cx="495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19" name="Shape 619"/>
            <p:cNvSpPr/>
            <p:nvPr/>
          </p:nvSpPr>
          <p:spPr>
            <a:xfrm>
              <a:off x="7149" y="2094394"/>
              <a:ext cx="495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20" name="Shape 620"/>
            <p:cNvSpPr/>
            <p:nvPr/>
          </p:nvSpPr>
          <p:spPr>
            <a:xfrm>
              <a:off x="0" y="-1"/>
              <a:ext cx="492930" cy="58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200"/>
                <a:t>π</a:t>
              </a:r>
              <a:r>
                <a:rPr baseline="-5998" sz="3200"/>
                <a:t>4</a:t>
              </a:r>
            </a:p>
          </p:txBody>
        </p:sp>
      </p:grpSp>
      <p:grpSp>
        <p:nvGrpSpPr>
          <p:cNvPr id="627" name="Group 627"/>
          <p:cNvGrpSpPr/>
          <p:nvPr/>
        </p:nvGrpSpPr>
        <p:grpSpPr>
          <a:xfrm>
            <a:off x="11690836" y="4249219"/>
            <a:ext cx="571502" cy="2095535"/>
            <a:chOff x="0" y="-1"/>
            <a:chExt cx="571501" cy="2095533"/>
          </a:xfrm>
        </p:grpSpPr>
        <p:sp>
          <p:nvSpPr>
            <p:cNvPr id="622" name="Shape 622"/>
            <p:cNvSpPr/>
            <p:nvPr/>
          </p:nvSpPr>
          <p:spPr>
            <a:xfrm>
              <a:off x="0" y="764717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23" name="Shape 623"/>
            <p:cNvSpPr/>
            <p:nvPr/>
          </p:nvSpPr>
          <p:spPr>
            <a:xfrm>
              <a:off x="0" y="1721627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24" name="Shape 624"/>
            <p:cNvSpPr/>
            <p:nvPr/>
          </p:nvSpPr>
          <p:spPr>
            <a:xfrm>
              <a:off x="0" y="1224102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25" name="Shape 625"/>
            <p:cNvSpPr/>
            <p:nvPr/>
          </p:nvSpPr>
          <p:spPr>
            <a:xfrm>
              <a:off x="0" y="2095531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26" name="Shape 626"/>
            <p:cNvSpPr/>
            <p:nvPr/>
          </p:nvSpPr>
          <p:spPr>
            <a:xfrm>
              <a:off x="39285" y="-2"/>
              <a:ext cx="492930" cy="58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200"/>
                <a:t>π</a:t>
              </a:r>
              <a:r>
                <a:rPr baseline="-5998" sz="3200"/>
                <a:t>5</a:t>
              </a:r>
            </a:p>
          </p:txBody>
        </p:sp>
      </p:grpSp>
      <p:grpSp>
        <p:nvGrpSpPr>
          <p:cNvPr id="630" name="Group 630"/>
          <p:cNvGrpSpPr/>
          <p:nvPr/>
        </p:nvGrpSpPr>
        <p:grpSpPr>
          <a:xfrm>
            <a:off x="9153831" y="6468951"/>
            <a:ext cx="3067711" cy="477755"/>
            <a:chOff x="0" y="0"/>
            <a:chExt cx="3067710" cy="477753"/>
          </a:xfrm>
        </p:grpSpPr>
        <p:sp>
          <p:nvSpPr>
            <p:cNvPr id="628" name="Shape 628"/>
            <p:cNvSpPr/>
            <p:nvPr/>
          </p:nvSpPr>
          <p:spPr>
            <a:xfrm>
              <a:off x="-1" y="477751"/>
              <a:ext cx="3067712" cy="2"/>
            </a:xfrm>
            <a:prstGeom prst="line">
              <a:avLst/>
            </a:prstGeom>
            <a:noFill/>
            <a:ln w="38100" cap="flat">
              <a:solidFill>
                <a:srgbClr val="FF93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29" name="Shape 629"/>
            <p:cNvSpPr/>
            <p:nvPr/>
          </p:nvSpPr>
          <p:spPr>
            <a:xfrm>
              <a:off x="798981" y="-1"/>
              <a:ext cx="1469747" cy="469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/>
              </a:lvl1pPr>
            </a:lstStyle>
            <a:p>
              <a:pPr lvl="0">
                <a:defRPr sz="1800"/>
              </a:pPr>
              <a:r>
                <a:rPr sz="2400"/>
                <a:t>check  P1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02" grpId="1"/>
      <p:bldP build="whole" bldLvl="1" animBg="1" rev="0" advAuto="0" spid="627" grpId="5"/>
      <p:bldP build="whole" bldLvl="1" animBg="1" rev="0" advAuto="0" spid="615" grpId="3"/>
      <p:bldP build="whole" bldLvl="1" animBg="1" rev="0" advAuto="0" spid="609" grpId="2"/>
      <p:bldP build="whole" bldLvl="1" animBg="1" rev="0" advAuto="0" spid="621" grpId="4"/>
      <p:bldP build="whole" bldLvl="1" animBg="1" rev="0" advAuto="0" spid="630" grpId="6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Shape 632"/>
          <p:cNvSpPr/>
          <p:nvPr/>
        </p:nvSpPr>
        <p:spPr>
          <a:xfrm flipH="1" rot="10800000">
            <a:off x="-19919" y="1474"/>
            <a:ext cx="5930940" cy="2917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73FCD6"/>
          </a:solidFill>
          <a:ln w="12700">
            <a:miter lim="400000"/>
          </a:ln>
          <a:effectLst>
            <a:outerShdw sx="100000" sy="100000" kx="0" ky="0" algn="b" rotWithShape="0" blurRad="25400" dist="25400" dir="2388334">
              <a:srgbClr val="000000">
                <a:alpha val="7931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33" name="Shape 633"/>
          <p:cNvSpPr/>
          <p:nvPr/>
        </p:nvSpPr>
        <p:spPr>
          <a:xfrm>
            <a:off x="178979" y="126715"/>
            <a:ext cx="218520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Black-box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protocols</a:t>
            </a:r>
          </a:p>
        </p:txBody>
      </p:sp>
      <p:grpSp>
        <p:nvGrpSpPr>
          <p:cNvPr id="636" name="Group 636"/>
          <p:cNvGrpSpPr/>
          <p:nvPr/>
        </p:nvGrpSpPr>
        <p:grpSpPr>
          <a:xfrm>
            <a:off x="1898280" y="4237375"/>
            <a:ext cx="2145343" cy="558801"/>
            <a:chOff x="0" y="0"/>
            <a:chExt cx="2145342" cy="558800"/>
          </a:xfrm>
        </p:grpSpPr>
        <p:sp>
          <p:nvSpPr>
            <p:cNvPr id="634" name="Shape 634"/>
            <p:cNvSpPr/>
            <p:nvPr/>
          </p:nvSpPr>
          <p:spPr>
            <a:xfrm>
              <a:off x="0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635" name="Shape 635"/>
            <p:cNvSpPr/>
            <p:nvPr/>
          </p:nvSpPr>
          <p:spPr>
            <a:xfrm>
              <a:off x="1657027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sp>
        <p:nvSpPr>
          <p:cNvPr id="637" name="Shape 637"/>
          <p:cNvSpPr/>
          <p:nvPr/>
        </p:nvSpPr>
        <p:spPr>
          <a:xfrm>
            <a:off x="2136536" y="5014319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638" name="Shape 638"/>
          <p:cNvSpPr/>
          <p:nvPr/>
        </p:nvSpPr>
        <p:spPr>
          <a:xfrm>
            <a:off x="2136536" y="5943301"/>
            <a:ext cx="1437096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639" name="Shape 639"/>
          <p:cNvSpPr/>
          <p:nvPr/>
        </p:nvSpPr>
        <p:spPr>
          <a:xfrm>
            <a:off x="2043457" y="7563594"/>
            <a:ext cx="1437095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640" name="Shape 640"/>
          <p:cNvSpPr/>
          <p:nvPr/>
        </p:nvSpPr>
        <p:spPr>
          <a:xfrm>
            <a:off x="2149236" y="6737663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646" name="Group 646"/>
          <p:cNvGrpSpPr/>
          <p:nvPr/>
        </p:nvGrpSpPr>
        <p:grpSpPr>
          <a:xfrm>
            <a:off x="1848776" y="5962600"/>
            <a:ext cx="1648657" cy="660401"/>
            <a:chOff x="0" y="0"/>
            <a:chExt cx="1648655" cy="660400"/>
          </a:xfrm>
        </p:grpSpPr>
        <p:grpSp>
          <p:nvGrpSpPr>
            <p:cNvPr id="643" name="Group 643"/>
            <p:cNvGrpSpPr/>
            <p:nvPr/>
          </p:nvGrpSpPr>
          <p:grpSpPr>
            <a:xfrm>
              <a:off x="211558" y="0"/>
              <a:ext cx="1437098" cy="660401"/>
              <a:chOff x="0" y="0"/>
              <a:chExt cx="1437097" cy="660400"/>
            </a:xfrm>
          </p:grpSpPr>
          <p:sp>
            <p:nvSpPr>
              <p:cNvPr id="641" name="Shape 641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42" name="Shape 642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644" name="Shape 644"/>
            <p:cNvSpPr/>
            <p:nvPr/>
          </p:nvSpPr>
          <p:spPr>
            <a:xfrm flipH="1" flipV="1">
              <a:off x="-1" y="185259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45" name="Shape 645"/>
            <p:cNvSpPr/>
            <p:nvPr/>
          </p:nvSpPr>
          <p:spPr>
            <a:xfrm flipH="1">
              <a:off x="-1" y="425654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652" name="Group 652"/>
          <p:cNvGrpSpPr/>
          <p:nvPr/>
        </p:nvGrpSpPr>
        <p:grpSpPr>
          <a:xfrm>
            <a:off x="2042240" y="5041684"/>
            <a:ext cx="1651088" cy="660401"/>
            <a:chOff x="0" y="0"/>
            <a:chExt cx="1651086" cy="660400"/>
          </a:xfrm>
        </p:grpSpPr>
        <p:grpSp>
          <p:nvGrpSpPr>
            <p:cNvPr id="649" name="Group 649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647" name="Shape 647"/>
              <p:cNvSpPr/>
              <p:nvPr/>
            </p:nvSpPr>
            <p:spPr>
              <a:xfrm>
                <a:off x="103374" y="61481"/>
                <a:ext cx="1230348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48" name="Shape 648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650" name="Shape 650"/>
            <p:cNvSpPr/>
            <p:nvPr/>
          </p:nvSpPr>
          <p:spPr>
            <a:xfrm>
              <a:off x="1335183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51" name="Shape 651"/>
            <p:cNvSpPr/>
            <p:nvPr/>
          </p:nvSpPr>
          <p:spPr>
            <a:xfrm>
              <a:off x="1335183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658" name="Group 658"/>
          <p:cNvGrpSpPr/>
          <p:nvPr/>
        </p:nvGrpSpPr>
        <p:grpSpPr>
          <a:xfrm>
            <a:off x="2042240" y="6779380"/>
            <a:ext cx="1651088" cy="660401"/>
            <a:chOff x="0" y="0"/>
            <a:chExt cx="1651086" cy="660400"/>
          </a:xfrm>
        </p:grpSpPr>
        <p:grpSp>
          <p:nvGrpSpPr>
            <p:cNvPr id="655" name="Group 655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653" name="Shape 653"/>
              <p:cNvSpPr/>
              <p:nvPr/>
            </p:nvSpPr>
            <p:spPr>
              <a:xfrm>
                <a:off x="103374" y="61481"/>
                <a:ext cx="1230348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54" name="Shape 654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656" name="Shape 656"/>
            <p:cNvSpPr/>
            <p:nvPr/>
          </p:nvSpPr>
          <p:spPr>
            <a:xfrm>
              <a:off x="1335183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57" name="Shape 657"/>
            <p:cNvSpPr/>
            <p:nvPr/>
          </p:nvSpPr>
          <p:spPr>
            <a:xfrm>
              <a:off x="1335183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664" name="Group 664"/>
          <p:cNvGrpSpPr/>
          <p:nvPr/>
        </p:nvGrpSpPr>
        <p:grpSpPr>
          <a:xfrm>
            <a:off x="1852859" y="7596617"/>
            <a:ext cx="1648657" cy="660401"/>
            <a:chOff x="0" y="0"/>
            <a:chExt cx="1648655" cy="660400"/>
          </a:xfrm>
        </p:grpSpPr>
        <p:grpSp>
          <p:nvGrpSpPr>
            <p:cNvPr id="661" name="Group 661"/>
            <p:cNvGrpSpPr/>
            <p:nvPr/>
          </p:nvGrpSpPr>
          <p:grpSpPr>
            <a:xfrm>
              <a:off x="211558" y="0"/>
              <a:ext cx="1437098" cy="660401"/>
              <a:chOff x="0" y="0"/>
              <a:chExt cx="1437097" cy="660400"/>
            </a:xfrm>
          </p:grpSpPr>
          <p:sp>
            <p:nvSpPr>
              <p:cNvPr id="659" name="Shape 659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60" name="Shape 660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662" name="Shape 662"/>
            <p:cNvSpPr/>
            <p:nvPr/>
          </p:nvSpPr>
          <p:spPr>
            <a:xfrm flipH="1" flipV="1">
              <a:off x="-1" y="185259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63" name="Shape 663"/>
            <p:cNvSpPr/>
            <p:nvPr/>
          </p:nvSpPr>
          <p:spPr>
            <a:xfrm flipH="1">
              <a:off x="-1" y="425654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pic>
        <p:nvPicPr>
          <p:cNvPr id="665" name="image4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54557" y="2585934"/>
            <a:ext cx="1614895" cy="1651267"/>
          </a:xfrm>
          <a:prstGeom prst="rect">
            <a:avLst/>
          </a:prstGeom>
          <a:ln w="12700">
            <a:miter lim="400000"/>
          </a:ln>
        </p:spPr>
      </p:pic>
      <p:sp>
        <p:nvSpPr>
          <p:cNvPr id="666" name="Shape 666"/>
          <p:cNvSpPr/>
          <p:nvPr/>
        </p:nvSpPr>
        <p:spPr>
          <a:xfrm>
            <a:off x="1768173" y="2018003"/>
            <a:ext cx="318298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700"/>
              <a:t>Specific Assumption</a:t>
            </a:r>
          </a:p>
        </p:txBody>
      </p:sp>
      <p:sp>
        <p:nvSpPr>
          <p:cNvPr id="667" name="Shape 667"/>
          <p:cNvSpPr/>
          <p:nvPr/>
        </p:nvSpPr>
        <p:spPr>
          <a:xfrm>
            <a:off x="5458343" y="1968420"/>
            <a:ext cx="3659715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100"/>
              <a:t>General Assumption</a:t>
            </a:r>
          </a:p>
        </p:txBody>
      </p:sp>
      <p:pic>
        <p:nvPicPr>
          <p:cNvPr id="668" name="image3.png"/>
          <p:cNvPicPr/>
          <p:nvPr/>
        </p:nvPicPr>
        <p:blipFill>
          <a:blip r:embed="rId3">
            <a:extLst/>
          </a:blip>
          <a:srcRect l="0" t="0" r="41259" b="0"/>
          <a:stretch>
            <a:fillRect/>
          </a:stretch>
        </p:blipFill>
        <p:spPr>
          <a:xfrm>
            <a:off x="5775902" y="2652029"/>
            <a:ext cx="1139425" cy="119369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71" name="Group 671"/>
          <p:cNvGrpSpPr/>
          <p:nvPr/>
        </p:nvGrpSpPr>
        <p:grpSpPr>
          <a:xfrm>
            <a:off x="5179810" y="4293496"/>
            <a:ext cx="2145345" cy="558801"/>
            <a:chOff x="0" y="0"/>
            <a:chExt cx="2145343" cy="558800"/>
          </a:xfrm>
        </p:grpSpPr>
        <p:sp>
          <p:nvSpPr>
            <p:cNvPr id="669" name="Shape 669"/>
            <p:cNvSpPr/>
            <p:nvPr/>
          </p:nvSpPr>
          <p:spPr>
            <a:xfrm>
              <a:off x="0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670" name="Shape 670"/>
            <p:cNvSpPr/>
            <p:nvPr/>
          </p:nvSpPr>
          <p:spPr>
            <a:xfrm>
              <a:off x="1657028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sp>
        <p:nvSpPr>
          <p:cNvPr id="672" name="Shape 672"/>
          <p:cNvSpPr/>
          <p:nvPr/>
        </p:nvSpPr>
        <p:spPr>
          <a:xfrm>
            <a:off x="5418068" y="5070440"/>
            <a:ext cx="1437095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673" name="Shape 673"/>
          <p:cNvSpPr/>
          <p:nvPr/>
        </p:nvSpPr>
        <p:spPr>
          <a:xfrm>
            <a:off x="5418068" y="5999422"/>
            <a:ext cx="1437095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674" name="Shape 674"/>
          <p:cNvSpPr/>
          <p:nvPr/>
        </p:nvSpPr>
        <p:spPr>
          <a:xfrm>
            <a:off x="5418068" y="7536499"/>
            <a:ext cx="1437095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675" name="Shape 675"/>
          <p:cNvSpPr/>
          <p:nvPr/>
        </p:nvSpPr>
        <p:spPr>
          <a:xfrm>
            <a:off x="5430768" y="6793785"/>
            <a:ext cx="1437095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681" name="Group 681"/>
          <p:cNvGrpSpPr/>
          <p:nvPr/>
        </p:nvGrpSpPr>
        <p:grpSpPr>
          <a:xfrm>
            <a:off x="5426940" y="5065178"/>
            <a:ext cx="1651088" cy="660401"/>
            <a:chOff x="0" y="0"/>
            <a:chExt cx="1651087" cy="660400"/>
          </a:xfrm>
        </p:grpSpPr>
        <p:grpSp>
          <p:nvGrpSpPr>
            <p:cNvPr id="678" name="Group 678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676" name="Shape 676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77" name="Shape 677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679" name="Shape 679"/>
            <p:cNvSpPr/>
            <p:nvPr/>
          </p:nvSpPr>
          <p:spPr>
            <a:xfrm>
              <a:off x="1335184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680" name="Shape 680"/>
            <p:cNvSpPr/>
            <p:nvPr/>
          </p:nvSpPr>
          <p:spPr>
            <a:xfrm>
              <a:off x="1335184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709" name="Group 709"/>
          <p:cNvGrpSpPr/>
          <p:nvPr/>
        </p:nvGrpSpPr>
        <p:grpSpPr>
          <a:xfrm>
            <a:off x="5169081" y="6091004"/>
            <a:ext cx="2006313" cy="2052522"/>
            <a:chOff x="-2" y="0"/>
            <a:chExt cx="2006312" cy="2052521"/>
          </a:xfrm>
        </p:grpSpPr>
        <p:grpSp>
          <p:nvGrpSpPr>
            <p:cNvPr id="690" name="Group 690"/>
            <p:cNvGrpSpPr/>
            <p:nvPr/>
          </p:nvGrpSpPr>
          <p:grpSpPr>
            <a:xfrm>
              <a:off x="50797" y="-1"/>
              <a:ext cx="1748817" cy="560402"/>
              <a:chOff x="-1" y="0"/>
              <a:chExt cx="1748816" cy="560400"/>
            </a:xfrm>
          </p:grpSpPr>
          <p:grpSp>
            <p:nvGrpSpPr>
              <p:cNvPr id="686" name="Group 686"/>
              <p:cNvGrpSpPr/>
              <p:nvPr/>
            </p:nvGrpSpPr>
            <p:grpSpPr>
              <a:xfrm>
                <a:off x="316386" y="-1"/>
                <a:ext cx="1432429" cy="560402"/>
                <a:chOff x="0" y="0"/>
                <a:chExt cx="1432428" cy="560400"/>
              </a:xfrm>
            </p:grpSpPr>
            <p:pic>
              <p:nvPicPr>
                <p:cNvPr id="682" name="image7.jpeg"/>
                <p:cNvPicPr/>
                <p:nvPr/>
              </p:nvPicPr>
              <p:blipFill>
                <a:blip r:embed="rId4">
                  <a:extLst/>
                </a:blip>
                <a:stretch>
                  <a:fillRect/>
                </a:stretch>
              </p:blipFill>
              <p:spPr>
                <a:xfrm>
                  <a:off x="0" y="-1"/>
                  <a:ext cx="753114" cy="55880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grpSp>
              <p:nvGrpSpPr>
                <p:cNvPr id="685" name="Group 685"/>
                <p:cNvGrpSpPr/>
                <p:nvPr/>
              </p:nvGrpSpPr>
              <p:grpSpPr>
                <a:xfrm>
                  <a:off x="15618" y="1596"/>
                  <a:ext cx="1416811" cy="558805"/>
                  <a:chOff x="0" y="0"/>
                  <a:chExt cx="1416810" cy="558803"/>
                </a:xfrm>
              </p:grpSpPr>
              <p:pic>
                <p:nvPicPr>
                  <p:cNvPr id="683" name="image7.jpeg"/>
                  <p:cNvPicPr/>
                  <p:nvPr/>
                </p:nvPicPr>
                <p:blipFill>
                  <a:blip r:embed="rId4">
                    <a:extLst/>
                  </a:blip>
                  <a:stretch>
                    <a:fillRect/>
                  </a:stretch>
                </p:blipFill>
                <p:spPr>
                  <a:xfrm>
                    <a:off x="663695" y="0"/>
                    <a:ext cx="753116" cy="558804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sp>
                <p:nvSpPr>
                  <p:cNvPr id="684" name="Shape 684"/>
                  <p:cNvSpPr/>
                  <p:nvPr/>
                </p:nvSpPr>
                <p:spPr>
                  <a:xfrm>
                    <a:off x="-1" y="19581"/>
                    <a:ext cx="1411700" cy="516447"/>
                  </a:xfrm>
                  <a:prstGeom prst="rect">
                    <a:avLst/>
                  </a:prstGeom>
                  <a:noFill/>
                  <a:ln w="25400" cap="flat">
                    <a:solidFill>
                      <a:srgbClr val="C82506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</a:p>
                </p:txBody>
              </p:sp>
            </p:grpSp>
          </p:grpSp>
          <p:grpSp>
            <p:nvGrpSpPr>
              <p:cNvPr id="689" name="Group 689"/>
              <p:cNvGrpSpPr/>
              <p:nvPr/>
            </p:nvGrpSpPr>
            <p:grpSpPr>
              <a:xfrm>
                <a:off x="-2" y="160284"/>
                <a:ext cx="315907" cy="211948"/>
                <a:chOff x="0" y="-1"/>
                <a:chExt cx="315906" cy="211947"/>
              </a:xfrm>
            </p:grpSpPr>
            <p:sp>
              <p:nvSpPr>
                <p:cNvPr id="687" name="Shape 687"/>
                <p:cNvSpPr/>
                <p:nvPr/>
              </p:nvSpPr>
              <p:spPr>
                <a:xfrm flipH="1" flipV="1">
                  <a:off x="-1" y="-2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688" name="Shape 688"/>
                <p:cNvSpPr/>
                <p:nvPr/>
              </p:nvSpPr>
              <p:spPr>
                <a:xfrm flipH="1" flipV="1">
                  <a:off x="-1" y="211945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</p:grpSp>
        <p:grpSp>
          <p:nvGrpSpPr>
            <p:cNvPr id="699" name="Group 699"/>
            <p:cNvGrpSpPr/>
            <p:nvPr/>
          </p:nvGrpSpPr>
          <p:grpSpPr>
            <a:xfrm>
              <a:off x="251319" y="738605"/>
              <a:ext cx="1754991" cy="560401"/>
              <a:chOff x="0" y="0"/>
              <a:chExt cx="1754990" cy="560400"/>
            </a:xfrm>
          </p:grpSpPr>
          <p:grpSp>
            <p:nvGrpSpPr>
              <p:cNvPr id="693" name="Group 693"/>
              <p:cNvGrpSpPr/>
              <p:nvPr/>
            </p:nvGrpSpPr>
            <p:grpSpPr>
              <a:xfrm>
                <a:off x="1439085" y="186925"/>
                <a:ext cx="315906" cy="211948"/>
                <a:chOff x="0" y="0"/>
                <a:chExt cx="315904" cy="211947"/>
              </a:xfrm>
            </p:grpSpPr>
            <p:sp>
              <p:nvSpPr>
                <p:cNvPr id="691" name="Shape 691"/>
                <p:cNvSpPr/>
                <p:nvPr/>
              </p:nvSpPr>
              <p:spPr>
                <a:xfrm flipV="1">
                  <a:off x="0" y="-1"/>
                  <a:ext cx="315905" cy="3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692" name="Shape 692"/>
                <p:cNvSpPr/>
                <p:nvPr/>
              </p:nvSpPr>
              <p:spPr>
                <a:xfrm flipV="1">
                  <a:off x="0" y="211946"/>
                  <a:ext cx="315905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  <p:grpSp>
            <p:nvGrpSpPr>
              <p:cNvPr id="698" name="Group 698"/>
              <p:cNvGrpSpPr/>
              <p:nvPr/>
            </p:nvGrpSpPr>
            <p:grpSpPr>
              <a:xfrm>
                <a:off x="-1" y="-1"/>
                <a:ext cx="1432428" cy="560402"/>
                <a:chOff x="0" y="0"/>
                <a:chExt cx="1432426" cy="560400"/>
              </a:xfrm>
            </p:grpSpPr>
            <p:pic>
              <p:nvPicPr>
                <p:cNvPr id="694" name="image7.jpeg"/>
                <p:cNvPicPr/>
                <p:nvPr/>
              </p:nvPicPr>
              <p:blipFill>
                <a:blip r:embed="rId4">
                  <a:extLst/>
                </a:blip>
                <a:stretch>
                  <a:fillRect/>
                </a:stretch>
              </p:blipFill>
              <p:spPr>
                <a:xfrm>
                  <a:off x="-1" y="-1"/>
                  <a:ext cx="753114" cy="55880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grpSp>
              <p:nvGrpSpPr>
                <p:cNvPr id="697" name="Group 697"/>
                <p:cNvGrpSpPr/>
                <p:nvPr/>
              </p:nvGrpSpPr>
              <p:grpSpPr>
                <a:xfrm>
                  <a:off x="15617" y="1596"/>
                  <a:ext cx="1416810" cy="558805"/>
                  <a:chOff x="0" y="0"/>
                  <a:chExt cx="1416808" cy="558803"/>
                </a:xfrm>
              </p:grpSpPr>
              <p:pic>
                <p:nvPicPr>
                  <p:cNvPr id="695" name="image7.jpeg"/>
                  <p:cNvPicPr/>
                  <p:nvPr/>
                </p:nvPicPr>
                <p:blipFill>
                  <a:blip r:embed="rId4">
                    <a:extLst/>
                  </a:blip>
                  <a:stretch>
                    <a:fillRect/>
                  </a:stretch>
                </p:blipFill>
                <p:spPr>
                  <a:xfrm>
                    <a:off x="663694" y="0"/>
                    <a:ext cx="753115" cy="558804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sp>
                <p:nvSpPr>
                  <p:cNvPr id="696" name="Shape 696"/>
                  <p:cNvSpPr/>
                  <p:nvPr/>
                </p:nvSpPr>
                <p:spPr>
                  <a:xfrm>
                    <a:off x="-1" y="19581"/>
                    <a:ext cx="1411699" cy="516447"/>
                  </a:xfrm>
                  <a:prstGeom prst="rect">
                    <a:avLst/>
                  </a:prstGeom>
                  <a:noFill/>
                  <a:ln w="25400" cap="flat">
                    <a:solidFill>
                      <a:srgbClr val="C82506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</a:p>
                </p:txBody>
              </p:sp>
            </p:grpSp>
          </p:grpSp>
        </p:grpSp>
        <p:grpSp>
          <p:nvGrpSpPr>
            <p:cNvPr id="708" name="Group 708"/>
            <p:cNvGrpSpPr/>
            <p:nvPr/>
          </p:nvGrpSpPr>
          <p:grpSpPr>
            <a:xfrm>
              <a:off x="-3" y="1492120"/>
              <a:ext cx="1748817" cy="560401"/>
              <a:chOff x="-1" y="0"/>
              <a:chExt cx="1748816" cy="560400"/>
            </a:xfrm>
          </p:grpSpPr>
          <p:grpSp>
            <p:nvGrpSpPr>
              <p:cNvPr id="704" name="Group 704"/>
              <p:cNvGrpSpPr/>
              <p:nvPr/>
            </p:nvGrpSpPr>
            <p:grpSpPr>
              <a:xfrm>
                <a:off x="316386" y="-1"/>
                <a:ext cx="1432429" cy="560402"/>
                <a:chOff x="0" y="0"/>
                <a:chExt cx="1432428" cy="560400"/>
              </a:xfrm>
            </p:grpSpPr>
            <p:pic>
              <p:nvPicPr>
                <p:cNvPr id="700" name="image7.jpeg"/>
                <p:cNvPicPr/>
                <p:nvPr/>
              </p:nvPicPr>
              <p:blipFill>
                <a:blip r:embed="rId4">
                  <a:extLst/>
                </a:blip>
                <a:stretch>
                  <a:fillRect/>
                </a:stretch>
              </p:blipFill>
              <p:spPr>
                <a:xfrm>
                  <a:off x="0" y="-1"/>
                  <a:ext cx="753114" cy="55880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grpSp>
              <p:nvGrpSpPr>
                <p:cNvPr id="703" name="Group 703"/>
                <p:cNvGrpSpPr/>
                <p:nvPr/>
              </p:nvGrpSpPr>
              <p:grpSpPr>
                <a:xfrm>
                  <a:off x="15618" y="1596"/>
                  <a:ext cx="1416811" cy="558805"/>
                  <a:chOff x="0" y="0"/>
                  <a:chExt cx="1416810" cy="558803"/>
                </a:xfrm>
              </p:grpSpPr>
              <p:pic>
                <p:nvPicPr>
                  <p:cNvPr id="701" name="image7.jpeg"/>
                  <p:cNvPicPr/>
                  <p:nvPr/>
                </p:nvPicPr>
                <p:blipFill>
                  <a:blip r:embed="rId4">
                    <a:extLst/>
                  </a:blip>
                  <a:stretch>
                    <a:fillRect/>
                  </a:stretch>
                </p:blipFill>
                <p:spPr>
                  <a:xfrm>
                    <a:off x="663695" y="0"/>
                    <a:ext cx="753116" cy="558804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sp>
                <p:nvSpPr>
                  <p:cNvPr id="702" name="Shape 702"/>
                  <p:cNvSpPr/>
                  <p:nvPr/>
                </p:nvSpPr>
                <p:spPr>
                  <a:xfrm>
                    <a:off x="-1" y="19581"/>
                    <a:ext cx="1411700" cy="516447"/>
                  </a:xfrm>
                  <a:prstGeom prst="rect">
                    <a:avLst/>
                  </a:prstGeom>
                  <a:noFill/>
                  <a:ln w="25400" cap="flat">
                    <a:solidFill>
                      <a:srgbClr val="C82506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 sz="2400"/>
                    </a:pPr>
                  </a:p>
                </p:txBody>
              </p:sp>
            </p:grpSp>
          </p:grpSp>
          <p:grpSp>
            <p:nvGrpSpPr>
              <p:cNvPr id="707" name="Group 707"/>
              <p:cNvGrpSpPr/>
              <p:nvPr/>
            </p:nvGrpSpPr>
            <p:grpSpPr>
              <a:xfrm>
                <a:off x="-2" y="160284"/>
                <a:ext cx="315907" cy="211948"/>
                <a:chOff x="0" y="-1"/>
                <a:chExt cx="315906" cy="211947"/>
              </a:xfrm>
            </p:grpSpPr>
            <p:sp>
              <p:nvSpPr>
                <p:cNvPr id="705" name="Shape 705"/>
                <p:cNvSpPr/>
                <p:nvPr/>
              </p:nvSpPr>
              <p:spPr>
                <a:xfrm flipH="1" flipV="1">
                  <a:off x="-1" y="-2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706" name="Shape 706"/>
                <p:cNvSpPr/>
                <p:nvPr/>
              </p:nvSpPr>
              <p:spPr>
                <a:xfrm flipH="1" flipV="1">
                  <a:off x="-1" y="211945"/>
                  <a:ext cx="315907" cy="2"/>
                </a:xfrm>
                <a:prstGeom prst="line">
                  <a:avLst/>
                </a:prstGeom>
                <a:noFill/>
                <a:ln w="12700" cap="flat">
                  <a:solidFill>
                    <a:srgbClr val="C82506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</p:grpSp>
      </p:grpSp>
      <p:sp>
        <p:nvSpPr>
          <p:cNvPr id="710" name="Shape 710"/>
          <p:cNvSpPr/>
          <p:nvPr/>
        </p:nvSpPr>
        <p:spPr>
          <a:xfrm>
            <a:off x="9259348" y="1978567"/>
            <a:ext cx="3430979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9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900"/>
              <a:t>General Assumption</a:t>
            </a:r>
          </a:p>
        </p:txBody>
      </p:sp>
      <p:sp>
        <p:nvSpPr>
          <p:cNvPr id="711" name="Shape 711"/>
          <p:cNvSpPr/>
          <p:nvPr/>
        </p:nvSpPr>
        <p:spPr>
          <a:xfrm>
            <a:off x="9922192" y="1377101"/>
            <a:ext cx="2105292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 sz="1800"/>
            </a:pPr>
            <a:r>
              <a:rPr b="1" sz="3100"/>
              <a:t>Black-box </a:t>
            </a:r>
          </a:p>
        </p:txBody>
      </p:sp>
      <p:grpSp>
        <p:nvGrpSpPr>
          <p:cNvPr id="714" name="Group 714"/>
          <p:cNvGrpSpPr/>
          <p:nvPr/>
        </p:nvGrpSpPr>
        <p:grpSpPr>
          <a:xfrm>
            <a:off x="10379723" y="2727731"/>
            <a:ext cx="1139430" cy="886750"/>
            <a:chOff x="0" y="0"/>
            <a:chExt cx="1139428" cy="886748"/>
          </a:xfrm>
        </p:grpSpPr>
        <p:sp>
          <p:nvSpPr>
            <p:cNvPr id="712" name="Shape 712"/>
            <p:cNvSpPr/>
            <p:nvPr/>
          </p:nvSpPr>
          <p:spPr>
            <a:xfrm>
              <a:off x="0" y="0"/>
              <a:ext cx="1139429" cy="886749"/>
            </a:xfrm>
            <a:prstGeom prst="rect">
              <a:avLst/>
            </a:prstGeom>
            <a:blipFill rotWithShape="1">
              <a:blip r:embed="rId5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sx="100000" sy="100000" kx="0" ky="0" algn="b" rotWithShape="0" blurRad="50800" dist="12700" dir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</a:p>
          </p:txBody>
        </p:sp>
        <p:sp>
          <p:nvSpPr>
            <p:cNvPr id="713" name="Shape 713"/>
            <p:cNvSpPr/>
            <p:nvPr/>
          </p:nvSpPr>
          <p:spPr>
            <a:xfrm>
              <a:off x="0" y="208424"/>
              <a:ext cx="1139429" cy="469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4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2400">
                  <a:solidFill>
                    <a:srgbClr val="FFFFFF"/>
                  </a:solidFill>
                </a:rPr>
                <a:t>f</a:t>
              </a:r>
            </a:p>
          </p:txBody>
        </p:sp>
      </p:grpSp>
      <p:grpSp>
        <p:nvGrpSpPr>
          <p:cNvPr id="717" name="Group 717"/>
          <p:cNvGrpSpPr/>
          <p:nvPr/>
        </p:nvGrpSpPr>
        <p:grpSpPr>
          <a:xfrm>
            <a:off x="8084422" y="3740938"/>
            <a:ext cx="4661879" cy="558801"/>
            <a:chOff x="0" y="0"/>
            <a:chExt cx="4661877" cy="558800"/>
          </a:xfrm>
        </p:grpSpPr>
        <p:sp>
          <p:nvSpPr>
            <p:cNvPr id="715" name="Shape 715"/>
            <p:cNvSpPr/>
            <p:nvPr/>
          </p:nvSpPr>
          <p:spPr>
            <a:xfrm>
              <a:off x="0" y="0"/>
              <a:ext cx="1061121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716" name="Shape 716"/>
            <p:cNvSpPr/>
            <p:nvPr/>
          </p:nvSpPr>
          <p:spPr>
            <a:xfrm>
              <a:off x="3600757" y="0"/>
              <a:ext cx="1061121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grpSp>
        <p:nvGrpSpPr>
          <p:cNvPr id="723" name="Group 723"/>
          <p:cNvGrpSpPr/>
          <p:nvPr/>
        </p:nvGrpSpPr>
        <p:grpSpPr>
          <a:xfrm>
            <a:off x="9044864" y="4248948"/>
            <a:ext cx="571503" cy="2095806"/>
            <a:chOff x="0" y="-1"/>
            <a:chExt cx="571501" cy="2095805"/>
          </a:xfrm>
        </p:grpSpPr>
        <p:sp>
          <p:nvSpPr>
            <p:cNvPr id="718" name="Shape 718"/>
            <p:cNvSpPr/>
            <p:nvPr/>
          </p:nvSpPr>
          <p:spPr>
            <a:xfrm>
              <a:off x="0" y="764987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F3901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19" name="Shape 719"/>
            <p:cNvSpPr/>
            <p:nvPr/>
          </p:nvSpPr>
          <p:spPr>
            <a:xfrm>
              <a:off x="0" y="1721898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F3901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20" name="Shape 720"/>
            <p:cNvSpPr/>
            <p:nvPr/>
          </p:nvSpPr>
          <p:spPr>
            <a:xfrm>
              <a:off x="0" y="2095803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F39019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21" name="Shape 721"/>
            <p:cNvSpPr/>
            <p:nvPr/>
          </p:nvSpPr>
          <p:spPr>
            <a:xfrm>
              <a:off x="0" y="1224373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F39019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22" name="Shape 722"/>
            <p:cNvSpPr/>
            <p:nvPr/>
          </p:nvSpPr>
          <p:spPr>
            <a:xfrm>
              <a:off x="39285" y="-2"/>
              <a:ext cx="492930" cy="58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200"/>
                <a:t>π</a:t>
              </a:r>
              <a:r>
                <a:rPr baseline="-5998" sz="3200"/>
                <a:t>1</a:t>
              </a:r>
            </a:p>
          </p:txBody>
        </p:sp>
      </p:grpSp>
      <p:grpSp>
        <p:nvGrpSpPr>
          <p:cNvPr id="730" name="Group 730"/>
          <p:cNvGrpSpPr/>
          <p:nvPr/>
        </p:nvGrpSpPr>
        <p:grpSpPr>
          <a:xfrm>
            <a:off x="9777622" y="4236248"/>
            <a:ext cx="506707" cy="2108507"/>
            <a:chOff x="-1" y="-1"/>
            <a:chExt cx="506706" cy="2108506"/>
          </a:xfrm>
        </p:grpSpPr>
        <p:grpSp>
          <p:nvGrpSpPr>
            <p:cNvPr id="728" name="Group 728"/>
            <p:cNvGrpSpPr/>
            <p:nvPr/>
          </p:nvGrpSpPr>
          <p:grpSpPr>
            <a:xfrm>
              <a:off x="-2" y="777687"/>
              <a:ext cx="495084" cy="1330819"/>
              <a:chOff x="0" y="0"/>
              <a:chExt cx="495083" cy="1330817"/>
            </a:xfrm>
          </p:grpSpPr>
          <p:sp>
            <p:nvSpPr>
              <p:cNvPr id="724" name="Shape 724"/>
              <p:cNvSpPr/>
              <p:nvPr/>
            </p:nvSpPr>
            <p:spPr>
              <a:xfrm>
                <a:off x="-1" y="0"/>
                <a:ext cx="495084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</a:p>
            </p:txBody>
          </p:sp>
          <p:sp>
            <p:nvSpPr>
              <p:cNvPr id="725" name="Shape 725"/>
              <p:cNvSpPr/>
              <p:nvPr/>
            </p:nvSpPr>
            <p:spPr>
              <a:xfrm>
                <a:off x="-1" y="459385"/>
                <a:ext cx="495084" cy="2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</a:p>
            </p:txBody>
          </p:sp>
          <p:sp>
            <p:nvSpPr>
              <p:cNvPr id="726" name="Shape 726"/>
              <p:cNvSpPr/>
              <p:nvPr/>
            </p:nvSpPr>
            <p:spPr>
              <a:xfrm>
                <a:off x="-1" y="956911"/>
                <a:ext cx="495084" cy="2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</a:p>
            </p:txBody>
          </p:sp>
          <p:sp>
            <p:nvSpPr>
              <p:cNvPr id="727" name="Shape 727"/>
              <p:cNvSpPr/>
              <p:nvPr/>
            </p:nvSpPr>
            <p:spPr>
              <a:xfrm>
                <a:off x="-1" y="1330816"/>
                <a:ext cx="495084" cy="2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</a:p>
            </p:txBody>
          </p:sp>
        </p:grpSp>
        <p:sp>
          <p:nvSpPr>
            <p:cNvPr id="729" name="Shape 729"/>
            <p:cNvSpPr/>
            <p:nvPr/>
          </p:nvSpPr>
          <p:spPr>
            <a:xfrm>
              <a:off x="13776" y="-2"/>
              <a:ext cx="492930" cy="58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200"/>
                <a:t>π</a:t>
              </a:r>
              <a:r>
                <a:rPr baseline="-5998" sz="3200"/>
                <a:t>2</a:t>
              </a:r>
            </a:p>
          </p:txBody>
        </p:sp>
      </p:grpSp>
      <p:grpSp>
        <p:nvGrpSpPr>
          <p:cNvPr id="736" name="Group 736"/>
          <p:cNvGrpSpPr/>
          <p:nvPr/>
        </p:nvGrpSpPr>
        <p:grpSpPr>
          <a:xfrm>
            <a:off x="10407136" y="4248948"/>
            <a:ext cx="503308" cy="2095806"/>
            <a:chOff x="0" y="-1"/>
            <a:chExt cx="503307" cy="2095805"/>
          </a:xfrm>
        </p:grpSpPr>
        <p:sp>
          <p:nvSpPr>
            <p:cNvPr id="731" name="Shape 731"/>
            <p:cNvSpPr/>
            <p:nvPr/>
          </p:nvSpPr>
          <p:spPr>
            <a:xfrm>
              <a:off x="8225" y="764987"/>
              <a:ext cx="495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32" name="Shape 732"/>
            <p:cNvSpPr/>
            <p:nvPr/>
          </p:nvSpPr>
          <p:spPr>
            <a:xfrm>
              <a:off x="8224" y="1721898"/>
              <a:ext cx="495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33" name="Shape 733"/>
            <p:cNvSpPr/>
            <p:nvPr/>
          </p:nvSpPr>
          <p:spPr>
            <a:xfrm>
              <a:off x="8224" y="1224373"/>
              <a:ext cx="495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34" name="Shape 734"/>
            <p:cNvSpPr/>
            <p:nvPr/>
          </p:nvSpPr>
          <p:spPr>
            <a:xfrm>
              <a:off x="8224" y="2095803"/>
              <a:ext cx="495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35" name="Shape 735"/>
            <p:cNvSpPr/>
            <p:nvPr/>
          </p:nvSpPr>
          <p:spPr>
            <a:xfrm>
              <a:off x="0" y="-2"/>
              <a:ext cx="492930" cy="58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200"/>
                <a:t>π</a:t>
              </a:r>
              <a:r>
                <a:rPr baseline="-5998" sz="3200"/>
                <a:t>3</a:t>
              </a:r>
            </a:p>
          </p:txBody>
        </p:sp>
      </p:grpSp>
      <p:grpSp>
        <p:nvGrpSpPr>
          <p:cNvPr id="742" name="Group 742"/>
          <p:cNvGrpSpPr/>
          <p:nvPr/>
        </p:nvGrpSpPr>
        <p:grpSpPr>
          <a:xfrm>
            <a:off x="11045949" y="4248948"/>
            <a:ext cx="502232" cy="2094397"/>
            <a:chOff x="0" y="0"/>
            <a:chExt cx="502231" cy="2094395"/>
          </a:xfrm>
        </p:grpSpPr>
        <p:sp>
          <p:nvSpPr>
            <p:cNvPr id="737" name="Shape 737"/>
            <p:cNvSpPr/>
            <p:nvPr/>
          </p:nvSpPr>
          <p:spPr>
            <a:xfrm>
              <a:off x="7149" y="763578"/>
              <a:ext cx="495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38" name="Shape 738"/>
            <p:cNvSpPr/>
            <p:nvPr/>
          </p:nvSpPr>
          <p:spPr>
            <a:xfrm>
              <a:off x="7149" y="1720489"/>
              <a:ext cx="495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39" name="Shape 739"/>
            <p:cNvSpPr/>
            <p:nvPr/>
          </p:nvSpPr>
          <p:spPr>
            <a:xfrm>
              <a:off x="7149" y="1222964"/>
              <a:ext cx="495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40" name="Shape 740"/>
            <p:cNvSpPr/>
            <p:nvPr/>
          </p:nvSpPr>
          <p:spPr>
            <a:xfrm>
              <a:off x="7149" y="2094394"/>
              <a:ext cx="495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41" name="Shape 741"/>
            <p:cNvSpPr/>
            <p:nvPr/>
          </p:nvSpPr>
          <p:spPr>
            <a:xfrm>
              <a:off x="0" y="-1"/>
              <a:ext cx="492930" cy="58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200"/>
                <a:t>π</a:t>
              </a:r>
              <a:r>
                <a:rPr baseline="-5998" sz="3200"/>
                <a:t>4</a:t>
              </a:r>
            </a:p>
          </p:txBody>
        </p:sp>
      </p:grpSp>
      <p:grpSp>
        <p:nvGrpSpPr>
          <p:cNvPr id="745" name="Group 745"/>
          <p:cNvGrpSpPr/>
          <p:nvPr/>
        </p:nvGrpSpPr>
        <p:grpSpPr>
          <a:xfrm>
            <a:off x="9153831" y="6468951"/>
            <a:ext cx="3067711" cy="477755"/>
            <a:chOff x="0" y="0"/>
            <a:chExt cx="3067710" cy="477753"/>
          </a:xfrm>
        </p:grpSpPr>
        <p:sp>
          <p:nvSpPr>
            <p:cNvPr id="743" name="Shape 743"/>
            <p:cNvSpPr/>
            <p:nvPr/>
          </p:nvSpPr>
          <p:spPr>
            <a:xfrm>
              <a:off x="-1" y="477751"/>
              <a:ext cx="3067712" cy="2"/>
            </a:xfrm>
            <a:prstGeom prst="line">
              <a:avLst/>
            </a:prstGeom>
            <a:noFill/>
            <a:ln w="38100" cap="flat">
              <a:solidFill>
                <a:srgbClr val="FF93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44" name="Shape 744"/>
            <p:cNvSpPr/>
            <p:nvPr/>
          </p:nvSpPr>
          <p:spPr>
            <a:xfrm>
              <a:off x="798981" y="-1"/>
              <a:ext cx="1469747" cy="469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/>
              </a:lvl1pPr>
            </a:lstStyle>
            <a:p>
              <a:pPr lvl="0">
                <a:defRPr sz="1800"/>
              </a:pPr>
              <a:r>
                <a:rPr sz="2400"/>
                <a:t>check  P1</a:t>
              </a:r>
            </a:p>
          </p:txBody>
        </p:sp>
      </p:grpSp>
      <p:pic>
        <p:nvPicPr>
          <p:cNvPr id="746" name="image9.jpe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500884" y="5190697"/>
            <a:ext cx="1218490" cy="121849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49" name="Group 749"/>
          <p:cNvGrpSpPr/>
          <p:nvPr/>
        </p:nvGrpSpPr>
        <p:grpSpPr>
          <a:xfrm>
            <a:off x="9153831" y="7070903"/>
            <a:ext cx="3067711" cy="431801"/>
            <a:chOff x="0" y="0"/>
            <a:chExt cx="3067710" cy="431800"/>
          </a:xfrm>
        </p:grpSpPr>
        <p:sp>
          <p:nvSpPr>
            <p:cNvPr id="747" name="Shape 747"/>
            <p:cNvSpPr/>
            <p:nvPr/>
          </p:nvSpPr>
          <p:spPr>
            <a:xfrm>
              <a:off x="-1" y="406486"/>
              <a:ext cx="3067712" cy="2"/>
            </a:xfrm>
            <a:prstGeom prst="line">
              <a:avLst/>
            </a:prstGeom>
            <a:noFill/>
            <a:ln w="38100" cap="flat">
              <a:solidFill>
                <a:srgbClr val="9437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48" name="Shape 748"/>
            <p:cNvSpPr/>
            <p:nvPr/>
          </p:nvSpPr>
          <p:spPr>
            <a:xfrm>
              <a:off x="855457" y="-1"/>
              <a:ext cx="1356793" cy="431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200"/>
              </a:lvl1pPr>
            </a:lstStyle>
            <a:p>
              <a:pPr lvl="0">
                <a:defRPr sz="1800"/>
              </a:pPr>
              <a:r>
                <a:rPr sz="2200"/>
                <a:t>check  P2</a:t>
              </a:r>
            </a:p>
          </p:txBody>
        </p:sp>
      </p:grpSp>
      <p:grpSp>
        <p:nvGrpSpPr>
          <p:cNvPr id="755" name="Group 755"/>
          <p:cNvGrpSpPr/>
          <p:nvPr/>
        </p:nvGrpSpPr>
        <p:grpSpPr>
          <a:xfrm>
            <a:off x="11817836" y="4376219"/>
            <a:ext cx="571502" cy="2095535"/>
            <a:chOff x="0" y="-1"/>
            <a:chExt cx="571501" cy="2095533"/>
          </a:xfrm>
        </p:grpSpPr>
        <p:sp>
          <p:nvSpPr>
            <p:cNvPr id="750" name="Shape 750"/>
            <p:cNvSpPr/>
            <p:nvPr/>
          </p:nvSpPr>
          <p:spPr>
            <a:xfrm>
              <a:off x="0" y="764717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51" name="Shape 751"/>
            <p:cNvSpPr/>
            <p:nvPr/>
          </p:nvSpPr>
          <p:spPr>
            <a:xfrm>
              <a:off x="0" y="1721627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52" name="Shape 752"/>
            <p:cNvSpPr/>
            <p:nvPr/>
          </p:nvSpPr>
          <p:spPr>
            <a:xfrm>
              <a:off x="0" y="1224102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53" name="Shape 753"/>
            <p:cNvSpPr/>
            <p:nvPr/>
          </p:nvSpPr>
          <p:spPr>
            <a:xfrm>
              <a:off x="0" y="2095531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54" name="Shape 754"/>
            <p:cNvSpPr/>
            <p:nvPr/>
          </p:nvSpPr>
          <p:spPr>
            <a:xfrm>
              <a:off x="39285" y="-2"/>
              <a:ext cx="492930" cy="58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200"/>
                <a:t>π</a:t>
              </a:r>
              <a:r>
                <a:rPr baseline="-5998" sz="3200"/>
                <a:t>5</a:t>
              </a:r>
            </a:p>
          </p:txBody>
        </p:sp>
      </p:grpSp>
      <p:grpSp>
        <p:nvGrpSpPr>
          <p:cNvPr id="761" name="Group 761"/>
          <p:cNvGrpSpPr/>
          <p:nvPr/>
        </p:nvGrpSpPr>
        <p:grpSpPr>
          <a:xfrm>
            <a:off x="11817836" y="4376219"/>
            <a:ext cx="571502" cy="2095535"/>
            <a:chOff x="0" y="-1"/>
            <a:chExt cx="571501" cy="2095533"/>
          </a:xfrm>
        </p:grpSpPr>
        <p:sp>
          <p:nvSpPr>
            <p:cNvPr id="756" name="Shape 756"/>
            <p:cNvSpPr/>
            <p:nvPr/>
          </p:nvSpPr>
          <p:spPr>
            <a:xfrm>
              <a:off x="0" y="764717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9437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57" name="Shape 757"/>
            <p:cNvSpPr/>
            <p:nvPr/>
          </p:nvSpPr>
          <p:spPr>
            <a:xfrm>
              <a:off x="0" y="1721627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9437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58" name="Shape 758"/>
            <p:cNvSpPr/>
            <p:nvPr/>
          </p:nvSpPr>
          <p:spPr>
            <a:xfrm>
              <a:off x="0" y="1224102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9437FF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59" name="Shape 759"/>
            <p:cNvSpPr/>
            <p:nvPr/>
          </p:nvSpPr>
          <p:spPr>
            <a:xfrm>
              <a:off x="0" y="2095531"/>
              <a:ext cx="571502" cy="2"/>
            </a:xfrm>
            <a:prstGeom prst="line">
              <a:avLst/>
            </a:prstGeom>
            <a:noFill/>
            <a:ln w="25400" cap="flat">
              <a:solidFill>
                <a:srgbClr val="9437FF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60" name="Shape 760"/>
            <p:cNvSpPr/>
            <p:nvPr/>
          </p:nvSpPr>
          <p:spPr>
            <a:xfrm>
              <a:off x="39285" y="-2"/>
              <a:ext cx="492930" cy="58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200"/>
                <a:t>π</a:t>
              </a:r>
              <a:r>
                <a:rPr baseline="-5998" sz="3200"/>
                <a:t>5</a:t>
              </a:r>
            </a:p>
          </p:txBody>
        </p:sp>
      </p:grpSp>
      <p:grpSp>
        <p:nvGrpSpPr>
          <p:cNvPr id="764" name="Group 764"/>
          <p:cNvGrpSpPr/>
          <p:nvPr/>
        </p:nvGrpSpPr>
        <p:grpSpPr>
          <a:xfrm>
            <a:off x="9307645" y="7710916"/>
            <a:ext cx="2760082" cy="431801"/>
            <a:chOff x="0" y="0"/>
            <a:chExt cx="2760080" cy="431800"/>
          </a:xfrm>
        </p:grpSpPr>
        <p:sp>
          <p:nvSpPr>
            <p:cNvPr id="762" name="Shape 762"/>
            <p:cNvSpPr/>
            <p:nvPr/>
          </p:nvSpPr>
          <p:spPr>
            <a:xfrm>
              <a:off x="0" y="419610"/>
              <a:ext cx="2760081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63" name="Shape 763"/>
            <p:cNvSpPr/>
            <p:nvPr/>
          </p:nvSpPr>
          <p:spPr>
            <a:xfrm>
              <a:off x="616408" y="-1"/>
              <a:ext cx="1596630" cy="431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b="1" sz="2200"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 sz="1800"/>
              </a:pPr>
              <a:r>
                <a:rPr b="1" sz="2200"/>
                <a:t>recombine</a:t>
              </a:r>
            </a:p>
          </p:txBody>
        </p:sp>
      </p:grpSp>
      <p:grpSp>
        <p:nvGrpSpPr>
          <p:cNvPr id="767" name="Group 767"/>
          <p:cNvGrpSpPr/>
          <p:nvPr/>
        </p:nvGrpSpPr>
        <p:grpSpPr>
          <a:xfrm>
            <a:off x="9307645" y="8350931"/>
            <a:ext cx="2760082" cy="466269"/>
            <a:chOff x="0" y="0"/>
            <a:chExt cx="2760080" cy="466268"/>
          </a:xfrm>
        </p:grpSpPr>
        <p:sp>
          <p:nvSpPr>
            <p:cNvPr id="765" name="Shape 765"/>
            <p:cNvSpPr/>
            <p:nvPr/>
          </p:nvSpPr>
          <p:spPr>
            <a:xfrm>
              <a:off x="0" y="466266"/>
              <a:ext cx="2760081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766" name="Shape 766"/>
            <p:cNvSpPr/>
            <p:nvPr/>
          </p:nvSpPr>
          <p:spPr>
            <a:xfrm>
              <a:off x="581725" y="-1"/>
              <a:ext cx="1596630" cy="431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b="1" sz="2200"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 sz="1800"/>
              </a:pPr>
              <a:r>
                <a:rPr b="1" sz="2200"/>
                <a:t>compute</a:t>
              </a:r>
            </a:p>
          </p:txBody>
        </p:sp>
      </p:grpSp>
      <p:grpSp>
        <p:nvGrpSpPr>
          <p:cNvPr id="770" name="Group 770"/>
          <p:cNvGrpSpPr/>
          <p:nvPr/>
        </p:nvGrpSpPr>
        <p:grpSpPr>
          <a:xfrm>
            <a:off x="11640894" y="3164521"/>
            <a:ext cx="1383666" cy="3675109"/>
            <a:chOff x="0" y="0"/>
            <a:chExt cx="1383664" cy="3675107"/>
          </a:xfrm>
        </p:grpSpPr>
        <p:pic>
          <p:nvPicPr>
            <p:cNvPr id="768" name="image9.jpeg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65173" y="-1"/>
              <a:ext cx="1218492" cy="121849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69" name="Shape 769"/>
            <p:cNvSpPr/>
            <p:nvPr/>
          </p:nvSpPr>
          <p:spPr>
            <a:xfrm>
              <a:off x="0" y="1347951"/>
              <a:ext cx="925383" cy="2327157"/>
            </a:xfrm>
            <a:prstGeom prst="rect">
              <a:avLst/>
            </a:prstGeom>
            <a:noFill/>
            <a:ln w="25400" cap="flat">
              <a:solidFill>
                <a:srgbClr val="9437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771" name="Shape 771"/>
          <p:cNvSpPr/>
          <p:nvPr/>
        </p:nvSpPr>
        <p:spPr>
          <a:xfrm>
            <a:off x="8824339" y="4382396"/>
            <a:ext cx="925382" cy="2327157"/>
          </a:xfrm>
          <a:prstGeom prst="rect">
            <a:avLst/>
          </a:prstGeom>
          <a:ln w="25400">
            <a:solidFill>
              <a:srgbClr val="DE6A1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64" grpId="4"/>
      <p:bldP build="whole" bldLvl="1" animBg="1" rev="0" advAuto="0" spid="761" grpId="2"/>
      <p:bldP build="whole" bldLvl="1" animBg="1" rev="0" advAuto="0" spid="749" grpId="1"/>
      <p:bldP build="whole" bldLvl="1" animBg="1" rev="0" advAuto="0" spid="770" grpId="3"/>
      <p:bldP build="whole" bldLvl="1" animBg="1" rev="0" advAuto="0" spid="767" grpId="5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Shape 773"/>
          <p:cNvSpPr/>
          <p:nvPr/>
        </p:nvSpPr>
        <p:spPr>
          <a:xfrm>
            <a:off x="607916" y="1988521"/>
            <a:ext cx="423155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600"/>
              <a:t>General Assumption</a:t>
            </a:r>
          </a:p>
        </p:txBody>
      </p:sp>
      <p:sp>
        <p:nvSpPr>
          <p:cNvPr id="774" name="Shape 774"/>
          <p:cNvSpPr/>
          <p:nvPr/>
        </p:nvSpPr>
        <p:spPr>
          <a:xfrm>
            <a:off x="8080334" y="2001221"/>
            <a:ext cx="400282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4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400"/>
              <a:t>General Assumption</a:t>
            </a:r>
          </a:p>
        </p:txBody>
      </p:sp>
      <p:sp>
        <p:nvSpPr>
          <p:cNvPr id="775" name="Shape 775"/>
          <p:cNvSpPr/>
          <p:nvPr/>
        </p:nvSpPr>
        <p:spPr>
          <a:xfrm>
            <a:off x="8703322" y="1331129"/>
            <a:ext cx="2189430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5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500"/>
              <a:t>Black-box </a:t>
            </a:r>
          </a:p>
        </p:txBody>
      </p:sp>
      <p:grpSp>
        <p:nvGrpSpPr>
          <p:cNvPr id="778" name="Group 778"/>
          <p:cNvGrpSpPr/>
          <p:nvPr/>
        </p:nvGrpSpPr>
        <p:grpSpPr>
          <a:xfrm>
            <a:off x="4555229" y="142883"/>
            <a:ext cx="3878520" cy="1937890"/>
            <a:chOff x="0" y="0"/>
            <a:chExt cx="3878519" cy="1937888"/>
          </a:xfrm>
        </p:grpSpPr>
        <p:sp>
          <p:nvSpPr>
            <p:cNvPr id="776" name="Shape 776"/>
            <p:cNvSpPr/>
            <p:nvPr/>
          </p:nvSpPr>
          <p:spPr>
            <a:xfrm>
              <a:off x="452609" y="0"/>
              <a:ext cx="3237656" cy="11176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300"/>
                <a:t>cut &amp; choose</a:t>
              </a:r>
              <a:endParaRPr sz="3300"/>
            </a:p>
            <a:p>
              <a:pPr lvl="0">
                <a:defRPr sz="1800"/>
              </a:pPr>
              <a:r>
                <a:rPr sz="3300"/>
                <a:t>techniques</a:t>
              </a:r>
            </a:p>
          </p:txBody>
        </p:sp>
        <p:pic>
          <p:nvPicPr>
            <p:cNvPr id="777" name="image13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221465"/>
              <a:ext cx="3878520" cy="716424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355600" dist="0" dir="0">
                <a:srgbClr val="000000">
                  <a:alpha val="75000"/>
                </a:srgbClr>
              </a:outerShdw>
            </a:effectLst>
          </p:spPr>
        </p:pic>
      </p:grpSp>
      <p:grpSp>
        <p:nvGrpSpPr>
          <p:cNvPr id="781" name="Group 781"/>
          <p:cNvGrpSpPr/>
          <p:nvPr/>
        </p:nvGrpSpPr>
        <p:grpSpPr>
          <a:xfrm>
            <a:off x="682125" y="3352688"/>
            <a:ext cx="4374897" cy="1206613"/>
            <a:chOff x="0" y="-1"/>
            <a:chExt cx="4374896" cy="1206612"/>
          </a:xfrm>
        </p:grpSpPr>
        <p:sp>
          <p:nvSpPr>
            <p:cNvPr id="779" name="Shape 779"/>
            <p:cNvSpPr/>
            <p:nvPr/>
          </p:nvSpPr>
          <p:spPr>
            <a:xfrm>
              <a:off x="0" y="-2"/>
              <a:ext cx="4374897" cy="58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790222" indent="-790222" algn="l">
                <a:lnSpc>
                  <a:spcPct val="200000"/>
                </a:lnSpc>
                <a:buClr>
                  <a:srgbClr val="0365C0"/>
                </a:buClr>
                <a:buSzPct val="75000"/>
                <a:buFont typeface="Helvetica Light"/>
                <a:buChar char="❖"/>
                <a:defRPr sz="3200"/>
              </a:lvl1pPr>
            </a:lstStyle>
            <a:p>
              <a:pPr lvl="0">
                <a:defRPr sz="1800"/>
              </a:pPr>
              <a:r>
                <a:rPr sz="3200"/>
                <a:t>minimal assumptions</a:t>
              </a:r>
            </a:p>
          </p:txBody>
        </p:sp>
        <p:sp>
          <p:nvSpPr>
            <p:cNvPr id="780" name="Shape 780"/>
            <p:cNvSpPr/>
            <p:nvPr/>
          </p:nvSpPr>
          <p:spPr>
            <a:xfrm>
              <a:off x="369163" y="622411"/>
              <a:ext cx="3636569" cy="58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>
                <a:lnSpc>
                  <a:spcPct val="200000"/>
                </a:lnSpc>
                <a:defRPr sz="3200"/>
              </a:lvl1pPr>
            </a:lstStyle>
            <a:p>
              <a:pPr lvl="0">
                <a:defRPr sz="1800"/>
              </a:pPr>
              <a:r>
                <a:rPr sz="3200"/>
                <a:t> (feasibility of MPC)</a:t>
              </a:r>
            </a:p>
          </p:txBody>
        </p:sp>
      </p:grpSp>
      <p:grpSp>
        <p:nvGrpSpPr>
          <p:cNvPr id="784" name="Group 784"/>
          <p:cNvGrpSpPr/>
          <p:nvPr/>
        </p:nvGrpSpPr>
        <p:grpSpPr>
          <a:xfrm>
            <a:off x="6229691" y="3235213"/>
            <a:ext cx="6053634" cy="889001"/>
            <a:chOff x="-1" y="0"/>
            <a:chExt cx="6053632" cy="889000"/>
          </a:xfrm>
        </p:grpSpPr>
        <p:sp>
          <p:nvSpPr>
            <p:cNvPr id="782" name="Shape 782"/>
            <p:cNvSpPr/>
            <p:nvPr/>
          </p:nvSpPr>
          <p:spPr>
            <a:xfrm>
              <a:off x="-2" y="120650"/>
              <a:ext cx="834391" cy="647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Yes</a:t>
              </a:r>
            </a:p>
          </p:txBody>
        </p:sp>
        <p:sp>
          <p:nvSpPr>
            <p:cNvPr id="783" name="Shape 783"/>
            <p:cNvSpPr/>
            <p:nvPr/>
          </p:nvSpPr>
          <p:spPr>
            <a:xfrm>
              <a:off x="1387854" y="-1"/>
              <a:ext cx="4665778" cy="889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2600"/>
                <a:t>[Kil88, IPS08, IKLP11,IKOS07,</a:t>
              </a:r>
              <a:endParaRPr sz="2600"/>
            </a:p>
            <a:p>
              <a:pPr lvl="0">
                <a:defRPr sz="1800"/>
              </a:pPr>
              <a:r>
                <a:rPr sz="2600"/>
                <a:t> PW09,CDMW09,..]</a:t>
              </a:r>
            </a:p>
          </p:txBody>
        </p:sp>
      </p:grpSp>
      <p:sp>
        <p:nvSpPr>
          <p:cNvPr id="785" name="Shape 785"/>
          <p:cNvSpPr/>
          <p:nvPr/>
        </p:nvSpPr>
        <p:spPr>
          <a:xfrm>
            <a:off x="834524" y="5361214"/>
            <a:ext cx="3328824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790222" indent="-790222" algn="l">
              <a:lnSpc>
                <a:spcPct val="200000"/>
              </a:lnSpc>
              <a:buClr>
                <a:srgbClr val="0365C0"/>
              </a:buClr>
              <a:buSzPct val="75000"/>
              <a:buFont typeface="Helvetica Light"/>
              <a:buChar char="❖"/>
              <a:defRPr sz="3200"/>
            </a:lvl1pPr>
          </a:lstStyle>
          <a:p>
            <a:pPr lvl="0">
              <a:defRPr sz="1800"/>
            </a:pPr>
            <a:r>
              <a:rPr sz="3200"/>
              <a:t>minimal rounds</a:t>
            </a:r>
          </a:p>
        </p:txBody>
      </p:sp>
      <p:grpSp>
        <p:nvGrpSpPr>
          <p:cNvPr id="788" name="Group 788"/>
          <p:cNvGrpSpPr/>
          <p:nvPr/>
        </p:nvGrpSpPr>
        <p:grpSpPr>
          <a:xfrm>
            <a:off x="5425097" y="5329464"/>
            <a:ext cx="2138782" cy="3399626"/>
            <a:chOff x="0" y="0"/>
            <a:chExt cx="2138781" cy="3399624"/>
          </a:xfrm>
        </p:grpSpPr>
        <p:sp>
          <p:nvSpPr>
            <p:cNvPr id="786" name="Shape 786"/>
            <p:cNvSpPr/>
            <p:nvPr/>
          </p:nvSpPr>
          <p:spPr>
            <a:xfrm>
              <a:off x="0" y="-1"/>
              <a:ext cx="2138782" cy="647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4 rounds?</a:t>
              </a:r>
            </a:p>
          </p:txBody>
        </p:sp>
        <p:pic>
          <p:nvPicPr>
            <p:cNvPr id="787" name="image10.jpe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01092" y="725214"/>
              <a:ext cx="1952422" cy="26744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95" name="Group 795"/>
          <p:cNvGrpSpPr/>
          <p:nvPr/>
        </p:nvGrpSpPr>
        <p:grpSpPr>
          <a:xfrm>
            <a:off x="1328882" y="5882025"/>
            <a:ext cx="3094084" cy="2116505"/>
            <a:chOff x="0" y="0"/>
            <a:chExt cx="3094083" cy="2116503"/>
          </a:xfrm>
        </p:grpSpPr>
        <p:grpSp>
          <p:nvGrpSpPr>
            <p:cNvPr id="793" name="Group 793"/>
            <p:cNvGrpSpPr/>
            <p:nvPr/>
          </p:nvGrpSpPr>
          <p:grpSpPr>
            <a:xfrm>
              <a:off x="0" y="-1"/>
              <a:ext cx="3094084" cy="1701802"/>
              <a:chOff x="0" y="0"/>
              <a:chExt cx="3094083" cy="1701800"/>
            </a:xfrm>
          </p:grpSpPr>
          <p:grpSp>
            <p:nvGrpSpPr>
              <p:cNvPr id="791" name="Group 791"/>
              <p:cNvGrpSpPr/>
              <p:nvPr/>
            </p:nvGrpSpPr>
            <p:grpSpPr>
              <a:xfrm>
                <a:off x="0" y="0"/>
                <a:ext cx="2953179" cy="1701801"/>
                <a:chOff x="0" y="0"/>
                <a:chExt cx="2953178" cy="1701800"/>
              </a:xfrm>
            </p:grpSpPr>
            <p:pic>
              <p:nvPicPr>
                <p:cNvPr id="789" name="image6.jpeg"/>
                <p:cNvPicPr/>
                <p:nvPr/>
              </p:nvPicPr>
              <p:blipFill>
                <a:blip r:embed="rId4">
                  <a:extLst/>
                </a:blip>
                <a:stretch>
                  <a:fillRect/>
                </a:stretch>
              </p:blipFill>
              <p:spPr>
                <a:xfrm>
                  <a:off x="-1" y="0"/>
                  <a:ext cx="1701804" cy="1701801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sp>
              <p:nvSpPr>
                <p:cNvPr id="790" name="Shape 790"/>
                <p:cNvSpPr/>
                <p:nvPr/>
              </p:nvSpPr>
              <p:spPr>
                <a:xfrm>
                  <a:off x="661691" y="726609"/>
                  <a:ext cx="2291488" cy="64770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50800" tIns="50800" rIns="50800" bIns="50800" numCol="1" anchor="ctr">
                  <a:spAutoFit/>
                </a:bodyPr>
                <a:lstStyle/>
                <a:p>
                  <a:pPr lvl="0">
                    <a:defRPr sz="1800"/>
                  </a:pPr>
                  <a:r>
                    <a:rPr sz="3600"/>
                    <a:t>      rounds</a:t>
                  </a:r>
                </a:p>
              </p:txBody>
            </p:sp>
          </p:grpSp>
          <p:pic>
            <p:nvPicPr>
              <p:cNvPr id="792" name="image2.png"/>
              <p:cNvPicPr/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283722" y="1377786"/>
                <a:ext cx="2810362" cy="254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reflection blurRad="0" stA="50000" stPos="0" endA="0" endPos="40000" dist="0" dir="5400000" fadeDir="5400000" sx="100000" sy="-100000" kx="0" ky="0" algn="bl" rotWithShape="0"/>
              </a:effectLst>
            </p:spPr>
          </p:pic>
        </p:grpSp>
        <p:sp>
          <p:nvSpPr>
            <p:cNvPr id="794" name="Shape 794"/>
            <p:cNvSpPr/>
            <p:nvPr/>
          </p:nvSpPr>
          <p:spPr>
            <a:xfrm>
              <a:off x="296422" y="1646603"/>
              <a:ext cx="2784958" cy="469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/>
              </a:lvl1pPr>
            </a:lstStyle>
            <a:p>
              <a:pPr lvl="0">
                <a:defRPr sz="1800"/>
              </a:pPr>
              <a:r>
                <a:rPr sz="2400"/>
                <a:t>[Katz Ostrovsky 04]</a:t>
              </a:r>
            </a:p>
          </p:txBody>
        </p:sp>
      </p:grpSp>
      <p:sp>
        <p:nvSpPr>
          <p:cNvPr id="796" name="Shape 796"/>
          <p:cNvSpPr/>
          <p:nvPr/>
        </p:nvSpPr>
        <p:spPr>
          <a:xfrm>
            <a:off x="834524" y="8400749"/>
            <a:ext cx="295331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790222" indent="-790222" algn="l">
              <a:lnSpc>
                <a:spcPct val="200000"/>
              </a:lnSpc>
              <a:buClr>
                <a:srgbClr val="0365C0"/>
              </a:buClr>
              <a:buSzPct val="75000"/>
              <a:buFont typeface="Helvetica Light"/>
              <a:buChar char="❖"/>
              <a:defRPr sz="3200"/>
            </a:lvl1pPr>
          </a:lstStyle>
          <a:p>
            <a:pPr lvl="0">
              <a:defRPr sz="1800"/>
            </a:pPr>
            <a:r>
              <a:rPr sz="3200"/>
              <a:t>succinctness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85" grpId="4"/>
      <p:bldP build="whole" bldLvl="1" animBg="1" rev="0" advAuto="0" spid="796" grpId="6"/>
      <p:bldP build="whole" bldLvl="1" animBg="1" rev="0" advAuto="0" spid="784" grpId="3"/>
      <p:bldP build="whole" bldLvl="1" animBg="1" rev="0" advAuto="0" spid="778" grpId="1"/>
      <p:bldP build="whole" bldLvl="1" animBg="1" rev="0" advAuto="0" spid="795" grpId="5"/>
      <p:bldP build="whole" bldLvl="1" animBg="1" rev="0" advAuto="0" spid="788" grpId="7"/>
      <p:bldP build="whole" bldLvl="1" animBg="1" rev="0" advAuto="0" spid="781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Shape 798"/>
          <p:cNvSpPr/>
          <p:nvPr/>
        </p:nvSpPr>
        <p:spPr>
          <a:xfrm>
            <a:off x="1898945" y="1583055"/>
            <a:ext cx="320224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700"/>
              <a:t>General Assumption</a:t>
            </a:r>
          </a:p>
        </p:txBody>
      </p:sp>
      <p:sp>
        <p:nvSpPr>
          <p:cNvPr id="799" name="Shape 799"/>
          <p:cNvSpPr/>
          <p:nvPr/>
        </p:nvSpPr>
        <p:spPr>
          <a:xfrm>
            <a:off x="2642509" y="1129754"/>
            <a:ext cx="171511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700"/>
              <a:t>Black-box </a:t>
            </a:r>
          </a:p>
        </p:txBody>
      </p:sp>
      <p:sp>
        <p:nvSpPr>
          <p:cNvPr id="800" name="Shape 800"/>
          <p:cNvSpPr/>
          <p:nvPr/>
        </p:nvSpPr>
        <p:spPr>
          <a:xfrm>
            <a:off x="2930352" y="2410224"/>
            <a:ext cx="1139431" cy="886749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01" name="Shape 801"/>
          <p:cNvSpPr/>
          <p:nvPr/>
        </p:nvSpPr>
        <p:spPr>
          <a:xfrm>
            <a:off x="2167213" y="4457198"/>
            <a:ext cx="571502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02" name="Shape 802"/>
          <p:cNvSpPr/>
          <p:nvPr/>
        </p:nvSpPr>
        <p:spPr>
          <a:xfrm>
            <a:off x="4813182" y="4457198"/>
            <a:ext cx="571502" cy="2"/>
          </a:xfrm>
          <a:prstGeom prst="line">
            <a:avLst/>
          </a:prstGeom>
          <a:ln w="25400">
            <a:solidFill>
              <a:srgbClr val="9437F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03" name="Shape 803"/>
          <p:cNvSpPr/>
          <p:nvPr/>
        </p:nvSpPr>
        <p:spPr>
          <a:xfrm>
            <a:off x="3537708" y="4457198"/>
            <a:ext cx="495083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04" name="Shape 804"/>
          <p:cNvSpPr/>
          <p:nvPr/>
        </p:nvSpPr>
        <p:spPr>
          <a:xfrm>
            <a:off x="4175445" y="4455788"/>
            <a:ext cx="495083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05" name="Shape 805"/>
          <p:cNvSpPr/>
          <p:nvPr/>
        </p:nvSpPr>
        <p:spPr>
          <a:xfrm>
            <a:off x="2167213" y="5414107"/>
            <a:ext cx="571502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06" name="Shape 806"/>
          <p:cNvSpPr/>
          <p:nvPr/>
        </p:nvSpPr>
        <p:spPr>
          <a:xfrm>
            <a:off x="4813182" y="5414107"/>
            <a:ext cx="571502" cy="2"/>
          </a:xfrm>
          <a:prstGeom prst="line">
            <a:avLst/>
          </a:prstGeom>
          <a:ln w="25400">
            <a:solidFill>
              <a:srgbClr val="9437F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07" name="Shape 807"/>
          <p:cNvSpPr/>
          <p:nvPr/>
        </p:nvSpPr>
        <p:spPr>
          <a:xfrm>
            <a:off x="3537708" y="5414107"/>
            <a:ext cx="495083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08" name="Shape 808"/>
          <p:cNvSpPr/>
          <p:nvPr/>
        </p:nvSpPr>
        <p:spPr>
          <a:xfrm>
            <a:off x="4175445" y="5412699"/>
            <a:ext cx="495083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09" name="Shape 809"/>
          <p:cNvSpPr/>
          <p:nvPr/>
        </p:nvSpPr>
        <p:spPr>
          <a:xfrm>
            <a:off x="2167213" y="5788011"/>
            <a:ext cx="571502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10" name="Shape 810"/>
          <p:cNvSpPr/>
          <p:nvPr/>
        </p:nvSpPr>
        <p:spPr>
          <a:xfrm>
            <a:off x="2167213" y="4916582"/>
            <a:ext cx="571502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11" name="Shape 811"/>
          <p:cNvSpPr/>
          <p:nvPr/>
        </p:nvSpPr>
        <p:spPr>
          <a:xfrm>
            <a:off x="4813182" y="4916582"/>
            <a:ext cx="571502" cy="2"/>
          </a:xfrm>
          <a:prstGeom prst="line">
            <a:avLst/>
          </a:prstGeom>
          <a:ln w="25400">
            <a:solidFill>
              <a:srgbClr val="9437FF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12" name="Shape 812"/>
          <p:cNvSpPr/>
          <p:nvPr/>
        </p:nvSpPr>
        <p:spPr>
          <a:xfrm>
            <a:off x="3537708" y="4916582"/>
            <a:ext cx="495083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13" name="Shape 813"/>
          <p:cNvSpPr/>
          <p:nvPr/>
        </p:nvSpPr>
        <p:spPr>
          <a:xfrm>
            <a:off x="4175445" y="4915172"/>
            <a:ext cx="495083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14" name="Shape 814"/>
          <p:cNvSpPr/>
          <p:nvPr/>
        </p:nvSpPr>
        <p:spPr>
          <a:xfrm>
            <a:off x="2866914" y="4438282"/>
            <a:ext cx="495083" cy="2"/>
          </a:xfrm>
          <a:prstGeom prst="line">
            <a:avLst/>
          </a:prstGeom>
          <a:ln w="25400">
            <a:solidFill>
              <a:srgbClr val="FF9300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15" name="Shape 815"/>
          <p:cNvSpPr/>
          <p:nvPr/>
        </p:nvSpPr>
        <p:spPr>
          <a:xfrm>
            <a:off x="2866914" y="4897666"/>
            <a:ext cx="495083" cy="2"/>
          </a:xfrm>
          <a:prstGeom prst="line">
            <a:avLst/>
          </a:prstGeom>
          <a:ln w="25400">
            <a:solidFill>
              <a:srgbClr val="FF9300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16" name="Shape 816"/>
          <p:cNvSpPr/>
          <p:nvPr/>
        </p:nvSpPr>
        <p:spPr>
          <a:xfrm>
            <a:off x="2866914" y="5395193"/>
            <a:ext cx="495083" cy="2"/>
          </a:xfrm>
          <a:prstGeom prst="line">
            <a:avLst/>
          </a:prstGeom>
          <a:ln w="25400">
            <a:solidFill>
              <a:srgbClr val="FF9300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17" name="Shape 817"/>
          <p:cNvSpPr/>
          <p:nvPr/>
        </p:nvSpPr>
        <p:spPr>
          <a:xfrm>
            <a:off x="2866914" y="5769097"/>
            <a:ext cx="495083" cy="2"/>
          </a:xfrm>
          <a:prstGeom prst="line">
            <a:avLst/>
          </a:prstGeom>
          <a:ln w="25400">
            <a:solidFill>
              <a:srgbClr val="FF9300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18" name="Shape 818"/>
          <p:cNvSpPr/>
          <p:nvPr/>
        </p:nvSpPr>
        <p:spPr>
          <a:xfrm>
            <a:off x="4813182" y="5788011"/>
            <a:ext cx="571502" cy="2"/>
          </a:xfrm>
          <a:prstGeom prst="line">
            <a:avLst/>
          </a:prstGeom>
          <a:ln w="25400">
            <a:solidFill>
              <a:srgbClr val="9437FF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19" name="Shape 819"/>
          <p:cNvSpPr/>
          <p:nvPr/>
        </p:nvSpPr>
        <p:spPr>
          <a:xfrm>
            <a:off x="3537708" y="5788011"/>
            <a:ext cx="495083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20" name="Shape 820"/>
          <p:cNvSpPr/>
          <p:nvPr/>
        </p:nvSpPr>
        <p:spPr>
          <a:xfrm>
            <a:off x="4175445" y="5786601"/>
            <a:ext cx="495083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21" name="Shape 821"/>
          <p:cNvSpPr/>
          <p:nvPr/>
        </p:nvSpPr>
        <p:spPr>
          <a:xfrm>
            <a:off x="2206498" y="3692209"/>
            <a:ext cx="49293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200"/>
              <a:t>π</a:t>
            </a:r>
            <a:r>
              <a:rPr baseline="-5998" sz="3200"/>
              <a:t>1</a:t>
            </a:r>
          </a:p>
        </p:txBody>
      </p:sp>
      <p:sp>
        <p:nvSpPr>
          <p:cNvPr id="822" name="Shape 822"/>
          <p:cNvSpPr/>
          <p:nvPr/>
        </p:nvSpPr>
        <p:spPr>
          <a:xfrm>
            <a:off x="2867991" y="3704909"/>
            <a:ext cx="49293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200"/>
              <a:t>π</a:t>
            </a:r>
            <a:r>
              <a:rPr baseline="-5998" sz="3200"/>
              <a:t>2</a:t>
            </a:r>
          </a:p>
        </p:txBody>
      </p:sp>
      <p:sp>
        <p:nvSpPr>
          <p:cNvPr id="823" name="Shape 823"/>
          <p:cNvSpPr/>
          <p:nvPr/>
        </p:nvSpPr>
        <p:spPr>
          <a:xfrm>
            <a:off x="3529483" y="3692209"/>
            <a:ext cx="49293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200"/>
              <a:t>π</a:t>
            </a:r>
            <a:r>
              <a:rPr baseline="-5998" sz="3200"/>
              <a:t>3</a:t>
            </a:r>
          </a:p>
        </p:txBody>
      </p:sp>
      <p:sp>
        <p:nvSpPr>
          <p:cNvPr id="824" name="Shape 824"/>
          <p:cNvSpPr/>
          <p:nvPr/>
        </p:nvSpPr>
        <p:spPr>
          <a:xfrm>
            <a:off x="4168295" y="3692209"/>
            <a:ext cx="492931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200"/>
              <a:t>π</a:t>
            </a:r>
            <a:r>
              <a:rPr baseline="-5998" sz="3200"/>
              <a:t>4</a:t>
            </a:r>
          </a:p>
        </p:txBody>
      </p:sp>
      <p:sp>
        <p:nvSpPr>
          <p:cNvPr id="825" name="Shape 825"/>
          <p:cNvSpPr/>
          <p:nvPr/>
        </p:nvSpPr>
        <p:spPr>
          <a:xfrm>
            <a:off x="4852468" y="3692480"/>
            <a:ext cx="492931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200"/>
              <a:t>π</a:t>
            </a:r>
            <a:r>
              <a:rPr baseline="-5998" sz="3200"/>
              <a:t>5</a:t>
            </a:r>
          </a:p>
        </p:txBody>
      </p:sp>
      <p:sp>
        <p:nvSpPr>
          <p:cNvPr id="826" name="Shape 826"/>
          <p:cNvSpPr/>
          <p:nvPr/>
        </p:nvSpPr>
        <p:spPr>
          <a:xfrm>
            <a:off x="2242093" y="6616806"/>
            <a:ext cx="3067710" cy="2"/>
          </a:xfrm>
          <a:prstGeom prst="line">
            <a:avLst/>
          </a:prstGeom>
          <a:ln w="38100">
            <a:solidFill>
              <a:srgbClr val="FF9300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27" name="Shape 827"/>
          <p:cNvSpPr/>
          <p:nvPr/>
        </p:nvSpPr>
        <p:spPr>
          <a:xfrm>
            <a:off x="3125790" y="6164455"/>
            <a:ext cx="1300316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100"/>
            </a:lvl1pPr>
          </a:lstStyle>
          <a:p>
            <a:pPr lvl="0">
              <a:defRPr sz="1800"/>
            </a:pPr>
            <a:r>
              <a:rPr sz="2100"/>
              <a:t>check  P1</a:t>
            </a:r>
          </a:p>
        </p:txBody>
      </p:sp>
      <p:sp>
        <p:nvSpPr>
          <p:cNvPr id="828" name="Shape 828"/>
          <p:cNvSpPr/>
          <p:nvPr/>
        </p:nvSpPr>
        <p:spPr>
          <a:xfrm>
            <a:off x="2242094" y="7336190"/>
            <a:ext cx="3067709" cy="2"/>
          </a:xfrm>
          <a:prstGeom prst="line">
            <a:avLst/>
          </a:prstGeom>
          <a:ln w="38100">
            <a:solidFill>
              <a:srgbClr val="9437F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29" name="Shape 829"/>
          <p:cNvSpPr/>
          <p:nvPr/>
        </p:nvSpPr>
        <p:spPr>
          <a:xfrm>
            <a:off x="3097551" y="6760598"/>
            <a:ext cx="1356793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200"/>
            </a:lvl1pPr>
          </a:lstStyle>
          <a:p>
            <a:pPr lvl="0">
              <a:defRPr sz="1800"/>
            </a:pPr>
            <a:r>
              <a:rPr sz="2200"/>
              <a:t>check  P2</a:t>
            </a:r>
          </a:p>
        </p:txBody>
      </p:sp>
      <p:grpSp>
        <p:nvGrpSpPr>
          <p:cNvPr id="834" name="Group 834"/>
          <p:cNvGrpSpPr/>
          <p:nvPr/>
        </p:nvGrpSpPr>
        <p:grpSpPr>
          <a:xfrm>
            <a:off x="2370411" y="7608957"/>
            <a:ext cx="2785580" cy="1014890"/>
            <a:chOff x="0" y="-1"/>
            <a:chExt cx="2785578" cy="1014888"/>
          </a:xfrm>
        </p:grpSpPr>
        <p:sp>
          <p:nvSpPr>
            <p:cNvPr id="830" name="Shape 830"/>
            <p:cNvSpPr/>
            <p:nvPr/>
          </p:nvSpPr>
          <p:spPr>
            <a:xfrm>
              <a:off x="25495" y="419610"/>
              <a:ext cx="2760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831" name="Shape 831"/>
            <p:cNvSpPr/>
            <p:nvPr/>
          </p:nvSpPr>
          <p:spPr>
            <a:xfrm>
              <a:off x="641905" y="-2"/>
              <a:ext cx="1596631" cy="431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b="1" sz="2200"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 sz="1800"/>
              </a:pPr>
              <a:r>
                <a:rPr b="1" sz="2200"/>
                <a:t>recombine</a:t>
              </a:r>
            </a:p>
          </p:txBody>
        </p:sp>
        <p:sp>
          <p:nvSpPr>
            <p:cNvPr id="832" name="Shape 832"/>
            <p:cNvSpPr/>
            <p:nvPr/>
          </p:nvSpPr>
          <p:spPr>
            <a:xfrm>
              <a:off x="-1" y="1014886"/>
              <a:ext cx="276008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833" name="Shape 833"/>
            <p:cNvSpPr/>
            <p:nvPr/>
          </p:nvSpPr>
          <p:spPr>
            <a:xfrm>
              <a:off x="581725" y="548621"/>
              <a:ext cx="1596631" cy="431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b="1" sz="2200"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b="0" sz="1800"/>
              </a:pPr>
              <a:r>
                <a:rPr b="1" sz="2200"/>
                <a:t>compute</a:t>
              </a:r>
            </a:p>
          </p:txBody>
        </p:sp>
      </p:grpSp>
      <p:pic>
        <p:nvPicPr>
          <p:cNvPr id="835" name="image10.jpe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83471" y="495813"/>
            <a:ext cx="1476941" cy="2023100"/>
          </a:xfrm>
          <a:prstGeom prst="rect">
            <a:avLst/>
          </a:prstGeom>
          <a:ln w="12700">
            <a:miter lim="400000"/>
          </a:ln>
        </p:spPr>
      </p:pic>
      <p:sp>
        <p:nvSpPr>
          <p:cNvPr id="836" name="Shape 836"/>
          <p:cNvSpPr/>
          <p:nvPr/>
        </p:nvSpPr>
        <p:spPr>
          <a:xfrm>
            <a:off x="8771750" y="564578"/>
            <a:ext cx="236738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4 rounds??</a:t>
            </a:r>
          </a:p>
        </p:txBody>
      </p:sp>
      <p:sp>
        <p:nvSpPr>
          <p:cNvPr id="837" name="Shape 837"/>
          <p:cNvSpPr/>
          <p:nvPr/>
        </p:nvSpPr>
        <p:spPr>
          <a:xfrm>
            <a:off x="1220918" y="3222288"/>
            <a:ext cx="6478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P1</a:t>
            </a:r>
          </a:p>
        </p:txBody>
      </p:sp>
      <p:sp>
        <p:nvSpPr>
          <p:cNvPr id="838" name="Shape 838"/>
          <p:cNvSpPr/>
          <p:nvPr/>
        </p:nvSpPr>
        <p:spPr>
          <a:xfrm>
            <a:off x="5352622" y="3218482"/>
            <a:ext cx="6478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P2</a:t>
            </a:r>
          </a:p>
        </p:txBody>
      </p:sp>
      <p:grpSp>
        <p:nvGrpSpPr>
          <p:cNvPr id="865" name="Group 865"/>
          <p:cNvGrpSpPr/>
          <p:nvPr/>
        </p:nvGrpSpPr>
        <p:grpSpPr>
          <a:xfrm>
            <a:off x="7459152" y="2975980"/>
            <a:ext cx="4270558" cy="3595201"/>
            <a:chOff x="-1" y="0"/>
            <a:chExt cx="4270557" cy="3595199"/>
          </a:xfrm>
        </p:grpSpPr>
        <p:sp>
          <p:nvSpPr>
            <p:cNvPr id="839" name="Shape 839"/>
            <p:cNvSpPr/>
            <p:nvPr/>
          </p:nvSpPr>
          <p:spPr>
            <a:xfrm>
              <a:off x="207979" y="20270"/>
              <a:ext cx="647853" cy="647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P1</a:t>
              </a:r>
            </a:p>
          </p:txBody>
        </p:sp>
        <p:sp>
          <p:nvSpPr>
            <p:cNvPr id="840" name="Shape 840"/>
            <p:cNvSpPr/>
            <p:nvPr/>
          </p:nvSpPr>
          <p:spPr>
            <a:xfrm>
              <a:off x="3376912" y="0"/>
              <a:ext cx="647853" cy="647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P2</a:t>
              </a:r>
            </a:p>
          </p:txBody>
        </p:sp>
        <p:grpSp>
          <p:nvGrpSpPr>
            <p:cNvPr id="848" name="Group 848"/>
            <p:cNvGrpSpPr/>
            <p:nvPr/>
          </p:nvGrpSpPr>
          <p:grpSpPr>
            <a:xfrm>
              <a:off x="32909" y="2407685"/>
              <a:ext cx="3465442" cy="1187515"/>
              <a:chOff x="0" y="0"/>
              <a:chExt cx="3465440" cy="1187513"/>
            </a:xfrm>
          </p:grpSpPr>
          <p:grpSp>
            <p:nvGrpSpPr>
              <p:cNvPr id="845" name="Group 845"/>
              <p:cNvGrpSpPr/>
              <p:nvPr/>
            </p:nvGrpSpPr>
            <p:grpSpPr>
              <a:xfrm>
                <a:off x="679860" y="-1"/>
                <a:ext cx="2785580" cy="1014890"/>
                <a:chOff x="0" y="0"/>
                <a:chExt cx="2785579" cy="1014889"/>
              </a:xfrm>
            </p:grpSpPr>
            <p:sp>
              <p:nvSpPr>
                <p:cNvPr id="841" name="Shape 841"/>
                <p:cNvSpPr/>
                <p:nvPr/>
              </p:nvSpPr>
              <p:spPr>
                <a:xfrm>
                  <a:off x="25495" y="419611"/>
                  <a:ext cx="2760084" cy="2"/>
                </a:xfrm>
                <a:prstGeom prst="line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miter lim="400000"/>
                  <a:head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842" name="Shape 842"/>
                <p:cNvSpPr/>
                <p:nvPr/>
              </p:nvSpPr>
              <p:spPr>
                <a:xfrm>
                  <a:off x="641905" y="-1"/>
                  <a:ext cx="1596631" cy="43180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0800" tIns="50800" rIns="50800" bIns="50800" numCol="1" anchor="ctr">
                  <a:spAutoFit/>
                </a:bodyPr>
                <a:lstStyle>
                  <a:lvl1pPr>
                    <a:defRPr b="1" sz="2200">
                      <a:latin typeface="+mn-lt"/>
                      <a:ea typeface="+mn-ea"/>
                      <a:cs typeface="+mn-cs"/>
                      <a:sym typeface="Helvetica"/>
                    </a:defRPr>
                  </a:lvl1pPr>
                </a:lstStyle>
                <a:p>
                  <a:pPr lvl="0">
                    <a:defRPr b="0" sz="1800"/>
                  </a:pPr>
                  <a:r>
                    <a:rPr b="1" sz="2200"/>
                    <a:t>recombine</a:t>
                  </a:r>
                </a:p>
              </p:txBody>
            </p:sp>
            <p:sp>
              <p:nvSpPr>
                <p:cNvPr id="843" name="Shape 843"/>
                <p:cNvSpPr/>
                <p:nvPr/>
              </p:nvSpPr>
              <p:spPr>
                <a:xfrm>
                  <a:off x="-1" y="1014887"/>
                  <a:ext cx="2760084" cy="2"/>
                </a:xfrm>
                <a:prstGeom prst="line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844" name="Shape 844"/>
                <p:cNvSpPr/>
                <p:nvPr/>
              </p:nvSpPr>
              <p:spPr>
                <a:xfrm>
                  <a:off x="581725" y="548621"/>
                  <a:ext cx="1596631" cy="43180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50800" tIns="50800" rIns="50800" bIns="50800" numCol="1" anchor="ctr">
                  <a:spAutoFit/>
                </a:bodyPr>
                <a:lstStyle>
                  <a:lvl1pPr>
                    <a:defRPr b="1" sz="2200">
                      <a:latin typeface="+mn-lt"/>
                      <a:ea typeface="+mn-ea"/>
                      <a:cs typeface="+mn-cs"/>
                      <a:sym typeface="Helvetica"/>
                    </a:defRPr>
                  </a:lvl1pPr>
                </a:lstStyle>
                <a:p>
                  <a:pPr lvl="0">
                    <a:defRPr b="0" sz="1800"/>
                  </a:pPr>
                  <a:r>
                    <a:rPr b="1" sz="2200"/>
                    <a:t>compute</a:t>
                  </a:r>
                </a:p>
              </p:txBody>
            </p:sp>
          </p:grpSp>
          <p:sp>
            <p:nvSpPr>
              <p:cNvPr id="846" name="Shape 846"/>
              <p:cNvSpPr/>
              <p:nvPr/>
            </p:nvSpPr>
            <p:spPr>
              <a:xfrm>
                <a:off x="-1" y="24605"/>
                <a:ext cx="357912" cy="4572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300"/>
                </a:lvl1pPr>
              </a:lstStyle>
              <a:p>
                <a:pPr lvl="0">
                  <a:defRPr sz="1800"/>
                </a:pPr>
                <a:r>
                  <a:rPr sz="2300"/>
                  <a:t>4.</a:t>
                </a:r>
              </a:p>
            </p:txBody>
          </p:sp>
          <p:sp>
            <p:nvSpPr>
              <p:cNvPr id="847" name="Shape 847"/>
              <p:cNvSpPr/>
              <p:nvPr/>
            </p:nvSpPr>
            <p:spPr>
              <a:xfrm>
                <a:off x="-1" y="730312"/>
                <a:ext cx="357912" cy="4572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300"/>
                </a:lvl1pPr>
              </a:lstStyle>
              <a:p>
                <a:pPr lvl="0">
                  <a:defRPr sz="1800"/>
                </a:pPr>
                <a:r>
                  <a:rPr sz="2300"/>
                  <a:t>5.</a:t>
                </a:r>
              </a:p>
            </p:txBody>
          </p:sp>
        </p:grpSp>
        <p:grpSp>
          <p:nvGrpSpPr>
            <p:cNvPr id="852" name="Group 852"/>
            <p:cNvGrpSpPr/>
            <p:nvPr/>
          </p:nvGrpSpPr>
          <p:grpSpPr>
            <a:xfrm>
              <a:off x="39283" y="508024"/>
              <a:ext cx="3452693" cy="567870"/>
              <a:chOff x="0" y="0"/>
              <a:chExt cx="3452691" cy="567869"/>
            </a:xfrm>
          </p:grpSpPr>
          <p:sp>
            <p:nvSpPr>
              <p:cNvPr id="849" name="Shape 849"/>
              <p:cNvSpPr/>
              <p:nvPr/>
            </p:nvSpPr>
            <p:spPr>
              <a:xfrm>
                <a:off x="692608" y="472889"/>
                <a:ext cx="2760083" cy="2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</a:p>
            </p:txBody>
          </p:sp>
          <p:sp>
            <p:nvSpPr>
              <p:cNvPr id="850" name="Shape 850"/>
              <p:cNvSpPr/>
              <p:nvPr/>
            </p:nvSpPr>
            <p:spPr>
              <a:xfrm>
                <a:off x="-1" y="110669"/>
                <a:ext cx="357912" cy="4572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300"/>
                </a:lvl1pPr>
              </a:lstStyle>
              <a:p>
                <a:pPr lvl="0">
                  <a:defRPr sz="1800"/>
                </a:pPr>
                <a:r>
                  <a:rPr sz="2300"/>
                  <a:t>1.</a:t>
                </a:r>
              </a:p>
            </p:txBody>
          </p:sp>
          <p:sp>
            <p:nvSpPr>
              <p:cNvPr id="851" name="Shape 851"/>
              <p:cNvSpPr/>
              <p:nvPr/>
            </p:nvSpPr>
            <p:spPr>
              <a:xfrm>
                <a:off x="1155231" y="0"/>
                <a:ext cx="1288493" cy="495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600"/>
                </a:lvl1pPr>
              </a:lstStyle>
              <a:p>
                <a:pPr lvl="0">
                  <a:defRPr sz="1800"/>
                </a:pPr>
                <a:r>
                  <a:rPr sz="2600"/>
                  <a:t>Com P1</a:t>
                </a:r>
              </a:p>
            </p:txBody>
          </p:sp>
        </p:grpSp>
        <p:grpSp>
          <p:nvGrpSpPr>
            <p:cNvPr id="858" name="Group 858"/>
            <p:cNvGrpSpPr/>
            <p:nvPr/>
          </p:nvGrpSpPr>
          <p:grpSpPr>
            <a:xfrm>
              <a:off x="-2" y="1116083"/>
              <a:ext cx="4270558" cy="574819"/>
              <a:chOff x="-1" y="0"/>
              <a:chExt cx="4270557" cy="574818"/>
            </a:xfrm>
          </p:grpSpPr>
          <p:grpSp>
            <p:nvGrpSpPr>
              <p:cNvPr id="855" name="Group 855"/>
              <p:cNvGrpSpPr/>
              <p:nvPr/>
            </p:nvGrpSpPr>
            <p:grpSpPr>
              <a:xfrm>
                <a:off x="711200" y="464983"/>
                <a:ext cx="3559356" cy="22863"/>
                <a:chOff x="0" y="0"/>
                <a:chExt cx="3559355" cy="22862"/>
              </a:xfrm>
            </p:grpSpPr>
            <p:sp>
              <p:nvSpPr>
                <p:cNvPr id="853" name="Shape 853"/>
                <p:cNvSpPr/>
                <p:nvPr/>
              </p:nvSpPr>
              <p:spPr>
                <a:xfrm>
                  <a:off x="0" y="-1"/>
                  <a:ext cx="2367385" cy="1"/>
                </a:xfrm>
                <a:prstGeom prst="line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miter lim="400000"/>
                  <a:head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854" name="Shape 854"/>
                <p:cNvSpPr/>
                <p:nvPr/>
              </p:nvSpPr>
              <p:spPr>
                <a:xfrm>
                  <a:off x="2419925" y="22861"/>
                  <a:ext cx="1139431" cy="2"/>
                </a:xfrm>
                <a:prstGeom prst="line">
                  <a:avLst/>
                </a:prstGeom>
                <a:noFill/>
                <a:ln w="38100" cap="flat">
                  <a:solidFill>
                    <a:srgbClr val="F39019"/>
                  </a:solidFill>
                  <a:prstDash val="solid"/>
                  <a:miter lim="400000"/>
                  <a:head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  <p:sp>
            <p:nvSpPr>
              <p:cNvPr id="856" name="Shape 856"/>
              <p:cNvSpPr/>
              <p:nvPr/>
            </p:nvSpPr>
            <p:spPr>
              <a:xfrm>
                <a:off x="-2" y="117618"/>
                <a:ext cx="357913" cy="4572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300"/>
                </a:lvl1pPr>
              </a:lstStyle>
              <a:p>
                <a:pPr lvl="0">
                  <a:defRPr sz="1800"/>
                </a:pPr>
                <a:r>
                  <a:rPr sz="2300"/>
                  <a:t>2.</a:t>
                </a:r>
              </a:p>
            </p:txBody>
          </p:sp>
          <p:sp>
            <p:nvSpPr>
              <p:cNvPr id="857" name="Shape 857"/>
              <p:cNvSpPr/>
              <p:nvPr/>
            </p:nvSpPr>
            <p:spPr>
              <a:xfrm>
                <a:off x="1194516" y="-1"/>
                <a:ext cx="1288492" cy="495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600"/>
                </a:lvl1pPr>
              </a:lstStyle>
              <a:p>
                <a:pPr lvl="0">
                  <a:defRPr sz="1800"/>
                </a:pPr>
                <a:r>
                  <a:rPr sz="2600"/>
                  <a:t>Com P2</a:t>
                </a:r>
              </a:p>
            </p:txBody>
          </p:sp>
        </p:grpSp>
        <p:grpSp>
          <p:nvGrpSpPr>
            <p:cNvPr id="864" name="Group 864"/>
            <p:cNvGrpSpPr/>
            <p:nvPr/>
          </p:nvGrpSpPr>
          <p:grpSpPr>
            <a:xfrm>
              <a:off x="39283" y="1691347"/>
              <a:ext cx="4231274" cy="614563"/>
              <a:chOff x="0" y="0"/>
              <a:chExt cx="4231272" cy="614562"/>
            </a:xfrm>
          </p:grpSpPr>
          <p:grpSp>
            <p:nvGrpSpPr>
              <p:cNvPr id="861" name="Group 861"/>
              <p:cNvGrpSpPr/>
              <p:nvPr/>
            </p:nvGrpSpPr>
            <p:grpSpPr>
              <a:xfrm>
                <a:off x="682740" y="489544"/>
                <a:ext cx="3548532" cy="330"/>
                <a:chOff x="0" y="0"/>
                <a:chExt cx="3548530" cy="329"/>
              </a:xfrm>
            </p:grpSpPr>
            <p:sp>
              <p:nvSpPr>
                <p:cNvPr id="859" name="Shape 859"/>
                <p:cNvSpPr/>
                <p:nvPr/>
              </p:nvSpPr>
              <p:spPr>
                <a:xfrm>
                  <a:off x="0" y="328"/>
                  <a:ext cx="2367386" cy="2"/>
                </a:xfrm>
                <a:prstGeom prst="line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  <p:sp>
              <p:nvSpPr>
                <p:cNvPr id="860" name="Shape 860"/>
                <p:cNvSpPr/>
                <p:nvPr/>
              </p:nvSpPr>
              <p:spPr>
                <a:xfrm>
                  <a:off x="2409100" y="0"/>
                  <a:ext cx="1139431" cy="0"/>
                </a:xfrm>
                <a:prstGeom prst="line">
                  <a:avLst/>
                </a:prstGeom>
                <a:noFill/>
                <a:ln w="38100" cap="flat">
                  <a:solidFill>
                    <a:srgbClr val="9437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lvl="0" algn="l" defTabSz="457200">
                    <a:defRPr sz="1200">
                      <a:latin typeface="+mn-lt"/>
                      <a:ea typeface="+mn-ea"/>
                      <a:cs typeface="+mn-cs"/>
                      <a:sym typeface="Helvetica"/>
                    </a:defRPr>
                  </a:pPr>
                </a:p>
              </p:txBody>
            </p:sp>
          </p:grpSp>
          <p:sp>
            <p:nvSpPr>
              <p:cNvPr id="862" name="Shape 862"/>
              <p:cNvSpPr/>
              <p:nvPr/>
            </p:nvSpPr>
            <p:spPr>
              <a:xfrm>
                <a:off x="-1" y="157362"/>
                <a:ext cx="357912" cy="4572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300"/>
                </a:lvl1pPr>
              </a:lstStyle>
              <a:p>
                <a:pPr lvl="0">
                  <a:defRPr sz="1800"/>
                </a:pPr>
                <a:r>
                  <a:rPr sz="2300"/>
                  <a:t>3.</a:t>
                </a:r>
              </a:p>
            </p:txBody>
          </p:sp>
          <p:sp>
            <p:nvSpPr>
              <p:cNvPr id="863" name="Shape 863"/>
              <p:cNvSpPr/>
              <p:nvPr/>
            </p:nvSpPr>
            <p:spPr>
              <a:xfrm>
                <a:off x="1182638" y="-1"/>
                <a:ext cx="1233679" cy="495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600"/>
                </a:lvl1pPr>
              </a:lstStyle>
              <a:p>
                <a:pPr lvl="0">
                  <a:defRPr sz="1800"/>
                </a:pPr>
                <a:r>
                  <a:rPr sz="2600"/>
                  <a:t>Checks</a:t>
                </a:r>
              </a:p>
            </p:txBody>
          </p:sp>
        </p:grp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6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Shape 867"/>
          <p:cNvSpPr/>
          <p:nvPr/>
        </p:nvSpPr>
        <p:spPr>
          <a:xfrm>
            <a:off x="607916" y="1988521"/>
            <a:ext cx="423155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600"/>
              <a:t>General Assumption</a:t>
            </a:r>
          </a:p>
        </p:txBody>
      </p:sp>
      <p:sp>
        <p:nvSpPr>
          <p:cNvPr id="868" name="Shape 868"/>
          <p:cNvSpPr/>
          <p:nvPr/>
        </p:nvSpPr>
        <p:spPr>
          <a:xfrm>
            <a:off x="8080334" y="2001221"/>
            <a:ext cx="400282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4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400"/>
              <a:t>General Assumption</a:t>
            </a:r>
          </a:p>
        </p:txBody>
      </p:sp>
      <p:sp>
        <p:nvSpPr>
          <p:cNvPr id="869" name="Shape 869"/>
          <p:cNvSpPr/>
          <p:nvPr/>
        </p:nvSpPr>
        <p:spPr>
          <a:xfrm>
            <a:off x="8703322" y="1331129"/>
            <a:ext cx="2189430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5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500"/>
              <a:t>Black-box </a:t>
            </a:r>
          </a:p>
        </p:txBody>
      </p:sp>
      <p:grpSp>
        <p:nvGrpSpPr>
          <p:cNvPr id="872" name="Group 872"/>
          <p:cNvGrpSpPr/>
          <p:nvPr/>
        </p:nvGrpSpPr>
        <p:grpSpPr>
          <a:xfrm>
            <a:off x="4555229" y="142883"/>
            <a:ext cx="3878520" cy="1937890"/>
            <a:chOff x="0" y="0"/>
            <a:chExt cx="3878519" cy="1937888"/>
          </a:xfrm>
        </p:grpSpPr>
        <p:sp>
          <p:nvSpPr>
            <p:cNvPr id="870" name="Shape 870"/>
            <p:cNvSpPr/>
            <p:nvPr/>
          </p:nvSpPr>
          <p:spPr>
            <a:xfrm>
              <a:off x="452609" y="0"/>
              <a:ext cx="3237656" cy="11176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300"/>
                <a:t>cut &amp; choose</a:t>
              </a:r>
              <a:endParaRPr sz="3300"/>
            </a:p>
            <a:p>
              <a:pPr lvl="0">
                <a:defRPr sz="1800"/>
              </a:pPr>
              <a:r>
                <a:rPr sz="3300"/>
                <a:t>techniques</a:t>
              </a:r>
            </a:p>
          </p:txBody>
        </p:sp>
        <p:pic>
          <p:nvPicPr>
            <p:cNvPr id="871" name="image13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221465"/>
              <a:ext cx="3878520" cy="716424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355600" dist="0" dir="0">
                <a:srgbClr val="000000">
                  <a:alpha val="75000"/>
                </a:srgbClr>
              </a:outerShdw>
            </a:effectLst>
          </p:spPr>
        </p:pic>
      </p:grpSp>
      <p:grpSp>
        <p:nvGrpSpPr>
          <p:cNvPr id="875" name="Group 875"/>
          <p:cNvGrpSpPr/>
          <p:nvPr/>
        </p:nvGrpSpPr>
        <p:grpSpPr>
          <a:xfrm>
            <a:off x="783725" y="3386555"/>
            <a:ext cx="4374897" cy="1206612"/>
            <a:chOff x="0" y="-1"/>
            <a:chExt cx="4374896" cy="1206611"/>
          </a:xfrm>
        </p:grpSpPr>
        <p:sp>
          <p:nvSpPr>
            <p:cNvPr id="873" name="Shape 873"/>
            <p:cNvSpPr/>
            <p:nvPr/>
          </p:nvSpPr>
          <p:spPr>
            <a:xfrm>
              <a:off x="0" y="-2"/>
              <a:ext cx="4374897" cy="58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790222" indent="-790222" algn="l">
                <a:lnSpc>
                  <a:spcPct val="200000"/>
                </a:lnSpc>
                <a:buClr>
                  <a:srgbClr val="0365C0"/>
                </a:buClr>
                <a:buSzPct val="75000"/>
                <a:buFont typeface="Helvetica Light"/>
                <a:buChar char="❖"/>
                <a:defRPr sz="3200"/>
              </a:lvl1pPr>
            </a:lstStyle>
            <a:p>
              <a:pPr lvl="0">
                <a:defRPr sz="1800"/>
              </a:pPr>
              <a:r>
                <a:rPr sz="3200"/>
                <a:t>minimal assumptions</a:t>
              </a:r>
            </a:p>
          </p:txBody>
        </p:sp>
        <p:sp>
          <p:nvSpPr>
            <p:cNvPr id="874" name="Shape 874"/>
            <p:cNvSpPr/>
            <p:nvPr/>
          </p:nvSpPr>
          <p:spPr>
            <a:xfrm>
              <a:off x="369163" y="622410"/>
              <a:ext cx="3636569" cy="58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>
                <a:lnSpc>
                  <a:spcPct val="200000"/>
                </a:lnSpc>
                <a:defRPr sz="3200"/>
              </a:lvl1pPr>
            </a:lstStyle>
            <a:p>
              <a:pPr lvl="0">
                <a:defRPr sz="1800"/>
              </a:pPr>
              <a:r>
                <a:rPr sz="3200"/>
                <a:t> (feasibility of MPC)</a:t>
              </a:r>
            </a:p>
          </p:txBody>
        </p:sp>
      </p:grpSp>
      <p:grpSp>
        <p:nvGrpSpPr>
          <p:cNvPr id="878" name="Group 878"/>
          <p:cNvGrpSpPr/>
          <p:nvPr/>
        </p:nvGrpSpPr>
        <p:grpSpPr>
          <a:xfrm>
            <a:off x="6060358" y="3404547"/>
            <a:ext cx="5071784" cy="889001"/>
            <a:chOff x="0" y="0"/>
            <a:chExt cx="5071783" cy="889000"/>
          </a:xfrm>
        </p:grpSpPr>
        <p:sp>
          <p:nvSpPr>
            <p:cNvPr id="876" name="Shape 876"/>
            <p:cNvSpPr/>
            <p:nvPr/>
          </p:nvSpPr>
          <p:spPr>
            <a:xfrm>
              <a:off x="-1" y="120650"/>
              <a:ext cx="834391" cy="647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Yes</a:t>
              </a:r>
            </a:p>
          </p:txBody>
        </p:sp>
        <p:sp>
          <p:nvSpPr>
            <p:cNvPr id="877" name="Shape 877"/>
            <p:cNvSpPr/>
            <p:nvPr/>
          </p:nvSpPr>
          <p:spPr>
            <a:xfrm>
              <a:off x="2369704" y="-1"/>
              <a:ext cx="2702079" cy="889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2600"/>
                <a:t>[IKLP11,IKOS07,</a:t>
              </a:r>
              <a:endParaRPr sz="2600"/>
            </a:p>
            <a:p>
              <a:pPr lvl="0">
                <a:defRPr sz="1800"/>
              </a:pPr>
              <a:r>
                <a:rPr sz="2600"/>
                <a:t> PW09,CDMW09]</a:t>
              </a:r>
            </a:p>
          </p:txBody>
        </p:sp>
      </p:grpSp>
      <p:sp>
        <p:nvSpPr>
          <p:cNvPr id="879" name="Shape 879"/>
          <p:cNvSpPr/>
          <p:nvPr/>
        </p:nvSpPr>
        <p:spPr>
          <a:xfrm>
            <a:off x="834524" y="5632148"/>
            <a:ext cx="3328824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790222" indent="-790222" algn="l">
              <a:lnSpc>
                <a:spcPct val="200000"/>
              </a:lnSpc>
              <a:buClr>
                <a:srgbClr val="0365C0"/>
              </a:buClr>
              <a:buSzPct val="75000"/>
              <a:buFont typeface="Helvetica Light"/>
              <a:buChar char="❖"/>
              <a:defRPr sz="3200"/>
            </a:lvl1pPr>
          </a:lstStyle>
          <a:p>
            <a:pPr lvl="0">
              <a:defRPr sz="1800"/>
            </a:pPr>
            <a:r>
              <a:rPr sz="3200"/>
              <a:t>minimal rounds</a:t>
            </a:r>
          </a:p>
        </p:txBody>
      </p:sp>
      <p:sp>
        <p:nvSpPr>
          <p:cNvPr id="880" name="Shape 880"/>
          <p:cNvSpPr/>
          <p:nvPr/>
        </p:nvSpPr>
        <p:spPr>
          <a:xfrm>
            <a:off x="6085204" y="5747287"/>
            <a:ext cx="83439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Yes</a:t>
            </a:r>
          </a:p>
        </p:txBody>
      </p:sp>
      <p:grpSp>
        <p:nvGrpSpPr>
          <p:cNvPr id="883" name="Group 883"/>
          <p:cNvGrpSpPr/>
          <p:nvPr/>
        </p:nvGrpSpPr>
        <p:grpSpPr>
          <a:xfrm>
            <a:off x="8290325" y="5329464"/>
            <a:ext cx="4200755" cy="1483349"/>
            <a:chOff x="0" y="0"/>
            <a:chExt cx="4200754" cy="1483347"/>
          </a:xfrm>
        </p:grpSpPr>
        <p:sp>
          <p:nvSpPr>
            <p:cNvPr id="881" name="Shape 881"/>
            <p:cNvSpPr/>
            <p:nvPr/>
          </p:nvSpPr>
          <p:spPr>
            <a:xfrm>
              <a:off x="0" y="-1"/>
              <a:ext cx="4200755" cy="1483349"/>
            </a:xfrm>
            <a:prstGeom prst="rect">
              <a:avLst/>
            </a:prstGeom>
            <a:solidFill>
              <a:srgbClr val="9437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5400" dist="25400" dir="2388334">
                <a:srgbClr val="000000">
                  <a:alpha val="7931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</a:p>
          </p:txBody>
        </p:sp>
        <p:sp>
          <p:nvSpPr>
            <p:cNvPr id="882" name="Shape 882"/>
            <p:cNvSpPr/>
            <p:nvPr/>
          </p:nvSpPr>
          <p:spPr>
            <a:xfrm>
              <a:off x="0" y="328923"/>
              <a:ext cx="4200755" cy="825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2800">
                  <a:solidFill>
                    <a:srgbClr val="FFFFFF"/>
                  </a:solidFill>
                  <a:latin typeface="Monaco"/>
                  <a:ea typeface="Monaco"/>
                  <a:cs typeface="Monaco"/>
                  <a:sym typeface="Monaco"/>
                </a:rPr>
                <a:t>CRYPTO 2015</a:t>
              </a:r>
              <a:endParaRPr sz="2800">
                <a:solidFill>
                  <a:srgbClr val="FFFFFF"/>
                </a:solidFill>
                <a:latin typeface="Monaco"/>
                <a:ea typeface="Monaco"/>
                <a:cs typeface="Monaco"/>
                <a:sym typeface="Monaco"/>
              </a:endParaRPr>
            </a:p>
            <a:p>
              <a:pPr lvl="0">
                <a:defRPr sz="1800"/>
              </a:pPr>
              <a:r>
                <a:rPr sz="23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"/>
                </a:rPr>
                <a:t>Ostrovsky,  Scafuro, Richelson</a:t>
              </a:r>
            </a:p>
          </p:txBody>
        </p:sp>
      </p:grpSp>
      <p:sp>
        <p:nvSpPr>
          <p:cNvPr id="884" name="Shape 884"/>
          <p:cNvSpPr/>
          <p:nvPr/>
        </p:nvSpPr>
        <p:spPr>
          <a:xfrm>
            <a:off x="834524" y="7774216"/>
            <a:ext cx="2998421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790222" indent="-790222" algn="l">
              <a:lnSpc>
                <a:spcPct val="200000"/>
              </a:lnSpc>
              <a:buClr>
                <a:srgbClr val="0365C0"/>
              </a:buClr>
              <a:buSzPct val="75000"/>
              <a:buFont typeface="Helvetica Light"/>
              <a:buChar char="❖"/>
              <a:defRPr sz="3200"/>
            </a:lvl1pPr>
          </a:lstStyle>
          <a:p>
            <a:pPr lvl="0">
              <a:defRPr sz="1800"/>
            </a:pPr>
            <a:r>
              <a:rPr sz="3200"/>
              <a:t>Succinctness</a:t>
            </a:r>
          </a:p>
        </p:txBody>
      </p:sp>
      <p:grpSp>
        <p:nvGrpSpPr>
          <p:cNvPr id="887" name="Group 887"/>
          <p:cNvGrpSpPr/>
          <p:nvPr/>
        </p:nvGrpSpPr>
        <p:grpSpPr>
          <a:xfrm>
            <a:off x="8290325" y="7324642"/>
            <a:ext cx="4200755" cy="1483348"/>
            <a:chOff x="0" y="0"/>
            <a:chExt cx="4200754" cy="1483347"/>
          </a:xfrm>
        </p:grpSpPr>
        <p:sp>
          <p:nvSpPr>
            <p:cNvPr id="885" name="Shape 885"/>
            <p:cNvSpPr/>
            <p:nvPr/>
          </p:nvSpPr>
          <p:spPr>
            <a:xfrm>
              <a:off x="0" y="-1"/>
              <a:ext cx="4200755" cy="1483349"/>
            </a:xfrm>
            <a:prstGeom prst="rect">
              <a:avLst/>
            </a:prstGeom>
            <a:solidFill>
              <a:srgbClr val="0096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5400" dist="25400" dir="2388334">
                <a:srgbClr val="000000">
                  <a:alpha val="7931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</a:p>
          </p:txBody>
        </p:sp>
        <p:sp>
          <p:nvSpPr>
            <p:cNvPr id="886" name="Shape 886"/>
            <p:cNvSpPr/>
            <p:nvPr/>
          </p:nvSpPr>
          <p:spPr>
            <a:xfrm>
              <a:off x="0" y="151123"/>
              <a:ext cx="4200755" cy="1181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2800">
                  <a:solidFill>
                    <a:srgbClr val="FFFFFF"/>
                  </a:solidFill>
                  <a:latin typeface="Monaco"/>
                  <a:ea typeface="Monaco"/>
                  <a:cs typeface="Monaco"/>
                  <a:sym typeface="Monaco"/>
                </a:rPr>
                <a:t>STOC 2014</a:t>
              </a:r>
              <a:endParaRPr sz="2800">
                <a:solidFill>
                  <a:srgbClr val="FFFFFF"/>
                </a:solidFill>
                <a:latin typeface="Monaco"/>
                <a:ea typeface="Monaco"/>
                <a:cs typeface="Monaco"/>
                <a:sym typeface="Monaco"/>
              </a:endParaRPr>
            </a:p>
            <a:p>
              <a:pPr lvl="0">
                <a:defRPr sz="1800"/>
              </a:pPr>
              <a:r>
                <a:rPr sz="23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"/>
                </a:rPr>
                <a:t>Goyal, Ostrovsky,  Scafuro, Visconti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8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Shape 889"/>
          <p:cNvSpPr/>
          <p:nvPr/>
        </p:nvSpPr>
        <p:spPr>
          <a:xfrm>
            <a:off x="620234" y="3726305"/>
            <a:ext cx="354534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000"/>
              <a:t>General Assumption</a:t>
            </a:r>
          </a:p>
        </p:txBody>
      </p:sp>
      <p:sp>
        <p:nvSpPr>
          <p:cNvPr id="890" name="Shape 890"/>
          <p:cNvSpPr/>
          <p:nvPr/>
        </p:nvSpPr>
        <p:spPr>
          <a:xfrm>
            <a:off x="8331217" y="4082179"/>
            <a:ext cx="354534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000"/>
              <a:t>General Assumption</a:t>
            </a:r>
          </a:p>
        </p:txBody>
      </p:sp>
      <p:sp>
        <p:nvSpPr>
          <p:cNvPr id="891" name="Shape 891"/>
          <p:cNvSpPr/>
          <p:nvPr/>
        </p:nvSpPr>
        <p:spPr>
          <a:xfrm>
            <a:off x="8918237" y="3561205"/>
            <a:ext cx="1892983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000"/>
              <a:t>Black-box </a:t>
            </a:r>
          </a:p>
        </p:txBody>
      </p:sp>
      <p:pic>
        <p:nvPicPr>
          <p:cNvPr id="892" name="image16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03052" y="3842451"/>
            <a:ext cx="2359987" cy="563576"/>
          </a:xfrm>
          <a:prstGeom prst="rect">
            <a:avLst/>
          </a:prstGeom>
          <a:ln w="12700">
            <a:miter lim="400000"/>
          </a:ln>
        </p:spPr>
      </p:pic>
      <p:sp>
        <p:nvSpPr>
          <p:cNvPr id="893" name="Shape 893"/>
          <p:cNvSpPr/>
          <p:nvPr/>
        </p:nvSpPr>
        <p:spPr>
          <a:xfrm>
            <a:off x="5770386" y="2741519"/>
            <a:ext cx="515761" cy="1132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400">
                <a:solidFill>
                  <a:srgbClr val="B36AE2"/>
                </a:solidFill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B36AE2"/>
                </a:solidFill>
              </a:rPr>
              <a:t>?</a:t>
            </a:r>
          </a:p>
        </p:txBody>
      </p:sp>
      <p:grpSp>
        <p:nvGrpSpPr>
          <p:cNvPr id="898" name="Group 898"/>
          <p:cNvGrpSpPr/>
          <p:nvPr/>
        </p:nvGrpSpPr>
        <p:grpSpPr>
          <a:xfrm>
            <a:off x="4266944" y="474425"/>
            <a:ext cx="3962912" cy="3674762"/>
            <a:chOff x="0" y="-1"/>
            <a:chExt cx="3962911" cy="3674760"/>
          </a:xfrm>
        </p:grpSpPr>
        <p:pic>
          <p:nvPicPr>
            <p:cNvPr id="894" name="image10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-2"/>
              <a:ext cx="3962913" cy="3674762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38100" dist="25400" dir="5400000">
                <a:srgbClr val="000000">
                  <a:alpha val="50000"/>
                </a:srgbClr>
              </a:outerShdw>
            </a:effectLst>
          </p:spPr>
        </p:pic>
        <p:grpSp>
          <p:nvGrpSpPr>
            <p:cNvPr id="897" name="Group 897"/>
            <p:cNvGrpSpPr/>
            <p:nvPr/>
          </p:nvGrpSpPr>
          <p:grpSpPr>
            <a:xfrm>
              <a:off x="1048004" y="649714"/>
              <a:ext cx="1866904" cy="2375329"/>
              <a:chOff x="0" y="0"/>
              <a:chExt cx="1866902" cy="2375328"/>
            </a:xfrm>
          </p:grpSpPr>
          <p:pic>
            <p:nvPicPr>
              <p:cNvPr id="895" name="image8.jpe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0" y="508424"/>
                <a:ext cx="1866903" cy="186690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896" name="Shape 896"/>
              <p:cNvSpPr/>
              <p:nvPr/>
            </p:nvSpPr>
            <p:spPr>
              <a:xfrm>
                <a:off x="359664" y="-1"/>
                <a:ext cx="1147573" cy="6477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 sz="3600"/>
                  <a:t>more</a:t>
                </a:r>
              </a:p>
            </p:txBody>
          </p:sp>
        </p:grpSp>
      </p:grpSp>
      <p:pic>
        <p:nvPicPr>
          <p:cNvPr id="899" name="image1.ti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467648" y="3624138"/>
            <a:ext cx="1470884" cy="10002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02" name="Group 902"/>
          <p:cNvGrpSpPr/>
          <p:nvPr/>
        </p:nvGrpSpPr>
        <p:grpSpPr>
          <a:xfrm>
            <a:off x="1528633" y="5723249"/>
            <a:ext cx="4200755" cy="1483348"/>
            <a:chOff x="0" y="0"/>
            <a:chExt cx="4200754" cy="1483347"/>
          </a:xfrm>
        </p:grpSpPr>
        <p:sp>
          <p:nvSpPr>
            <p:cNvPr id="900" name="Shape 900"/>
            <p:cNvSpPr/>
            <p:nvPr/>
          </p:nvSpPr>
          <p:spPr>
            <a:xfrm>
              <a:off x="0" y="-1"/>
              <a:ext cx="4200755" cy="1483349"/>
            </a:xfrm>
            <a:prstGeom prst="rect">
              <a:avLst/>
            </a:prstGeom>
            <a:solidFill>
              <a:srgbClr val="0096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5400" dist="25400" dir="2388334">
                <a:srgbClr val="000000">
                  <a:alpha val="7931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</a:p>
          </p:txBody>
        </p:sp>
        <p:sp>
          <p:nvSpPr>
            <p:cNvPr id="901" name="Shape 901"/>
            <p:cNvSpPr/>
            <p:nvPr/>
          </p:nvSpPr>
          <p:spPr>
            <a:xfrm>
              <a:off x="0" y="151123"/>
              <a:ext cx="4200755" cy="1181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2800">
                  <a:solidFill>
                    <a:srgbClr val="FFFFFF"/>
                  </a:solidFill>
                  <a:latin typeface="Monaco"/>
                  <a:ea typeface="Monaco"/>
                  <a:cs typeface="Monaco"/>
                  <a:sym typeface="Monaco"/>
                </a:rPr>
                <a:t>STOC 2014</a:t>
              </a:r>
              <a:endParaRPr sz="2800">
                <a:solidFill>
                  <a:srgbClr val="FFFFFF"/>
                </a:solidFill>
                <a:latin typeface="Monaco"/>
                <a:ea typeface="Monaco"/>
                <a:cs typeface="Monaco"/>
                <a:sym typeface="Monaco"/>
              </a:endParaRPr>
            </a:p>
            <a:p>
              <a:pPr lvl="0">
                <a:defRPr sz="1800"/>
              </a:pPr>
              <a:r>
                <a:rPr sz="23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"/>
                </a:rPr>
                <a:t>Goyal, Ostrovsky,  Scafuro, Visconti</a:t>
              </a:r>
            </a:p>
          </p:txBody>
        </p:sp>
      </p:grpSp>
      <p:sp>
        <p:nvSpPr>
          <p:cNvPr id="903" name="Shape 903"/>
          <p:cNvSpPr/>
          <p:nvPr/>
        </p:nvSpPr>
        <p:spPr>
          <a:xfrm>
            <a:off x="6617055" y="5155272"/>
            <a:ext cx="4200755" cy="1168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300"/>
              <a:t>WI Universal Arguments and </a:t>
            </a:r>
            <a:endParaRPr sz="2300"/>
          </a:p>
          <a:p>
            <a:pPr lvl="0" algn="l">
              <a:defRPr sz="1800"/>
            </a:pPr>
            <a:r>
              <a:rPr sz="2300"/>
              <a:t>public coin ZK from</a:t>
            </a:r>
            <a:endParaRPr sz="2300"/>
          </a:p>
          <a:p>
            <a:pPr lvl="0" algn="l">
              <a:defRPr sz="1800"/>
            </a:pPr>
            <a:r>
              <a:rPr b="1" sz="2300">
                <a:latin typeface="+mn-lt"/>
                <a:ea typeface="+mn-ea"/>
                <a:cs typeface="+mn-cs"/>
                <a:sym typeface="Helvetica"/>
              </a:rPr>
              <a:t>black-box</a:t>
            </a:r>
            <a:r>
              <a:rPr sz="2300"/>
              <a:t> Hash Function</a:t>
            </a:r>
          </a:p>
        </p:txBody>
      </p:sp>
      <p:sp>
        <p:nvSpPr>
          <p:cNvPr id="904" name="Shape 904"/>
          <p:cNvSpPr/>
          <p:nvPr/>
        </p:nvSpPr>
        <p:spPr>
          <a:xfrm>
            <a:off x="6608471" y="6837968"/>
            <a:ext cx="4183546" cy="812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b="1" sz="2300">
                <a:latin typeface="+mn-lt"/>
                <a:ea typeface="+mn-ea"/>
                <a:cs typeface="+mn-cs"/>
                <a:sym typeface="Helvetica"/>
              </a:rPr>
              <a:t>Information theoretically</a:t>
            </a:r>
            <a:r>
              <a:rPr sz="2300"/>
              <a:t> </a:t>
            </a:r>
            <a:endParaRPr sz="2300"/>
          </a:p>
          <a:p>
            <a:pPr lvl="0" algn="l">
              <a:defRPr sz="1800"/>
            </a:pPr>
            <a:r>
              <a:rPr sz="2300"/>
              <a:t>secure public coin ZK in NPRO</a:t>
            </a:r>
          </a:p>
        </p:txBody>
      </p:sp>
      <p:grpSp>
        <p:nvGrpSpPr>
          <p:cNvPr id="907" name="Group 907"/>
          <p:cNvGrpSpPr/>
          <p:nvPr/>
        </p:nvGrpSpPr>
        <p:grpSpPr>
          <a:xfrm>
            <a:off x="8157278" y="5714824"/>
            <a:ext cx="3376801" cy="774549"/>
            <a:chOff x="0" y="0"/>
            <a:chExt cx="3376800" cy="774547"/>
          </a:xfrm>
        </p:grpSpPr>
        <p:pic>
          <p:nvPicPr>
            <p:cNvPr id="905" name="image18.png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-1" y="211156"/>
              <a:ext cx="2366899" cy="352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06" name="Shape 906"/>
            <p:cNvSpPr/>
            <p:nvPr/>
          </p:nvSpPr>
          <p:spPr>
            <a:xfrm>
              <a:off x="2524440" y="-1"/>
              <a:ext cx="852361" cy="7745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5900">
                  <a:latin typeface="SignPainter-HouseScript"/>
                  <a:ea typeface="SignPainter-HouseScript"/>
                  <a:cs typeface="SignPainter-HouseScript"/>
                  <a:sym typeface="SignPainter-HouseScript"/>
                </a:defRPr>
              </a:lvl1pPr>
            </a:lstStyle>
            <a:p>
              <a:pPr lvl="0">
                <a:defRPr sz="1800"/>
              </a:pPr>
              <a:r>
                <a:rPr sz="5900"/>
                <a:t>RO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04" grpId="4"/>
      <p:bldP build="whole" bldLvl="1" animBg="1" rev="0" advAuto="0" spid="899" grpId="5"/>
      <p:bldP build="whole" bldLvl="1" animBg="1" rev="0" advAuto="0" spid="903" grpId="1"/>
      <p:bldP build="whole" bldLvl="1" animBg="1" rev="0" advAuto="0" spid="907" grpId="3"/>
      <p:bldP build="whole" bldLvl="1" animBg="1" rev="0" advAuto="0" spid="90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1200570" y="323218"/>
            <a:ext cx="1142163" cy="73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200"/>
            </a:lvl1pPr>
          </a:lstStyle>
          <a:p>
            <a:pPr lvl="0">
              <a:defRPr sz="1800"/>
            </a:pPr>
            <a:r>
              <a:rPr sz="4200"/>
              <a:t>intro</a:t>
            </a:r>
          </a:p>
        </p:txBody>
      </p:sp>
      <p:grpSp>
        <p:nvGrpSpPr>
          <p:cNvPr id="47" name="Group 47"/>
          <p:cNvGrpSpPr/>
          <p:nvPr/>
        </p:nvGrpSpPr>
        <p:grpSpPr>
          <a:xfrm>
            <a:off x="388272" y="1551102"/>
            <a:ext cx="3884363" cy="4422388"/>
            <a:chOff x="0" y="0"/>
            <a:chExt cx="3884361" cy="4422387"/>
          </a:xfrm>
        </p:grpSpPr>
        <p:grpSp>
          <p:nvGrpSpPr>
            <p:cNvPr id="43" name="Group 43"/>
            <p:cNvGrpSpPr/>
            <p:nvPr/>
          </p:nvGrpSpPr>
          <p:grpSpPr>
            <a:xfrm>
              <a:off x="614304" y="3566951"/>
              <a:ext cx="2681148" cy="855437"/>
              <a:chOff x="-1" y="0"/>
              <a:chExt cx="2681147" cy="855436"/>
            </a:xfrm>
          </p:grpSpPr>
          <p:sp>
            <p:nvSpPr>
              <p:cNvPr id="41" name="Shape 41"/>
              <p:cNvSpPr/>
              <p:nvPr/>
            </p:nvSpPr>
            <p:spPr>
              <a:xfrm>
                <a:off x="-2" y="-1"/>
                <a:ext cx="2681149" cy="431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200"/>
                </a:lvl1pPr>
              </a:lstStyle>
              <a:p>
                <a:pPr lvl="0">
                  <a:defRPr sz="1800"/>
                </a:pPr>
                <a:r>
                  <a:rPr sz="2200"/>
                  <a:t>University of Salerno</a:t>
                </a:r>
              </a:p>
            </p:txBody>
          </p:sp>
          <p:sp>
            <p:nvSpPr>
              <p:cNvPr id="42" name="Shape 42"/>
              <p:cNvSpPr/>
              <p:nvPr/>
            </p:nvSpPr>
            <p:spPr>
              <a:xfrm>
                <a:off x="425448" y="423635"/>
                <a:ext cx="1693190" cy="431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200"/>
                </a:lvl1pPr>
              </a:lstStyle>
              <a:p>
                <a:pPr lvl="0">
                  <a:defRPr sz="1800"/>
                </a:pPr>
                <a:r>
                  <a:rPr sz="2200"/>
                  <a:t>Ivan Visconti</a:t>
                </a:r>
              </a:p>
            </p:txBody>
          </p:sp>
        </p:grpSp>
        <p:grpSp>
          <p:nvGrpSpPr>
            <p:cNvPr id="46" name="Group 46"/>
            <p:cNvGrpSpPr/>
            <p:nvPr/>
          </p:nvGrpSpPr>
          <p:grpSpPr>
            <a:xfrm>
              <a:off x="-1" y="0"/>
              <a:ext cx="3884363" cy="3605100"/>
              <a:chOff x="0" y="0"/>
              <a:chExt cx="3884361" cy="3605099"/>
            </a:xfrm>
          </p:grpSpPr>
          <p:pic>
            <p:nvPicPr>
              <p:cNvPr id="44" name="image1.jpeg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-1" y="-1"/>
                <a:ext cx="3884363" cy="291708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45" name="Shape 45"/>
              <p:cNvSpPr/>
              <p:nvPr/>
            </p:nvSpPr>
            <p:spPr>
              <a:xfrm>
                <a:off x="1525174" y="3046299"/>
                <a:ext cx="834010" cy="558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3000"/>
                </a:lvl1pPr>
              </a:lstStyle>
              <a:p>
                <a:pPr lvl="0">
                  <a:defRPr sz="1800"/>
                </a:pPr>
                <a:r>
                  <a:rPr sz="3000"/>
                  <a:t>PhD</a:t>
                </a:r>
              </a:p>
            </p:txBody>
          </p:sp>
        </p:grpSp>
      </p:grpSp>
      <p:grpSp>
        <p:nvGrpSpPr>
          <p:cNvPr id="54" name="Group 54"/>
          <p:cNvGrpSpPr/>
          <p:nvPr/>
        </p:nvGrpSpPr>
        <p:grpSpPr>
          <a:xfrm>
            <a:off x="4610100" y="1551101"/>
            <a:ext cx="3784600" cy="4409691"/>
            <a:chOff x="0" y="0"/>
            <a:chExt cx="3784600" cy="4409689"/>
          </a:xfrm>
        </p:grpSpPr>
        <p:grpSp>
          <p:nvGrpSpPr>
            <p:cNvPr id="50" name="Group 50"/>
            <p:cNvGrpSpPr/>
            <p:nvPr/>
          </p:nvGrpSpPr>
          <p:grpSpPr>
            <a:xfrm>
              <a:off x="0" y="-1"/>
              <a:ext cx="3784600" cy="3590087"/>
              <a:chOff x="0" y="0"/>
              <a:chExt cx="3784600" cy="3590085"/>
            </a:xfrm>
          </p:grpSpPr>
          <p:pic>
            <p:nvPicPr>
              <p:cNvPr id="48" name="image2.jpe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0" y="-1"/>
                <a:ext cx="3784600" cy="291708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49" name="Shape 49"/>
              <p:cNvSpPr/>
              <p:nvPr/>
            </p:nvSpPr>
            <p:spPr>
              <a:xfrm>
                <a:off x="801430" y="3031285"/>
                <a:ext cx="1935862" cy="558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3000"/>
                </a:lvl1pPr>
              </a:lstStyle>
              <a:p>
                <a:pPr lvl="0">
                  <a:defRPr sz="1800"/>
                </a:pPr>
                <a:r>
                  <a:rPr sz="3000"/>
                  <a:t>2013-2014</a:t>
                </a:r>
              </a:p>
            </p:txBody>
          </p:sp>
        </p:grpSp>
        <p:grpSp>
          <p:nvGrpSpPr>
            <p:cNvPr id="53" name="Group 53"/>
            <p:cNvGrpSpPr/>
            <p:nvPr/>
          </p:nvGrpSpPr>
          <p:grpSpPr>
            <a:xfrm>
              <a:off x="733456" y="3600904"/>
              <a:ext cx="2127658" cy="808786"/>
              <a:chOff x="-1" y="-1"/>
              <a:chExt cx="2127656" cy="808784"/>
            </a:xfrm>
          </p:grpSpPr>
          <p:sp>
            <p:nvSpPr>
              <p:cNvPr id="51" name="Shape 51"/>
              <p:cNvSpPr/>
              <p:nvPr/>
            </p:nvSpPr>
            <p:spPr>
              <a:xfrm>
                <a:off x="634098" y="-2"/>
                <a:ext cx="859461" cy="431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200"/>
                </a:lvl1pPr>
              </a:lstStyle>
              <a:p>
                <a:pPr lvl="0">
                  <a:defRPr sz="1800"/>
                </a:pPr>
                <a:r>
                  <a:rPr sz="2200"/>
                  <a:t>UCLA</a:t>
                </a:r>
              </a:p>
            </p:txBody>
          </p:sp>
          <p:sp>
            <p:nvSpPr>
              <p:cNvPr id="52" name="Shape 52"/>
              <p:cNvSpPr/>
              <p:nvPr/>
            </p:nvSpPr>
            <p:spPr>
              <a:xfrm>
                <a:off x="-2" y="376983"/>
                <a:ext cx="2127658" cy="431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200"/>
                </a:lvl1pPr>
              </a:lstStyle>
              <a:p>
                <a:pPr lvl="0">
                  <a:defRPr sz="1800"/>
                </a:pPr>
                <a:r>
                  <a:rPr sz="2200"/>
                  <a:t>Rafail Ostrovsky</a:t>
                </a:r>
              </a:p>
            </p:txBody>
          </p:sp>
        </p:grpSp>
      </p:grpSp>
      <p:grpSp>
        <p:nvGrpSpPr>
          <p:cNvPr id="61" name="Group 61"/>
          <p:cNvGrpSpPr/>
          <p:nvPr/>
        </p:nvGrpSpPr>
        <p:grpSpPr>
          <a:xfrm>
            <a:off x="8732167" y="1501754"/>
            <a:ext cx="3884362" cy="4459037"/>
            <a:chOff x="0" y="0"/>
            <a:chExt cx="3884361" cy="4459036"/>
          </a:xfrm>
        </p:grpSpPr>
        <p:grpSp>
          <p:nvGrpSpPr>
            <p:cNvPr id="57" name="Group 57"/>
            <p:cNvGrpSpPr/>
            <p:nvPr/>
          </p:nvGrpSpPr>
          <p:grpSpPr>
            <a:xfrm>
              <a:off x="-1" y="0"/>
              <a:ext cx="3884363" cy="3540539"/>
              <a:chOff x="0" y="0"/>
              <a:chExt cx="3884361" cy="3540538"/>
            </a:xfrm>
          </p:grpSpPr>
          <p:pic>
            <p:nvPicPr>
              <p:cNvPr id="55" name="image3.jpe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-1" y="-1"/>
                <a:ext cx="3884363" cy="291093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56" name="Shape 56"/>
              <p:cNvSpPr/>
              <p:nvPr/>
            </p:nvSpPr>
            <p:spPr>
              <a:xfrm>
                <a:off x="939349" y="2981738"/>
                <a:ext cx="1681735" cy="558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3000"/>
                </a:lvl1pPr>
              </a:lstStyle>
              <a:p>
                <a:pPr lvl="0">
                  <a:defRPr sz="1800"/>
                </a:pPr>
                <a:r>
                  <a:rPr sz="3000"/>
                  <a:t>Jan 2015</a:t>
                </a:r>
              </a:p>
            </p:txBody>
          </p:sp>
        </p:grpSp>
        <p:grpSp>
          <p:nvGrpSpPr>
            <p:cNvPr id="60" name="Group 60"/>
            <p:cNvGrpSpPr/>
            <p:nvPr/>
          </p:nvGrpSpPr>
          <p:grpSpPr>
            <a:xfrm>
              <a:off x="686884" y="3654844"/>
              <a:ext cx="2101952" cy="804193"/>
              <a:chOff x="-1" y="0"/>
              <a:chExt cx="2101951" cy="804192"/>
            </a:xfrm>
          </p:grpSpPr>
          <p:sp>
            <p:nvSpPr>
              <p:cNvPr id="58" name="Shape 58"/>
              <p:cNvSpPr/>
              <p:nvPr/>
            </p:nvSpPr>
            <p:spPr>
              <a:xfrm>
                <a:off x="341845" y="-1"/>
                <a:ext cx="1418261" cy="431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200"/>
                </a:lvl1pPr>
              </a:lstStyle>
              <a:p>
                <a:pPr lvl="0">
                  <a:defRPr sz="1800"/>
                </a:pPr>
                <a:r>
                  <a:rPr sz="2200"/>
                  <a:t>BU &amp; NEU</a:t>
                </a:r>
              </a:p>
            </p:txBody>
          </p:sp>
          <p:sp>
            <p:nvSpPr>
              <p:cNvPr id="59" name="Shape 59"/>
              <p:cNvSpPr/>
              <p:nvPr/>
            </p:nvSpPr>
            <p:spPr>
              <a:xfrm>
                <a:off x="-2" y="372391"/>
                <a:ext cx="2101953" cy="431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2200"/>
                </a:lvl1pPr>
              </a:lstStyle>
              <a:p>
                <a:pPr lvl="0">
                  <a:defRPr sz="1800"/>
                </a:pPr>
                <a:r>
                  <a:rPr sz="2200"/>
                  <a:t>Canetti &amp; Wichs</a:t>
                </a:r>
              </a:p>
            </p:txBody>
          </p:sp>
        </p:grpSp>
      </p:grpSp>
      <p:sp>
        <p:nvSpPr>
          <p:cNvPr id="62" name="Shape 62"/>
          <p:cNvSpPr/>
          <p:nvPr/>
        </p:nvSpPr>
        <p:spPr>
          <a:xfrm>
            <a:off x="8972988" y="6277438"/>
            <a:ext cx="265524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b="1"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rPr>
              <a:t>Practical</a:t>
            </a:r>
            <a:endParaRPr b="1">
              <a:solidFill>
                <a:srgbClr val="FFFFFF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lvl="0">
              <a:defRPr sz="1800"/>
            </a:pPr>
            <a:r>
              <a:rPr b="1" sz="3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rPr>
              <a:t>UC security</a:t>
            </a:r>
          </a:p>
        </p:txBody>
      </p:sp>
      <p:grpSp>
        <p:nvGrpSpPr>
          <p:cNvPr id="65" name="Group 65"/>
          <p:cNvGrpSpPr/>
          <p:nvPr/>
        </p:nvGrpSpPr>
        <p:grpSpPr>
          <a:xfrm>
            <a:off x="5549609" y="6521763"/>
            <a:ext cx="5930940" cy="2917081"/>
            <a:chOff x="0" y="0"/>
            <a:chExt cx="5930939" cy="2917079"/>
          </a:xfrm>
        </p:grpSpPr>
        <p:sp>
          <p:nvSpPr>
            <p:cNvPr id="63" name="Shape 63"/>
            <p:cNvSpPr/>
            <p:nvPr/>
          </p:nvSpPr>
          <p:spPr>
            <a:xfrm>
              <a:off x="-1" y="-1"/>
              <a:ext cx="5930940" cy="2917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73FCD6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5400" dist="25400" dir="2388334">
                <a:srgbClr val="000000">
                  <a:alpha val="7931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4" name="Shape 64"/>
            <p:cNvSpPr/>
            <p:nvPr/>
          </p:nvSpPr>
          <p:spPr>
            <a:xfrm>
              <a:off x="516557" y="1633090"/>
              <a:ext cx="2185207" cy="1193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>
                  <a:latin typeface="+mn-lt"/>
                  <a:ea typeface="+mn-ea"/>
                  <a:cs typeface="+mn-cs"/>
                  <a:sym typeface="Helvetica"/>
                </a:rPr>
                <a:t>Black-box</a:t>
              </a:r>
              <a:endParaRPr>
                <a:latin typeface="+mn-lt"/>
                <a:ea typeface="+mn-ea"/>
                <a:cs typeface="+mn-cs"/>
                <a:sym typeface="Helvetica"/>
              </a:endParaRPr>
            </a:p>
            <a:p>
              <a:pPr lvl="0">
                <a:defRPr sz="1800"/>
              </a:pPr>
              <a:r>
                <a:rPr sz="3600">
                  <a:latin typeface="+mn-lt"/>
                  <a:ea typeface="+mn-ea"/>
                  <a:cs typeface="+mn-cs"/>
                  <a:sym typeface="Helvetica"/>
                </a:rPr>
                <a:t>protocols</a:t>
              </a:r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5800435" y="6413971"/>
            <a:ext cx="5930941" cy="2917080"/>
            <a:chOff x="0" y="0"/>
            <a:chExt cx="5930939" cy="2917078"/>
          </a:xfrm>
        </p:grpSpPr>
        <p:sp>
          <p:nvSpPr>
            <p:cNvPr id="66" name="Shape 66"/>
            <p:cNvSpPr/>
            <p:nvPr/>
          </p:nvSpPr>
          <p:spPr>
            <a:xfrm rot="10800000">
              <a:off x="0" y="0"/>
              <a:ext cx="5930940" cy="2917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7E79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12700" dir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7" name="Shape 67"/>
            <p:cNvSpPr/>
            <p:nvPr/>
          </p:nvSpPr>
          <p:spPr>
            <a:xfrm>
              <a:off x="2943953" y="113180"/>
              <a:ext cx="2655244" cy="1193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b="1" sz="3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"/>
                </a:rPr>
                <a:t>Practical</a:t>
              </a:r>
              <a:endParaRPr b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endParaRPr>
            </a:p>
            <a:p>
              <a:pPr lvl="0">
                <a:defRPr sz="1800"/>
              </a:pPr>
              <a:r>
                <a:rPr b="1" sz="3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"/>
                </a:rPr>
                <a:t>UC security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8" grpId="5"/>
      <p:bldP build="whole" bldLvl="1" animBg="1" rev="0" advAuto="0" spid="54" grpId="2"/>
      <p:bldP build="whole" bldLvl="1" animBg="1" rev="0" advAuto="0" spid="65" grpId="4"/>
      <p:bldP build="whole" bldLvl="1" animBg="1" rev="0" advAuto="0" spid="61" grpId="3"/>
      <p:bldP build="whole" bldLvl="1" animBg="1" rev="0" advAuto="0" spid="47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" name="Shape 909"/>
          <p:cNvSpPr/>
          <p:nvPr/>
        </p:nvSpPr>
        <p:spPr>
          <a:xfrm flipH="1" rot="10800000">
            <a:off x="-185019" y="1474"/>
            <a:ext cx="5930940" cy="2917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73FCD6"/>
          </a:solidFill>
          <a:ln w="12700">
            <a:miter lim="400000"/>
          </a:ln>
          <a:effectLst>
            <a:outerShdw sx="100000" sy="100000" kx="0" ky="0" algn="b" rotWithShape="0" blurRad="25400" dist="25400" dir="2388334">
              <a:srgbClr val="000000">
                <a:alpha val="7931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910" name="Shape 910"/>
          <p:cNvSpPr/>
          <p:nvPr/>
        </p:nvSpPr>
        <p:spPr>
          <a:xfrm>
            <a:off x="178979" y="126715"/>
            <a:ext cx="218520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Black-box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protocols</a:t>
            </a:r>
          </a:p>
        </p:txBody>
      </p:sp>
      <p:sp>
        <p:nvSpPr>
          <p:cNvPr id="911" name="Shape 911"/>
          <p:cNvSpPr/>
          <p:nvPr/>
        </p:nvSpPr>
        <p:spPr>
          <a:xfrm>
            <a:off x="4218011" y="9840307"/>
            <a:ext cx="148635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Oracle</a:t>
            </a:r>
          </a:p>
        </p:txBody>
      </p:sp>
      <p:sp>
        <p:nvSpPr>
          <p:cNvPr id="912" name="Shape 912"/>
          <p:cNvSpPr/>
          <p:nvPr/>
        </p:nvSpPr>
        <p:spPr>
          <a:xfrm>
            <a:off x="9349076" y="144879"/>
            <a:ext cx="307832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Open problem</a:t>
            </a:r>
          </a:p>
        </p:txBody>
      </p:sp>
      <p:grpSp>
        <p:nvGrpSpPr>
          <p:cNvPr id="918" name="Group 918"/>
          <p:cNvGrpSpPr/>
          <p:nvPr/>
        </p:nvGrpSpPr>
        <p:grpSpPr>
          <a:xfrm>
            <a:off x="2846229" y="3492434"/>
            <a:ext cx="9081314" cy="1412273"/>
            <a:chOff x="-1" y="0"/>
            <a:chExt cx="9081313" cy="1412271"/>
          </a:xfrm>
        </p:grpSpPr>
        <p:sp>
          <p:nvSpPr>
            <p:cNvPr id="913" name="Shape 913"/>
            <p:cNvSpPr/>
            <p:nvPr/>
          </p:nvSpPr>
          <p:spPr>
            <a:xfrm>
              <a:off x="-2" y="849598"/>
              <a:ext cx="3545348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sz="1800"/>
              </a:pPr>
              <a:r>
                <a:rPr sz="3000"/>
                <a:t>General Assumption</a:t>
              </a:r>
            </a:p>
          </p:txBody>
        </p:sp>
        <p:sp>
          <p:nvSpPr>
            <p:cNvPr id="914" name="Shape 914"/>
            <p:cNvSpPr/>
            <p:nvPr/>
          </p:nvSpPr>
          <p:spPr>
            <a:xfrm>
              <a:off x="5535965" y="853471"/>
              <a:ext cx="3545347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sz="1800"/>
              </a:pPr>
              <a:r>
                <a:rPr sz="3000"/>
                <a:t>General Assumption</a:t>
              </a:r>
            </a:p>
          </p:txBody>
        </p:sp>
        <p:sp>
          <p:nvSpPr>
            <p:cNvPr id="915" name="Shape 915"/>
            <p:cNvSpPr/>
            <p:nvPr/>
          </p:nvSpPr>
          <p:spPr>
            <a:xfrm>
              <a:off x="6362147" y="161522"/>
              <a:ext cx="1892983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lvl="0">
                <a:defRPr sz="1800"/>
              </a:pPr>
              <a:r>
                <a:rPr sz="3000"/>
                <a:t>Black-box </a:t>
              </a:r>
            </a:p>
          </p:txBody>
        </p:sp>
        <p:sp>
          <p:nvSpPr>
            <p:cNvPr id="916" name="Shape 916"/>
            <p:cNvSpPr/>
            <p:nvPr/>
          </p:nvSpPr>
          <p:spPr>
            <a:xfrm>
              <a:off x="4282776" y="0"/>
              <a:ext cx="515761" cy="11322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6400">
                  <a:solidFill>
                    <a:srgbClr val="B36AE2"/>
                  </a:solidFill>
                  <a:latin typeface="Chalkduster"/>
                  <a:ea typeface="Chalkduster"/>
                  <a:cs typeface="Chalkduster"/>
                  <a:sym typeface="Chalkduster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6400">
                  <a:solidFill>
                    <a:srgbClr val="B36AE2"/>
                  </a:solidFill>
                </a:rPr>
                <a:t>?</a:t>
              </a:r>
            </a:p>
          </p:txBody>
        </p:sp>
        <p:pic>
          <p:nvPicPr>
            <p:cNvPr id="917" name="image19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724214" y="847211"/>
              <a:ext cx="1702174" cy="56357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19" name="Shape 919"/>
          <p:cNvSpPr/>
          <p:nvPr/>
        </p:nvSpPr>
        <p:spPr>
          <a:xfrm>
            <a:off x="635767" y="3075701"/>
            <a:ext cx="397909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457200" indent="-457200">
              <a:buClr>
                <a:srgbClr val="00882B"/>
              </a:buClr>
              <a:buSzPct val="100000"/>
              <a:buFont typeface="Helvetica Light"/>
              <a:buChar char="❖"/>
            </a:lvl1pPr>
          </a:lstStyle>
          <a:p>
            <a:pPr lvl="0">
              <a:defRPr sz="1800"/>
            </a:pPr>
            <a:r>
              <a:rPr sz="3600"/>
              <a:t>  Closing the gap</a:t>
            </a:r>
          </a:p>
        </p:txBody>
      </p:sp>
      <p:sp>
        <p:nvSpPr>
          <p:cNvPr id="920" name="Shape 920"/>
          <p:cNvSpPr/>
          <p:nvPr/>
        </p:nvSpPr>
        <p:spPr>
          <a:xfrm>
            <a:off x="569748" y="5590954"/>
            <a:ext cx="812132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457200" indent="-457200">
              <a:buClr>
                <a:srgbClr val="00882B"/>
              </a:buClr>
              <a:buSzPct val="100000"/>
              <a:buFont typeface="Helvetica Light"/>
              <a:buChar char="❖"/>
            </a:lvl1pPr>
          </a:lstStyle>
          <a:p>
            <a:pPr lvl="0">
              <a:defRPr sz="1800"/>
            </a:pPr>
            <a:r>
              <a:rPr sz="3600"/>
              <a:t> Application of developed techniques</a:t>
            </a:r>
          </a:p>
        </p:txBody>
      </p:sp>
      <p:sp>
        <p:nvSpPr>
          <p:cNvPr id="921" name="Shape 921"/>
          <p:cNvSpPr/>
          <p:nvPr/>
        </p:nvSpPr>
        <p:spPr>
          <a:xfrm>
            <a:off x="2679770" y="7409519"/>
            <a:ext cx="113174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330200" indent="-330200">
              <a:buSzPct val="100000"/>
              <a:buChar char="-"/>
              <a:defRPr sz="2600"/>
            </a:lvl1pPr>
          </a:lstStyle>
          <a:p>
            <a:pPr lvl="0">
              <a:defRPr sz="1800"/>
            </a:pPr>
            <a:r>
              <a:rPr sz="2600"/>
              <a:t>PUFs</a:t>
            </a:r>
          </a:p>
        </p:txBody>
      </p:sp>
      <p:sp>
        <p:nvSpPr>
          <p:cNvPr id="922" name="Shape 922"/>
          <p:cNvSpPr/>
          <p:nvPr/>
        </p:nvSpPr>
        <p:spPr>
          <a:xfrm>
            <a:off x="2499459" y="6725994"/>
            <a:ext cx="426190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342900" indent="-342900">
              <a:buSzPct val="100000"/>
              <a:buChar char="-"/>
              <a:defRPr sz="2700"/>
            </a:lvl1pPr>
          </a:lstStyle>
          <a:p>
            <a:pPr lvl="0">
              <a:defRPr sz="1800"/>
            </a:pPr>
            <a:r>
              <a:rPr sz="2700"/>
              <a:t>Physical Zero-Knowledge</a:t>
            </a:r>
          </a:p>
        </p:txBody>
      </p:sp>
      <p:sp>
        <p:nvSpPr>
          <p:cNvPr id="923" name="Shape 923"/>
          <p:cNvSpPr/>
          <p:nvPr/>
        </p:nvSpPr>
        <p:spPr>
          <a:xfrm>
            <a:off x="2731071" y="8106205"/>
            <a:ext cx="1333831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330200" indent="-330200">
              <a:buSzPct val="100000"/>
              <a:buChar char="-"/>
              <a:defRPr sz="2600"/>
            </a:lvl1pPr>
          </a:lstStyle>
          <a:p>
            <a:pPr lvl="0">
              <a:defRPr sz="1800"/>
            </a:pPr>
            <a:r>
              <a:rPr sz="2600"/>
              <a:t>Oracle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Shape 925"/>
          <p:cNvSpPr/>
          <p:nvPr/>
        </p:nvSpPr>
        <p:spPr>
          <a:xfrm>
            <a:off x="261302" y="338850"/>
            <a:ext cx="275691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Other  topics</a:t>
            </a:r>
          </a:p>
        </p:txBody>
      </p:sp>
      <p:grpSp>
        <p:nvGrpSpPr>
          <p:cNvPr id="932" name="Group 932"/>
          <p:cNvGrpSpPr/>
          <p:nvPr/>
        </p:nvGrpSpPr>
        <p:grpSpPr>
          <a:xfrm>
            <a:off x="471119" y="4155297"/>
            <a:ext cx="12062562" cy="1786351"/>
            <a:chOff x="0" y="0"/>
            <a:chExt cx="12062560" cy="1786350"/>
          </a:xfrm>
        </p:grpSpPr>
        <p:sp>
          <p:nvSpPr>
            <p:cNvPr id="926" name="Shape 926"/>
            <p:cNvSpPr/>
            <p:nvPr/>
          </p:nvSpPr>
          <p:spPr>
            <a:xfrm>
              <a:off x="-1" y="-1"/>
              <a:ext cx="3622936" cy="647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 marL="685800" indent="-457200">
                <a:buClr>
                  <a:srgbClr val="7A81FF"/>
                </a:buClr>
                <a:buSzPct val="100000"/>
                <a:buFont typeface="Helvetica Light"/>
                <a:buChar char="❖"/>
                <a:defRPr sz="1800"/>
              </a:pPr>
              <a:r>
                <a:rPr sz="3600">
                  <a:solidFill>
                    <a:srgbClr val="7A81FF"/>
                  </a:solidFill>
                </a:rPr>
                <a:t> </a:t>
              </a:r>
              <a:r>
                <a:rPr sz="3600">
                  <a:solidFill>
                    <a:srgbClr val="212121"/>
                  </a:solidFill>
                </a:rPr>
                <a:t>Garbled RAM</a:t>
              </a:r>
            </a:p>
          </p:txBody>
        </p:sp>
        <p:sp>
          <p:nvSpPr>
            <p:cNvPr id="927" name="Shape 927"/>
            <p:cNvSpPr/>
            <p:nvPr/>
          </p:nvSpPr>
          <p:spPr>
            <a:xfrm>
              <a:off x="1028981" y="766210"/>
              <a:ext cx="4946093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900"/>
              </a:lvl1pPr>
            </a:lstStyle>
            <a:p>
              <a:pPr lvl="0">
                <a:defRPr sz="1800"/>
              </a:pPr>
              <a:r>
                <a:rPr sz="1900"/>
                <a:t>Analog of garbled circuits for RAM programs</a:t>
              </a:r>
            </a:p>
          </p:txBody>
        </p:sp>
        <p:grpSp>
          <p:nvGrpSpPr>
            <p:cNvPr id="930" name="Group 930"/>
            <p:cNvGrpSpPr/>
            <p:nvPr/>
          </p:nvGrpSpPr>
          <p:grpSpPr>
            <a:xfrm>
              <a:off x="7861806" y="221742"/>
              <a:ext cx="4200755" cy="1483349"/>
              <a:chOff x="0" y="0"/>
              <a:chExt cx="4200754" cy="1483347"/>
            </a:xfrm>
          </p:grpSpPr>
          <p:sp>
            <p:nvSpPr>
              <p:cNvPr id="928" name="Shape 928"/>
              <p:cNvSpPr/>
              <p:nvPr/>
            </p:nvSpPr>
            <p:spPr>
              <a:xfrm>
                <a:off x="-1" y="0"/>
                <a:ext cx="4200756" cy="1483348"/>
              </a:xfrm>
              <a:prstGeom prst="rect">
                <a:avLst/>
              </a:prstGeom>
              <a:solidFill>
                <a:srgbClr val="7A81FF"/>
              </a:solidFill>
              <a:ln w="12700" cap="flat">
                <a:noFill/>
                <a:miter lim="400000"/>
              </a:ln>
              <a:effectLst>
                <a:outerShdw sx="100000" sy="100000" kx="0" ky="0" algn="b" rotWithShape="0" blurRad="25400" dist="25400" dir="2388334">
                  <a:srgbClr val="000000">
                    <a:alpha val="79310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</a:p>
            </p:txBody>
          </p:sp>
          <p:sp>
            <p:nvSpPr>
              <p:cNvPr id="929" name="Shape 929"/>
              <p:cNvSpPr/>
              <p:nvPr/>
            </p:nvSpPr>
            <p:spPr>
              <a:xfrm>
                <a:off x="-1" y="328923"/>
                <a:ext cx="4200756" cy="8255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>
                  <a:defRPr sz="1800"/>
                </a:pPr>
                <a:r>
                  <a:rPr sz="2800">
                    <a:solidFill>
                      <a:srgbClr val="FFFFFF"/>
                    </a:solidFill>
                    <a:latin typeface="Monaco"/>
                    <a:ea typeface="Monaco"/>
                    <a:cs typeface="Monaco"/>
                    <a:sym typeface="Monaco"/>
                  </a:rPr>
                  <a:t>STOC 2015</a:t>
                </a:r>
                <a:endParaRPr sz="2800">
                  <a:solidFill>
                    <a:srgbClr val="FFFFFF"/>
                  </a:solidFill>
                  <a:latin typeface="Monaco"/>
                  <a:ea typeface="Monaco"/>
                  <a:cs typeface="Monaco"/>
                  <a:sym typeface="Monaco"/>
                </a:endParaRPr>
              </a:p>
              <a:p>
                <a:pPr lvl="0">
                  <a:defRPr sz="1800"/>
                </a:pPr>
                <a:r>
                  <a:rPr sz="23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"/>
                  </a:rPr>
                  <a:t>Garg, Lu, Ostrovsky,  Scafuro</a:t>
                </a:r>
              </a:p>
            </p:txBody>
          </p:sp>
        </p:grpSp>
        <p:sp>
          <p:nvSpPr>
            <p:cNvPr id="931" name="Shape 931"/>
            <p:cNvSpPr/>
            <p:nvPr/>
          </p:nvSpPr>
          <p:spPr>
            <a:xfrm>
              <a:off x="1120182" y="1392650"/>
              <a:ext cx="5711014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900"/>
              </a:lvl1pPr>
            </a:lstStyle>
            <a:p>
              <a:pPr lvl="0">
                <a:defRPr sz="1800"/>
              </a:pPr>
              <a:r>
                <a:rPr sz="1900"/>
                <a:t>We show how to construct garbled RAM from OWFs</a:t>
              </a:r>
            </a:p>
          </p:txBody>
        </p:sp>
      </p:grpSp>
      <p:grpSp>
        <p:nvGrpSpPr>
          <p:cNvPr id="936" name="Group 936"/>
          <p:cNvGrpSpPr/>
          <p:nvPr/>
        </p:nvGrpSpPr>
        <p:grpSpPr>
          <a:xfrm>
            <a:off x="543424" y="7452711"/>
            <a:ext cx="10287984" cy="1605633"/>
            <a:chOff x="0" y="0"/>
            <a:chExt cx="10287982" cy="1605631"/>
          </a:xfrm>
        </p:grpSpPr>
        <p:sp>
          <p:nvSpPr>
            <p:cNvPr id="933" name="Shape 933"/>
            <p:cNvSpPr/>
            <p:nvPr/>
          </p:nvSpPr>
          <p:spPr>
            <a:xfrm>
              <a:off x="-1" y="-1"/>
              <a:ext cx="10287984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 marL="381000" indent="-381000">
                <a:buClr>
                  <a:srgbClr val="7A81FF"/>
                </a:buClr>
                <a:buSzPct val="100000"/>
                <a:buFont typeface="Helvetica Light"/>
                <a:buChar char="❖"/>
                <a:defRPr sz="1800"/>
              </a:pPr>
              <a:r>
                <a:rPr sz="3000"/>
                <a:t> UC security with PUFs/ stateless tokens  </a:t>
              </a:r>
              <a:r>
                <a:rPr sz="2900"/>
                <a:t>[O</a:t>
              </a:r>
              <a:r>
                <a:rPr sz="2900">
                  <a:solidFill>
                    <a:srgbClr val="0365C0"/>
                  </a:solidFill>
                </a:rPr>
                <a:t>S</a:t>
              </a:r>
              <a:r>
                <a:rPr sz="2900"/>
                <a:t>VW13, </a:t>
              </a:r>
              <a:r>
                <a:rPr sz="2900">
                  <a:solidFill>
                    <a:srgbClr val="0365C0"/>
                  </a:solidFill>
                </a:rPr>
                <a:t>S</a:t>
              </a:r>
              <a:r>
                <a:rPr sz="2900"/>
                <a:t>D13]</a:t>
              </a:r>
            </a:p>
          </p:txBody>
        </p:sp>
        <p:sp>
          <p:nvSpPr>
            <p:cNvPr id="934" name="Shape 934"/>
            <p:cNvSpPr/>
            <p:nvPr/>
          </p:nvSpPr>
          <p:spPr>
            <a:xfrm>
              <a:off x="76025" y="1097631"/>
              <a:ext cx="9428212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 marL="342900" indent="-342900" algn="l">
                <a:buClr>
                  <a:srgbClr val="7A81FF"/>
                </a:buClr>
                <a:buSzPct val="100000"/>
                <a:buFont typeface="Helvetica Light"/>
                <a:buChar char="❖"/>
                <a:defRPr sz="1800"/>
              </a:pPr>
              <a:r>
                <a:rPr sz="2700"/>
                <a:t> Concurrency/ [</a:t>
              </a:r>
              <a:r>
                <a:rPr sz="2700">
                  <a:solidFill>
                    <a:srgbClr val="51A7F9"/>
                  </a:solidFill>
                </a:rPr>
                <a:t>S</a:t>
              </a:r>
              <a:r>
                <a:rPr sz="2700"/>
                <a:t>V12] Simultaneous Resettability [CO</a:t>
              </a:r>
              <a:r>
                <a:rPr sz="2700">
                  <a:solidFill>
                    <a:srgbClr val="51A7F9"/>
                  </a:solidFill>
                </a:rPr>
                <a:t>S</a:t>
              </a:r>
              <a:r>
                <a:rPr sz="2700"/>
                <a:t>V12]</a:t>
              </a:r>
            </a:p>
          </p:txBody>
        </p:sp>
        <p:sp>
          <p:nvSpPr>
            <p:cNvPr id="935" name="Shape 935"/>
            <p:cNvSpPr/>
            <p:nvPr/>
          </p:nvSpPr>
          <p:spPr>
            <a:xfrm>
              <a:off x="42631" y="574215"/>
              <a:ext cx="4117720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 marL="342900" indent="-342900" algn="l">
                <a:buClr>
                  <a:srgbClr val="7A81FF"/>
                </a:buClr>
                <a:buSzPct val="100000"/>
                <a:buFont typeface="Helvetica Light"/>
                <a:buChar char="❖"/>
                <a:defRPr sz="1800"/>
              </a:pPr>
              <a:r>
                <a:rPr sz="2700"/>
                <a:t> SOA-security [OR</a:t>
              </a:r>
              <a:r>
                <a:rPr sz="2700">
                  <a:solidFill>
                    <a:srgbClr val="51A7F9"/>
                  </a:solidFill>
                </a:rPr>
                <a:t>S</a:t>
              </a:r>
              <a:r>
                <a:rPr sz="2700"/>
                <a:t>V13]</a:t>
              </a:r>
            </a:p>
          </p:txBody>
        </p:sp>
      </p:grpSp>
      <p:grpSp>
        <p:nvGrpSpPr>
          <p:cNvPr id="942" name="Group 942"/>
          <p:cNvGrpSpPr/>
          <p:nvPr/>
        </p:nvGrpSpPr>
        <p:grpSpPr>
          <a:xfrm>
            <a:off x="305634" y="1684882"/>
            <a:ext cx="12079651" cy="1483349"/>
            <a:chOff x="-1" y="0"/>
            <a:chExt cx="12079649" cy="1483347"/>
          </a:xfrm>
        </p:grpSpPr>
        <p:sp>
          <p:nvSpPr>
            <p:cNvPr id="937" name="Shape 937"/>
            <p:cNvSpPr/>
            <p:nvPr/>
          </p:nvSpPr>
          <p:spPr>
            <a:xfrm>
              <a:off x="-2" y="127168"/>
              <a:ext cx="5147241" cy="647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 marL="685800" indent="-457200">
                <a:buClr>
                  <a:srgbClr val="7A81FF"/>
                </a:buClr>
                <a:buSzPct val="100000"/>
                <a:buFont typeface="Helvetica Light"/>
                <a:buChar char="❖"/>
                <a:defRPr sz="1800"/>
              </a:pPr>
              <a:r>
                <a:rPr sz="3600">
                  <a:solidFill>
                    <a:srgbClr val="7A81FF"/>
                  </a:solidFill>
                </a:rPr>
                <a:t> </a:t>
              </a:r>
              <a:r>
                <a:rPr sz="3600">
                  <a:solidFill>
                    <a:srgbClr val="212121"/>
                  </a:solidFill>
                </a:rPr>
                <a:t>Practical UC-security</a:t>
              </a:r>
            </a:p>
          </p:txBody>
        </p:sp>
        <p:grpSp>
          <p:nvGrpSpPr>
            <p:cNvPr id="940" name="Group 940"/>
            <p:cNvGrpSpPr/>
            <p:nvPr/>
          </p:nvGrpSpPr>
          <p:grpSpPr>
            <a:xfrm>
              <a:off x="7878892" y="-1"/>
              <a:ext cx="4200757" cy="1483349"/>
              <a:chOff x="0" y="0"/>
              <a:chExt cx="4200755" cy="1483347"/>
            </a:xfrm>
          </p:grpSpPr>
          <p:sp>
            <p:nvSpPr>
              <p:cNvPr id="938" name="Shape 938"/>
              <p:cNvSpPr/>
              <p:nvPr/>
            </p:nvSpPr>
            <p:spPr>
              <a:xfrm>
                <a:off x="0" y="-1"/>
                <a:ext cx="4200756" cy="1483349"/>
              </a:xfrm>
              <a:prstGeom prst="rect">
                <a:avLst/>
              </a:prstGeom>
              <a:solidFill>
                <a:srgbClr val="FF7E79"/>
              </a:solidFill>
              <a:ln w="12700" cap="flat">
                <a:noFill/>
                <a:miter lim="400000"/>
              </a:ln>
              <a:effectLst>
                <a:outerShdw sx="100000" sy="100000" kx="0" ky="0" algn="b" rotWithShape="0" blurRad="25400" dist="25400" dir="2388334">
                  <a:srgbClr val="000000">
                    <a:alpha val="79310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/>
                </a:pPr>
              </a:p>
            </p:txBody>
          </p:sp>
          <p:sp>
            <p:nvSpPr>
              <p:cNvPr id="939" name="Shape 939"/>
              <p:cNvSpPr/>
              <p:nvPr/>
            </p:nvSpPr>
            <p:spPr>
              <a:xfrm>
                <a:off x="0" y="328923"/>
                <a:ext cx="4200756" cy="8255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>
                  <a:defRPr sz="1800"/>
                </a:pPr>
                <a:r>
                  <a:rPr sz="2800">
                    <a:solidFill>
                      <a:srgbClr val="FFFFFF"/>
                    </a:solidFill>
                    <a:latin typeface="Monaco"/>
                    <a:ea typeface="Monaco"/>
                    <a:cs typeface="Monaco"/>
                    <a:sym typeface="Monaco"/>
                  </a:rPr>
                  <a:t>CCS 2014</a:t>
                </a:r>
                <a:endParaRPr sz="2800">
                  <a:solidFill>
                    <a:srgbClr val="FFFFFF"/>
                  </a:solidFill>
                  <a:latin typeface="Monaco"/>
                  <a:ea typeface="Monaco"/>
                  <a:cs typeface="Monaco"/>
                  <a:sym typeface="Monaco"/>
                </a:endParaRPr>
              </a:p>
              <a:p>
                <a:pPr lvl="0">
                  <a:defRPr sz="1800"/>
                </a:pPr>
                <a:r>
                  <a:rPr sz="23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"/>
                  </a:rPr>
                  <a:t>Canetti, Jain, Scafuro</a:t>
                </a:r>
              </a:p>
            </p:txBody>
          </p:sp>
        </p:grpSp>
        <p:sp>
          <p:nvSpPr>
            <p:cNvPr id="941" name="Shape 941"/>
            <p:cNvSpPr/>
            <p:nvPr/>
          </p:nvSpPr>
          <p:spPr>
            <a:xfrm>
              <a:off x="811773" y="1010032"/>
              <a:ext cx="5228413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1900"/>
              </a:lvl1pPr>
            </a:lstStyle>
            <a:p>
              <a:pPr lvl="0">
                <a:defRPr sz="1800"/>
              </a:pPr>
              <a:r>
                <a:rPr sz="1900"/>
                <a:t>We introduce the Global Random Oracle Model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36" grpId="3"/>
      <p:bldP build="whole" bldLvl="1" animBg="1" rev="0" advAuto="0" spid="932" grpId="2"/>
      <p:bldP build="whole" bldLvl="1" animBg="1" rev="0" advAuto="0" spid="94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Shape 944"/>
          <p:cNvSpPr/>
          <p:nvPr/>
        </p:nvSpPr>
        <p:spPr>
          <a:xfrm>
            <a:off x="1270000" y="4317999"/>
            <a:ext cx="1046480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3800"/>
            </a:lvl1pPr>
          </a:lstStyle>
          <a:p>
            <a:pPr lvl="0">
              <a:defRPr sz="1800"/>
            </a:pPr>
            <a:r>
              <a:rPr sz="3800"/>
              <a:t>thanks.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2"/>
          <p:cNvGrpSpPr/>
          <p:nvPr/>
        </p:nvGrpSpPr>
        <p:grpSpPr>
          <a:xfrm>
            <a:off x="1197743" y="3050431"/>
            <a:ext cx="9412011" cy="4629211"/>
            <a:chOff x="0" y="0"/>
            <a:chExt cx="9412009" cy="4629210"/>
          </a:xfrm>
        </p:grpSpPr>
        <p:sp>
          <p:nvSpPr>
            <p:cNvPr id="70" name="Shape 70"/>
            <p:cNvSpPr/>
            <p:nvPr/>
          </p:nvSpPr>
          <p:spPr>
            <a:xfrm>
              <a:off x="0" y="0"/>
              <a:ext cx="9412011" cy="4629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73FCD6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5400" dist="25400" dir="2388334">
                <a:srgbClr val="000000">
                  <a:alpha val="7931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1" name="Shape 71"/>
            <p:cNvSpPr/>
            <p:nvPr/>
          </p:nvSpPr>
          <p:spPr>
            <a:xfrm>
              <a:off x="769348" y="2941947"/>
              <a:ext cx="3568570" cy="1193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>
                  <a:latin typeface="+mn-lt"/>
                  <a:ea typeface="+mn-ea"/>
                  <a:cs typeface="+mn-cs"/>
                  <a:sym typeface="Helvetica"/>
                </a:rPr>
                <a:t>Black-box</a:t>
              </a:r>
              <a:endParaRPr>
                <a:latin typeface="+mn-lt"/>
                <a:ea typeface="+mn-ea"/>
                <a:cs typeface="+mn-cs"/>
                <a:sym typeface="Helvetica"/>
              </a:endParaRPr>
            </a:p>
            <a:p>
              <a:pPr lvl="0">
                <a:defRPr sz="1800"/>
              </a:pPr>
              <a:r>
                <a:rPr sz="3600">
                  <a:latin typeface="+mn-lt"/>
                  <a:ea typeface="+mn-ea"/>
                  <a:cs typeface="+mn-cs"/>
                  <a:sym typeface="Helvetica"/>
                </a:rPr>
                <a:t>protocols</a:t>
              </a:r>
            </a:p>
          </p:txBody>
        </p:sp>
      </p:grp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 flipH="1" rot="10800000">
            <a:off x="-19919" y="1474"/>
            <a:ext cx="4918976" cy="2166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73FCD6"/>
          </a:solidFill>
          <a:ln w="12700">
            <a:miter lim="400000"/>
          </a:ln>
          <a:effectLst>
            <a:outerShdw sx="100000" sy="100000" kx="0" ky="0" algn="b" rotWithShape="0" blurRad="25400" dist="25400" dir="2388334">
              <a:srgbClr val="000000">
                <a:alpha val="7931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5" name="Shape 75"/>
          <p:cNvSpPr/>
          <p:nvPr/>
        </p:nvSpPr>
        <p:spPr>
          <a:xfrm>
            <a:off x="278557" y="26471"/>
            <a:ext cx="1715115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700">
                <a:latin typeface="+mn-lt"/>
                <a:ea typeface="+mn-ea"/>
                <a:cs typeface="+mn-cs"/>
                <a:sym typeface="Helvetica"/>
              </a:rPr>
              <a:t>Black-box</a:t>
            </a:r>
            <a:endParaRPr sz="2700">
              <a:latin typeface="+mn-lt"/>
              <a:ea typeface="+mn-ea"/>
              <a:cs typeface="+mn-cs"/>
              <a:sym typeface="Helvetica"/>
            </a:endParaRPr>
          </a:p>
          <a:p>
            <a:pPr lvl="0">
              <a:defRPr sz="1800"/>
            </a:pPr>
            <a:r>
              <a:rPr sz="2700">
                <a:latin typeface="+mn-lt"/>
                <a:ea typeface="+mn-ea"/>
                <a:cs typeface="+mn-cs"/>
                <a:sym typeface="Helvetica"/>
              </a:rPr>
              <a:t>protocols</a:t>
            </a:r>
          </a:p>
        </p:txBody>
      </p:sp>
      <p:sp>
        <p:nvSpPr>
          <p:cNvPr id="76" name="Shape 76"/>
          <p:cNvSpPr/>
          <p:nvPr/>
        </p:nvSpPr>
        <p:spPr>
          <a:xfrm>
            <a:off x="1895388" y="3765851"/>
            <a:ext cx="2100327" cy="469901"/>
          </a:xfrm>
          <a:prstGeom prst="rect">
            <a:avLst/>
          </a:prstGeom>
          <a:ln w="12700">
            <a:solidFill>
              <a:srgbClr val="0096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semi-honest</a:t>
            </a:r>
          </a:p>
        </p:txBody>
      </p:sp>
      <p:grpSp>
        <p:nvGrpSpPr>
          <p:cNvPr id="79" name="Group 79"/>
          <p:cNvGrpSpPr/>
          <p:nvPr/>
        </p:nvGrpSpPr>
        <p:grpSpPr>
          <a:xfrm>
            <a:off x="1872880" y="4608703"/>
            <a:ext cx="2145343" cy="558801"/>
            <a:chOff x="0" y="0"/>
            <a:chExt cx="2145342" cy="558800"/>
          </a:xfrm>
        </p:grpSpPr>
        <p:sp>
          <p:nvSpPr>
            <p:cNvPr id="77" name="Shape 77"/>
            <p:cNvSpPr/>
            <p:nvPr/>
          </p:nvSpPr>
          <p:spPr>
            <a:xfrm>
              <a:off x="0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78" name="Shape 78"/>
            <p:cNvSpPr/>
            <p:nvPr/>
          </p:nvSpPr>
          <p:spPr>
            <a:xfrm>
              <a:off x="1657027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sp>
        <p:nvSpPr>
          <p:cNvPr id="80" name="Shape 80"/>
          <p:cNvSpPr/>
          <p:nvPr/>
        </p:nvSpPr>
        <p:spPr>
          <a:xfrm>
            <a:off x="2111136" y="5385646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1" name="Shape 81"/>
          <p:cNvSpPr/>
          <p:nvPr/>
        </p:nvSpPr>
        <p:spPr>
          <a:xfrm>
            <a:off x="2111136" y="6253669"/>
            <a:ext cx="1437096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2" name="Shape 82"/>
          <p:cNvSpPr/>
          <p:nvPr/>
        </p:nvSpPr>
        <p:spPr>
          <a:xfrm>
            <a:off x="2111136" y="7851706"/>
            <a:ext cx="1437096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83" name="Shape 83"/>
          <p:cNvSpPr/>
          <p:nvPr/>
        </p:nvSpPr>
        <p:spPr>
          <a:xfrm>
            <a:off x="2111136" y="7121690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 flipH="1" rot="10800000">
            <a:off x="-19919" y="1474"/>
            <a:ext cx="5930940" cy="2917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73FCD6"/>
          </a:solidFill>
          <a:ln w="12700">
            <a:miter lim="400000"/>
          </a:ln>
          <a:effectLst>
            <a:outerShdw sx="100000" sy="100000" kx="0" ky="0" algn="b" rotWithShape="0" blurRad="25400" dist="25400" dir="2388334">
              <a:srgbClr val="000000">
                <a:alpha val="7931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6" name="Shape 86"/>
          <p:cNvSpPr/>
          <p:nvPr/>
        </p:nvSpPr>
        <p:spPr>
          <a:xfrm>
            <a:off x="178979" y="126715"/>
            <a:ext cx="218520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Black-box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protocols</a:t>
            </a:r>
          </a:p>
        </p:txBody>
      </p:sp>
      <p:sp>
        <p:nvSpPr>
          <p:cNvPr id="87" name="Shape 87"/>
          <p:cNvSpPr/>
          <p:nvPr/>
        </p:nvSpPr>
        <p:spPr>
          <a:xfrm>
            <a:off x="2090269" y="3765851"/>
            <a:ext cx="1634364" cy="469901"/>
          </a:xfrm>
          <a:prstGeom prst="rect">
            <a:avLst/>
          </a:prstGeom>
          <a:ln w="12700">
            <a:solidFill>
              <a:srgbClr val="FF26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>
                <a:solidFill>
                  <a:srgbClr val="C8250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C82506"/>
                </a:solidFill>
              </a:rPr>
              <a:t>malicious</a:t>
            </a:r>
          </a:p>
        </p:txBody>
      </p:sp>
      <p:grpSp>
        <p:nvGrpSpPr>
          <p:cNvPr id="90" name="Group 90"/>
          <p:cNvGrpSpPr/>
          <p:nvPr/>
        </p:nvGrpSpPr>
        <p:grpSpPr>
          <a:xfrm>
            <a:off x="1872880" y="4608703"/>
            <a:ext cx="2145343" cy="558801"/>
            <a:chOff x="0" y="0"/>
            <a:chExt cx="2145342" cy="558800"/>
          </a:xfrm>
        </p:grpSpPr>
        <p:sp>
          <p:nvSpPr>
            <p:cNvPr id="88" name="Shape 88"/>
            <p:cNvSpPr/>
            <p:nvPr/>
          </p:nvSpPr>
          <p:spPr>
            <a:xfrm>
              <a:off x="0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89" name="Shape 89"/>
            <p:cNvSpPr/>
            <p:nvPr/>
          </p:nvSpPr>
          <p:spPr>
            <a:xfrm>
              <a:off x="1657027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sp>
        <p:nvSpPr>
          <p:cNvPr id="91" name="Shape 91"/>
          <p:cNvSpPr/>
          <p:nvPr/>
        </p:nvSpPr>
        <p:spPr>
          <a:xfrm>
            <a:off x="2111136" y="5385646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92" name="Shape 92"/>
          <p:cNvSpPr/>
          <p:nvPr/>
        </p:nvSpPr>
        <p:spPr>
          <a:xfrm>
            <a:off x="2111136" y="6253669"/>
            <a:ext cx="1437096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93" name="Shape 93"/>
          <p:cNvSpPr/>
          <p:nvPr/>
        </p:nvSpPr>
        <p:spPr>
          <a:xfrm>
            <a:off x="2111136" y="7851706"/>
            <a:ext cx="1437096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94" name="Shape 94"/>
          <p:cNvSpPr/>
          <p:nvPr/>
        </p:nvSpPr>
        <p:spPr>
          <a:xfrm>
            <a:off x="2111136" y="7121690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 flipH="1" rot="10800000">
            <a:off x="-19919" y="1474"/>
            <a:ext cx="5930940" cy="2917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73FCD6"/>
          </a:solidFill>
          <a:ln w="12700">
            <a:miter lim="400000"/>
          </a:ln>
          <a:effectLst>
            <a:outerShdw sx="100000" sy="100000" kx="0" ky="0" algn="b" rotWithShape="0" blurRad="25400" dist="25400" dir="2388334">
              <a:srgbClr val="000000">
                <a:alpha val="7931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97" name="Shape 97"/>
          <p:cNvSpPr/>
          <p:nvPr/>
        </p:nvSpPr>
        <p:spPr>
          <a:xfrm>
            <a:off x="178979" y="126715"/>
            <a:ext cx="218520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Black-box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protocols</a:t>
            </a:r>
          </a:p>
        </p:txBody>
      </p:sp>
      <p:grpSp>
        <p:nvGrpSpPr>
          <p:cNvPr id="100" name="Group 100"/>
          <p:cNvGrpSpPr/>
          <p:nvPr/>
        </p:nvGrpSpPr>
        <p:grpSpPr>
          <a:xfrm>
            <a:off x="1898280" y="4237375"/>
            <a:ext cx="2145343" cy="558801"/>
            <a:chOff x="0" y="0"/>
            <a:chExt cx="2145342" cy="558800"/>
          </a:xfrm>
        </p:grpSpPr>
        <p:sp>
          <p:nvSpPr>
            <p:cNvPr id="98" name="Shape 98"/>
            <p:cNvSpPr/>
            <p:nvPr/>
          </p:nvSpPr>
          <p:spPr>
            <a:xfrm>
              <a:off x="0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99" name="Shape 99"/>
            <p:cNvSpPr/>
            <p:nvPr/>
          </p:nvSpPr>
          <p:spPr>
            <a:xfrm>
              <a:off x="1657027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sp>
        <p:nvSpPr>
          <p:cNvPr id="101" name="Shape 101"/>
          <p:cNvSpPr/>
          <p:nvPr/>
        </p:nvSpPr>
        <p:spPr>
          <a:xfrm>
            <a:off x="2136536" y="5014319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02" name="Shape 102"/>
          <p:cNvSpPr/>
          <p:nvPr/>
        </p:nvSpPr>
        <p:spPr>
          <a:xfrm>
            <a:off x="2136536" y="5943301"/>
            <a:ext cx="1437096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03" name="Shape 103"/>
          <p:cNvSpPr/>
          <p:nvPr/>
        </p:nvSpPr>
        <p:spPr>
          <a:xfrm>
            <a:off x="2043457" y="7563594"/>
            <a:ext cx="1437095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04" name="Shape 104"/>
          <p:cNvSpPr/>
          <p:nvPr/>
        </p:nvSpPr>
        <p:spPr>
          <a:xfrm>
            <a:off x="2149236" y="6737663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110" name="Group 110"/>
          <p:cNvGrpSpPr/>
          <p:nvPr/>
        </p:nvGrpSpPr>
        <p:grpSpPr>
          <a:xfrm>
            <a:off x="1848776" y="5962600"/>
            <a:ext cx="1648657" cy="660401"/>
            <a:chOff x="0" y="0"/>
            <a:chExt cx="1648655" cy="660400"/>
          </a:xfrm>
        </p:grpSpPr>
        <p:grpSp>
          <p:nvGrpSpPr>
            <p:cNvPr id="107" name="Group 107"/>
            <p:cNvGrpSpPr/>
            <p:nvPr/>
          </p:nvGrpSpPr>
          <p:grpSpPr>
            <a:xfrm>
              <a:off x="211558" y="0"/>
              <a:ext cx="1437098" cy="660401"/>
              <a:chOff x="0" y="0"/>
              <a:chExt cx="1437097" cy="660400"/>
            </a:xfrm>
          </p:grpSpPr>
          <p:sp>
            <p:nvSpPr>
              <p:cNvPr id="105" name="Shape 105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6" name="Shape 106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108" name="Shape 108"/>
            <p:cNvSpPr/>
            <p:nvPr/>
          </p:nvSpPr>
          <p:spPr>
            <a:xfrm flipH="1" flipV="1">
              <a:off x="-1" y="185259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09" name="Shape 109"/>
            <p:cNvSpPr/>
            <p:nvPr/>
          </p:nvSpPr>
          <p:spPr>
            <a:xfrm flipH="1">
              <a:off x="-1" y="425654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116" name="Group 116"/>
          <p:cNvGrpSpPr/>
          <p:nvPr/>
        </p:nvGrpSpPr>
        <p:grpSpPr>
          <a:xfrm>
            <a:off x="2042240" y="5041684"/>
            <a:ext cx="1651088" cy="660401"/>
            <a:chOff x="0" y="0"/>
            <a:chExt cx="1651086" cy="660400"/>
          </a:xfrm>
        </p:grpSpPr>
        <p:grpSp>
          <p:nvGrpSpPr>
            <p:cNvPr id="113" name="Group 113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111" name="Shape 111"/>
              <p:cNvSpPr/>
              <p:nvPr/>
            </p:nvSpPr>
            <p:spPr>
              <a:xfrm>
                <a:off x="103374" y="61481"/>
                <a:ext cx="1230348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2" name="Shape 112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114" name="Shape 114"/>
            <p:cNvSpPr/>
            <p:nvPr/>
          </p:nvSpPr>
          <p:spPr>
            <a:xfrm>
              <a:off x="1335183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15" name="Shape 115"/>
            <p:cNvSpPr/>
            <p:nvPr/>
          </p:nvSpPr>
          <p:spPr>
            <a:xfrm>
              <a:off x="1335183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122" name="Group 122"/>
          <p:cNvGrpSpPr/>
          <p:nvPr/>
        </p:nvGrpSpPr>
        <p:grpSpPr>
          <a:xfrm>
            <a:off x="2042240" y="6779380"/>
            <a:ext cx="1651088" cy="660401"/>
            <a:chOff x="0" y="0"/>
            <a:chExt cx="1651086" cy="660400"/>
          </a:xfrm>
        </p:grpSpPr>
        <p:grpSp>
          <p:nvGrpSpPr>
            <p:cNvPr id="119" name="Group 119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117" name="Shape 117"/>
              <p:cNvSpPr/>
              <p:nvPr/>
            </p:nvSpPr>
            <p:spPr>
              <a:xfrm>
                <a:off x="103374" y="61481"/>
                <a:ext cx="1230348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18" name="Shape 118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120" name="Shape 120"/>
            <p:cNvSpPr/>
            <p:nvPr/>
          </p:nvSpPr>
          <p:spPr>
            <a:xfrm>
              <a:off x="1335183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21" name="Shape 121"/>
            <p:cNvSpPr/>
            <p:nvPr/>
          </p:nvSpPr>
          <p:spPr>
            <a:xfrm>
              <a:off x="1335183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1852859" y="7596617"/>
            <a:ext cx="1648657" cy="660401"/>
            <a:chOff x="0" y="0"/>
            <a:chExt cx="1648655" cy="660400"/>
          </a:xfrm>
        </p:grpSpPr>
        <p:grpSp>
          <p:nvGrpSpPr>
            <p:cNvPr id="125" name="Group 125"/>
            <p:cNvGrpSpPr/>
            <p:nvPr/>
          </p:nvGrpSpPr>
          <p:grpSpPr>
            <a:xfrm>
              <a:off x="211558" y="0"/>
              <a:ext cx="1437098" cy="660401"/>
              <a:chOff x="0" y="0"/>
              <a:chExt cx="1437097" cy="660400"/>
            </a:xfrm>
          </p:grpSpPr>
          <p:sp>
            <p:nvSpPr>
              <p:cNvPr id="123" name="Shape 123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4" name="Shape 124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126" name="Shape 126"/>
            <p:cNvSpPr/>
            <p:nvPr/>
          </p:nvSpPr>
          <p:spPr>
            <a:xfrm flipH="1" flipV="1">
              <a:off x="-1" y="185259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27" name="Shape 127"/>
            <p:cNvSpPr/>
            <p:nvPr/>
          </p:nvSpPr>
          <p:spPr>
            <a:xfrm flipH="1">
              <a:off x="-1" y="425654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sp>
        <p:nvSpPr>
          <p:cNvPr id="129" name="Shape 129"/>
          <p:cNvSpPr/>
          <p:nvPr/>
        </p:nvSpPr>
        <p:spPr>
          <a:xfrm>
            <a:off x="2102969" y="3689651"/>
            <a:ext cx="1634364" cy="469901"/>
          </a:xfrm>
          <a:prstGeom prst="rect">
            <a:avLst/>
          </a:prstGeom>
          <a:ln w="12700">
            <a:solidFill>
              <a:srgbClr val="FF26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>
                <a:solidFill>
                  <a:srgbClr val="C82506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C82506"/>
                </a:solidFill>
              </a:rPr>
              <a:t>malicious</a:t>
            </a:r>
          </a:p>
        </p:txBody>
      </p:sp>
      <p:pic>
        <p:nvPicPr>
          <p:cNvPr id="130" name="image4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27741" y="2458853"/>
            <a:ext cx="1835619" cy="1876962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Shape 131"/>
          <p:cNvSpPr/>
          <p:nvPr/>
        </p:nvSpPr>
        <p:spPr>
          <a:xfrm>
            <a:off x="1683211" y="2033647"/>
            <a:ext cx="318298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700"/>
              <a:t>Specific Assumption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25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1" grpId="1"/>
      <p:bldP build="whole" bldLvl="1" animBg="1" rev="0" advAuto="0" spid="130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 flipH="1" rot="10800000">
            <a:off x="-19919" y="1474"/>
            <a:ext cx="5930940" cy="2917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73FCD6"/>
          </a:solidFill>
          <a:ln w="12700">
            <a:miter lim="400000"/>
          </a:ln>
          <a:effectLst>
            <a:outerShdw sx="100000" sy="100000" kx="0" ky="0" algn="b" rotWithShape="0" blurRad="25400" dist="25400" dir="2388334">
              <a:srgbClr val="000000">
                <a:alpha val="7931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34" name="Shape 134"/>
          <p:cNvSpPr/>
          <p:nvPr/>
        </p:nvSpPr>
        <p:spPr>
          <a:xfrm>
            <a:off x="178979" y="126715"/>
            <a:ext cx="218520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Black-box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protocols</a:t>
            </a:r>
          </a:p>
        </p:txBody>
      </p:sp>
      <p:grpSp>
        <p:nvGrpSpPr>
          <p:cNvPr id="137" name="Group 137"/>
          <p:cNvGrpSpPr/>
          <p:nvPr/>
        </p:nvGrpSpPr>
        <p:grpSpPr>
          <a:xfrm>
            <a:off x="1898280" y="4237375"/>
            <a:ext cx="2145343" cy="558801"/>
            <a:chOff x="0" y="0"/>
            <a:chExt cx="2145342" cy="558800"/>
          </a:xfrm>
        </p:grpSpPr>
        <p:sp>
          <p:nvSpPr>
            <p:cNvPr id="135" name="Shape 135"/>
            <p:cNvSpPr/>
            <p:nvPr/>
          </p:nvSpPr>
          <p:spPr>
            <a:xfrm>
              <a:off x="0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136" name="Shape 136"/>
            <p:cNvSpPr/>
            <p:nvPr/>
          </p:nvSpPr>
          <p:spPr>
            <a:xfrm>
              <a:off x="1657027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sp>
        <p:nvSpPr>
          <p:cNvPr id="138" name="Shape 138"/>
          <p:cNvSpPr/>
          <p:nvPr/>
        </p:nvSpPr>
        <p:spPr>
          <a:xfrm>
            <a:off x="2136536" y="5014319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39" name="Shape 139"/>
          <p:cNvSpPr/>
          <p:nvPr/>
        </p:nvSpPr>
        <p:spPr>
          <a:xfrm>
            <a:off x="2136536" y="5943301"/>
            <a:ext cx="1437096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40" name="Shape 140"/>
          <p:cNvSpPr/>
          <p:nvPr/>
        </p:nvSpPr>
        <p:spPr>
          <a:xfrm>
            <a:off x="541945" y="5861794"/>
            <a:ext cx="1437096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41" name="Shape 141"/>
          <p:cNvSpPr/>
          <p:nvPr/>
        </p:nvSpPr>
        <p:spPr>
          <a:xfrm>
            <a:off x="647724" y="5035863"/>
            <a:ext cx="1437097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147" name="Group 147"/>
          <p:cNvGrpSpPr/>
          <p:nvPr/>
        </p:nvGrpSpPr>
        <p:grpSpPr>
          <a:xfrm>
            <a:off x="1848776" y="5962600"/>
            <a:ext cx="1648657" cy="660401"/>
            <a:chOff x="0" y="0"/>
            <a:chExt cx="1648655" cy="660400"/>
          </a:xfrm>
        </p:grpSpPr>
        <p:grpSp>
          <p:nvGrpSpPr>
            <p:cNvPr id="144" name="Group 144"/>
            <p:cNvGrpSpPr/>
            <p:nvPr/>
          </p:nvGrpSpPr>
          <p:grpSpPr>
            <a:xfrm>
              <a:off x="211558" y="0"/>
              <a:ext cx="1437098" cy="660401"/>
              <a:chOff x="0" y="0"/>
              <a:chExt cx="1437097" cy="660400"/>
            </a:xfrm>
          </p:grpSpPr>
          <p:sp>
            <p:nvSpPr>
              <p:cNvPr id="142" name="Shape 142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3" name="Shape 143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145" name="Shape 145"/>
            <p:cNvSpPr/>
            <p:nvPr/>
          </p:nvSpPr>
          <p:spPr>
            <a:xfrm flipH="1" flipV="1">
              <a:off x="-1" y="185259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46" name="Shape 146"/>
            <p:cNvSpPr/>
            <p:nvPr/>
          </p:nvSpPr>
          <p:spPr>
            <a:xfrm flipH="1">
              <a:off x="-1" y="425654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153" name="Group 153"/>
          <p:cNvGrpSpPr/>
          <p:nvPr/>
        </p:nvGrpSpPr>
        <p:grpSpPr>
          <a:xfrm>
            <a:off x="2042240" y="5041684"/>
            <a:ext cx="1651088" cy="660401"/>
            <a:chOff x="0" y="0"/>
            <a:chExt cx="1651086" cy="660400"/>
          </a:xfrm>
        </p:grpSpPr>
        <p:grpSp>
          <p:nvGrpSpPr>
            <p:cNvPr id="150" name="Group 150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148" name="Shape 148"/>
              <p:cNvSpPr/>
              <p:nvPr/>
            </p:nvSpPr>
            <p:spPr>
              <a:xfrm>
                <a:off x="103374" y="61481"/>
                <a:ext cx="1230348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9" name="Shape 149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151" name="Shape 151"/>
            <p:cNvSpPr/>
            <p:nvPr/>
          </p:nvSpPr>
          <p:spPr>
            <a:xfrm>
              <a:off x="1335183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52" name="Shape 152"/>
            <p:cNvSpPr/>
            <p:nvPr/>
          </p:nvSpPr>
          <p:spPr>
            <a:xfrm>
              <a:off x="1335183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159" name="Group 159"/>
          <p:cNvGrpSpPr/>
          <p:nvPr/>
        </p:nvGrpSpPr>
        <p:grpSpPr>
          <a:xfrm>
            <a:off x="540729" y="5077580"/>
            <a:ext cx="1651089" cy="660401"/>
            <a:chOff x="0" y="0"/>
            <a:chExt cx="1651087" cy="660400"/>
          </a:xfrm>
        </p:grpSpPr>
        <p:grpSp>
          <p:nvGrpSpPr>
            <p:cNvPr id="156" name="Group 156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154" name="Shape 154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5" name="Shape 155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157" name="Shape 157"/>
            <p:cNvSpPr/>
            <p:nvPr/>
          </p:nvSpPr>
          <p:spPr>
            <a:xfrm>
              <a:off x="1335184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58" name="Shape 158"/>
            <p:cNvSpPr/>
            <p:nvPr/>
          </p:nvSpPr>
          <p:spPr>
            <a:xfrm>
              <a:off x="1335184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165" name="Group 165"/>
          <p:cNvGrpSpPr/>
          <p:nvPr/>
        </p:nvGrpSpPr>
        <p:grpSpPr>
          <a:xfrm>
            <a:off x="351348" y="5894818"/>
            <a:ext cx="1648657" cy="660401"/>
            <a:chOff x="0" y="0"/>
            <a:chExt cx="1648655" cy="660400"/>
          </a:xfrm>
        </p:grpSpPr>
        <p:grpSp>
          <p:nvGrpSpPr>
            <p:cNvPr id="162" name="Group 162"/>
            <p:cNvGrpSpPr/>
            <p:nvPr/>
          </p:nvGrpSpPr>
          <p:grpSpPr>
            <a:xfrm>
              <a:off x="211558" y="0"/>
              <a:ext cx="1437098" cy="660401"/>
              <a:chOff x="0" y="0"/>
              <a:chExt cx="1437097" cy="660400"/>
            </a:xfrm>
          </p:grpSpPr>
          <p:sp>
            <p:nvSpPr>
              <p:cNvPr id="160" name="Shape 160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1" name="Shape 161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163" name="Shape 163"/>
            <p:cNvSpPr/>
            <p:nvPr/>
          </p:nvSpPr>
          <p:spPr>
            <a:xfrm flipH="1" flipV="1">
              <a:off x="-1" y="185259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64" name="Shape 164"/>
            <p:cNvSpPr/>
            <p:nvPr/>
          </p:nvSpPr>
          <p:spPr>
            <a:xfrm flipH="1">
              <a:off x="-1" y="425654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pic>
        <p:nvPicPr>
          <p:cNvPr id="166" name="image4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54557" y="2585934"/>
            <a:ext cx="1614895" cy="1651267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Shape 167"/>
          <p:cNvSpPr/>
          <p:nvPr/>
        </p:nvSpPr>
        <p:spPr>
          <a:xfrm>
            <a:off x="1768173" y="2018003"/>
            <a:ext cx="318298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700"/>
              <a:t>Specific Assumption</a:t>
            </a:r>
          </a:p>
        </p:txBody>
      </p:sp>
      <p:pic>
        <p:nvPicPr>
          <p:cNvPr id="168" name="image5.jpe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9423" y="2936769"/>
            <a:ext cx="5091288" cy="33880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 flipH="1" rot="10800000">
            <a:off x="-19919" y="1474"/>
            <a:ext cx="5930940" cy="2917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73FCD6"/>
          </a:solidFill>
          <a:ln w="12700">
            <a:miter lim="400000"/>
          </a:ln>
          <a:effectLst>
            <a:outerShdw sx="100000" sy="100000" kx="0" ky="0" algn="b" rotWithShape="0" blurRad="25400" dist="25400" dir="2388334">
              <a:srgbClr val="000000">
                <a:alpha val="7931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171" name="Shape 171"/>
          <p:cNvSpPr/>
          <p:nvPr/>
        </p:nvSpPr>
        <p:spPr>
          <a:xfrm>
            <a:off x="178979" y="126715"/>
            <a:ext cx="2185207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Black-box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lvl="0">
              <a:defRPr sz="1800"/>
            </a:pPr>
            <a:r>
              <a:rPr sz="3600">
                <a:latin typeface="+mn-lt"/>
                <a:ea typeface="+mn-ea"/>
                <a:cs typeface="+mn-cs"/>
                <a:sym typeface="Helvetica"/>
              </a:rPr>
              <a:t>protocols</a:t>
            </a:r>
          </a:p>
        </p:txBody>
      </p:sp>
      <p:grpSp>
        <p:nvGrpSpPr>
          <p:cNvPr id="174" name="Group 174"/>
          <p:cNvGrpSpPr/>
          <p:nvPr/>
        </p:nvGrpSpPr>
        <p:grpSpPr>
          <a:xfrm>
            <a:off x="1898280" y="4237375"/>
            <a:ext cx="2145343" cy="558801"/>
            <a:chOff x="0" y="0"/>
            <a:chExt cx="2145342" cy="558800"/>
          </a:xfrm>
        </p:grpSpPr>
        <p:sp>
          <p:nvSpPr>
            <p:cNvPr id="172" name="Shape 172"/>
            <p:cNvSpPr/>
            <p:nvPr/>
          </p:nvSpPr>
          <p:spPr>
            <a:xfrm>
              <a:off x="0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1</a:t>
              </a:r>
            </a:p>
          </p:txBody>
        </p:sp>
        <p:sp>
          <p:nvSpPr>
            <p:cNvPr id="173" name="Shape 173"/>
            <p:cNvSpPr/>
            <p:nvPr/>
          </p:nvSpPr>
          <p:spPr>
            <a:xfrm>
              <a:off x="1657027" y="0"/>
              <a:ext cx="488316" cy="558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000"/>
                <a:t>P</a:t>
              </a:r>
              <a:r>
                <a:rPr baseline="-5998" sz="3000"/>
                <a:t>2</a:t>
              </a:r>
            </a:p>
          </p:txBody>
        </p:sp>
      </p:grpSp>
      <p:sp>
        <p:nvSpPr>
          <p:cNvPr id="175" name="Shape 175"/>
          <p:cNvSpPr/>
          <p:nvPr/>
        </p:nvSpPr>
        <p:spPr>
          <a:xfrm>
            <a:off x="2136536" y="5014319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76" name="Shape 176"/>
          <p:cNvSpPr/>
          <p:nvPr/>
        </p:nvSpPr>
        <p:spPr>
          <a:xfrm>
            <a:off x="2136536" y="5943301"/>
            <a:ext cx="1437096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77" name="Shape 177"/>
          <p:cNvSpPr/>
          <p:nvPr/>
        </p:nvSpPr>
        <p:spPr>
          <a:xfrm>
            <a:off x="2043457" y="7563594"/>
            <a:ext cx="1437095" cy="2"/>
          </a:xfrm>
          <a:prstGeom prst="line">
            <a:avLst/>
          </a:prstGeom>
          <a:ln w="25400">
            <a:solidFill/>
            <a:miter lim="400000"/>
            <a:head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78" name="Shape 178"/>
          <p:cNvSpPr/>
          <p:nvPr/>
        </p:nvSpPr>
        <p:spPr>
          <a:xfrm>
            <a:off x="2149236" y="6737663"/>
            <a:ext cx="1437096" cy="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184" name="Group 184"/>
          <p:cNvGrpSpPr/>
          <p:nvPr/>
        </p:nvGrpSpPr>
        <p:grpSpPr>
          <a:xfrm>
            <a:off x="1848776" y="5962600"/>
            <a:ext cx="1648657" cy="660401"/>
            <a:chOff x="0" y="0"/>
            <a:chExt cx="1648655" cy="660400"/>
          </a:xfrm>
        </p:grpSpPr>
        <p:grpSp>
          <p:nvGrpSpPr>
            <p:cNvPr id="181" name="Group 181"/>
            <p:cNvGrpSpPr/>
            <p:nvPr/>
          </p:nvGrpSpPr>
          <p:grpSpPr>
            <a:xfrm>
              <a:off x="211558" y="0"/>
              <a:ext cx="1437098" cy="660401"/>
              <a:chOff x="0" y="0"/>
              <a:chExt cx="1437097" cy="660400"/>
            </a:xfrm>
          </p:grpSpPr>
          <p:sp>
            <p:nvSpPr>
              <p:cNvPr id="179" name="Shape 179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0" name="Shape 180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182" name="Shape 182"/>
            <p:cNvSpPr/>
            <p:nvPr/>
          </p:nvSpPr>
          <p:spPr>
            <a:xfrm flipH="1" flipV="1">
              <a:off x="-1" y="185259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83" name="Shape 183"/>
            <p:cNvSpPr/>
            <p:nvPr/>
          </p:nvSpPr>
          <p:spPr>
            <a:xfrm flipH="1">
              <a:off x="-1" y="425654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190" name="Group 190"/>
          <p:cNvGrpSpPr/>
          <p:nvPr/>
        </p:nvGrpSpPr>
        <p:grpSpPr>
          <a:xfrm>
            <a:off x="2042240" y="5041684"/>
            <a:ext cx="1651088" cy="660401"/>
            <a:chOff x="0" y="0"/>
            <a:chExt cx="1651086" cy="660400"/>
          </a:xfrm>
        </p:grpSpPr>
        <p:grpSp>
          <p:nvGrpSpPr>
            <p:cNvPr id="187" name="Group 187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185" name="Shape 185"/>
              <p:cNvSpPr/>
              <p:nvPr/>
            </p:nvSpPr>
            <p:spPr>
              <a:xfrm>
                <a:off x="103374" y="61481"/>
                <a:ext cx="1230348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86" name="Shape 186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188" name="Shape 188"/>
            <p:cNvSpPr/>
            <p:nvPr/>
          </p:nvSpPr>
          <p:spPr>
            <a:xfrm>
              <a:off x="1335183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89" name="Shape 189"/>
            <p:cNvSpPr/>
            <p:nvPr/>
          </p:nvSpPr>
          <p:spPr>
            <a:xfrm>
              <a:off x="1335183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196" name="Group 196"/>
          <p:cNvGrpSpPr/>
          <p:nvPr/>
        </p:nvGrpSpPr>
        <p:grpSpPr>
          <a:xfrm>
            <a:off x="2042240" y="6779380"/>
            <a:ext cx="1651088" cy="660401"/>
            <a:chOff x="0" y="0"/>
            <a:chExt cx="1651086" cy="660400"/>
          </a:xfrm>
        </p:grpSpPr>
        <p:grpSp>
          <p:nvGrpSpPr>
            <p:cNvPr id="193" name="Group 193"/>
            <p:cNvGrpSpPr/>
            <p:nvPr/>
          </p:nvGrpSpPr>
          <p:grpSpPr>
            <a:xfrm>
              <a:off x="-1" y="0"/>
              <a:ext cx="1437099" cy="660401"/>
              <a:chOff x="0" y="0"/>
              <a:chExt cx="1437097" cy="660400"/>
            </a:xfrm>
          </p:grpSpPr>
          <p:sp>
            <p:nvSpPr>
              <p:cNvPr id="191" name="Shape 191"/>
              <p:cNvSpPr/>
              <p:nvPr/>
            </p:nvSpPr>
            <p:spPr>
              <a:xfrm>
                <a:off x="103374" y="61481"/>
                <a:ext cx="1230348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92" name="Shape 192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194" name="Shape 194"/>
            <p:cNvSpPr/>
            <p:nvPr/>
          </p:nvSpPr>
          <p:spPr>
            <a:xfrm>
              <a:off x="1335183" y="186393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95" name="Shape 195"/>
            <p:cNvSpPr/>
            <p:nvPr/>
          </p:nvSpPr>
          <p:spPr>
            <a:xfrm>
              <a:off x="1335183" y="425654"/>
              <a:ext cx="315904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grpSp>
        <p:nvGrpSpPr>
          <p:cNvPr id="202" name="Group 202"/>
          <p:cNvGrpSpPr/>
          <p:nvPr/>
        </p:nvGrpSpPr>
        <p:grpSpPr>
          <a:xfrm>
            <a:off x="1852859" y="7596617"/>
            <a:ext cx="1648657" cy="660401"/>
            <a:chOff x="0" y="0"/>
            <a:chExt cx="1648655" cy="660400"/>
          </a:xfrm>
        </p:grpSpPr>
        <p:grpSp>
          <p:nvGrpSpPr>
            <p:cNvPr id="199" name="Group 199"/>
            <p:cNvGrpSpPr/>
            <p:nvPr/>
          </p:nvGrpSpPr>
          <p:grpSpPr>
            <a:xfrm>
              <a:off x="211558" y="0"/>
              <a:ext cx="1437098" cy="660401"/>
              <a:chOff x="0" y="0"/>
              <a:chExt cx="1437097" cy="660400"/>
            </a:xfrm>
          </p:grpSpPr>
          <p:sp>
            <p:nvSpPr>
              <p:cNvPr id="197" name="Shape 197"/>
              <p:cNvSpPr/>
              <p:nvPr/>
            </p:nvSpPr>
            <p:spPr>
              <a:xfrm>
                <a:off x="103374" y="61481"/>
                <a:ext cx="1230349" cy="546102"/>
              </a:xfrm>
              <a:prstGeom prst="rect">
                <a:avLst/>
              </a:prstGeom>
              <a:noFill/>
              <a:ln w="12700" cap="flat">
                <a:solidFill>
                  <a:srgbClr val="C8250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98" name="Shape 198"/>
              <p:cNvSpPr/>
              <p:nvPr/>
            </p:nvSpPr>
            <p:spPr>
              <a:xfrm>
                <a:off x="-1" y="0"/>
                <a:ext cx="1437099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proof</a:t>
                </a:r>
                <a:endParaRPr>
                  <a:latin typeface="+mn-lt"/>
                  <a:ea typeface="+mn-ea"/>
                  <a:cs typeface="+mn-cs"/>
                  <a:sym typeface="Helvetica"/>
                </a:endParaRPr>
              </a:p>
              <a:p>
                <a:pPr lvl="0">
                  <a:defRPr sz="1800"/>
                </a:pPr>
                <a:r>
                  <a:rPr>
                    <a:latin typeface="+mn-lt"/>
                    <a:ea typeface="+mn-ea"/>
                    <a:cs typeface="+mn-cs"/>
                    <a:sym typeface="Helvetica"/>
                  </a:rPr>
                  <a:t>correctness</a:t>
                </a:r>
              </a:p>
            </p:txBody>
          </p:sp>
        </p:grpSp>
        <p:sp>
          <p:nvSpPr>
            <p:cNvPr id="200" name="Shape 200"/>
            <p:cNvSpPr/>
            <p:nvPr/>
          </p:nvSpPr>
          <p:spPr>
            <a:xfrm flipH="1" flipV="1">
              <a:off x="-1" y="185259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201" name="Shape 201"/>
            <p:cNvSpPr/>
            <p:nvPr/>
          </p:nvSpPr>
          <p:spPr>
            <a:xfrm flipH="1">
              <a:off x="-1" y="425654"/>
              <a:ext cx="315905" cy="2"/>
            </a:xfrm>
            <a:prstGeom prst="line">
              <a:avLst/>
            </a:prstGeom>
            <a:noFill/>
            <a:ln w="12700" cap="flat">
              <a:solidFill>
                <a:srgbClr val="C82506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pic>
        <p:nvPicPr>
          <p:cNvPr id="203" name="image4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54557" y="2585934"/>
            <a:ext cx="1614895" cy="1651267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Shape 204"/>
          <p:cNvSpPr/>
          <p:nvPr/>
        </p:nvSpPr>
        <p:spPr>
          <a:xfrm>
            <a:off x="1768173" y="2018003"/>
            <a:ext cx="318298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700"/>
              <a:t>Specific Assumption</a:t>
            </a:r>
          </a:p>
        </p:txBody>
      </p:sp>
      <p:sp>
        <p:nvSpPr>
          <p:cNvPr id="205" name="Shape 205"/>
          <p:cNvSpPr/>
          <p:nvPr/>
        </p:nvSpPr>
        <p:spPr>
          <a:xfrm>
            <a:off x="5492210" y="1986253"/>
            <a:ext cx="3659715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3100"/>
              <a:t>General Assumption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/>
        </p:nvSpPr>
        <p:spPr>
          <a:xfrm>
            <a:off x="1708827" y="1109132"/>
            <a:ext cx="4998213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General Assumptions</a:t>
            </a:r>
          </a:p>
        </p:txBody>
      </p:sp>
      <p:sp>
        <p:nvSpPr>
          <p:cNvPr id="208" name="Shape 208"/>
          <p:cNvSpPr/>
          <p:nvPr/>
        </p:nvSpPr>
        <p:spPr>
          <a:xfrm>
            <a:off x="2494539" y="3108405"/>
            <a:ext cx="8625321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765527" indent="-765527">
              <a:lnSpc>
                <a:spcPct val="200000"/>
              </a:lnSpc>
              <a:buClr>
                <a:srgbClr val="0365C0"/>
              </a:buClr>
              <a:buSzPct val="75000"/>
              <a:buFont typeface="Helvetica Light"/>
              <a:buChar char="❖"/>
              <a:defRPr sz="3100"/>
            </a:lvl1pPr>
          </a:lstStyle>
          <a:p>
            <a:pPr lvl="0">
              <a:defRPr sz="1800"/>
            </a:pPr>
            <a:r>
              <a:rPr sz="3100"/>
              <a:t>instantiate with several hardness assumptions</a:t>
            </a:r>
          </a:p>
        </p:txBody>
      </p:sp>
      <p:sp>
        <p:nvSpPr>
          <p:cNvPr id="209" name="Shape 209"/>
          <p:cNvSpPr/>
          <p:nvPr/>
        </p:nvSpPr>
        <p:spPr>
          <a:xfrm>
            <a:off x="2544791" y="4351756"/>
            <a:ext cx="4691076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790222" indent="-790222" algn="l">
              <a:lnSpc>
                <a:spcPct val="200000"/>
              </a:lnSpc>
              <a:buClr>
                <a:srgbClr val="0365C0"/>
              </a:buClr>
              <a:buSzPct val="75000"/>
              <a:buFont typeface="Helvetica Light"/>
              <a:buChar char="❖"/>
              <a:defRPr sz="3200"/>
            </a:lvl1pPr>
          </a:lstStyle>
          <a:p>
            <a:pPr lvl="0">
              <a:defRPr sz="1800"/>
            </a:pPr>
            <a:r>
              <a:rPr sz="3200"/>
              <a:t>minimal assumptions? </a:t>
            </a:r>
          </a:p>
        </p:txBody>
      </p:sp>
      <p:sp>
        <p:nvSpPr>
          <p:cNvPr id="210" name="Shape 210"/>
          <p:cNvSpPr/>
          <p:nvPr/>
        </p:nvSpPr>
        <p:spPr>
          <a:xfrm>
            <a:off x="2663324" y="5607806"/>
            <a:ext cx="5519319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790222" indent="-790222" algn="l">
              <a:lnSpc>
                <a:spcPct val="200000"/>
              </a:lnSpc>
              <a:buClr>
                <a:srgbClr val="0365C0"/>
              </a:buClr>
              <a:buSzPct val="75000"/>
              <a:buFont typeface="Helvetica Light"/>
              <a:buChar char="❖"/>
              <a:defRPr sz="3200"/>
            </a:lvl1pPr>
          </a:lstStyle>
          <a:p>
            <a:pPr lvl="0">
              <a:defRPr sz="1800"/>
            </a:pPr>
            <a:r>
              <a:rPr sz="3200"/>
              <a:t>minimal round complexity? </a:t>
            </a:r>
          </a:p>
        </p:txBody>
      </p:sp>
      <p:sp>
        <p:nvSpPr>
          <p:cNvPr id="211" name="Shape 211"/>
          <p:cNvSpPr/>
          <p:nvPr/>
        </p:nvSpPr>
        <p:spPr>
          <a:xfrm flipV="1">
            <a:off x="1396999" y="1041399"/>
            <a:ext cx="3" cy="6474742"/>
          </a:xfrm>
          <a:prstGeom prst="line">
            <a:avLst/>
          </a:prstGeom>
          <a:ln w="25400">
            <a:solidFill>
              <a:srgbClr val="0365C0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12" name="Shape 212"/>
          <p:cNvSpPr/>
          <p:nvPr/>
        </p:nvSpPr>
        <p:spPr>
          <a:xfrm>
            <a:off x="668866" y="1888065"/>
            <a:ext cx="9813037" cy="2"/>
          </a:xfrm>
          <a:prstGeom prst="line">
            <a:avLst/>
          </a:prstGeom>
          <a:ln w="25400">
            <a:solidFill>
              <a:srgbClr val="0365C0"/>
            </a:solidFill>
            <a:miter lim="400000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219" name="Group 219"/>
          <p:cNvGrpSpPr/>
          <p:nvPr/>
        </p:nvGrpSpPr>
        <p:grpSpPr>
          <a:xfrm>
            <a:off x="8030830" y="4967978"/>
            <a:ext cx="3094084" cy="2116506"/>
            <a:chOff x="0" y="0"/>
            <a:chExt cx="3094082" cy="2116504"/>
          </a:xfrm>
        </p:grpSpPr>
        <p:grpSp>
          <p:nvGrpSpPr>
            <p:cNvPr id="217" name="Group 217"/>
            <p:cNvGrpSpPr/>
            <p:nvPr/>
          </p:nvGrpSpPr>
          <p:grpSpPr>
            <a:xfrm>
              <a:off x="0" y="-1"/>
              <a:ext cx="3094083" cy="1701803"/>
              <a:chOff x="0" y="0"/>
              <a:chExt cx="3094082" cy="1701801"/>
            </a:xfrm>
          </p:grpSpPr>
          <p:grpSp>
            <p:nvGrpSpPr>
              <p:cNvPr id="215" name="Group 215"/>
              <p:cNvGrpSpPr/>
              <p:nvPr/>
            </p:nvGrpSpPr>
            <p:grpSpPr>
              <a:xfrm>
                <a:off x="0" y="0"/>
                <a:ext cx="2953179" cy="1701802"/>
                <a:chOff x="0" y="0"/>
                <a:chExt cx="2953177" cy="1701801"/>
              </a:xfrm>
            </p:grpSpPr>
            <p:pic>
              <p:nvPicPr>
                <p:cNvPr id="213" name="image6.jpeg"/>
                <p:cNvPicPr/>
                <p:nvPr/>
              </p:nvPicPr>
              <p:blipFill>
                <a:blip r:embed="rId2">
                  <a:extLst/>
                </a:blip>
                <a:stretch>
                  <a:fillRect/>
                </a:stretch>
              </p:blipFill>
              <p:spPr>
                <a:xfrm>
                  <a:off x="0" y="0"/>
                  <a:ext cx="1701802" cy="1701802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sp>
              <p:nvSpPr>
                <p:cNvPr id="214" name="Shape 214"/>
                <p:cNvSpPr/>
                <p:nvPr/>
              </p:nvSpPr>
              <p:spPr>
                <a:xfrm>
                  <a:off x="661691" y="726609"/>
                  <a:ext cx="2291488" cy="64770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none" lIns="50800" tIns="50800" rIns="50800" bIns="50800" numCol="1" anchor="ctr">
                  <a:spAutoFit/>
                </a:bodyPr>
                <a:lstStyle/>
                <a:p>
                  <a:pPr lvl="0">
                    <a:defRPr sz="1800"/>
                  </a:pPr>
                  <a:r>
                    <a:rPr sz="3600"/>
                    <a:t>      rounds</a:t>
                  </a:r>
                </a:p>
              </p:txBody>
            </p:sp>
          </p:grpSp>
          <p:pic>
            <p:nvPicPr>
              <p:cNvPr id="216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283722" y="1377787"/>
                <a:ext cx="2810361" cy="254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reflection blurRad="0" stA="50000" stPos="0" endA="0" endPos="40000" dist="0" dir="5400000" fadeDir="5400000" sx="100000" sy="-100000" kx="0" ky="0" algn="bl" rotWithShape="0"/>
              </a:effectLst>
            </p:spPr>
          </p:pic>
        </p:grpSp>
        <p:sp>
          <p:nvSpPr>
            <p:cNvPr id="218" name="Shape 218"/>
            <p:cNvSpPr/>
            <p:nvPr/>
          </p:nvSpPr>
          <p:spPr>
            <a:xfrm>
              <a:off x="296422" y="1646604"/>
              <a:ext cx="2784958" cy="469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/>
              </a:lvl1pPr>
            </a:lstStyle>
            <a:p>
              <a:pPr lvl="0">
                <a:defRPr sz="1800"/>
              </a:pPr>
              <a:r>
                <a:rPr sz="2400"/>
                <a:t>[Katz Ostrovsky 04]</a:t>
              </a:r>
            </a:p>
          </p:txBody>
        </p:sp>
      </p:grp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0" grpId="3"/>
      <p:bldP build="whole" bldLvl="1" animBg="1" rev="0" advAuto="0" spid="208" grpId="1"/>
      <p:bldP build="whole" bldLvl="1" animBg="1" rev="0" advAuto="0" spid="219" grpId="4"/>
      <p:bldP build="whole" bldLvl="1" animBg="1" rev="0" advAuto="0" spid="209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