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3" r:id="rId1"/>
  </p:sldMasterIdLst>
  <p:notesMasterIdLst>
    <p:notesMasterId r:id="rId25"/>
  </p:notesMasterIdLst>
  <p:sldIdLst>
    <p:sldId id="256" r:id="rId2"/>
    <p:sldId id="257" r:id="rId3"/>
    <p:sldId id="260" r:id="rId4"/>
    <p:sldId id="259" r:id="rId5"/>
    <p:sldId id="261" r:id="rId6"/>
    <p:sldId id="262" r:id="rId7"/>
    <p:sldId id="273" r:id="rId8"/>
    <p:sldId id="274" r:id="rId9"/>
    <p:sldId id="275" r:id="rId10"/>
    <p:sldId id="258" r:id="rId11"/>
    <p:sldId id="265" r:id="rId12"/>
    <p:sldId id="266" r:id="rId13"/>
    <p:sldId id="267" r:id="rId14"/>
    <p:sldId id="268" r:id="rId15"/>
    <p:sldId id="269" r:id="rId16"/>
    <p:sldId id="272" r:id="rId17"/>
    <p:sldId id="282" r:id="rId18"/>
    <p:sldId id="281" r:id="rId19"/>
    <p:sldId id="276" r:id="rId20"/>
    <p:sldId id="277" r:id="rId21"/>
    <p:sldId id="280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18" autoAdjust="0"/>
  </p:normalViewPr>
  <p:slideViewPr>
    <p:cSldViewPr snapToGrid="0">
      <p:cViewPr varScale="1">
        <p:scale>
          <a:sx n="64" d="100"/>
          <a:sy n="64" d="100"/>
        </p:scale>
        <p:origin x="7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5466F-61E9-4E64-8E4D-F6D064851A74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5FA33-AC7C-41DB-A78A-6B814AB37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5FA33-AC7C-41DB-A78A-6B814AB37DE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684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5FA33-AC7C-41DB-A78A-6B814AB37DE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8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5FA33-AC7C-41DB-A78A-6B814AB37DE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74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DDF06-B32C-449F-BCCA-3C910466428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25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7CAD-3189-46E0-B3E6-6C236C8FBBC2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100CAF3-CFD9-4F42-88AA-038B43666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43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7CAD-3189-46E0-B3E6-6C236C8FBBC2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00CAF3-CFD9-4F42-88AA-038B43666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86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7CAD-3189-46E0-B3E6-6C236C8FBBC2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00CAF3-CFD9-4F42-88AA-038B436669B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1326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7CAD-3189-46E0-B3E6-6C236C8FBBC2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00CAF3-CFD9-4F42-88AA-038B43666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935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7CAD-3189-46E0-B3E6-6C236C8FBBC2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00CAF3-CFD9-4F42-88AA-038B436669B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727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7CAD-3189-46E0-B3E6-6C236C8FBBC2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00CAF3-CFD9-4F42-88AA-038B43666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75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7CAD-3189-46E0-B3E6-6C236C8FBBC2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CAF3-CFD9-4F42-88AA-038B43666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34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7CAD-3189-46E0-B3E6-6C236C8FBBC2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CAF3-CFD9-4F42-88AA-038B43666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0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7CAD-3189-46E0-B3E6-6C236C8FBBC2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CAF3-CFD9-4F42-88AA-038B43666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967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7CAD-3189-46E0-B3E6-6C236C8FBBC2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00CAF3-CFD9-4F42-88AA-038B43666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10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7CAD-3189-46E0-B3E6-6C236C8FBBC2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00CAF3-CFD9-4F42-88AA-038B43666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7CAD-3189-46E0-B3E6-6C236C8FBBC2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00CAF3-CFD9-4F42-88AA-038B43666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476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7CAD-3189-46E0-B3E6-6C236C8FBBC2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CAF3-CFD9-4F42-88AA-038B43666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98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7CAD-3189-46E0-B3E6-6C236C8FBBC2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CAF3-CFD9-4F42-88AA-038B43666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7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7CAD-3189-46E0-B3E6-6C236C8FBBC2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CAF3-CFD9-4F42-88AA-038B43666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60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27CAD-3189-46E0-B3E6-6C236C8FBBC2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00CAF3-CFD9-4F42-88AA-038B43666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915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27CAD-3189-46E0-B3E6-6C236C8FBBC2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100CAF3-CFD9-4F42-88AA-038B43666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19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  <p:sldLayoutId id="2147483976" r:id="rId13"/>
    <p:sldLayoutId id="2147483977" r:id="rId14"/>
    <p:sldLayoutId id="2147483978" r:id="rId15"/>
    <p:sldLayoutId id="2147483979" r:id="rId1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8197" y="2362201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Coding for Modern Distributed Storage Systems: Part 1. </a:t>
            </a:r>
            <a:br>
              <a:rPr lang="en-US" sz="4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900" dirty="0" smtClean="0">
                <a:solidFill>
                  <a:srgbClr val="C00000"/>
                </a:solidFill>
              </a:rPr>
              <a:t>Locally Repairable Codes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7152" y="4777379"/>
            <a:ext cx="8915399" cy="112628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Parikshit Gopalan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Windows Azure Storage, Microsoft.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84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764588" cy="2253343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Regenerating Codes </a:t>
            </a:r>
            <a:r>
              <a:rPr lang="en-US" dirty="0" smtClean="0">
                <a:solidFill>
                  <a:srgbClr val="002060"/>
                </a:solidFill>
              </a:rPr>
              <a:t>[Dimakis-Godfrey-Wu-Wainwright-Ramachandran’10]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Metric:</a:t>
            </a:r>
            <a:r>
              <a:rPr lang="en-US" dirty="0" smtClean="0">
                <a:solidFill>
                  <a:schemeClr val="tx1"/>
                </a:solidFill>
              </a:rPr>
              <a:t> Network bandwidth.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Optimize the amount of data communicated to repair a </a:t>
            </a:r>
            <a:r>
              <a:rPr lang="en-US" i="1" dirty="0" smtClean="0">
                <a:solidFill>
                  <a:schemeClr val="tx1"/>
                </a:solidFill>
              </a:rPr>
              <a:t>single</a:t>
            </a:r>
            <a:r>
              <a:rPr lang="en-US" dirty="0" smtClean="0">
                <a:solidFill>
                  <a:schemeClr val="tx1"/>
                </a:solidFill>
              </a:rPr>
              <a:t> lost node.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600100" y="4356576"/>
            <a:ext cx="8764588" cy="2253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>
                <a:solidFill>
                  <a:srgbClr val="C00000"/>
                </a:solidFill>
              </a:rPr>
              <a:t>Locally Repairable Codes </a:t>
            </a:r>
            <a:r>
              <a:rPr lang="en-US" dirty="0" smtClean="0">
                <a:solidFill>
                  <a:srgbClr val="002060"/>
                </a:solidFill>
              </a:rPr>
              <a:t>[G.-Huang-Simitci-Yekhanin’12]</a:t>
            </a:r>
          </a:p>
          <a:p>
            <a:pPr marL="0" indent="0">
              <a:buFont typeface="Wingdings 3" charset="2"/>
              <a:buNone/>
            </a:pPr>
            <a:r>
              <a:rPr lang="en-US" dirty="0" smtClean="0">
                <a:solidFill>
                  <a:srgbClr val="C00000"/>
                </a:solidFill>
              </a:rPr>
              <a:t>Metric: </a:t>
            </a:r>
            <a:r>
              <a:rPr lang="en-US" dirty="0" smtClean="0">
                <a:solidFill>
                  <a:schemeClr val="tx1"/>
                </a:solidFill>
              </a:rPr>
              <a:t>Number of disk reads.</a:t>
            </a:r>
          </a:p>
          <a:p>
            <a:pPr marL="0" indent="0">
              <a:buFont typeface="Wingdings 3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Optimize the number of disk reads needed to repair a </a:t>
            </a:r>
            <a:r>
              <a:rPr lang="en-US" i="1" dirty="0" smtClean="0">
                <a:solidFill>
                  <a:schemeClr val="tx1"/>
                </a:solidFill>
              </a:rPr>
              <a:t>single</a:t>
            </a:r>
            <a:r>
              <a:rPr lang="en-US" dirty="0" smtClean="0">
                <a:solidFill>
                  <a:schemeClr val="tx1"/>
                </a:solidFill>
              </a:rPr>
              <a:t> lost node.</a:t>
            </a:r>
          </a:p>
        </p:txBody>
      </p:sp>
    </p:spTree>
    <p:extLst>
      <p:ext uri="{BB962C8B-B14F-4D97-AF65-F5344CB8AC3E}">
        <p14:creationId xmlns:p14="http://schemas.microsoft.com/office/powerpoint/2010/main" val="109110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 of this Tutorial: LRCs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Part 1.1: Locality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Locality of </a:t>
            </a:r>
            <a:r>
              <a:rPr lang="en-US" dirty="0" err="1" smtClean="0">
                <a:solidFill>
                  <a:schemeClr val="tx1"/>
                </a:solidFill>
              </a:rPr>
              <a:t>codeword</a:t>
            </a:r>
            <a:r>
              <a:rPr lang="en-US" dirty="0" smtClean="0">
                <a:solidFill>
                  <a:schemeClr val="tx1"/>
                </a:solidFill>
              </a:rPr>
              <a:t> symbols.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Rate-distance-locality tradeoffs.</a:t>
            </a:r>
          </a:p>
          <a:p>
            <a:pPr marL="0" indent="0"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Part 1.2: Reliability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Beyond minimum distance: Maximum recoverability.</a:t>
            </a:r>
          </a:p>
          <a:p>
            <a:pPr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Constructions of Maximally Recoverable LRCs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2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Locality</a:t>
            </a:r>
            <a:br>
              <a:rPr lang="en-US" dirty="0" smtClean="0"/>
            </a:br>
            <a:r>
              <a:rPr lang="en-US" sz="2200" dirty="0" smtClean="0">
                <a:solidFill>
                  <a:srgbClr val="002060"/>
                </a:solidFill>
              </a:rPr>
              <a:t>[Chen-Huang-Li’07, Oggier-Datta’11, G.-Simitci-Huang-Yekhanin’12, Papailiopoulos-Luo-Dimakis-Huang-Li’12] </a:t>
            </a:r>
            <a:endParaRPr lang="en-US" sz="22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2133600"/>
                <a:ext cx="8810308" cy="78028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rgbClr val="002060"/>
                    </a:solidFill>
                  </a:rPr>
                  <a:t>[G.-Simitci-Huang-Yekhanin’12]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A coordinate in a linear code has 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locality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if it can be expressed as a linear combination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other  coordinates.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2133600"/>
                <a:ext cx="8810308" cy="780288"/>
              </a:xfrm>
              <a:blipFill rotWithShape="0">
                <a:blip r:embed="rId2"/>
                <a:stretch>
                  <a:fillRect l="-623" t="-3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ontent Placeholder 2"/>
              <p:cNvSpPr txBox="1">
                <a:spLocks/>
              </p:cNvSpPr>
              <p:nvPr/>
            </p:nvSpPr>
            <p:spPr>
              <a:xfrm>
                <a:off x="2589212" y="3030058"/>
                <a:ext cx="9239373" cy="35817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lvl="1" indent="0">
                  <a:buNone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is lost, it can be recovered by reading just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other symbols.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285750" lvl="1"/>
                <a:r>
                  <a:rPr lang="en-US" sz="1800" dirty="0" smtClean="0">
                    <a:solidFill>
                      <a:schemeClr val="tx1"/>
                    </a:solidFill>
                  </a:rPr>
                  <a:t>Data locality </a:t>
                </a:r>
                <a:r>
                  <a:rPr lang="en-US" sz="1800" dirty="0" smtClean="0">
                    <a:solidFill>
                      <a:srgbClr val="C00000"/>
                    </a:solidFill>
                  </a:rPr>
                  <a:t>r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: all data symbols have locality </a:t>
                </a:r>
                <a:r>
                  <a:rPr lang="en-US" sz="1800" dirty="0" smtClean="0">
                    <a:solidFill>
                      <a:srgbClr val="C00000"/>
                    </a:solidFill>
                  </a:rPr>
                  <a:t>r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pPr marL="285750" lvl="1"/>
                <a:r>
                  <a:rPr lang="en-US" sz="1800" dirty="0" smtClean="0">
                    <a:solidFill>
                      <a:schemeClr val="tx1"/>
                    </a:solidFill>
                  </a:rPr>
                  <a:t>All-symbol </a:t>
                </a:r>
                <a:r>
                  <a:rPr lang="en-US" sz="1800" dirty="0">
                    <a:solidFill>
                      <a:schemeClr val="tx1"/>
                    </a:solidFill>
                  </a:rPr>
                  <a:t>l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ocality </a:t>
                </a:r>
                <a:r>
                  <a:rPr lang="en-US" sz="1800" dirty="0" smtClean="0">
                    <a:solidFill>
                      <a:srgbClr val="C00000"/>
                    </a:solidFill>
                  </a:rPr>
                  <a:t>r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: all symbols have locality </a:t>
                </a:r>
                <a:r>
                  <a:rPr lang="en-US" sz="1800" dirty="0" smtClean="0">
                    <a:solidFill>
                      <a:srgbClr val="C00000"/>
                    </a:solidFill>
                  </a:rPr>
                  <a:t>r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. </a:t>
                </a:r>
              </a:p>
              <a:p>
                <a:pPr marL="0" indent="0">
                  <a:buNone/>
                </a:pPr>
                <a:endParaRPr lang="en-US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1"/>
                    </a:solidFill>
                  </a:rPr>
                  <a:t>Decouples typical decoding complexity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from length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.</a:t>
                </a:r>
                <a:endParaRPr lang="en-US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reads for single failures, degraded reads.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No guarantees for more worst-case failures.</a:t>
                </a:r>
              </a:p>
            </p:txBody>
          </p:sp>
        </mc:Choice>
        <mc:Fallback xmlns="">
          <p:sp>
            <p:nvSpPr>
              <p:cNvPr id="3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212" y="3030058"/>
                <a:ext cx="9239373" cy="3581757"/>
              </a:xfrm>
              <a:prstGeom prst="rect">
                <a:avLst/>
              </a:prstGeom>
              <a:blipFill rotWithShape="0">
                <a:blip r:embed="rId3"/>
                <a:stretch>
                  <a:fillRect l="-594" t="-8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481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Locally Decodable/Testable Codes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33443" y="1648327"/>
                <a:ext cx="8872494" cy="5797502"/>
              </a:xfrm>
            </p:spPr>
            <p:txBody>
              <a:bodyPr>
                <a:normAutofit/>
              </a:bodyPr>
              <a:lstStyle/>
              <a:p>
                <a:pPr marL="0" lvl="1" indent="0">
                  <a:buNone/>
                </a:pPr>
                <a:r>
                  <a:rPr lang="en-US" sz="1800" dirty="0" smtClean="0">
                    <a:solidFill>
                      <a:schemeClr val="accent2"/>
                    </a:solidFill>
                    <a:ea typeface="Cambria Math"/>
                  </a:rPr>
                  <a:t>Locally Decodable Codes</a:t>
                </a:r>
                <a:r>
                  <a:rPr lang="en-US" sz="1800" dirty="0" smtClean="0">
                    <a:ea typeface="Cambria Math"/>
                  </a:rPr>
                  <a:t> </a:t>
                </a:r>
                <a:r>
                  <a:rPr lang="en-US" sz="1800" dirty="0" smtClean="0">
                    <a:solidFill>
                      <a:srgbClr val="002060"/>
                    </a:solidFill>
                  </a:rPr>
                  <a:t>[Goldreich-Levin’89</a:t>
                </a:r>
                <a:r>
                  <a:rPr lang="en-US" sz="1800" dirty="0">
                    <a:solidFill>
                      <a:srgbClr val="002060"/>
                    </a:solidFill>
                  </a:rPr>
                  <a:t>, </a:t>
                </a:r>
                <a:r>
                  <a:rPr lang="en-US" sz="1800" dirty="0" smtClean="0">
                    <a:solidFill>
                      <a:srgbClr val="002060"/>
                    </a:solidFill>
                  </a:rPr>
                  <a:t>Katz-Trevisan’00, Yekhanin’12]</a:t>
                </a:r>
                <a:r>
                  <a:rPr lang="en-US" sz="1800" dirty="0" smtClean="0">
                    <a:ea typeface="Cambria Math"/>
                  </a:rPr>
                  <a:t> </a:t>
                </a:r>
              </a:p>
              <a:p>
                <a:pPr marL="285750" lvl="1"/>
                <a:r>
                  <a:rPr lang="en-US" sz="1800" dirty="0" smtClean="0">
                    <a:solidFill>
                      <a:schemeClr val="tx1"/>
                    </a:solidFill>
                  </a:rPr>
                  <a:t>Implicit in early work on Majority Logic Decoding </a:t>
                </a:r>
                <a:r>
                  <a:rPr lang="en-US" sz="1800" dirty="0" smtClean="0">
                    <a:solidFill>
                      <a:srgbClr val="002060"/>
                    </a:solidFill>
                  </a:rPr>
                  <a:t>[Reed’52]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pPr marL="285750" lvl="1"/>
                <a:r>
                  <a:rPr lang="en-US" sz="1800" dirty="0" smtClean="0">
                    <a:solidFill>
                      <a:schemeClr val="tx1"/>
                    </a:solidFill>
                  </a:rPr>
                  <a:t>Aims for locality up to the minimum distance.</a:t>
                </a:r>
              </a:p>
              <a:p>
                <a:pPr marL="285750" lvl="1"/>
                <a:r>
                  <a:rPr lang="en-US" sz="1800" dirty="0" smtClean="0">
                    <a:solidFill>
                      <a:schemeClr val="tx1"/>
                    </a:solidFill>
                  </a:rPr>
                  <a:t>Super-linear length lower bounds known 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and constant relative distance </a:t>
                </a:r>
                <a:r>
                  <a:rPr lang="en-US" sz="1800" dirty="0" smtClean="0">
                    <a:solidFill>
                      <a:srgbClr val="002060"/>
                    </a:solidFill>
                  </a:rPr>
                  <a:t>[Katz-Trevsian’00]</a:t>
                </a:r>
                <a:r>
                  <a:rPr lang="en-US" sz="1800" dirty="0" smtClean="0">
                    <a:solidFill>
                      <a:schemeClr val="tx2"/>
                    </a:solidFill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i="1" dirty="0">
                    <a:solidFill>
                      <a:schemeClr val="tx1"/>
                    </a:solidFill>
                  </a:rPr>
                  <a:t>	</a:t>
                </a:r>
                <a:r>
                  <a:rPr lang="en-US" i="1" dirty="0" smtClean="0">
                    <a:solidFill>
                      <a:schemeClr val="tx1"/>
                    </a:solidFill>
                  </a:rPr>
                  <a:t>Such codes would have given fault-tolerant storage with	unlimited 	scalability.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Best constructions are super-polynomial 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[Yekhanin’07, Efremeko’09]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Can get high rate with larger locality 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[Kopparty-Saraf-Yekhanin’11, … Meir’14]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.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2"/>
                    </a:solidFill>
                  </a:rPr>
                  <a:t>Locally Testable Codes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[Blum-Luby-Runbinfeld’90, Rubinfeld-Sudan’92]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.</a:t>
                </a:r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3443" y="1648327"/>
                <a:ext cx="8872494" cy="5797502"/>
              </a:xfrm>
              <a:blipFill rotWithShape="0">
                <a:blip r:embed="rId3"/>
                <a:stretch>
                  <a:fillRect l="-619" t="-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945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Codes with data </a:t>
            </a:r>
            <a:r>
              <a:rPr lang="en-US" dirty="0"/>
              <a:t>l</a:t>
            </a:r>
            <a:r>
              <a:rPr lang="en-US" dirty="0" smtClean="0"/>
              <a:t>ocality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08742" y="3423482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118342" y="3423482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727942" y="3423482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13542" y="3825921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270742" y="3825921"/>
            <a:ext cx="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423142" y="3825921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Or 9"/>
          <p:cNvSpPr/>
          <p:nvPr/>
        </p:nvSpPr>
        <p:spPr>
          <a:xfrm>
            <a:off x="3118342" y="4566482"/>
            <a:ext cx="381000" cy="381000"/>
          </a:xfrm>
          <a:prstGeom prst="flowChartOr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37542" y="3423482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947142" y="3423482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556742" y="3423482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642342" y="3825921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099542" y="3825921"/>
            <a:ext cx="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251942" y="3825921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Or 16"/>
          <p:cNvSpPr/>
          <p:nvPr/>
        </p:nvSpPr>
        <p:spPr>
          <a:xfrm>
            <a:off x="4947142" y="4566482"/>
            <a:ext cx="381000" cy="381000"/>
          </a:xfrm>
          <a:prstGeom prst="flowChartOr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166342" y="3423482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6775942" y="3423482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7385542" y="3423482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471142" y="3825921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928342" y="3825921"/>
            <a:ext cx="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7080742" y="3825921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Or 23"/>
          <p:cNvSpPr/>
          <p:nvPr/>
        </p:nvSpPr>
        <p:spPr>
          <a:xfrm>
            <a:off x="6775942" y="4566482"/>
            <a:ext cx="381000" cy="381000"/>
          </a:xfrm>
          <a:prstGeom prst="flowChartOr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32" name="Flowchart: Or 31"/>
          <p:cNvSpPr/>
          <p:nvPr/>
        </p:nvSpPr>
        <p:spPr>
          <a:xfrm>
            <a:off x="8081946" y="3385382"/>
            <a:ext cx="346012" cy="342900"/>
          </a:xfrm>
          <a:prstGeom prst="flowChar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33" name="Flowchart: Or 32"/>
          <p:cNvSpPr/>
          <p:nvPr/>
        </p:nvSpPr>
        <p:spPr>
          <a:xfrm>
            <a:off x="8587914" y="3403670"/>
            <a:ext cx="346012" cy="342900"/>
          </a:xfrm>
          <a:prstGeom prst="flowChar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34" name="Flowchart: Or 33"/>
          <p:cNvSpPr/>
          <p:nvPr/>
        </p:nvSpPr>
        <p:spPr>
          <a:xfrm>
            <a:off x="9069498" y="3397574"/>
            <a:ext cx="346012" cy="342900"/>
          </a:xfrm>
          <a:prstGeom prst="flowChar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ontent Placeholder 2"/>
              <p:cNvSpPr txBox="1">
                <a:spLocks/>
              </p:cNvSpPr>
              <p:nvPr/>
            </p:nvSpPr>
            <p:spPr>
              <a:xfrm>
                <a:off x="2508742" y="5476223"/>
                <a:ext cx="9096820" cy="229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 smtClean="0"/>
                  <a:t>This gives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−2.</m:t>
                    </m:r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1"/>
                    </a:solidFill>
                  </a:rPr>
                  <a:t>Is the linear overhead necessary?</a:t>
                </a:r>
              </a:p>
            </p:txBody>
          </p:sp>
        </mc:Choice>
        <mc:Fallback xmlns="">
          <p:sp>
            <p:nvSpPr>
              <p:cNvPr id="3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742" y="5476223"/>
                <a:ext cx="9096820" cy="2298192"/>
              </a:xfrm>
              <a:prstGeom prst="rect">
                <a:avLst/>
              </a:prstGeom>
              <a:blipFill rotWithShape="0">
                <a:blip r:embed="rId2"/>
                <a:stretch>
                  <a:fillRect l="-6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/>
              <p:cNvSpPr/>
              <p:nvPr/>
            </p:nvSpPr>
            <p:spPr>
              <a:xfrm>
                <a:off x="2438400" y="1415745"/>
                <a:ext cx="7627556" cy="17757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solidFill>
                      <a:schemeClr val="accent2"/>
                    </a:solidFill>
                  </a:rPr>
                  <a:t>Def: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 dirty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err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 dirty="0" err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 dirty="0" err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 dirty="0" err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 dirty="0" err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</m:e>
                      <m:sub>
                        <m:r>
                          <a:rPr lang="en-US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code has data locality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</a:rPr>
                  <a:t>if </a:t>
                </a:r>
                <a:r>
                  <a:rPr lang="en-US" dirty="0" smtClean="0"/>
                  <a:t>each information symbol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</a:rPr>
                  <a:t>can be expressed as a linear combination of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other  coordinates.</a:t>
                </a:r>
              </a:p>
              <a:p>
                <a:endParaRPr lang="en-US" dirty="0" smtClean="0"/>
              </a:p>
              <a:p>
                <a:r>
                  <a:rPr lang="en-US" dirty="0" smtClean="0">
                    <a:solidFill>
                      <a:srgbClr val="C00000"/>
                    </a:solidFill>
                  </a:rPr>
                  <a:t>Pyramid </a:t>
                </a:r>
                <a:r>
                  <a:rPr lang="en-US" dirty="0">
                    <a:solidFill>
                      <a:srgbClr val="C00000"/>
                    </a:solidFill>
                  </a:rPr>
                  <a:t>Codes </a:t>
                </a:r>
                <a:r>
                  <a:rPr lang="en-US" dirty="0">
                    <a:solidFill>
                      <a:srgbClr val="002060"/>
                    </a:solidFill>
                  </a:rPr>
                  <a:t>[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Chen-Huang-Li’07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]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:</a:t>
                </a:r>
                <a:endParaRPr lang="en-US" dirty="0" smtClean="0"/>
              </a:p>
              <a:p>
                <a:r>
                  <a:rPr lang="en-US" dirty="0" smtClean="0"/>
                  <a:t>Take an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−1,</m:t>
                    </m:r>
                    <m:r>
                      <a:rPr lang="en-US" i="1" dirty="0" err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err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err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en-US" dirty="0" smtClean="0"/>
                  <a:t>Reed-Solomon code, split the first parity.</a:t>
                </a:r>
              </a:p>
              <a:p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415745"/>
                <a:ext cx="7627556" cy="1775743"/>
              </a:xfrm>
              <a:prstGeom prst="rect">
                <a:avLst/>
              </a:prstGeom>
              <a:blipFill rotWithShape="0">
                <a:blip r:embed="rId3"/>
                <a:stretch>
                  <a:fillRect l="-639" t="-2055" r="-4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497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  <p:bldP spid="20" grpId="0" animBg="1"/>
      <p:bldP spid="24" grpId="0" animBg="1"/>
      <p:bldP spid="32" grpId="0" animBg="1"/>
      <p:bldP spid="33" grpId="0" animBg="1"/>
      <p:bldP spid="3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379932" y="1691554"/>
                <a:ext cx="8496615" cy="4324232"/>
              </a:xfrm>
            </p:spPr>
            <p:txBody>
              <a:bodyPr>
                <a:normAutofit/>
              </a:bodyPr>
              <a:lstStyle/>
              <a:p>
                <a:pPr lvl="0" defTabSz="914400">
                  <a:spcBef>
                    <a:spcPts val="0"/>
                  </a:spcBef>
                </a:pPr>
                <a:r>
                  <a:rPr lang="en-US" sz="1800" dirty="0" smtClean="0">
                    <a:solidFill>
                      <a:srgbClr val="B73C26"/>
                    </a:solidFill>
                    <a:ea typeface="+mn-ea"/>
                    <a:cs typeface="+mn-cs"/>
                  </a:rPr>
                  <a:t>Def</a:t>
                </a:r>
                <a:r>
                  <a:rPr lang="en-US" sz="1800" dirty="0">
                    <a:solidFill>
                      <a:srgbClr val="B73C26"/>
                    </a:solidFill>
                    <a:ea typeface="+mn-ea"/>
                    <a:cs typeface="+mn-cs"/>
                  </a:rPr>
                  <a:t>:</a:t>
                </a:r>
                <a:r>
                  <a:rPr lang="en-US" sz="1800" dirty="0">
                    <a:solidFill>
                      <a:prstClr val="black"/>
                    </a:solidFill>
                    <a:ea typeface="+mn-ea"/>
                    <a:cs typeface="+mn-cs"/>
                  </a:rPr>
                  <a:t> </a:t>
                </a:r>
                <a:r>
                  <a:rPr lang="en-US" sz="1800" dirty="0" smtClean="0">
                    <a:solidFill>
                      <a:prstClr val="black"/>
                    </a:solidFill>
                    <a:ea typeface="+mn-ea"/>
                    <a:cs typeface="+mn-cs"/>
                  </a:rPr>
                  <a:t>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solidFill>
                              <a:srgbClr val="B73C26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800" i="1" dirty="0">
                                <a:solidFill>
                                  <a:srgbClr val="B73C26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>
                              <a:rPr lang="en-US" sz="1800" i="1" dirty="0" err="1">
                                <a:solidFill>
                                  <a:srgbClr val="B73C26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</m:t>
                            </m:r>
                            <m:r>
                              <a:rPr lang="en-US" sz="1800" i="1" dirty="0" err="1">
                                <a:solidFill>
                                  <a:srgbClr val="B73C26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,</m:t>
                            </m:r>
                            <m:r>
                              <a:rPr lang="en-US" sz="1800" i="1" dirty="0" err="1">
                                <a:solidFill>
                                  <a:srgbClr val="B73C26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𝑘</m:t>
                            </m:r>
                            <m:r>
                              <a:rPr lang="en-US" sz="1800" i="1" dirty="0" err="1">
                                <a:solidFill>
                                  <a:srgbClr val="B73C26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,</m:t>
                            </m:r>
                            <m:r>
                              <a:rPr lang="en-US" sz="1800" i="1" dirty="0" err="1">
                                <a:solidFill>
                                  <a:srgbClr val="B73C26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𝑑</m:t>
                            </m:r>
                          </m:e>
                        </m:d>
                      </m:e>
                      <m:sub>
                        <m:r>
                          <a:rPr lang="en-US" sz="1800" i="1" dirty="0">
                            <a:solidFill>
                              <a:srgbClr val="B73C26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prstClr val="black"/>
                    </a:solidFill>
                    <a:ea typeface="+mn-ea"/>
                    <a:cs typeface="+mn-cs"/>
                  </a:rPr>
                  <a:t> linear code has </a:t>
                </a:r>
                <a:r>
                  <a:rPr lang="en-US" sz="1800" dirty="0" smtClean="0">
                    <a:solidFill>
                      <a:prstClr val="black"/>
                    </a:solidFill>
                    <a:ea typeface="+mn-ea"/>
                    <a:cs typeface="+mn-cs"/>
                  </a:rPr>
                  <a:t>locality</a:t>
                </a:r>
                <a:r>
                  <a:rPr lang="en-US" sz="1800" b="1" dirty="0" smtClean="0">
                    <a:solidFill>
                      <a:prstClr val="black"/>
                    </a:solidFill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𝒓</m:t>
                    </m:r>
                  </m:oMath>
                </a14:m>
                <a:r>
                  <a:rPr lang="en-US" sz="1800" b="1" dirty="0">
                    <a:solidFill>
                      <a:prstClr val="black"/>
                    </a:solidFill>
                    <a:ea typeface="+mn-ea"/>
                    <a:cs typeface="+mn-cs"/>
                  </a:rPr>
                  <a:t> </a:t>
                </a:r>
                <a:r>
                  <a:rPr lang="en-US" sz="1800" dirty="0">
                    <a:solidFill>
                      <a:prstClr val="black"/>
                    </a:solidFill>
                    <a:ea typeface="+mn-ea"/>
                    <a:cs typeface="+mn-cs"/>
                  </a:rPr>
                  <a:t>if each </a:t>
                </a:r>
                <a:r>
                  <a:rPr lang="en-US" sz="1800" dirty="0" smtClean="0">
                    <a:solidFill>
                      <a:prstClr val="black"/>
                    </a:solidFill>
                    <a:ea typeface="+mn-ea"/>
                    <a:cs typeface="+mn-cs"/>
                  </a:rPr>
                  <a:t>co-ordinate can </a:t>
                </a:r>
                <a:r>
                  <a:rPr lang="en-US" sz="1800" dirty="0">
                    <a:solidFill>
                      <a:prstClr val="black"/>
                    </a:solidFill>
                    <a:ea typeface="+mn-ea"/>
                    <a:cs typeface="+mn-cs"/>
                  </a:rPr>
                  <a:t>be expressed as a </a:t>
                </a:r>
                <a:r>
                  <a:rPr lang="en-US" sz="1800" dirty="0" smtClean="0">
                    <a:solidFill>
                      <a:prstClr val="black"/>
                    </a:solidFill>
                    <a:ea typeface="+mn-ea"/>
                    <a:cs typeface="+mn-cs"/>
                  </a:rPr>
                  <a:t>linear </a:t>
                </a:r>
                <a:r>
                  <a:rPr lang="en-US" sz="1800" dirty="0">
                    <a:solidFill>
                      <a:prstClr val="black"/>
                    </a:solidFill>
                    <a:ea typeface="+mn-ea"/>
                    <a:cs typeface="+mn-cs"/>
                  </a:rPr>
                  <a:t>combination of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𝑟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ea typeface="+mn-ea"/>
                    <a:cs typeface="+mn-cs"/>
                  </a:rPr>
                  <a:t> other  coordinates</a:t>
                </a:r>
                <a:r>
                  <a:rPr lang="en-US" sz="1800" dirty="0" smtClean="0">
                    <a:solidFill>
                      <a:prstClr val="black"/>
                    </a:solidFill>
                    <a:ea typeface="+mn-ea"/>
                    <a:cs typeface="+mn-cs"/>
                  </a:rPr>
                  <a:t>.</a:t>
                </a:r>
                <a:br>
                  <a:rPr lang="en-US" sz="1800" dirty="0" smtClean="0">
                    <a:solidFill>
                      <a:prstClr val="black"/>
                    </a:solidFill>
                    <a:ea typeface="+mn-ea"/>
                    <a:cs typeface="+mn-cs"/>
                  </a:rPr>
                </a:br>
                <a:r>
                  <a:rPr lang="en-US" sz="1800" dirty="0">
                    <a:solidFill>
                      <a:prstClr val="black"/>
                    </a:solidFill>
                    <a:ea typeface="+mn-ea"/>
                    <a:cs typeface="+mn-cs"/>
                  </a:rPr>
                  <a:t/>
                </a:r>
                <a:br>
                  <a:rPr lang="en-US" sz="1800" dirty="0">
                    <a:solidFill>
                      <a:prstClr val="black"/>
                    </a:solidFill>
                    <a:ea typeface="+mn-ea"/>
                    <a:cs typeface="+mn-cs"/>
                  </a:rPr>
                </a:br>
                <a:r>
                  <a:rPr lang="en-US" sz="1800" dirty="0" smtClean="0">
                    <a:solidFill>
                      <a:prstClr val="black"/>
                    </a:solidFill>
                    <a:ea typeface="+mn-ea"/>
                    <a:cs typeface="+mn-cs"/>
                  </a:rPr>
                  <a:t>Add </a:t>
                </a:r>
                <a:r>
                  <a:rPr lang="en-US" sz="1800" dirty="0">
                    <a:solidFill>
                      <a:prstClr val="black"/>
                    </a:solidFill>
                    <a:ea typeface="+mn-ea"/>
                    <a:cs typeface="+mn-cs"/>
                  </a:rPr>
                  <a:t>a local parity to every group of </a:t>
                </a:r>
                <a:r>
                  <a:rPr lang="en-US" sz="1800" dirty="0" smtClean="0">
                    <a:solidFill>
                      <a:prstClr val="black"/>
                    </a:solidFill>
                    <a:ea typeface="+mn-ea"/>
                    <a:cs typeface="+mn-cs"/>
                  </a:rPr>
                  <a:t>parity symbols of size </a:t>
                </a:r>
                <a:r>
                  <a:rPr lang="en-US" sz="1800" dirty="0">
                    <a:solidFill>
                      <a:srgbClr val="C00000"/>
                    </a:solidFill>
                    <a:ea typeface="+mn-ea"/>
                    <a:cs typeface="+mn-cs"/>
                  </a:rPr>
                  <a:t>r</a:t>
                </a:r>
                <a:r>
                  <a:rPr lang="en-US" sz="1800" dirty="0">
                    <a:solidFill>
                      <a:prstClr val="black"/>
                    </a:solidFill>
                    <a:ea typeface="+mn-ea"/>
                    <a:cs typeface="+mn-cs"/>
                  </a:rPr>
                  <a:t>.</a:t>
                </a:r>
                <a:br>
                  <a:rPr lang="en-US" sz="1800" dirty="0">
                    <a:solidFill>
                      <a:prstClr val="black"/>
                    </a:solidFill>
                    <a:ea typeface="+mn-ea"/>
                    <a:cs typeface="+mn-cs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379932" y="1691554"/>
                <a:ext cx="8496615" cy="4324232"/>
              </a:xfrm>
              <a:blipFill rotWithShape="0">
                <a:blip r:embed="rId2"/>
                <a:stretch>
                  <a:fillRect l="-574" t="-8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508742" y="3650402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118342" y="3650402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727942" y="3650402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13542" y="4052841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270742" y="4052841"/>
            <a:ext cx="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423142" y="4052841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Or 9"/>
          <p:cNvSpPr/>
          <p:nvPr/>
        </p:nvSpPr>
        <p:spPr>
          <a:xfrm>
            <a:off x="3118342" y="4793402"/>
            <a:ext cx="381000" cy="381000"/>
          </a:xfrm>
          <a:prstGeom prst="flowChartOr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37542" y="3650402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947142" y="3650402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556742" y="3650402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642342" y="4052841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099542" y="4052841"/>
            <a:ext cx="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251942" y="4052841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Or 16"/>
          <p:cNvSpPr/>
          <p:nvPr/>
        </p:nvSpPr>
        <p:spPr>
          <a:xfrm>
            <a:off x="4947142" y="4793402"/>
            <a:ext cx="381000" cy="381000"/>
          </a:xfrm>
          <a:prstGeom prst="flowChartOr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166342" y="3650402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6775942" y="3650402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7385542" y="3650402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471142" y="4052841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928342" y="4052841"/>
            <a:ext cx="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7080742" y="4052841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Or 23"/>
          <p:cNvSpPr/>
          <p:nvPr/>
        </p:nvSpPr>
        <p:spPr>
          <a:xfrm>
            <a:off x="6775942" y="4793402"/>
            <a:ext cx="381000" cy="381000"/>
          </a:xfrm>
          <a:prstGeom prst="flowChartOr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32" name="Flowchart: Or 31"/>
          <p:cNvSpPr/>
          <p:nvPr/>
        </p:nvSpPr>
        <p:spPr>
          <a:xfrm>
            <a:off x="8081946" y="3612302"/>
            <a:ext cx="346012" cy="342900"/>
          </a:xfrm>
          <a:prstGeom prst="flowChar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33" name="Flowchart: Or 32"/>
          <p:cNvSpPr/>
          <p:nvPr/>
        </p:nvSpPr>
        <p:spPr>
          <a:xfrm>
            <a:off x="8587914" y="3630590"/>
            <a:ext cx="346012" cy="342900"/>
          </a:xfrm>
          <a:prstGeom prst="flowChar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34" name="Flowchart: Or 33"/>
          <p:cNvSpPr/>
          <p:nvPr/>
        </p:nvSpPr>
        <p:spPr>
          <a:xfrm>
            <a:off x="9069498" y="3624494"/>
            <a:ext cx="346012" cy="342900"/>
          </a:xfrm>
          <a:prstGeom prst="flowChar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2379932" y="3984336"/>
            <a:ext cx="9459142" cy="287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8307964" y="4133049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765164" y="4133049"/>
            <a:ext cx="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8917564" y="4133049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owchart: Or 35"/>
          <p:cNvSpPr/>
          <p:nvPr/>
        </p:nvSpPr>
        <p:spPr>
          <a:xfrm>
            <a:off x="8612764" y="4873610"/>
            <a:ext cx="381000" cy="381000"/>
          </a:xfrm>
          <a:prstGeom prst="flowChartOr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ontent Placeholder 2"/>
              <p:cNvSpPr txBox="1">
                <a:spLocks/>
              </p:cNvSpPr>
              <p:nvPr/>
            </p:nvSpPr>
            <p:spPr>
              <a:xfrm>
                <a:off x="2379932" y="5421167"/>
                <a:ext cx="9096820" cy="229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 smtClean="0"/>
                  <a:t>This gives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−2)(1 +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9932" y="5421167"/>
                <a:ext cx="9096820" cy="2298192"/>
              </a:xfrm>
              <a:prstGeom prst="rect">
                <a:avLst/>
              </a:prstGeom>
              <a:blipFill rotWithShape="0">
                <a:blip r:embed="rId3"/>
                <a:stretch>
                  <a:fillRect l="-5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itle 1"/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Codes with all-symbol locality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52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Rate-distance-locality tradeoffs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92924" y="1503947"/>
                <a:ext cx="9282244" cy="360934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What are the tradeoffs between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/>
                  <a:t>?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002060"/>
                    </a:solidFill>
                  </a:rPr>
                  <a:t>[G.-Huang-Simitci-Yekhanin’12]</a:t>
                </a:r>
                <a:r>
                  <a:rPr lang="en-US" dirty="0" smtClean="0"/>
                  <a:t>: In any linear code with information locality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r</a:t>
                </a:r>
                <a:r>
                  <a:rPr lang="en-US" dirty="0" smtClean="0"/>
                  <a:t>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−2.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92924" y="1503947"/>
                <a:ext cx="9282244" cy="3609349"/>
              </a:xfrm>
              <a:blipFill rotWithShape="0">
                <a:blip r:embed="rId2"/>
                <a:stretch>
                  <a:fillRect l="-525" t="-10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698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Rate-distance-locality tradeoffs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92924" y="1503947"/>
                <a:ext cx="9282244" cy="360934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What are the tradeoffs between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/>
                  <a:t>?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002060"/>
                    </a:solidFill>
                  </a:rPr>
                  <a:t>[G.-Huang-Simitci-Yekhanin’12]</a:t>
                </a:r>
                <a:r>
                  <a:rPr lang="en-US" dirty="0" smtClean="0"/>
                  <a:t>: In any linear code with information locality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/>
                  <a:t>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≥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−2.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92924" y="1503947"/>
                <a:ext cx="9282244" cy="3609349"/>
              </a:xfrm>
              <a:blipFill rotWithShape="0">
                <a:blip r:embed="rId2"/>
                <a:stretch>
                  <a:fillRect l="-525" t="-10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586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Rate-distance-locality tradeoffs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92924" y="1503947"/>
                <a:ext cx="9282244" cy="360934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What are the tradeoffs between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/>
                  <a:t>?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002060"/>
                    </a:solidFill>
                  </a:rPr>
                  <a:t>[G.-Huang-Simitci-Yekhanin’12]</a:t>
                </a:r>
                <a:r>
                  <a:rPr lang="en-US" dirty="0" smtClean="0"/>
                  <a:t>: In any linear code with information locality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r</a:t>
                </a:r>
                <a:r>
                  <a:rPr lang="en-US" dirty="0" smtClean="0"/>
                  <a:t>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≥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−2.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Moreover, any code achieving this bound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/>
                  <a:t>and small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 smtClean="0"/>
                  <a:t> looks like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92924" y="1503947"/>
                <a:ext cx="9282244" cy="3609349"/>
              </a:xfrm>
              <a:blipFill rotWithShape="0">
                <a:blip r:embed="rId2"/>
                <a:stretch>
                  <a:fillRect l="-525" t="-10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713280" y="4037085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322880" y="4037085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32480" y="4037085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018080" y="4439524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475280" y="4439524"/>
            <a:ext cx="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627680" y="4439524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Or 9"/>
          <p:cNvSpPr/>
          <p:nvPr/>
        </p:nvSpPr>
        <p:spPr>
          <a:xfrm>
            <a:off x="3322880" y="5180085"/>
            <a:ext cx="381000" cy="381000"/>
          </a:xfrm>
          <a:prstGeom prst="flowChartOr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542080" y="4037085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151680" y="4037085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761280" y="4037085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846880" y="4439524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304080" y="4439524"/>
            <a:ext cx="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456480" y="4439524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Or 16"/>
          <p:cNvSpPr/>
          <p:nvPr/>
        </p:nvSpPr>
        <p:spPr>
          <a:xfrm>
            <a:off x="5151680" y="5180085"/>
            <a:ext cx="381000" cy="381000"/>
          </a:xfrm>
          <a:prstGeom prst="flowChartOr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370880" y="4037085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6980480" y="4037085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7590080" y="4037085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675680" y="4439524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132880" y="4439524"/>
            <a:ext cx="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7285280" y="4439524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Or 23"/>
          <p:cNvSpPr/>
          <p:nvPr/>
        </p:nvSpPr>
        <p:spPr>
          <a:xfrm>
            <a:off x="6980480" y="5180085"/>
            <a:ext cx="381000" cy="381000"/>
          </a:xfrm>
          <a:prstGeom prst="flowChartOr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5" name="Flowchart: Or 24"/>
          <p:cNvSpPr/>
          <p:nvPr/>
        </p:nvSpPr>
        <p:spPr>
          <a:xfrm>
            <a:off x="8205648" y="4037085"/>
            <a:ext cx="346012" cy="342900"/>
          </a:xfrm>
          <a:prstGeom prst="flowChar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6" name="Flowchart: Or 25"/>
          <p:cNvSpPr/>
          <p:nvPr/>
        </p:nvSpPr>
        <p:spPr>
          <a:xfrm>
            <a:off x="8792452" y="4017273"/>
            <a:ext cx="346012" cy="342900"/>
          </a:xfrm>
          <a:prstGeom prst="flowChar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7" name="Flowchart: Or 26"/>
          <p:cNvSpPr/>
          <p:nvPr/>
        </p:nvSpPr>
        <p:spPr>
          <a:xfrm>
            <a:off x="9274036" y="4011177"/>
            <a:ext cx="346012" cy="342900"/>
          </a:xfrm>
          <a:prstGeom prst="flowChar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49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 rot="10800000">
            <a:off x="7944318" y="3826039"/>
            <a:ext cx="2763787" cy="818149"/>
          </a:xfrm>
          <a:prstGeom prst="ellipse">
            <a:avLst/>
          </a:prstGeom>
          <a:solidFill>
            <a:srgbClr val="C0000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Rate-distance-locality tradeoffs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92924" y="1503948"/>
                <a:ext cx="9222087" cy="338087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What are the tradeoffs between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/>
                  <a:t>?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002060"/>
                    </a:solidFill>
                  </a:rPr>
                  <a:t>[G.-Huang-Simitci-Yekhanin’12]</a:t>
                </a:r>
                <a:r>
                  <a:rPr lang="en-US" dirty="0" smtClean="0"/>
                  <a:t>: In any linear code with all-symbol locality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r</a:t>
                </a:r>
                <a:r>
                  <a:rPr lang="en-US" dirty="0" smtClean="0"/>
                  <a:t>,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≥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−2.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en-US" dirty="0" smtClean="0"/>
                  <a:t>For equality, 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+1)|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 smtClean="0"/>
                  <a:t> Hence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 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+ 3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dirty="0" smtClean="0"/>
                  <a:t>Codes that achieve equality could look like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92924" y="1503948"/>
                <a:ext cx="9222087" cy="3380874"/>
              </a:xfrm>
              <a:blipFill rotWithShape="0">
                <a:blip r:embed="rId2"/>
                <a:stretch>
                  <a:fillRect l="-529" t="-1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713280" y="4037085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322880" y="4037085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32480" y="4037085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018080" y="4439524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475280" y="4439524"/>
            <a:ext cx="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627680" y="4439524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Or 9"/>
          <p:cNvSpPr/>
          <p:nvPr/>
        </p:nvSpPr>
        <p:spPr>
          <a:xfrm>
            <a:off x="3322880" y="5180085"/>
            <a:ext cx="381000" cy="381000"/>
          </a:xfrm>
          <a:prstGeom prst="flowChartOr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542080" y="4037085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151680" y="4037085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761280" y="4037085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846880" y="4439524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304080" y="4439524"/>
            <a:ext cx="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456480" y="4439524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Or 16"/>
          <p:cNvSpPr/>
          <p:nvPr/>
        </p:nvSpPr>
        <p:spPr>
          <a:xfrm>
            <a:off x="5151680" y="5180085"/>
            <a:ext cx="381000" cy="381000"/>
          </a:xfrm>
          <a:prstGeom prst="flowChartOr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370880" y="4037085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6980480" y="4037085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7590080" y="4037085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675680" y="4439524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132880" y="4439524"/>
            <a:ext cx="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7285280" y="4439524"/>
            <a:ext cx="304800" cy="66436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Or 23"/>
          <p:cNvSpPr/>
          <p:nvPr/>
        </p:nvSpPr>
        <p:spPr>
          <a:xfrm>
            <a:off x="6980480" y="5180085"/>
            <a:ext cx="381000" cy="381000"/>
          </a:xfrm>
          <a:prstGeom prst="flowChartOr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5" name="Flowchart: Or 24"/>
          <p:cNvSpPr/>
          <p:nvPr/>
        </p:nvSpPr>
        <p:spPr>
          <a:xfrm>
            <a:off x="8205648" y="4037085"/>
            <a:ext cx="346012" cy="342900"/>
          </a:xfrm>
          <a:prstGeom prst="flowChar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6" name="Flowchart: Or 25"/>
          <p:cNvSpPr/>
          <p:nvPr/>
        </p:nvSpPr>
        <p:spPr>
          <a:xfrm>
            <a:off x="8792452" y="4017273"/>
            <a:ext cx="346012" cy="342900"/>
          </a:xfrm>
          <a:prstGeom prst="flowChar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7" name="Flowchart: Or 26"/>
          <p:cNvSpPr/>
          <p:nvPr/>
        </p:nvSpPr>
        <p:spPr>
          <a:xfrm>
            <a:off x="9274036" y="4011177"/>
            <a:ext cx="346012" cy="342900"/>
          </a:xfrm>
          <a:prstGeom prst="flowChar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8" name="Flowchart: Or 27"/>
          <p:cNvSpPr/>
          <p:nvPr/>
        </p:nvSpPr>
        <p:spPr>
          <a:xfrm>
            <a:off x="9908622" y="4011177"/>
            <a:ext cx="346012" cy="342900"/>
          </a:xfrm>
          <a:prstGeom prst="flowChar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713280" y="5799221"/>
                <a:ext cx="8945320" cy="374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Such codes do exist for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 smtClean="0"/>
                  <a:t> (non-explicit construction).</a:t>
                </a:r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3280" y="5799221"/>
                <a:ext cx="8945320" cy="374270"/>
              </a:xfrm>
              <a:prstGeom prst="rect">
                <a:avLst/>
              </a:prstGeom>
              <a:blipFill rotWithShape="0">
                <a:blip r:embed="rId3"/>
                <a:stretch>
                  <a:fillRect l="-545" t="-8065" b="-2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606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4" grpId="0" animBg="1"/>
      <p:bldP spid="5" grpId="0" animBg="1"/>
      <p:bldP spid="6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  <p:bldP spid="20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 deluge …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9024" y="1652953"/>
            <a:ext cx="9145588" cy="485502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Problem Statement: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 smtClean="0"/>
              <a:t>generate </a:t>
            </a:r>
            <a:r>
              <a:rPr lang="en-US" dirty="0" smtClean="0"/>
              <a:t>insane amounts of digital data.</a:t>
            </a:r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 smtClean="0"/>
              <a:t>expect </a:t>
            </a:r>
            <a:r>
              <a:rPr lang="en-US" dirty="0" smtClean="0"/>
              <a:t>it to be stored reliably and accessible anytime, anywhere.</a:t>
            </a:r>
          </a:p>
          <a:p>
            <a:pPr marL="0" indent="0">
              <a:buNone/>
            </a:pPr>
            <a:r>
              <a:rPr lang="en-US" dirty="0" smtClean="0"/>
              <a:t>And for free!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Total data in the cloud is of the order of few hundred </a:t>
            </a:r>
            <a:r>
              <a:rPr lang="en-US" dirty="0" err="1" smtClean="0"/>
              <a:t>Exabytes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A terabyte hard drive costs $100.</a:t>
            </a:r>
          </a:p>
          <a:p>
            <a:r>
              <a:rPr lang="en-US" dirty="0" smtClean="0"/>
              <a:t>Even storing raw data costs hundreds of millions.</a:t>
            </a:r>
          </a:p>
          <a:p>
            <a:pPr marL="0" indent="0">
              <a:buNone/>
            </a:pPr>
            <a:r>
              <a:rPr lang="en-US" dirty="0" smtClean="0"/>
              <a:t>Hardware is no longer cheap.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Currently</a:t>
            </a:r>
            <a:r>
              <a:rPr lang="en-US" i="1" dirty="0"/>
              <a:t>, data centers consume up to 3 percent of all global electricity production while producing 200 million metric tons of carbon dioxide.</a:t>
            </a:r>
            <a:endParaRPr lang="en-US" i="1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317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codes with all-symbol locality.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89211" y="1808746"/>
                <a:ext cx="9322051" cy="489284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rgbClr val="002060"/>
                    </a:solidFill>
                  </a:rPr>
                  <a:t>[Tamo-Papailiopoulos-Dimakis’13]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Optimal length codes with all-symbol locality for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exp</m:t>
                    </m:r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Construction based on RS code, analysis via </a:t>
                </a:r>
                <a:r>
                  <a:rPr lang="en-US" dirty="0" err="1">
                    <a:solidFill>
                      <a:schemeClr val="tx1"/>
                    </a:solidFill>
                  </a:rPr>
                  <a:t>matroid</a:t>
                </a:r>
                <a:r>
                  <a:rPr lang="en-US" dirty="0">
                    <a:solidFill>
                      <a:schemeClr val="tx1"/>
                    </a:solidFill>
                  </a:rPr>
                  <a:t> theory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.</a:t>
                </a:r>
                <a:endParaRPr lang="en-US" dirty="0" smtClean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US" dirty="0" smtClean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002060"/>
                    </a:solidFill>
                  </a:rPr>
                  <a:t>[Silberstein-Rawat-Koyluoglu-Vishwanath’13]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Optimal length codes with all-symbol locality for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Construction based on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Gabidulin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codes (aka linearized RS codes).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002060"/>
                    </a:solidFill>
                  </a:rPr>
                  <a:t>[</a:t>
                </a:r>
                <a:r>
                  <a:rPr lang="en-US" dirty="0" err="1" smtClean="0">
                    <a:solidFill>
                      <a:srgbClr val="002060"/>
                    </a:solidFill>
                  </a:rPr>
                  <a:t>Barg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-Tamo’</a:t>
                </a:r>
                <a:r>
                  <a:rPr lang="en-US" dirty="0">
                    <a:solidFill>
                      <a:srgbClr val="002060"/>
                    </a:solidFill>
                  </a:rPr>
                  <a:t> 14]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endParaRPr lang="en-US" dirty="0" smtClean="0">
                  <a:solidFill>
                    <a:srgbClr val="002060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Optimal length codes with all-symbol locality for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Construction based on Reed-Solomon codes.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1" y="1808746"/>
                <a:ext cx="9322051" cy="4892842"/>
              </a:xfrm>
              <a:blipFill rotWithShape="0">
                <a:blip r:embed="rId2"/>
                <a:stretch>
                  <a:fillRect l="-589" t="-7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722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Rate-distance-locality tradeoffs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437724" y="1264555"/>
                <a:ext cx="9305097" cy="544906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What are the tradeoffs between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/>
                  <a:t>?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002060"/>
                    </a:solidFill>
                  </a:rPr>
                  <a:t>[G.-Huang-Simitci-Yekhanin’12]</a:t>
                </a:r>
                <a:r>
                  <a:rPr lang="en-US" dirty="0" smtClean="0"/>
                  <a:t>: In any linear code with all-symbol locality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r</a:t>
                </a:r>
                <a:r>
                  <a:rPr lang="en-US" dirty="0" smtClean="0"/>
                  <a:t>,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≥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−2.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For equality, 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+1)|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 smtClean="0"/>
                  <a:t> Hence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 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+ 3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Algorithmic proof using linear algebra.</a:t>
                </a:r>
              </a:p>
              <a:p>
                <a:r>
                  <a:rPr lang="en-US" dirty="0" smtClean="0">
                    <a:solidFill>
                      <a:srgbClr val="002060"/>
                    </a:solidFill>
                  </a:rPr>
                  <a:t>[Papailiopoulus-Dimakis’12]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Replace linear algebra with information theory.</a:t>
                </a:r>
              </a:p>
              <a:p>
                <a:r>
                  <a:rPr lang="en-US" dirty="0" smtClean="0">
                    <a:solidFill>
                      <a:srgbClr val="002060"/>
                    </a:solidFill>
                  </a:rPr>
                  <a:t>[Prakash-Lalitha-Kamath-Kumar’12]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Generalized Hamming weights.</a:t>
                </a:r>
              </a:p>
              <a:p>
                <a:r>
                  <a:rPr lang="en-US" dirty="0" smtClean="0">
                    <a:solidFill>
                      <a:srgbClr val="002060"/>
                    </a:solidFill>
                  </a:rPr>
                  <a:t>[Barg-Tamo’13]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Graph theoretic proof.</a:t>
                </a:r>
                <a:endParaRPr lang="en-US" dirty="0" smtClean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US" dirty="0" smtClean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37724" y="1264555"/>
                <a:ext cx="9305097" cy="5449066"/>
              </a:xfrm>
              <a:blipFill rotWithShape="0">
                <a:blip r:embed="rId2"/>
                <a:stretch>
                  <a:fillRect l="-590" t="-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726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9644" y="1905000"/>
            <a:ext cx="9707714" cy="460408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Non-linear codes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[</a:t>
            </a:r>
            <a:r>
              <a:rPr lang="en-US" dirty="0" err="1" smtClean="0">
                <a:solidFill>
                  <a:srgbClr val="002060"/>
                </a:solidFill>
              </a:rPr>
              <a:t>Papailiopoulos</a:t>
            </a:r>
            <a:r>
              <a:rPr lang="en-US" dirty="0" smtClean="0">
                <a:solidFill>
                  <a:srgbClr val="002060"/>
                </a:solidFill>
              </a:rPr>
              <a:t>-Dimakis, Forbes-Yekhanin]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Vector </a:t>
            </a:r>
            <a:r>
              <a:rPr lang="en-US" dirty="0">
                <a:solidFill>
                  <a:schemeClr val="tx1"/>
                </a:solidFill>
              </a:rPr>
              <a:t>codes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[</a:t>
            </a:r>
            <a:r>
              <a:rPr lang="en-US" dirty="0" err="1" smtClean="0">
                <a:solidFill>
                  <a:srgbClr val="002060"/>
                </a:solidFill>
              </a:rPr>
              <a:t>Papailoupoulos</a:t>
            </a:r>
            <a:r>
              <a:rPr lang="en-US" dirty="0" smtClean="0">
                <a:solidFill>
                  <a:srgbClr val="002060"/>
                </a:solidFill>
              </a:rPr>
              <a:t>-Dimakis, Silberstein-</a:t>
            </a:r>
            <a:r>
              <a:rPr lang="en-US" dirty="0" err="1" smtClean="0">
                <a:solidFill>
                  <a:srgbClr val="002060"/>
                </a:solidFill>
              </a:rPr>
              <a:t>Rawat</a:t>
            </a:r>
            <a:r>
              <a:rPr lang="en-US" dirty="0" smtClean="0">
                <a:solidFill>
                  <a:srgbClr val="002060"/>
                </a:solidFill>
              </a:rPr>
              <a:t>-</a:t>
            </a:r>
            <a:r>
              <a:rPr lang="en-US" dirty="0" err="1" smtClean="0">
                <a:solidFill>
                  <a:srgbClr val="002060"/>
                </a:solidFill>
              </a:rPr>
              <a:t>Koyluoglu-Vishwanath</a:t>
            </a:r>
            <a:r>
              <a:rPr lang="en-US" dirty="0" smtClean="0">
                <a:solidFill>
                  <a:srgbClr val="002060"/>
                </a:solidFill>
              </a:rPr>
              <a:t>, Kamath-Prakash-Lalitha-Kumar]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Codes over bounded alphabets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[</a:t>
            </a:r>
            <a:r>
              <a:rPr lang="en-US" dirty="0" err="1" smtClean="0">
                <a:solidFill>
                  <a:srgbClr val="002060"/>
                </a:solidFill>
              </a:rPr>
              <a:t>Cadambe-Mazumdar</a:t>
            </a:r>
            <a:r>
              <a:rPr lang="en-US" dirty="0" smtClean="0">
                <a:solidFill>
                  <a:srgbClr val="002060"/>
                </a:solidFill>
              </a:rPr>
              <a:t>]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Codes </a:t>
            </a:r>
            <a:r>
              <a:rPr lang="en-US" dirty="0">
                <a:solidFill>
                  <a:schemeClr val="tx1"/>
                </a:solidFill>
              </a:rPr>
              <a:t>with short local MDS codes 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[Prakash-Lalitha-Kamath-Kumar, Silberstein-</a:t>
            </a:r>
            <a:r>
              <a:rPr lang="en-US" sz="1800" dirty="0" err="1" smtClean="0">
                <a:solidFill>
                  <a:srgbClr val="002060"/>
                </a:solidFill>
              </a:rPr>
              <a:t>Rawat</a:t>
            </a:r>
            <a:r>
              <a:rPr lang="en-US" sz="1800" dirty="0" smtClean="0">
                <a:solidFill>
                  <a:srgbClr val="002060"/>
                </a:solidFill>
              </a:rPr>
              <a:t>-</a:t>
            </a:r>
            <a:r>
              <a:rPr lang="en-US" sz="1800" dirty="0" err="1" smtClean="0">
                <a:solidFill>
                  <a:srgbClr val="002060"/>
                </a:solidFill>
              </a:rPr>
              <a:t>Koyluoglu-Vishwanath</a:t>
            </a:r>
            <a:r>
              <a:rPr lang="en-US" sz="1800" dirty="0" smtClean="0">
                <a:solidFill>
                  <a:srgbClr val="002060"/>
                </a:solidFill>
              </a:rPr>
              <a:t>]</a:t>
            </a:r>
            <a:endParaRPr lang="en-US" sz="1600" dirty="0" smtClean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Codes with local Regeneration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[Silberstein-</a:t>
            </a:r>
            <a:r>
              <a:rPr lang="en-US" dirty="0" err="1" smtClean="0">
                <a:solidFill>
                  <a:srgbClr val="002060"/>
                </a:solidFill>
              </a:rPr>
              <a:t>Rawat</a:t>
            </a:r>
            <a:r>
              <a:rPr lang="en-US" dirty="0" smtClean="0">
                <a:solidFill>
                  <a:srgbClr val="002060"/>
                </a:solidFill>
              </a:rPr>
              <a:t>-</a:t>
            </a:r>
            <a:r>
              <a:rPr lang="en-US" dirty="0" err="1" smtClean="0">
                <a:solidFill>
                  <a:srgbClr val="002060"/>
                </a:solidFill>
              </a:rPr>
              <a:t>Koyluoglu-Vishwanath</a:t>
            </a:r>
            <a:r>
              <a:rPr lang="en-US" dirty="0" smtClean="0">
                <a:solidFill>
                  <a:srgbClr val="002060"/>
                </a:solidFill>
              </a:rPr>
              <a:t>, Kamath-Prakash-Lalitha-Kumar…]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92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locally decodable codes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92925" y="1592178"/>
                <a:ext cx="9053643" cy="458002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 smtClean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Codes with short local MDS codes</a:t>
                </a:r>
                <a:r>
                  <a:rPr lang="en-US" dirty="0">
                    <a:solidFill>
                      <a:srgbClr val="002060"/>
                    </a:solidFill>
                  </a:rPr>
                  <a:t> [Prakash-Lalitha-Kamath-Kumar, Silberstein-</a:t>
                </a:r>
                <a:r>
                  <a:rPr lang="en-US" dirty="0" err="1">
                    <a:solidFill>
                      <a:srgbClr val="002060"/>
                    </a:solidFill>
                  </a:rPr>
                  <a:t>Rawat</a:t>
                </a:r>
                <a:r>
                  <a:rPr lang="en-US" dirty="0">
                    <a:solidFill>
                      <a:srgbClr val="002060"/>
                    </a:solidFill>
                  </a:rPr>
                  <a:t>-</a:t>
                </a:r>
                <a:r>
                  <a:rPr lang="en-US" dirty="0" err="1">
                    <a:solidFill>
                      <a:srgbClr val="002060"/>
                    </a:solidFill>
                  </a:rPr>
                  <a:t>Koyluoglu-Vishwanath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]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C00000"/>
                    </a:solidFill>
                  </a:rPr>
                  <a:t>	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Avoids the slowest node bottleneck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[Shah-Lee-Ramachandran]</a:t>
                </a:r>
                <a:endParaRPr lang="en-US" dirty="0">
                  <a:solidFill>
                    <a:srgbClr val="002060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Sequential local recovery </a:t>
                </a:r>
                <a:r>
                  <a:rPr lang="en-US" dirty="0">
                    <a:solidFill>
                      <a:srgbClr val="002060"/>
                    </a:solidFill>
                  </a:rPr>
                  <a:t>[Prakash-Lalitha-Kumar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]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Multiple </a:t>
                </a:r>
                <a:r>
                  <a:rPr lang="en-US" dirty="0">
                    <a:solidFill>
                      <a:schemeClr val="tx1"/>
                    </a:solidFill>
                  </a:rPr>
                  <a:t>disjoint local parities </a:t>
                </a:r>
                <a:r>
                  <a:rPr lang="en-US" dirty="0">
                    <a:solidFill>
                      <a:srgbClr val="002060"/>
                    </a:solidFill>
                  </a:rPr>
                  <a:t>[Wang-Zhang, </a:t>
                </a:r>
                <a:r>
                  <a:rPr lang="en-US" dirty="0" err="1">
                    <a:solidFill>
                      <a:srgbClr val="002060"/>
                    </a:solidFill>
                  </a:rPr>
                  <a:t>Barg</a:t>
                </a:r>
                <a:r>
                  <a:rPr lang="en-US" dirty="0">
                    <a:solidFill>
                      <a:srgbClr val="002060"/>
                    </a:solidFill>
                  </a:rPr>
                  <a:t>-Tamo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]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C00000"/>
                    </a:solidFill>
                  </a:rPr>
                  <a:t>	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Can serve multiple read requests in parallel.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C00000"/>
                    </a:solidFill>
                  </a:rPr>
                  <a:t>Problem: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Consider 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  <m:sub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linear code where even after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arbitrary failures, every (information) symbol has locality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. How large does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need to be?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002060"/>
                    </a:solidFill>
                  </a:rPr>
                  <a:t>[Barg-Tamo’14]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bound might be a good starting point.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92925" y="1592178"/>
                <a:ext cx="9053643" cy="4580022"/>
              </a:xfrm>
              <a:blipFill rotWithShape="0">
                <a:blip r:embed="rId2"/>
                <a:stretch>
                  <a:fillRect l="-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387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Storage: 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Goal:</a:t>
            </a:r>
            <a:r>
              <a:rPr lang="en-US" dirty="0" smtClean="0"/>
              <a:t> Tolerate one disk failure.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Duplication</a:t>
            </a:r>
          </a:p>
          <a:p>
            <a:pPr marL="457200" lvl="1" indent="0">
              <a:buNone/>
            </a:pPr>
            <a:r>
              <a:rPr lang="en-US" sz="1800" dirty="0" smtClean="0"/>
              <a:t>2X overhead.</a:t>
            </a:r>
          </a:p>
          <a:p>
            <a:pPr marL="457200" lvl="1" indent="0">
              <a:buNone/>
            </a:pPr>
            <a:r>
              <a:rPr lang="en-US" sz="1800" dirty="0" smtClean="0"/>
              <a:t>Quick recovery.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C00000"/>
                </a:solidFill>
              </a:rPr>
              <a:t>Simple XOR [RAID5]</a:t>
            </a:r>
          </a:p>
          <a:p>
            <a:pPr marL="457200" lvl="1" indent="0">
              <a:buNone/>
            </a:pPr>
            <a:r>
              <a:rPr lang="en-US" sz="1800" dirty="0" smtClean="0"/>
              <a:t>Treat each disk as a bit vector.</a:t>
            </a:r>
          </a:p>
          <a:p>
            <a:pPr marL="457200" lvl="1" indent="0">
              <a:buNone/>
            </a:pPr>
            <a:r>
              <a:rPr lang="en-US" sz="1800" dirty="0" smtClean="0"/>
              <a:t>1.2X overhead.</a:t>
            </a:r>
          </a:p>
          <a:p>
            <a:pPr marL="457200" lvl="1" indent="0">
              <a:buNone/>
            </a:pPr>
            <a:r>
              <a:rPr lang="en-US" sz="1800" dirty="0" smtClean="0"/>
              <a:t>Slower recovery.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498" y="1905000"/>
            <a:ext cx="1307991" cy="1316711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898" y="1752600"/>
            <a:ext cx="1307991" cy="1316711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8707" y="2417089"/>
            <a:ext cx="1307991" cy="1316711"/>
          </a:xfrm>
          <a:prstGeom prst="rect">
            <a:avLst/>
          </a:prstGeom>
        </p:spPr>
      </p:pic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307" y="2286000"/>
            <a:ext cx="1307991" cy="1316711"/>
          </a:xfrm>
          <a:prstGeom prst="rect">
            <a:avLst/>
          </a:prstGeom>
        </p:spPr>
      </p:pic>
      <p:pic>
        <p:nvPicPr>
          <p:cNvPr id="8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5884" y="2971800"/>
            <a:ext cx="1307991" cy="1316711"/>
          </a:xfrm>
          <a:prstGeom prst="rect">
            <a:avLst/>
          </a:prstGeom>
        </p:spPr>
      </p:pic>
      <p:pic>
        <p:nvPicPr>
          <p:cNvPr id="9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484" y="2840711"/>
            <a:ext cx="1307991" cy="131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14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Storage: 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1" y="2133600"/>
            <a:ext cx="9028357" cy="42906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Goal:</a:t>
            </a:r>
            <a:r>
              <a:rPr lang="en-US" dirty="0" smtClean="0"/>
              <a:t> Tolerate two disk failures.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Triplication</a:t>
            </a:r>
          </a:p>
          <a:p>
            <a:pPr marL="457200" lvl="1" indent="0">
              <a:buNone/>
            </a:pPr>
            <a:r>
              <a:rPr lang="en-US" sz="1800" dirty="0"/>
              <a:t>3</a:t>
            </a:r>
            <a:r>
              <a:rPr lang="en-US" sz="1800" dirty="0" smtClean="0"/>
              <a:t>X overhead.</a:t>
            </a:r>
          </a:p>
          <a:p>
            <a:pPr marL="457200" lvl="1" indent="0">
              <a:buNone/>
            </a:pPr>
            <a:r>
              <a:rPr lang="en-US" sz="1800" dirty="0" smtClean="0"/>
              <a:t>Quick recovery.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C00000"/>
                </a:solidFill>
              </a:rPr>
              <a:t>[6,4] Reed Solomon Code [RAID6]</a:t>
            </a:r>
          </a:p>
          <a:p>
            <a:pPr marL="457200" lvl="1" indent="0">
              <a:buNone/>
            </a:pPr>
            <a:r>
              <a:rPr lang="en-US" sz="1800" dirty="0" smtClean="0"/>
              <a:t>1.5X overhead.</a:t>
            </a:r>
          </a:p>
          <a:p>
            <a:pPr marL="457200" lvl="1" indent="0">
              <a:buNone/>
            </a:pPr>
            <a:r>
              <a:rPr lang="en-US" sz="1800" dirty="0" smtClean="0"/>
              <a:t>Slower recovery.</a:t>
            </a:r>
          </a:p>
          <a:p>
            <a:pPr marL="457200" lvl="1" indent="0">
              <a:buNone/>
            </a:pPr>
            <a:r>
              <a:rPr lang="en-US" sz="1800" dirty="0" smtClean="0"/>
              <a:t>Need a larger field: each disk is a byte-vector.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498" y="1905000"/>
            <a:ext cx="1307991" cy="1316711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898" y="1752600"/>
            <a:ext cx="1307991" cy="1316711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8707" y="2417089"/>
            <a:ext cx="1307991" cy="1316711"/>
          </a:xfrm>
          <a:prstGeom prst="rect">
            <a:avLst/>
          </a:prstGeom>
        </p:spPr>
      </p:pic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307" y="2286000"/>
            <a:ext cx="1307991" cy="1316711"/>
          </a:xfrm>
          <a:prstGeom prst="rect">
            <a:avLst/>
          </a:prstGeom>
        </p:spPr>
      </p:pic>
      <p:pic>
        <p:nvPicPr>
          <p:cNvPr id="8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5884" y="2971800"/>
            <a:ext cx="1307991" cy="1316711"/>
          </a:xfrm>
          <a:prstGeom prst="rect">
            <a:avLst/>
          </a:prstGeom>
        </p:spPr>
      </p:pic>
      <p:pic>
        <p:nvPicPr>
          <p:cNvPr id="9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484" y="2840711"/>
            <a:ext cx="1307991" cy="131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49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storage: the basics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58743" y="1683556"/>
                <a:ext cx="9408714" cy="502204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rgbClr val="C00000"/>
                    </a:solidFill>
                  </a:rPr>
                  <a:t>Reed Solomon codes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 data symbols,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 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parity checks.</a:t>
                </a:r>
              </a:p>
              <a:p>
                <a:r>
                  <a:rPr lang="en-US" dirty="0" smtClean="0"/>
                  <a:t>Field size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b="0" i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Any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k</a:t>
                </a:r>
                <a:r>
                  <a:rPr lang="en-US" dirty="0" smtClean="0"/>
                  <a:t> symbols suffice for full data recovery (MDS).</a:t>
                </a:r>
              </a:p>
              <a:p>
                <a:pPr marL="0" indent="0">
                  <a:buNone/>
                </a:pPr>
                <a:endParaRPr lang="en-US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C00000"/>
                    </a:solidFill>
                  </a:rPr>
                  <a:t>How many parity checks do you need?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C00000"/>
                    </a:solidFill>
                  </a:rPr>
                  <a:t>o(k) </a:t>
                </a:r>
                <a:r>
                  <a:rPr lang="en-US" dirty="0" smtClean="0"/>
                  <a:t>redundancy seems to be sufficient.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002060"/>
                    </a:solidFill>
                  </a:rPr>
                  <a:t>[G.-Huang-Jenkins-Yekhanin’13]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Failure rate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 smtClean="0"/>
                  <a:t> is tiny (assume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&lt;0.5</m:t>
                    </m:r>
                  </m:oMath>
                </a14:m>
                <a:r>
                  <a:rPr lang="en-US" dirty="0" smtClean="0"/>
                  <a:t>).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Goal is (only) to be as reliable as 3-way replication.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Should be getting overheads close to 0!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58743" y="1683556"/>
                <a:ext cx="9408714" cy="5022044"/>
              </a:xfrm>
              <a:blipFill rotWithShape="0">
                <a:blip r:embed="rId2"/>
                <a:stretch>
                  <a:fillRect l="-583" t="-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/>
          <p:nvPr/>
        </p:nvSpPr>
        <p:spPr>
          <a:xfrm>
            <a:off x="7418832" y="1721656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028432" y="1721656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638032" y="1721656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9247632" y="1721656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1" name="Flowchart: Or 10"/>
          <p:cNvSpPr/>
          <p:nvPr/>
        </p:nvSpPr>
        <p:spPr>
          <a:xfrm>
            <a:off x="9944036" y="1683556"/>
            <a:ext cx="346012" cy="342900"/>
          </a:xfrm>
          <a:prstGeom prst="flowChar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2" name="Flowchart: Or 11"/>
          <p:cNvSpPr/>
          <p:nvPr/>
        </p:nvSpPr>
        <p:spPr>
          <a:xfrm>
            <a:off x="10450004" y="1701844"/>
            <a:ext cx="346012" cy="342900"/>
          </a:xfrm>
          <a:prstGeom prst="flowChar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49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storage: the basics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58743" y="1683556"/>
                <a:ext cx="9408714" cy="502204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rgbClr val="C00000"/>
                    </a:solidFill>
                  </a:rPr>
                  <a:t>Reed Solomon codes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 data symbols,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 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parity checks.</a:t>
                </a:r>
              </a:p>
              <a:p>
                <a:r>
                  <a:rPr lang="en-US" dirty="0" smtClean="0"/>
                  <a:t>Field size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b="0" i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Any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k</a:t>
                </a:r>
                <a:r>
                  <a:rPr lang="en-US" dirty="0" smtClean="0"/>
                  <a:t> symbols suffice for full data recovery (MDS).</a:t>
                </a:r>
              </a:p>
              <a:p>
                <a:pPr marL="0" indent="0">
                  <a:buNone/>
                </a:pPr>
                <a:endParaRPr lang="en-US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C00000"/>
                    </a:solidFill>
                  </a:rPr>
                  <a:t>How many parity checks do you need?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C00000"/>
                    </a:solidFill>
                  </a:rPr>
                  <a:t>o(k) </a:t>
                </a:r>
                <a:r>
                  <a:rPr lang="en-US" dirty="0" smtClean="0"/>
                  <a:t>redundancy seems to be sufficient.</a:t>
                </a:r>
              </a:p>
              <a:p>
                <a:pPr marL="0" indent="0">
                  <a:buNone/>
                </a:pPr>
                <a:r>
                  <a:rPr lang="en-US" dirty="0" smtClean="0"/>
                  <a:t>Should be getting overheads close to 0!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C00000"/>
                    </a:solidFill>
                  </a:rPr>
                  <a:t>Recovery cost would be prohibitively high:</a:t>
                </a:r>
              </a:p>
              <a:p>
                <a:r>
                  <a:rPr lang="en-US" dirty="0" smtClean="0"/>
                  <a:t>Need to read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 other disks (MDS).</a:t>
                </a:r>
              </a:p>
              <a:p>
                <a:r>
                  <a:rPr lang="en-US" dirty="0" smtClean="0"/>
                  <a:t>Limits us to small values of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(&lt; 25).</a:t>
                </a:r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58743" y="1683556"/>
                <a:ext cx="9408714" cy="5022044"/>
              </a:xfrm>
              <a:blipFill rotWithShape="0">
                <a:blip r:embed="rId2"/>
                <a:stretch>
                  <a:fillRect l="-583" t="-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/>
          <p:nvPr/>
        </p:nvSpPr>
        <p:spPr>
          <a:xfrm>
            <a:off x="7418832" y="1721656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028432" y="1721656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638032" y="1721656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9247632" y="1721656"/>
            <a:ext cx="304800" cy="3048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1" name="Flowchart: Or 10"/>
          <p:cNvSpPr/>
          <p:nvPr/>
        </p:nvSpPr>
        <p:spPr>
          <a:xfrm>
            <a:off x="9944036" y="1683556"/>
            <a:ext cx="346012" cy="342900"/>
          </a:xfrm>
          <a:prstGeom prst="flowChar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2" name="Flowchart: Or 11"/>
          <p:cNvSpPr/>
          <p:nvPr/>
        </p:nvSpPr>
        <p:spPr>
          <a:xfrm>
            <a:off x="10450004" y="1701844"/>
            <a:ext cx="346012" cy="342900"/>
          </a:xfrm>
          <a:prstGeom prst="flowChar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06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Degraded 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Typical failure scenario: a single disk fails or is prohibitively slow.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582" y="2829367"/>
            <a:ext cx="1307991" cy="1316711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515" y="2818941"/>
            <a:ext cx="1307991" cy="1316711"/>
          </a:xfrm>
          <a:prstGeom prst="rect">
            <a:avLst/>
          </a:prstGeom>
        </p:spPr>
      </p:pic>
      <p:pic>
        <p:nvPicPr>
          <p:cNvPr id="8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866" y="2829367"/>
            <a:ext cx="1307991" cy="1316711"/>
          </a:xfrm>
          <a:prstGeom prst="rect">
            <a:avLst/>
          </a:prstGeom>
        </p:spPr>
      </p:pic>
      <p:pic>
        <p:nvPicPr>
          <p:cNvPr id="10" name="Picture 3" descr="Girl Writing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067" y="5202732"/>
            <a:ext cx="126047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609" y="2796710"/>
            <a:ext cx="1307991" cy="1316711"/>
          </a:xfrm>
          <a:prstGeom prst="rect">
            <a:avLst/>
          </a:prstGeom>
        </p:spPr>
      </p:pic>
      <p:pic>
        <p:nvPicPr>
          <p:cNvPr id="12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542" y="2786284"/>
            <a:ext cx="1307991" cy="1316711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893" y="2796710"/>
            <a:ext cx="1307991" cy="1316711"/>
          </a:xfrm>
          <a:prstGeom prst="rect">
            <a:avLst/>
          </a:prstGeom>
        </p:spPr>
      </p:pic>
      <p:sp>
        <p:nvSpPr>
          <p:cNvPr id="16" name="Up Arrow 15"/>
          <p:cNvSpPr/>
          <p:nvPr/>
        </p:nvSpPr>
        <p:spPr>
          <a:xfrm rot="7985045">
            <a:off x="5195053" y="3767921"/>
            <a:ext cx="495585" cy="1614958"/>
          </a:xfrm>
          <a:prstGeom prst="upArrow">
            <a:avLst>
              <a:gd name="adj1" fmla="val 304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 rot="18340156">
            <a:off x="4518818" y="3951214"/>
            <a:ext cx="495585" cy="1614958"/>
          </a:xfrm>
          <a:prstGeom prst="upArrow">
            <a:avLst>
              <a:gd name="adj1" fmla="val 304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loud 17"/>
          <p:cNvSpPr/>
          <p:nvPr/>
        </p:nvSpPr>
        <p:spPr>
          <a:xfrm>
            <a:off x="3068715" y="3145766"/>
            <a:ext cx="1008546" cy="105068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16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Degraded 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Typical failure scenario: a single disk fails or is prohibitively slow.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582" y="2829367"/>
            <a:ext cx="1307991" cy="1316711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515" y="2818941"/>
            <a:ext cx="1307991" cy="1316711"/>
          </a:xfrm>
          <a:prstGeom prst="rect">
            <a:avLst/>
          </a:prstGeom>
        </p:spPr>
      </p:pic>
      <p:pic>
        <p:nvPicPr>
          <p:cNvPr id="8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866" y="2829367"/>
            <a:ext cx="1307991" cy="1316711"/>
          </a:xfrm>
          <a:prstGeom prst="rect">
            <a:avLst/>
          </a:prstGeom>
        </p:spPr>
      </p:pic>
      <p:pic>
        <p:nvPicPr>
          <p:cNvPr id="10" name="Picture 3" descr="Girl Writing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067" y="5202732"/>
            <a:ext cx="126047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609" y="2796710"/>
            <a:ext cx="1307991" cy="1316711"/>
          </a:xfrm>
          <a:prstGeom prst="rect">
            <a:avLst/>
          </a:prstGeom>
        </p:spPr>
      </p:pic>
      <p:pic>
        <p:nvPicPr>
          <p:cNvPr id="12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542" y="2786284"/>
            <a:ext cx="1307991" cy="1316711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893" y="2796710"/>
            <a:ext cx="1307991" cy="1316711"/>
          </a:xfrm>
          <a:prstGeom prst="rect">
            <a:avLst/>
          </a:prstGeom>
        </p:spPr>
      </p:pic>
      <p:sp>
        <p:nvSpPr>
          <p:cNvPr id="17" name="Up Arrow 16"/>
          <p:cNvSpPr/>
          <p:nvPr/>
        </p:nvSpPr>
        <p:spPr>
          <a:xfrm rot="18340156">
            <a:off x="4518818" y="3951214"/>
            <a:ext cx="495585" cy="1614958"/>
          </a:xfrm>
          <a:prstGeom prst="upArrow">
            <a:avLst>
              <a:gd name="adj1" fmla="val 304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loud 4"/>
          <p:cNvSpPr/>
          <p:nvPr/>
        </p:nvSpPr>
        <p:spPr>
          <a:xfrm>
            <a:off x="3068715" y="3145766"/>
            <a:ext cx="1008546" cy="105068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Or 17"/>
          <p:cNvSpPr/>
          <p:nvPr/>
        </p:nvSpPr>
        <p:spPr>
          <a:xfrm>
            <a:off x="6856412" y="4277076"/>
            <a:ext cx="381000" cy="381000"/>
          </a:xfrm>
          <a:prstGeom prst="flowChartOr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9" name="Up Arrow 18"/>
          <p:cNvSpPr/>
          <p:nvPr/>
        </p:nvSpPr>
        <p:spPr>
          <a:xfrm rot="13171765">
            <a:off x="6508056" y="4600680"/>
            <a:ext cx="400866" cy="635656"/>
          </a:xfrm>
          <a:prstGeom prst="upArrow">
            <a:avLst>
              <a:gd name="adj1" fmla="val 304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974780" y="4007395"/>
            <a:ext cx="800880" cy="314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7363175" y="4061599"/>
            <a:ext cx="634633" cy="308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749129" y="4031466"/>
            <a:ext cx="145831" cy="184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7177990" y="4033167"/>
            <a:ext cx="129344" cy="1718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953866" y="4113421"/>
            <a:ext cx="1754623" cy="349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652657" y="4545797"/>
                <a:ext cx="341811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accent2"/>
                    </a:solidFill>
                  </a:rPr>
                  <a:t>Reed Solomon: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Need to read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disks.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Any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 suffice.</a:t>
                </a: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2657" y="4545797"/>
                <a:ext cx="3418114" cy="923330"/>
              </a:xfrm>
              <a:prstGeom prst="rect">
                <a:avLst/>
              </a:prstGeom>
              <a:blipFill rotWithShape="0">
                <a:blip r:embed="rId5"/>
                <a:stretch>
                  <a:fillRect l="-1426" t="-3974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210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Typical failure scenario: a single disk fails and needs to be replaced.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582" y="2829367"/>
            <a:ext cx="1307991" cy="1316711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515" y="2818941"/>
            <a:ext cx="1307991" cy="1316711"/>
          </a:xfrm>
          <a:prstGeom prst="rect">
            <a:avLst/>
          </a:prstGeom>
        </p:spPr>
      </p:pic>
      <p:pic>
        <p:nvPicPr>
          <p:cNvPr id="8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866" y="2829367"/>
            <a:ext cx="1307991" cy="1316711"/>
          </a:xfrm>
          <a:prstGeom prst="rect">
            <a:avLst/>
          </a:prstGeom>
        </p:spPr>
      </p:pic>
      <p:pic>
        <p:nvPicPr>
          <p:cNvPr id="11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609" y="2796710"/>
            <a:ext cx="1307991" cy="1316711"/>
          </a:xfrm>
          <a:prstGeom prst="rect">
            <a:avLst/>
          </a:prstGeom>
        </p:spPr>
      </p:pic>
      <p:pic>
        <p:nvPicPr>
          <p:cNvPr id="12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542" y="2786284"/>
            <a:ext cx="1307991" cy="1316711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893" y="2796710"/>
            <a:ext cx="1307991" cy="1316711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3068715" y="3145766"/>
            <a:ext cx="1008546" cy="105068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Or 17"/>
          <p:cNvSpPr/>
          <p:nvPr/>
        </p:nvSpPr>
        <p:spPr>
          <a:xfrm>
            <a:off x="6856412" y="4277076"/>
            <a:ext cx="381000" cy="381000"/>
          </a:xfrm>
          <a:prstGeom prst="flowChartOr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9" name="Up Arrow 18"/>
          <p:cNvSpPr/>
          <p:nvPr/>
        </p:nvSpPr>
        <p:spPr>
          <a:xfrm rot="13171765">
            <a:off x="6508056" y="4600680"/>
            <a:ext cx="400866" cy="635656"/>
          </a:xfrm>
          <a:prstGeom prst="upArrow">
            <a:avLst>
              <a:gd name="adj1" fmla="val 304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974780" y="4007395"/>
            <a:ext cx="800880" cy="314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7363175" y="4061599"/>
            <a:ext cx="634633" cy="308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749129" y="4031466"/>
            <a:ext cx="145831" cy="184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7177990" y="4033167"/>
            <a:ext cx="129344" cy="1718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953866" y="4113421"/>
            <a:ext cx="1754623" cy="349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652657" y="4545797"/>
                <a:ext cx="341811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accent2"/>
                    </a:solidFill>
                  </a:rPr>
                  <a:t>Reed Solomon: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Need to read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disks.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Any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 suffice.</a:t>
                </a: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2657" y="4545797"/>
                <a:ext cx="3418114" cy="923330"/>
              </a:xfrm>
              <a:prstGeom prst="rect">
                <a:avLst/>
              </a:prstGeom>
              <a:blipFill rotWithShape="0">
                <a:blip r:embed="rId4"/>
                <a:stretch>
                  <a:fillRect l="-1426" t="-3974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177" y="5088841"/>
            <a:ext cx="1307991" cy="131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46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4393</TotalTime>
  <Words>858</Words>
  <Application>Microsoft Office PowerPoint</Application>
  <PresentationFormat>Widescreen</PresentationFormat>
  <Paragraphs>192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 Math</vt:lpstr>
      <vt:lpstr>Century Gothic</vt:lpstr>
      <vt:lpstr>Wingdings</vt:lpstr>
      <vt:lpstr>Wingdings 3</vt:lpstr>
      <vt:lpstr>Wisp</vt:lpstr>
      <vt:lpstr>Coding for Modern Distributed Storage Systems: Part 1.   Locally Repairable Codes </vt:lpstr>
      <vt:lpstr>The data deluge … </vt:lpstr>
      <vt:lpstr>Data Storage: the basics</vt:lpstr>
      <vt:lpstr>Data Storage: the basics</vt:lpstr>
      <vt:lpstr>Data storage: the basics</vt:lpstr>
      <vt:lpstr>Data storage: the basics</vt:lpstr>
      <vt:lpstr>Degraded Reads</vt:lpstr>
      <vt:lpstr>Degraded Reads</vt:lpstr>
      <vt:lpstr>Disk Failure</vt:lpstr>
      <vt:lpstr>Can we do better?</vt:lpstr>
      <vt:lpstr>Part 1 of this Tutorial: LRCs</vt:lpstr>
      <vt:lpstr>Locality [Chen-Huang-Li’07, Oggier-Datta’11, G.-Simitci-Huang-Yekhanin’12, Papailiopoulos-Luo-Dimakis-Huang-Li’12] </vt:lpstr>
      <vt:lpstr>Locally Decodable/Testable Codes</vt:lpstr>
      <vt:lpstr>Codes with data locality</vt:lpstr>
      <vt:lpstr>Def: An [n,k,d]_q linear code has locality r if each co-ordinate can be expressed as a linear combination of r other  coordinates.  Add a local parity to every group of parity symbols of size r. </vt:lpstr>
      <vt:lpstr>Rate-distance-locality tradeoffs</vt:lpstr>
      <vt:lpstr>Rate-distance-locality tradeoffs</vt:lpstr>
      <vt:lpstr>Rate-distance-locality tradeoffs</vt:lpstr>
      <vt:lpstr>Rate-distance-locality tradeoffs</vt:lpstr>
      <vt:lpstr>Explicit codes with all-symbol locality.</vt:lpstr>
      <vt:lpstr>Rate-distance-locality tradeoffs</vt:lpstr>
      <vt:lpstr>Generalizations</vt:lpstr>
      <vt:lpstr>Towards locally decodable codes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Coding for Modern Distributed Storage Systems: Part 1.   Locally Repairable Codes </dc:title>
  <dc:creator>Parikshit Gopalan</dc:creator>
  <cp:lastModifiedBy>Parikshit Gopalan</cp:lastModifiedBy>
  <cp:revision>204</cp:revision>
  <dcterms:created xsi:type="dcterms:W3CDTF">2015-01-08T21:58:19Z</dcterms:created>
  <dcterms:modified xsi:type="dcterms:W3CDTF">2015-01-13T17:05:51Z</dcterms:modified>
</cp:coreProperties>
</file>