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30"/>
  </p:notesMasterIdLst>
  <p:sldIdLst>
    <p:sldId id="256" r:id="rId2"/>
    <p:sldId id="284" r:id="rId3"/>
    <p:sldId id="286" r:id="rId4"/>
    <p:sldId id="288" r:id="rId5"/>
    <p:sldId id="439" r:id="rId6"/>
    <p:sldId id="443" r:id="rId7"/>
    <p:sldId id="441" r:id="rId8"/>
    <p:sldId id="437" r:id="rId9"/>
    <p:sldId id="438" r:id="rId10"/>
    <p:sldId id="436" r:id="rId11"/>
    <p:sldId id="448" r:id="rId12"/>
    <p:sldId id="447" r:id="rId13"/>
    <p:sldId id="446" r:id="rId14"/>
    <p:sldId id="445" r:id="rId15"/>
    <p:sldId id="449" r:id="rId16"/>
    <p:sldId id="450" r:id="rId17"/>
    <p:sldId id="444" r:id="rId18"/>
    <p:sldId id="435" r:id="rId19"/>
    <p:sldId id="451" r:id="rId20"/>
    <p:sldId id="452" r:id="rId21"/>
    <p:sldId id="453" r:id="rId22"/>
    <p:sldId id="454" r:id="rId23"/>
    <p:sldId id="455" r:id="rId24"/>
    <p:sldId id="456" r:id="rId25"/>
    <p:sldId id="458" r:id="rId26"/>
    <p:sldId id="460" r:id="rId27"/>
    <p:sldId id="461" r:id="rId28"/>
    <p:sldId id="462" r:id="rId29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  <p:embeddedFont>
      <p:font typeface="Aharoni" panose="02010803020104030203" pitchFamily="2" charset="-79"/>
      <p:bold r:id="rId40"/>
    </p:embeddedFont>
    <p:embeddedFont>
      <p:font typeface="Wingdings 3" panose="05040102010807070707" pitchFamily="18" charset="2"/>
      <p:regular r:id="rId41"/>
    </p:embeddedFont>
    <p:embeddedFont>
      <p:font typeface="Cambria Math" panose="02040503050406030204" pitchFamily="18" charset="0"/>
      <p:regular r:id="rId42"/>
    </p:embeddedFont>
  </p:embeddedFontLst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8000"/>
    <a:srgbClr val="000099"/>
    <a:srgbClr val="CCFF99"/>
    <a:srgbClr val="CCFFCC"/>
    <a:srgbClr val="C0C0C0"/>
    <a:srgbClr val="FFCCCC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 autoAdjust="0"/>
    <p:restoredTop sz="95501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01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Spectral Approaches to Nearest Neighbor Search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Alex </a:t>
            </a:r>
            <a:r>
              <a:rPr lang="en-US" sz="3600" dirty="0"/>
              <a:t>Andoni</a:t>
            </a:r>
          </a:p>
          <a:p>
            <a:pPr algn="ctr"/>
            <a:endParaRPr lang="en-US" sz="2600" dirty="0"/>
          </a:p>
          <a:p>
            <a:pPr algn="l"/>
            <a:r>
              <a:rPr lang="en-US" sz="2600" dirty="0" smtClean="0"/>
              <a:t>Joint work with:	</a:t>
            </a:r>
            <a:r>
              <a:rPr lang="en-US" sz="2600" dirty="0" err="1" smtClean="0"/>
              <a:t>Amirali</a:t>
            </a:r>
            <a:r>
              <a:rPr lang="en-US" sz="2600" dirty="0" smtClean="0"/>
              <a:t> Abdullah</a:t>
            </a:r>
          </a:p>
          <a:p>
            <a:pPr algn="l"/>
            <a:r>
              <a:rPr lang="en-US" sz="2600" dirty="0"/>
              <a:t>	</a:t>
            </a:r>
            <a:r>
              <a:rPr lang="en-US" sz="2600" dirty="0" smtClean="0"/>
              <a:t>		Ravi Kannan</a:t>
            </a:r>
          </a:p>
          <a:p>
            <a:pPr algn="l"/>
            <a:r>
              <a:rPr lang="en-US" sz="2600" dirty="0" smtClean="0"/>
              <a:t>			</a:t>
            </a:r>
            <a:r>
              <a:rPr lang="en-US" sz="2600" dirty="0" err="1" smtClean="0"/>
              <a:t>Robi</a:t>
            </a:r>
            <a:r>
              <a:rPr lang="en-US" sz="2600" dirty="0" smtClean="0"/>
              <a:t> </a:t>
            </a:r>
            <a:r>
              <a:rPr lang="en-US" sz="2600" dirty="0" err="1" smtClean="0"/>
              <a:t>Krauthgamer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vs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Data-aware projections often outperform (vanilla) random-projection methods</a:t>
            </a:r>
          </a:p>
          <a:p>
            <a:r>
              <a:rPr lang="en-US" dirty="0" smtClean="0"/>
              <a:t>But no guarantees (correctness or performance)</a:t>
            </a:r>
          </a:p>
          <a:p>
            <a:endParaRPr lang="en-US" dirty="0" smtClean="0"/>
          </a:p>
          <a:p>
            <a:r>
              <a:rPr lang="en-US" dirty="0" smtClean="0"/>
              <a:t>JL generally optimal </a:t>
            </a:r>
            <a:r>
              <a:rPr lang="en-US" dirty="0" smtClean="0">
                <a:solidFill>
                  <a:srgbClr val="0000CC"/>
                </a:solidFill>
              </a:rPr>
              <a:t>[Alo’03, JW’13]</a:t>
            </a:r>
          </a:p>
          <a:p>
            <a:pPr lvl="1"/>
            <a:r>
              <a:rPr lang="en-US" dirty="0" smtClean="0"/>
              <a:t>Even for some NNS regimes! </a:t>
            </a:r>
            <a:r>
              <a:rPr lang="en-US" dirty="0" smtClean="0">
                <a:solidFill>
                  <a:srgbClr val="0000CC"/>
                </a:solidFill>
              </a:rPr>
              <a:t>[AIP’06]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118556" y="1239915"/>
            <a:ext cx="499265" cy="499265"/>
          </a:xfrm>
          <a:prstGeom prst="plus">
            <a:avLst>
              <a:gd name="adj" fmla="val 3841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556" y="2289590"/>
            <a:ext cx="494092" cy="1152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145" y="4158695"/>
            <a:ext cx="8484810" cy="11905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do data-aware projections outperform random projections 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Algorithmic framework to study phenomenon?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</a:p>
          <a:p>
            <a:r>
              <a:rPr lang="en-US" dirty="0" smtClean="0"/>
              <a:t>Two spectral algorithms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“low-dimensional signal + large noise”</a:t>
                </a:r>
              </a:p>
              <a:p>
                <a:pPr lvl="1"/>
                <a:r>
                  <a:rPr lang="en-US" dirty="0" smtClean="0"/>
                  <a:t>inside high dimensional space</a:t>
                </a:r>
              </a:p>
              <a:p>
                <a:r>
                  <a:rPr lang="en-US" i="1" dirty="0" smtClean="0"/>
                  <a:t>Signal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/>
              </a:p>
              <a:p>
                <a:r>
                  <a:rPr lang="en-US" i="1" dirty="0" smtClean="0"/>
                  <a:t>Data</a:t>
                </a:r>
                <a:r>
                  <a:rPr lang="en-US" dirty="0" smtClean="0"/>
                  <a:t>: each point is </a:t>
                </a:r>
                <a:r>
                  <a:rPr lang="en-US" b="0" dirty="0" smtClean="0"/>
                  <a:t>perturbed by a full-dimensional Gaussian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2382915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959687" y="496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847412" y="6117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69132" y="55796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554879" y="5196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46605" y="3851455"/>
                <a:ext cx="48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05" y="3851455"/>
                <a:ext cx="4872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9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0955 -0.089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44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5989 0.067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33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-0.0776 -0.055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28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2969 0.1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50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6354 0.05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Data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 for “nearest neighbor”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everybody else</a:t>
                </a:r>
              </a:p>
              <a:p>
                <a:r>
                  <a:rPr lang="en-US" dirty="0" smtClean="0"/>
                  <a:t>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up to factors poly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roughly the </a:t>
                </a:r>
                <a:r>
                  <a:rPr lang="en-US" dirty="0" smtClean="0"/>
                  <a:t>limit </a:t>
                </a:r>
                <a:r>
                  <a:rPr lang="en-US" dirty="0"/>
                  <a:t>when nearest neighbor is still the same</a:t>
                </a:r>
              </a:p>
              <a:p>
                <a:r>
                  <a:rPr lang="en-US" dirty="0" smtClean="0"/>
                  <a:t>Noise is large: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dimensions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/>
                  <a:t> capture sub-constant mass</a:t>
                </a:r>
              </a:p>
              <a:p>
                <a:pPr lvl="1"/>
                <a:r>
                  <a:rPr lang="en-US" dirty="0" smtClean="0"/>
                  <a:t>JL would not work: after noise, gap very close to 1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6415440" y="395005"/>
            <a:ext cx="2423152" cy="203546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6971954" y="116649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6819554" y="23015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474616" y="1815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695221" y="64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916872" y="84611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Best we can hope for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ataset contains a “worst-case”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instance</a:t>
                </a:r>
                <a:endParaRPr lang="en-US" dirty="0"/>
              </a:p>
              <a:p>
                <a:r>
                  <a:rPr lang="en-US" dirty="0" smtClean="0"/>
                  <a:t>Reduction from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Spoiler: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Yes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30765" y="1662370"/>
                <a:ext cx="6794990" cy="1190555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NNS performance as if we are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dimensions 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65" y="1662370"/>
                <a:ext cx="6794990" cy="119055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SVD</a:t>
            </a:r>
          </a:p>
          <a:p>
            <a:pPr lvl="1"/>
            <a:r>
              <a:rPr lang="en-US" dirty="0" smtClean="0"/>
              <a:t>Top PCA direction: direction maximizing variance of the data</a:t>
            </a:r>
            <a:endParaRPr lang="en-US" dirty="0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940272" y="42283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590217" y="34602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362727" y="5418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398192" y="4765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1556222" y="51884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089482" y="3882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3668497" y="42283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709842" y="5726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3706902" y="495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22790" y="3697835"/>
            <a:ext cx="4035068" cy="178256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554752" y="44587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attempt via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Use PCA to find the “signal subspace”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top-k PCA space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roject everything and solve NNS there</a:t>
                </a:r>
              </a:p>
              <a:p>
                <a:r>
                  <a:rPr lang="en-US" dirty="0" smtClean="0"/>
                  <a:t>Does NOT work</a:t>
                </a:r>
              </a:p>
              <a:p>
                <a:pPr lvl="1"/>
                <a:r>
                  <a:rPr lang="en-US" dirty="0" smtClean="0">
                    <a:solidFill>
                      <a:srgbClr val="008000"/>
                    </a:solidFill>
                  </a:rPr>
                  <a:t>Sparse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signal directions </a:t>
                </a:r>
                <a:r>
                  <a:rPr lang="en-US" dirty="0" smtClean="0"/>
                  <a:t>overpowered by noise directions</a:t>
                </a:r>
              </a:p>
              <a:p>
                <a:r>
                  <a:rPr lang="en-US" dirty="0" smtClean="0"/>
                  <a:t>PCA is good only on “average”, not “worst-case”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379278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959687" y="49709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546914" y="62375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193057" y="481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995925" y="54644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603248" y="4965200"/>
            <a:ext cx="779667" cy="1497795"/>
          </a:xfrm>
          <a:prstGeom prst="line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9475" y="577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>
            <a:stCxn id="8" idx="5"/>
          </p:cNvCxnSpPr>
          <p:nvPr/>
        </p:nvCxnSpPr>
        <p:spPr>
          <a:xfrm>
            <a:off x="3323139" y="4942882"/>
            <a:ext cx="452513" cy="73124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2"/>
              <p:cNvSpPr txBox="1">
                <a:spLocks noChangeArrowheads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718153" y="563408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Extract “well-captured points”</a:t>
            </a:r>
          </a:p>
          <a:p>
            <a:pPr lvl="1"/>
            <a:r>
              <a:rPr lang="en-US" dirty="0" smtClean="0"/>
              <a:t>points with signal mostly inside top PCA space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work for large fraction of points</a:t>
            </a:r>
          </a:p>
          <a:p>
            <a:r>
              <a:rPr lang="en-US" dirty="0" smtClean="0"/>
              <a:t>Iterate on the rest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79278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959687" y="49709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546914" y="62375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193057" y="481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995925" y="54644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603248" y="4965200"/>
            <a:ext cx="779667" cy="1497795"/>
          </a:xfrm>
          <a:prstGeom prst="line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459475" y="577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/>
          <p:cNvCxnSpPr>
            <a:stCxn id="18" idx="5"/>
          </p:cNvCxnSpPr>
          <p:nvPr/>
        </p:nvCxnSpPr>
        <p:spPr>
          <a:xfrm>
            <a:off x="3323139" y="4942882"/>
            <a:ext cx="452513" cy="73124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2"/>
              <p:cNvSpPr txBox="1">
                <a:spLocks noChangeArrowheads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3718153" y="563408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 rot="19882610">
            <a:off x="1951775" y="5082446"/>
            <a:ext cx="4473609" cy="77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make “PCA work” :</a:t>
                </a:r>
              </a:p>
              <a:p>
                <a:pPr lvl="1"/>
                <a:r>
                  <a:rPr lang="en-US" dirty="0" smtClean="0"/>
                  <a:t>Nearly no noise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: ensuring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determined by heavy-enough spectral directions (dimension may be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Capture points whose signal fully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ell-captured: distance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explained by noise only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345979" y="1349466"/>
                <a:ext cx="5799155" cy="228673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top PCA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=points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well-captured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NNS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d.s.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on {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projected onto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}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Iterate on the remaining points,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query each NNS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d.s.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separately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79" y="1349466"/>
                <a:ext cx="5799155" cy="2286739"/>
              </a:xfrm>
              <a:prstGeom prst="roundRect">
                <a:avLst/>
              </a:prstGeom>
              <a:blipFill rotWithShape="0">
                <a:blip r:embed="rId3"/>
                <a:stretch>
                  <a:fillRect t="-1852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Generally want to say that “signal” stronger than “noise” (on average)</a:t>
                </a:r>
              </a:p>
              <a:p>
                <a:r>
                  <a:rPr lang="en-US" dirty="0" smtClean="0"/>
                  <a:t>Use random matrix theory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with entries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All singular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has Frobenius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Important directions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Important signal directions stronger than noise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8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of points</a:t>
                </a:r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 rotWithShape="0">
                <a:blip r:embed="rId3"/>
                <a:stretch>
                  <a:fillRect l="-945" t="-1346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of subspaces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Trickier than singular </a:t>
                </a:r>
                <a:r>
                  <a:rPr lang="en-US" i="1" dirty="0" smtClean="0"/>
                  <a:t>values</a:t>
                </a:r>
              </a:p>
              <a:p>
                <a:pPr lvl="1"/>
                <a:r>
                  <a:rPr lang="en-US" dirty="0" smtClean="0"/>
                  <a:t>Top singular </a:t>
                </a:r>
                <a:r>
                  <a:rPr lang="en-US" i="1" dirty="0" smtClean="0"/>
                  <a:t>vector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necessary stable under perturbation!</a:t>
                </a:r>
              </a:p>
              <a:p>
                <a:pPr lvl="1"/>
                <a:r>
                  <a:rPr lang="en-US" dirty="0" smtClean="0"/>
                  <a:t>Only true if second singular value much smaller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How to even define “closeness” of subspaces?</a:t>
                </a:r>
              </a:p>
              <a:p>
                <a:endParaRPr lang="en-US" dirty="0"/>
              </a:p>
              <a:p>
                <a:r>
                  <a:rPr lang="en-US" dirty="0" smtClean="0"/>
                  <a:t>To rescue:  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Wedin’s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sin-theta theorem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lim>
                    </m:limLow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ata 4"/>
          <p:cNvSpPr/>
          <p:nvPr/>
        </p:nvSpPr>
        <p:spPr>
          <a:xfrm>
            <a:off x="6108200" y="4849985"/>
            <a:ext cx="2765160" cy="883315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4275" y="4542745"/>
            <a:ext cx="2002525" cy="76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84275" y="5042010"/>
            <a:ext cx="1881845" cy="26883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83628" y="4714762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628" y="4714762"/>
                <a:ext cx="45179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7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Wedin’s</a:t>
            </a:r>
            <a:r>
              <a:rPr lang="en-US" dirty="0" smtClean="0"/>
              <a:t> sin-theta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Developed by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[Davis-Kahan’70], [Wedin’72]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Theorem:</a:t>
                </a:r>
                <a:endParaRPr lang="en-US" dirty="0"/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subspace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is the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Another way to see why we need to take directions with sufficiently heavy singular values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ata 4"/>
          <p:cNvSpPr/>
          <p:nvPr/>
        </p:nvSpPr>
        <p:spPr>
          <a:xfrm>
            <a:off x="6146605" y="2660900"/>
            <a:ext cx="2765160" cy="883315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22680" y="2353660"/>
            <a:ext cx="2002525" cy="76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22680" y="2852925"/>
            <a:ext cx="1881845" cy="26883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2033" y="252567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033" y="2525677"/>
                <a:ext cx="45179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issue: Conditioning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After an iteration, the noise is not random anymore!</a:t>
            </a:r>
          </a:p>
          <a:p>
            <a:pPr lvl="1"/>
            <a:r>
              <a:rPr lang="en-US" dirty="0" smtClean="0"/>
              <a:t>Conditioning because of selection of points (non-captured points)</a:t>
            </a:r>
          </a:p>
          <a:p>
            <a:endParaRPr lang="en-US" dirty="0" smtClean="0"/>
          </a:p>
          <a:p>
            <a:r>
              <a:rPr lang="en-US" dirty="0" smtClean="0"/>
              <a:t>Fix: estimate top PCA subspace from a small </a:t>
            </a:r>
            <a:r>
              <a:rPr lang="en-US" i="1" dirty="0" smtClean="0"/>
              <a:t>sample</a:t>
            </a:r>
            <a:r>
              <a:rPr lang="en-US" dirty="0" smtClean="0"/>
              <a:t> of the data</a:t>
            </a:r>
          </a:p>
          <a:p>
            <a:endParaRPr lang="en-US" dirty="0"/>
          </a:p>
          <a:p>
            <a:r>
              <a:rPr lang="en-US" dirty="0" smtClean="0"/>
              <a:t>Might be purely due to analysis</a:t>
            </a:r>
          </a:p>
          <a:p>
            <a:pPr lvl="1"/>
            <a:r>
              <a:rPr lang="en-US" dirty="0" smtClean="0"/>
              <a:t>But does not sound like a bad idea in practice 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Iterative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Can prove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iterations</a:t>
                </a:r>
              </a:p>
              <a:p>
                <a:r>
                  <a:rPr lang="en-US" dirty="0" smtClean="0"/>
                  <a:t>In each, we have NNS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dimensional space</a:t>
                </a:r>
              </a:p>
              <a:p>
                <a:r>
                  <a:rPr lang="en-US" dirty="0" smtClean="0"/>
                  <a:t>Overall 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Reduced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 NNS !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9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Algorithm: PCA-tree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Closer to algorithms used in practice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116770" y="492801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691625" y="496987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727090" y="4044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499600" y="593000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93095" y="56995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226355" y="439380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805370" y="47394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846715" y="623724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843775" y="554249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45245" y="4048161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90155" y="439380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54690" y="3971349"/>
            <a:ext cx="4301360" cy="21122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535065" y="52771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21776" y="4320857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767" y="4545899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00179" y="3736240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51015" y="3467406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62664" y="1700750"/>
                <a:ext cx="4301361" cy="165876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top PCA direction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Partition into slabs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Snap points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hyperplanes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Recurse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on each slice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" y="1700750"/>
                <a:ext cx="4301361" cy="1658761"/>
              </a:xfrm>
              <a:prstGeom prst="roundRect">
                <a:avLst/>
              </a:prstGeom>
              <a:blipFill rotWithShape="0">
                <a:blip r:embed="rId2"/>
                <a:stretch>
                  <a:fillRect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2988099" y="5775774"/>
            <a:ext cx="576382" cy="309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96992" y="5949401"/>
                <a:ext cx="844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5949401"/>
                <a:ext cx="8447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5224885" y="1954042"/>
                <a:ext cx="3686880" cy="115217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follow all tree paths that may contain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85" y="1954042"/>
                <a:ext cx="3686880" cy="1152175"/>
              </a:xfrm>
              <a:prstGeom prst="roundRect">
                <a:avLst/>
              </a:prstGeom>
              <a:blipFill rotWithShape="0">
                <a:blip r:embed="rId4"/>
                <a:stretch>
                  <a:fillRect l="-822" t="-5208" r="-180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iamond 37"/>
          <p:cNvSpPr/>
          <p:nvPr/>
        </p:nvSpPr>
        <p:spPr>
          <a:xfrm>
            <a:off x="6837895" y="3352190"/>
            <a:ext cx="619945" cy="268835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5691210" y="3621025"/>
            <a:ext cx="1456658" cy="924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2"/>
          </p:cNvCxnSpPr>
          <p:nvPr/>
        </p:nvCxnSpPr>
        <p:spPr>
          <a:xfrm>
            <a:off x="7147868" y="3621025"/>
            <a:ext cx="1538932" cy="924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2"/>
          </p:cNvCxnSpPr>
          <p:nvPr/>
        </p:nvCxnSpPr>
        <p:spPr>
          <a:xfrm flipH="1">
            <a:off x="6279804" y="3621025"/>
            <a:ext cx="868064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8" idx="2"/>
          </p:cNvCxnSpPr>
          <p:nvPr/>
        </p:nvCxnSpPr>
        <p:spPr>
          <a:xfrm flipH="1">
            <a:off x="6801539" y="3621025"/>
            <a:ext cx="346329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8" idx="2"/>
          </p:cNvCxnSpPr>
          <p:nvPr/>
        </p:nvCxnSpPr>
        <p:spPr>
          <a:xfrm>
            <a:off x="7147868" y="3621025"/>
            <a:ext cx="342912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</p:cNvCxnSpPr>
          <p:nvPr/>
        </p:nvCxnSpPr>
        <p:spPr>
          <a:xfrm>
            <a:off x="7147868" y="3621025"/>
            <a:ext cx="868063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7490780" y="48115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075675" y="3813050"/>
            <a:ext cx="1309970" cy="12917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6799490" y="3617550"/>
            <a:ext cx="1214392" cy="958905"/>
            <a:chOff x="6810151" y="3617550"/>
            <a:chExt cx="1214392" cy="958905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6810151" y="3617550"/>
              <a:ext cx="346329" cy="95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156480" y="3617550"/>
              <a:ext cx="342912" cy="95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156480" y="3617550"/>
              <a:ext cx="868063" cy="95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3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6" grpId="0" animBg="1"/>
      <p:bldP spid="36" grpId="0"/>
      <p:bldP spid="37" grpId="0" animBg="1"/>
      <p:bldP spid="38" grpId="0" animBg="1"/>
      <p:bldP spid="68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algorithmic modifications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Centering:</a:t>
            </a:r>
          </a:p>
          <a:p>
            <a:pPr lvl="1"/>
            <a:r>
              <a:rPr lang="en-US" dirty="0" smtClean="0"/>
              <a:t>Need to use centered PCA (subtract average)</a:t>
            </a:r>
          </a:p>
          <a:p>
            <a:pPr lvl="1"/>
            <a:r>
              <a:rPr lang="en-US" dirty="0" smtClean="0"/>
              <a:t>Otherwise errors from perturbations accumulate</a:t>
            </a:r>
            <a:endParaRPr lang="en-US" dirty="0"/>
          </a:p>
          <a:p>
            <a:r>
              <a:rPr lang="en-US" dirty="0" err="1" smtClean="0"/>
              <a:t>Sparsification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Need to </a:t>
            </a:r>
            <a:r>
              <a:rPr lang="en-US" dirty="0" err="1" smtClean="0"/>
              <a:t>sparsify</a:t>
            </a:r>
            <a:r>
              <a:rPr lang="en-US" dirty="0" smtClean="0"/>
              <a:t> the set of points in each node of the tree</a:t>
            </a:r>
          </a:p>
          <a:p>
            <a:pPr lvl="1"/>
            <a:r>
              <a:rPr lang="en-US" dirty="0" smtClean="0"/>
              <a:t>Otherwise can get a tight cluster: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ot enough variance in signal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ots of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62664" y="1278320"/>
                <a:ext cx="4301361" cy="165876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top PCA direction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Partition into slabs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Snap points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hyperplanes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Recurse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on each slice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" y="1278320"/>
                <a:ext cx="4301361" cy="1658761"/>
              </a:xfrm>
              <a:prstGeom prst="roundRect">
                <a:avLst/>
              </a:prstGeom>
              <a:blipFill rotWithShape="0">
                <a:blip r:embed="rId2"/>
                <a:stretch>
                  <a:fillRect b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224885" y="1531612"/>
                <a:ext cx="3686880" cy="115217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follow all tree paths that may contain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85" y="1531612"/>
                <a:ext cx="3686880" cy="1152175"/>
              </a:xfrm>
              <a:prstGeom prst="roundRect">
                <a:avLst/>
              </a:prstGeom>
              <a:blipFill rotWithShape="0">
                <a:blip r:embed="rId3"/>
                <a:stretch>
                  <a:fillRect l="-822" t="-5208" r="-180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0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“extreme” version of </a:t>
                </a:r>
                <a:r>
                  <a:rPr lang="en-US" i="1" dirty="0"/>
                  <a:t>Iterative PCA Algorithm:</a:t>
                </a:r>
              </a:p>
              <a:p>
                <a:pPr lvl="1"/>
                <a:r>
                  <a:rPr lang="en-US" dirty="0"/>
                  <a:t>just use the top PCA direction: guaranteed to have signal </a:t>
                </a:r>
                <a:r>
                  <a:rPr lang="en-US" dirty="0" smtClean="0"/>
                  <a:t>!</a:t>
                </a:r>
                <a:endParaRPr lang="en-US" dirty="0"/>
              </a:p>
              <a:p>
                <a:r>
                  <a:rPr lang="en-US" dirty="0" smtClean="0"/>
                  <a:t>Main lemma: the tree depth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ecause each discovered direction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napping: like </a:t>
                </a:r>
                <a:r>
                  <a:rPr lang="en-US" dirty="0" err="1" smtClean="0"/>
                  <a:t>orthogonolizing</a:t>
                </a:r>
                <a:r>
                  <a:rPr lang="en-US" dirty="0" smtClean="0"/>
                  <a:t> with respect to each one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annot have too many such directions</a:t>
                </a:r>
              </a:p>
              <a:p>
                <a:r>
                  <a:rPr lang="en-US" dirty="0" smtClean="0"/>
                  <a:t>Query 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Final theorem</a:t>
                </a:r>
                <a:r>
                  <a:rPr lang="en-US" dirty="0"/>
                  <a:t>: like NNS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-dimensional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Here:</a:t>
                </a:r>
              </a:p>
              <a:p>
                <a:pPr lvl="1"/>
                <a:r>
                  <a:rPr lang="en-US" dirty="0" smtClean="0"/>
                  <a:t>Model: “low-dimensional signal + large noise”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dirty="0" smtClean="0"/>
                  <a:t>ike NNS in low dimensional space</a:t>
                </a:r>
              </a:p>
              <a:p>
                <a:pPr lvl="1"/>
                <a:r>
                  <a:rPr lang="en-US" dirty="0" smtClean="0"/>
                  <a:t>via “right” adaptation of PCA</a:t>
                </a:r>
              </a:p>
              <a:p>
                <a:r>
                  <a:rPr lang="en-US" dirty="0" smtClean="0"/>
                  <a:t>Immediate questions:</a:t>
                </a:r>
              </a:p>
              <a:p>
                <a:pPr lvl="1"/>
                <a:r>
                  <a:rPr lang="en-US" dirty="0" smtClean="0"/>
                  <a:t>PCA-tree: like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space?</a:t>
                </a:r>
              </a:p>
              <a:p>
                <a:pPr lvl="1"/>
                <a:r>
                  <a:rPr lang="en-US" dirty="0" smtClean="0"/>
                  <a:t>Other, less-structured signal/noise models?</a:t>
                </a:r>
              </a:p>
              <a:p>
                <a:pPr lvl="1"/>
                <a:r>
                  <a:rPr lang="en-US" dirty="0" smtClean="0"/>
                  <a:t>Algorithms with runtime dependent on spectrum?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9595" y="1342390"/>
            <a:ext cx="8484810" cy="11905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do data-aware projections outperform random projections 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Algorithmic framework to study phenomenon?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Post-perspective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/>
              <a:t>Can data-aware projections help in </a:t>
            </a:r>
            <a:r>
              <a:rPr lang="en-US" i="1" dirty="0"/>
              <a:t>worst-case </a:t>
            </a:r>
            <a:r>
              <a:rPr lang="en-US" dirty="0"/>
              <a:t>situation?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Data-aware </a:t>
            </a:r>
            <a:r>
              <a:rPr lang="en-US" dirty="0"/>
              <a:t>LSH </a:t>
            </a:r>
            <a:r>
              <a:rPr lang="en-US" i="1" dirty="0"/>
              <a:t>provably better </a:t>
            </a:r>
            <a:r>
              <a:rPr lang="en-US" dirty="0"/>
              <a:t>than classic LSH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CC"/>
                </a:solidFill>
              </a:rPr>
              <a:t>	[A-Indyk-Nguyen-Razenshteyn’14], [A-</a:t>
            </a:r>
            <a:r>
              <a:rPr lang="en-US" dirty="0" err="1">
                <a:solidFill>
                  <a:srgbClr val="0000CC"/>
                </a:solidFill>
              </a:rPr>
              <a:t>Razenshteyn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  <a:endParaRPr lang="en-US" dirty="0">
              <a:solidFill>
                <a:srgbClr val="0000CC"/>
              </a:solidFill>
            </a:endParaRPr>
          </a:p>
          <a:p>
            <a:pPr lvl="1"/>
            <a:r>
              <a:rPr lang="en-US" dirty="0" smtClean="0"/>
              <a:t>Overall improve performance almost </a:t>
            </a:r>
            <a:r>
              <a:rPr lang="en-US" dirty="0" err="1" smtClean="0"/>
              <a:t>quadratically</a:t>
            </a:r>
            <a:endParaRPr lang="en-US" dirty="0" smtClean="0"/>
          </a:p>
          <a:p>
            <a:pPr lvl="1"/>
            <a:r>
              <a:rPr lang="en-US" dirty="0" smtClean="0"/>
              <a:t>But not based on (spectral) projections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andom data-dependent hash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Data-aware projections for LSH ?</a:t>
            </a:r>
            <a:endParaRPr lang="en-US" dirty="0"/>
          </a:p>
          <a:p>
            <a:r>
              <a:rPr lang="en-US" dirty="0" smtClean="0"/>
              <a:t>Instance-optimal partitions/projections?</a:t>
            </a:r>
          </a:p>
        </p:txBody>
      </p:sp>
    </p:spTree>
    <p:extLst>
      <p:ext uri="{BB962C8B-B14F-4D97-AF65-F5344CB8AC3E}">
        <p14:creationId xmlns:p14="http://schemas.microsoft.com/office/powerpoint/2010/main" val="33314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speech/image/video/music recognition, vector quantization,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Hamming,	Euclidean, </a:t>
            </a:r>
            <a:r>
              <a:rPr lang="en-US" sz="2100" dirty="0"/>
              <a:t>	</a:t>
            </a:r>
            <a:r>
              <a:rPr lang="en-US" sz="2100" dirty="0" smtClean="0"/>
              <a:t>			 edit distance, Earth-mover distance, etc…</a:t>
            </a:r>
          </a:p>
          <a:p>
            <a:pPr eaLnBrk="1" hangingPunct="1"/>
            <a:r>
              <a:rPr lang="en-US" sz="2500" dirty="0" smtClean="0"/>
              <a:t>Primitive for other problems</a:t>
            </a:r>
            <a:endParaRPr lang="en-US" sz="2100" dirty="0" smtClean="0"/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Curse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  <a:blipFill rotWithShape="0">
                <a:blip r:embed="rId2"/>
                <a:stretch>
                  <a:fillRect l="-741" t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94048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94048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r>
                  <a:rPr lang="en-US" dirty="0" smtClean="0"/>
                  <a:t>Given a query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𝑐</m:t>
                    </m:r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approximation</a:t>
                </a:r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r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andomized: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returned </a:t>
                </a:r>
                <a:r>
                  <a:rPr lang="en-US" dirty="0" smtClean="0">
                    <a:sym typeface="Symbol" pitchFamily="18" charset="2"/>
                  </a:rPr>
                  <a:t>with 90% probability</a:t>
                </a:r>
              </a:p>
              <a:p>
                <a:pPr lvl="1"/>
                <a:endParaRPr 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Heuristic perspective: gives a set of </a:t>
                </a:r>
                <a:r>
                  <a:rPr lang="en-US" i="1" dirty="0" smtClean="0">
                    <a:sym typeface="Symbol" pitchFamily="18" charset="2"/>
                  </a:rPr>
                  <a:t>candidates </a:t>
                </a:r>
                <a:r>
                  <a:rPr lang="en-US" dirty="0" smtClean="0">
                    <a:sym typeface="Symbol" pitchFamily="18" charset="2"/>
                  </a:rPr>
                  <a:t>(hopefully small)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7299325" y="4075113"/>
                <a:ext cx="38081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25" y="4075113"/>
                <a:ext cx="38081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7832725" y="3519488"/>
                <a:ext cx="4733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2725" y="3519488"/>
                <a:ext cx="47339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8027988" y="4471472"/>
                <a:ext cx="4509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7988" y="4471472"/>
                <a:ext cx="45095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1" grpId="0"/>
      <p:bldP spid="129062" grpId="0" animBg="1"/>
      <p:bldP spid="129062" grpId="1" animBg="1"/>
      <p:bldP spid="129063" grpId="0" animBg="1"/>
      <p:bldP spid="129066" grpId="0"/>
      <p:bldP spid="12907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35" y="687387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014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It’s all about space partitions 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Low-dimensional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00CC"/>
                </a:solidFill>
              </a:rPr>
              <a:t>[Arya-Mount’93], [Clarkson’94], [Arya-Mount-Netanyahu-Silverman-We’98], [Kleinberg’97], [Har-Peled’02],[Arya-Fonseca-Mount’11</a:t>
            </a:r>
            <a:r>
              <a:rPr lang="en-US" dirty="0" smtClean="0">
                <a:solidFill>
                  <a:srgbClr val="0000CC"/>
                </a:solidFill>
              </a:rPr>
              <a:t>],…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High-dimensional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00CC"/>
                </a:solidFill>
              </a:rPr>
              <a:t>[Indyk-Motwani’98], [Kushilevitz-Ostrovsky-Rabani’98], [Indyk’98, ‘01], [Gionis-Indyk-Motwani’99], [Charikar’02], [Datar-Immorlica-Indyk-Mirrokni’04], [Chakrabarti-Regev’04], [Panigrahy’06], [Ailon-Chazelle’06], [A-Indyk’06], [</a:t>
            </a:r>
            <a:r>
              <a:rPr lang="en-US" dirty="0" smtClean="0">
                <a:solidFill>
                  <a:srgbClr val="0000CC"/>
                </a:solidFill>
              </a:rPr>
              <a:t>A-Indyk-Nguyen-Razenshteyn’14], [A-Razenshteyn’14]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Low-dimensional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5190140" cy="4937760"/>
              </a:xfrm>
            </p:spPr>
            <p:txBody>
              <a:bodyPr/>
              <a:lstStyle/>
              <a:p>
                <a:r>
                  <a:rPr lang="en-US" dirty="0" err="1"/>
                  <a:t>k</a:t>
                </a:r>
                <a:r>
                  <a:rPr lang="en-US" dirty="0" err="1" smtClean="0"/>
                  <a:t>d</a:t>
                </a:r>
                <a:r>
                  <a:rPr lang="en-US" dirty="0" smtClean="0"/>
                  <a:t>-trees,…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runtime: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190140" cy="4937760"/>
              </a:xfrm>
              <a:blipFill rotWithShape="0">
                <a:blip r:embed="rId2"/>
                <a:stretch>
                  <a:fillRect l="-105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39878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3727090" y="32197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499600" y="51783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535065" y="45255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93095" y="4947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226355" y="36421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2805370" y="39878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46715" y="54856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843775" y="47175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19850" y="2876664"/>
            <a:ext cx="19202" cy="1533626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4260" y="4448695"/>
            <a:ext cx="4306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82915" y="4448695"/>
            <a:ext cx="0" cy="1591845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690155" y="364219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91625" y="42182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6761085" y="3006545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5647340" y="408188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7874830" y="4091300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9" idx="0"/>
          </p:cNvCxnSpPr>
          <p:nvPr/>
        </p:nvCxnSpPr>
        <p:spPr>
          <a:xfrm>
            <a:off x="7221946" y="3467405"/>
            <a:ext cx="1132947" cy="6238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</p:cNvCxnSpPr>
          <p:nvPr/>
        </p:nvCxnSpPr>
        <p:spPr>
          <a:xfrm flipH="1">
            <a:off x="6127403" y="3467405"/>
            <a:ext cx="1094543" cy="596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2"/>
          </p:cNvCxnSpPr>
          <p:nvPr/>
        </p:nvCxnSpPr>
        <p:spPr>
          <a:xfrm flipH="1">
            <a:off x="7778818" y="4552160"/>
            <a:ext cx="576075" cy="778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8354893" y="4552160"/>
            <a:ext cx="576074" cy="778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2"/>
          </p:cNvCxnSpPr>
          <p:nvPr/>
        </p:nvCxnSpPr>
        <p:spPr>
          <a:xfrm flipH="1">
            <a:off x="5522650" y="4542745"/>
            <a:ext cx="604753" cy="788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2"/>
          </p:cNvCxnSpPr>
          <p:nvPr/>
        </p:nvCxnSpPr>
        <p:spPr>
          <a:xfrm>
            <a:off x="6127403" y="4542745"/>
            <a:ext cx="542972" cy="788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712219" y="55618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232073" y="3532909"/>
            <a:ext cx="1184563" cy="1943100"/>
          </a:xfrm>
          <a:custGeom>
            <a:avLst/>
            <a:gdLst>
              <a:gd name="connsiteX0" fmla="*/ 0 w 1184563"/>
              <a:gd name="connsiteY0" fmla="*/ 0 h 1943100"/>
              <a:gd name="connsiteX1" fmla="*/ 155863 w 1184563"/>
              <a:gd name="connsiteY1" fmla="*/ 93518 h 1943100"/>
              <a:gd name="connsiteX2" fmla="*/ 280554 w 1184563"/>
              <a:gd name="connsiteY2" fmla="*/ 176646 h 1943100"/>
              <a:gd name="connsiteX3" fmla="*/ 322118 w 1184563"/>
              <a:gd name="connsiteY3" fmla="*/ 207818 h 1943100"/>
              <a:gd name="connsiteX4" fmla="*/ 405245 w 1184563"/>
              <a:gd name="connsiteY4" fmla="*/ 259773 h 1943100"/>
              <a:gd name="connsiteX5" fmla="*/ 436418 w 1184563"/>
              <a:gd name="connsiteY5" fmla="*/ 290946 h 1943100"/>
              <a:gd name="connsiteX6" fmla="*/ 488372 w 1184563"/>
              <a:gd name="connsiteY6" fmla="*/ 311727 h 1943100"/>
              <a:gd name="connsiteX7" fmla="*/ 561109 w 1184563"/>
              <a:gd name="connsiteY7" fmla="*/ 353291 h 1943100"/>
              <a:gd name="connsiteX8" fmla="*/ 602672 w 1184563"/>
              <a:gd name="connsiteY8" fmla="*/ 394855 h 1943100"/>
              <a:gd name="connsiteX9" fmla="*/ 644236 w 1184563"/>
              <a:gd name="connsiteY9" fmla="*/ 405246 h 1943100"/>
              <a:gd name="connsiteX10" fmla="*/ 685800 w 1184563"/>
              <a:gd name="connsiteY10" fmla="*/ 426027 h 1943100"/>
              <a:gd name="connsiteX11" fmla="*/ 716972 w 1184563"/>
              <a:gd name="connsiteY11" fmla="*/ 457200 h 1943100"/>
              <a:gd name="connsiteX12" fmla="*/ 758536 w 1184563"/>
              <a:gd name="connsiteY12" fmla="*/ 477982 h 1943100"/>
              <a:gd name="connsiteX13" fmla="*/ 800100 w 1184563"/>
              <a:gd name="connsiteY13" fmla="*/ 509155 h 1943100"/>
              <a:gd name="connsiteX14" fmla="*/ 862445 w 1184563"/>
              <a:gd name="connsiteY14" fmla="*/ 561109 h 1943100"/>
              <a:gd name="connsiteX15" fmla="*/ 883227 w 1184563"/>
              <a:gd name="connsiteY15" fmla="*/ 592282 h 1943100"/>
              <a:gd name="connsiteX16" fmla="*/ 914400 w 1184563"/>
              <a:gd name="connsiteY16" fmla="*/ 623455 h 1943100"/>
              <a:gd name="connsiteX17" fmla="*/ 935182 w 1184563"/>
              <a:gd name="connsiteY17" fmla="*/ 654627 h 1943100"/>
              <a:gd name="connsiteX18" fmla="*/ 966354 w 1184563"/>
              <a:gd name="connsiteY18" fmla="*/ 685800 h 1943100"/>
              <a:gd name="connsiteX19" fmla="*/ 1028700 w 1184563"/>
              <a:gd name="connsiteY19" fmla="*/ 779318 h 1943100"/>
              <a:gd name="connsiteX20" fmla="*/ 1059872 w 1184563"/>
              <a:gd name="connsiteY20" fmla="*/ 810491 h 1943100"/>
              <a:gd name="connsiteX21" fmla="*/ 1070263 w 1184563"/>
              <a:gd name="connsiteY21" fmla="*/ 841664 h 1943100"/>
              <a:gd name="connsiteX22" fmla="*/ 1122218 w 1184563"/>
              <a:gd name="connsiteY22" fmla="*/ 914400 h 1943100"/>
              <a:gd name="connsiteX23" fmla="*/ 1132609 w 1184563"/>
              <a:gd name="connsiteY23" fmla="*/ 945573 h 1943100"/>
              <a:gd name="connsiteX24" fmla="*/ 1153391 w 1184563"/>
              <a:gd name="connsiteY24" fmla="*/ 976746 h 1943100"/>
              <a:gd name="connsiteX25" fmla="*/ 1174172 w 1184563"/>
              <a:gd name="connsiteY25" fmla="*/ 1049482 h 1943100"/>
              <a:gd name="connsiteX26" fmla="*/ 1184563 w 1184563"/>
              <a:gd name="connsiteY26" fmla="*/ 1080655 h 1943100"/>
              <a:gd name="connsiteX27" fmla="*/ 1174172 w 1184563"/>
              <a:gd name="connsiteY27" fmla="*/ 1267691 h 1943100"/>
              <a:gd name="connsiteX28" fmla="*/ 1122218 w 1184563"/>
              <a:gd name="connsiteY28" fmla="*/ 1361209 h 1943100"/>
              <a:gd name="connsiteX29" fmla="*/ 1111827 w 1184563"/>
              <a:gd name="connsiteY29" fmla="*/ 1392382 h 1943100"/>
              <a:gd name="connsiteX30" fmla="*/ 1091045 w 1184563"/>
              <a:gd name="connsiteY30" fmla="*/ 1433946 h 1943100"/>
              <a:gd name="connsiteX31" fmla="*/ 1028700 w 1184563"/>
              <a:gd name="connsiteY31" fmla="*/ 1496291 h 1943100"/>
              <a:gd name="connsiteX32" fmla="*/ 987136 w 1184563"/>
              <a:gd name="connsiteY32" fmla="*/ 1548246 h 1943100"/>
              <a:gd name="connsiteX33" fmla="*/ 883227 w 1184563"/>
              <a:gd name="connsiteY33" fmla="*/ 1641764 h 1943100"/>
              <a:gd name="connsiteX34" fmla="*/ 820882 w 1184563"/>
              <a:gd name="connsiteY34" fmla="*/ 1683327 h 1943100"/>
              <a:gd name="connsiteX35" fmla="*/ 789709 w 1184563"/>
              <a:gd name="connsiteY35" fmla="*/ 1704109 h 1943100"/>
              <a:gd name="connsiteX36" fmla="*/ 758536 w 1184563"/>
              <a:gd name="connsiteY36" fmla="*/ 1735282 h 1943100"/>
              <a:gd name="connsiteX37" fmla="*/ 737754 w 1184563"/>
              <a:gd name="connsiteY37" fmla="*/ 1766455 h 1943100"/>
              <a:gd name="connsiteX38" fmla="*/ 706582 w 1184563"/>
              <a:gd name="connsiteY38" fmla="*/ 1787236 h 1943100"/>
              <a:gd name="connsiteX39" fmla="*/ 675409 w 1184563"/>
              <a:gd name="connsiteY39" fmla="*/ 1849582 h 1943100"/>
              <a:gd name="connsiteX40" fmla="*/ 665018 w 1184563"/>
              <a:gd name="connsiteY40" fmla="*/ 1880755 h 1943100"/>
              <a:gd name="connsiteX41" fmla="*/ 644236 w 1184563"/>
              <a:gd name="connsiteY41" fmla="*/ 1922318 h 1943100"/>
              <a:gd name="connsiteX42" fmla="*/ 633845 w 1184563"/>
              <a:gd name="connsiteY4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4563" h="1943100">
                <a:moveTo>
                  <a:pt x="0" y="0"/>
                </a:moveTo>
                <a:cubicBezTo>
                  <a:pt x="78356" y="39179"/>
                  <a:pt x="71227" y="32392"/>
                  <a:pt x="155863" y="93518"/>
                </a:cubicBezTo>
                <a:cubicBezTo>
                  <a:pt x="272623" y="177845"/>
                  <a:pt x="207869" y="152417"/>
                  <a:pt x="280554" y="176646"/>
                </a:cubicBezTo>
                <a:cubicBezTo>
                  <a:pt x="294409" y="187037"/>
                  <a:pt x="307708" y="198212"/>
                  <a:pt x="322118" y="207818"/>
                </a:cubicBezTo>
                <a:cubicBezTo>
                  <a:pt x="332253" y="214574"/>
                  <a:pt x="389749" y="246859"/>
                  <a:pt x="405245" y="259773"/>
                </a:cubicBezTo>
                <a:cubicBezTo>
                  <a:pt x="416534" y="269181"/>
                  <a:pt x="423957" y="283158"/>
                  <a:pt x="436418" y="290946"/>
                </a:cubicBezTo>
                <a:cubicBezTo>
                  <a:pt x="452235" y="300831"/>
                  <a:pt x="472067" y="302669"/>
                  <a:pt x="488372" y="311727"/>
                </a:cubicBezTo>
                <a:cubicBezTo>
                  <a:pt x="582736" y="364151"/>
                  <a:pt x="485655" y="328140"/>
                  <a:pt x="561109" y="353291"/>
                </a:cubicBezTo>
                <a:cubicBezTo>
                  <a:pt x="574963" y="367146"/>
                  <a:pt x="586057" y="384471"/>
                  <a:pt x="602672" y="394855"/>
                </a:cubicBezTo>
                <a:cubicBezTo>
                  <a:pt x="614782" y="402424"/>
                  <a:pt x="630864" y="400232"/>
                  <a:pt x="644236" y="405246"/>
                </a:cubicBezTo>
                <a:cubicBezTo>
                  <a:pt x="658740" y="410685"/>
                  <a:pt x="671945" y="419100"/>
                  <a:pt x="685800" y="426027"/>
                </a:cubicBezTo>
                <a:cubicBezTo>
                  <a:pt x="696191" y="436418"/>
                  <a:pt x="705014" y="448659"/>
                  <a:pt x="716972" y="457200"/>
                </a:cubicBezTo>
                <a:cubicBezTo>
                  <a:pt x="729577" y="466203"/>
                  <a:pt x="745401" y="469772"/>
                  <a:pt x="758536" y="477982"/>
                </a:cubicBezTo>
                <a:cubicBezTo>
                  <a:pt x="773222" y="487161"/>
                  <a:pt x="786007" y="499089"/>
                  <a:pt x="800100" y="509155"/>
                </a:cubicBezTo>
                <a:cubicBezTo>
                  <a:pt x="833757" y="533195"/>
                  <a:pt x="833906" y="526862"/>
                  <a:pt x="862445" y="561109"/>
                </a:cubicBezTo>
                <a:cubicBezTo>
                  <a:pt x="870440" y="570703"/>
                  <a:pt x="875232" y="582688"/>
                  <a:pt x="883227" y="592282"/>
                </a:cubicBezTo>
                <a:cubicBezTo>
                  <a:pt x="892635" y="603571"/>
                  <a:pt x="904992" y="612166"/>
                  <a:pt x="914400" y="623455"/>
                </a:cubicBezTo>
                <a:cubicBezTo>
                  <a:pt x="922395" y="633049"/>
                  <a:pt x="927187" y="645033"/>
                  <a:pt x="935182" y="654627"/>
                </a:cubicBezTo>
                <a:cubicBezTo>
                  <a:pt x="944589" y="665916"/>
                  <a:pt x="956791" y="674643"/>
                  <a:pt x="966354" y="685800"/>
                </a:cubicBezTo>
                <a:cubicBezTo>
                  <a:pt x="1035097" y="766001"/>
                  <a:pt x="958935" y="686298"/>
                  <a:pt x="1028700" y="779318"/>
                </a:cubicBezTo>
                <a:cubicBezTo>
                  <a:pt x="1037517" y="791074"/>
                  <a:pt x="1049481" y="800100"/>
                  <a:pt x="1059872" y="810491"/>
                </a:cubicBezTo>
                <a:cubicBezTo>
                  <a:pt x="1063336" y="820882"/>
                  <a:pt x="1064829" y="832154"/>
                  <a:pt x="1070263" y="841664"/>
                </a:cubicBezTo>
                <a:cubicBezTo>
                  <a:pt x="1089095" y="874620"/>
                  <a:pt x="1106132" y="882229"/>
                  <a:pt x="1122218" y="914400"/>
                </a:cubicBezTo>
                <a:cubicBezTo>
                  <a:pt x="1127116" y="924197"/>
                  <a:pt x="1127711" y="935776"/>
                  <a:pt x="1132609" y="945573"/>
                </a:cubicBezTo>
                <a:cubicBezTo>
                  <a:pt x="1138194" y="956743"/>
                  <a:pt x="1147806" y="965576"/>
                  <a:pt x="1153391" y="976746"/>
                </a:cubicBezTo>
                <a:cubicBezTo>
                  <a:pt x="1161698" y="993360"/>
                  <a:pt x="1169731" y="1033939"/>
                  <a:pt x="1174172" y="1049482"/>
                </a:cubicBezTo>
                <a:cubicBezTo>
                  <a:pt x="1177181" y="1060014"/>
                  <a:pt x="1181099" y="1070264"/>
                  <a:pt x="1184563" y="1080655"/>
                </a:cubicBezTo>
                <a:cubicBezTo>
                  <a:pt x="1181099" y="1143000"/>
                  <a:pt x="1180092" y="1205531"/>
                  <a:pt x="1174172" y="1267691"/>
                </a:cubicBezTo>
                <a:cubicBezTo>
                  <a:pt x="1169993" y="1311570"/>
                  <a:pt x="1137685" y="1314809"/>
                  <a:pt x="1122218" y="1361209"/>
                </a:cubicBezTo>
                <a:cubicBezTo>
                  <a:pt x="1118754" y="1371600"/>
                  <a:pt x="1116142" y="1382315"/>
                  <a:pt x="1111827" y="1392382"/>
                </a:cubicBezTo>
                <a:cubicBezTo>
                  <a:pt x="1105725" y="1406620"/>
                  <a:pt x="1100722" y="1421850"/>
                  <a:pt x="1091045" y="1433946"/>
                </a:cubicBezTo>
                <a:cubicBezTo>
                  <a:pt x="1072685" y="1456896"/>
                  <a:pt x="1028700" y="1496291"/>
                  <a:pt x="1028700" y="1496291"/>
                </a:cubicBezTo>
                <a:cubicBezTo>
                  <a:pt x="1010641" y="1550469"/>
                  <a:pt x="1031663" y="1508666"/>
                  <a:pt x="987136" y="1548246"/>
                </a:cubicBezTo>
                <a:cubicBezTo>
                  <a:pt x="897902" y="1627565"/>
                  <a:pt x="956931" y="1590171"/>
                  <a:pt x="883227" y="1641764"/>
                </a:cubicBezTo>
                <a:cubicBezTo>
                  <a:pt x="862766" y="1656087"/>
                  <a:pt x="841664" y="1669473"/>
                  <a:pt x="820882" y="1683327"/>
                </a:cubicBezTo>
                <a:cubicBezTo>
                  <a:pt x="810491" y="1690254"/>
                  <a:pt x="798540" y="1695278"/>
                  <a:pt x="789709" y="1704109"/>
                </a:cubicBezTo>
                <a:cubicBezTo>
                  <a:pt x="779318" y="1714500"/>
                  <a:pt x="767944" y="1723993"/>
                  <a:pt x="758536" y="1735282"/>
                </a:cubicBezTo>
                <a:cubicBezTo>
                  <a:pt x="750541" y="1744876"/>
                  <a:pt x="746585" y="1757624"/>
                  <a:pt x="737754" y="1766455"/>
                </a:cubicBezTo>
                <a:cubicBezTo>
                  <a:pt x="728924" y="1775285"/>
                  <a:pt x="716973" y="1780309"/>
                  <a:pt x="706582" y="1787236"/>
                </a:cubicBezTo>
                <a:cubicBezTo>
                  <a:pt x="680464" y="1865590"/>
                  <a:pt x="715696" y="1769009"/>
                  <a:pt x="675409" y="1849582"/>
                </a:cubicBezTo>
                <a:cubicBezTo>
                  <a:pt x="670511" y="1859379"/>
                  <a:pt x="669333" y="1870688"/>
                  <a:pt x="665018" y="1880755"/>
                </a:cubicBezTo>
                <a:cubicBezTo>
                  <a:pt x="658916" y="1894992"/>
                  <a:pt x="651163" y="1908464"/>
                  <a:pt x="644236" y="1922318"/>
                </a:cubicBezTo>
                <a:lnTo>
                  <a:pt x="633845" y="19431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igh-dimensional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Locality-Sensitive Hashing</a:t>
                </a:r>
              </a:p>
              <a:p>
                <a:r>
                  <a:rPr lang="en-US" dirty="0" smtClean="0"/>
                  <a:t>Crucial use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projections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Johnson-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Lindenstrauss</a:t>
                </a:r>
                <a:r>
                  <a:rPr lang="en-US" dirty="0" smtClean="0"/>
                  <a:t> Lemma: project to random subspace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r>
                  <a:rPr lang="en-US" dirty="0" smtClean="0"/>
                  <a:t>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94755"/>
            <a:ext cx="1981200" cy="365760"/>
          </a:xfr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45427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27090" y="3774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499600" y="5733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535065" y="508041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3095" y="5502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226355" y="4197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805370" y="45427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46715" y="60405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43775" y="52724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57200" y="4925575"/>
            <a:ext cx="4114800" cy="15484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42555" y="3352190"/>
            <a:ext cx="844911" cy="322602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690155" y="41971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6837895" y="3352190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5647340" y="4427530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2"/>
            <a:endCxn id="27" idx="0"/>
          </p:cNvCxnSpPr>
          <p:nvPr/>
        </p:nvCxnSpPr>
        <p:spPr>
          <a:xfrm flipH="1">
            <a:off x="6127403" y="3813050"/>
            <a:ext cx="1171353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2"/>
            <a:endCxn id="49" idx="0"/>
          </p:cNvCxnSpPr>
          <p:nvPr/>
        </p:nvCxnSpPr>
        <p:spPr>
          <a:xfrm>
            <a:off x="7298756" y="3813050"/>
            <a:ext cx="979327" cy="576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7798020" y="438912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5148075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6185010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7298755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8335690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27" idx="2"/>
            <a:endCxn id="52" idx="0"/>
          </p:cNvCxnSpPr>
          <p:nvPr/>
        </p:nvCxnSpPr>
        <p:spPr>
          <a:xfrm flipH="1">
            <a:off x="5628138" y="4888390"/>
            <a:ext cx="49926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7" idx="2"/>
            <a:endCxn id="53" idx="0"/>
          </p:cNvCxnSpPr>
          <p:nvPr/>
        </p:nvCxnSpPr>
        <p:spPr>
          <a:xfrm>
            <a:off x="6127403" y="4888390"/>
            <a:ext cx="537670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9" idx="2"/>
            <a:endCxn id="54" idx="0"/>
          </p:cNvCxnSpPr>
          <p:nvPr/>
        </p:nvCxnSpPr>
        <p:spPr>
          <a:xfrm flipH="1">
            <a:off x="7778818" y="4849985"/>
            <a:ext cx="499265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9" idx="2"/>
            <a:endCxn id="55" idx="0"/>
          </p:cNvCxnSpPr>
          <p:nvPr/>
        </p:nvCxnSpPr>
        <p:spPr>
          <a:xfrm>
            <a:off x="8278083" y="4849985"/>
            <a:ext cx="537670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1691625" y="47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15550" y="4158695"/>
            <a:ext cx="2573135" cy="1958655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4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Data-aware </a:t>
            </a:r>
            <a:r>
              <a:rPr lang="en-US" dirty="0" smtClean="0"/>
              <a:t>partitions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ptimize the partition to </a:t>
            </a:r>
            <a:r>
              <a:rPr lang="en-US" i="1" dirty="0" smtClean="0">
                <a:solidFill>
                  <a:srgbClr val="FF0000"/>
                </a:solidFill>
              </a:rPr>
              <a:t>your</a:t>
            </a:r>
            <a:r>
              <a:rPr lang="en-US" i="1" dirty="0" smtClean="0"/>
              <a:t>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PCA-tree </a:t>
            </a:r>
            <a:r>
              <a:rPr lang="en-US" dirty="0" smtClean="0">
                <a:solidFill>
                  <a:srgbClr val="0000CC"/>
                </a:solidFill>
              </a:rPr>
              <a:t>[S’91, M’01, VKD’09]</a:t>
            </a:r>
          </a:p>
          <a:p>
            <a:pPr lvl="1"/>
            <a:r>
              <a:rPr lang="en-US" dirty="0"/>
              <a:t>randomized </a:t>
            </a:r>
            <a:r>
              <a:rPr lang="en-US" dirty="0" err="1"/>
              <a:t>kd</a:t>
            </a:r>
            <a:r>
              <a:rPr lang="en-US" dirty="0"/>
              <a:t>-trees </a:t>
            </a:r>
            <a:r>
              <a:rPr lang="en-US" dirty="0">
                <a:solidFill>
                  <a:srgbClr val="0000CC"/>
                </a:solidFill>
              </a:rPr>
              <a:t>[</a:t>
            </a:r>
            <a:r>
              <a:rPr lang="en-US" dirty="0" smtClean="0">
                <a:solidFill>
                  <a:srgbClr val="0000CC"/>
                </a:solidFill>
              </a:rPr>
              <a:t>SAH08, ML09]</a:t>
            </a:r>
          </a:p>
          <a:p>
            <a:pPr lvl="1"/>
            <a:r>
              <a:rPr lang="en-US" dirty="0" smtClean="0"/>
              <a:t>spectral/PCA/semantic/WTA hashing </a:t>
            </a:r>
            <a:r>
              <a:rPr lang="en-US" dirty="0" smtClean="0">
                <a:solidFill>
                  <a:srgbClr val="0000CC"/>
                </a:solidFill>
              </a:rPr>
              <a:t>[WTF08, CKW09, SH09, YSRL11]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46579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691625" y="488838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27090" y="38898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499600" y="584851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3095" y="56180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226355" y="431231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805370" y="46579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46715" y="61557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43775" y="5387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06840" y="3966670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3775" y="4081884"/>
            <a:ext cx="1497795" cy="1420985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90155" y="431231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54690" y="3889859"/>
            <a:ext cx="4301360" cy="21122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3535065" y="519562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61930" y="3928264"/>
            <a:ext cx="806505" cy="253473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766965" y="3813049"/>
            <a:ext cx="1689820" cy="16514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2665" y="5272439"/>
            <a:ext cx="1689820" cy="61448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6837895" y="3851455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5647340" y="492679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8087277" y="492679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>
            <a:off x="7298756" y="4312315"/>
            <a:ext cx="1268584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27402" y="4312315"/>
            <a:ext cx="1171353" cy="596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triangle-theme</Template>
  <TotalTime>25030</TotalTime>
  <Words>995</Words>
  <Application>Microsoft Office PowerPoint</Application>
  <PresentationFormat>On-screen Show (4:3)</PresentationFormat>
  <Paragraphs>294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Bookman Old Style</vt:lpstr>
      <vt:lpstr>Gill Sans MT</vt:lpstr>
      <vt:lpstr>Arial Black</vt:lpstr>
      <vt:lpstr>Arial</vt:lpstr>
      <vt:lpstr>Wingdings</vt:lpstr>
      <vt:lpstr>Aharoni</vt:lpstr>
      <vt:lpstr>Wingdings 3</vt:lpstr>
      <vt:lpstr>Symbol</vt:lpstr>
      <vt:lpstr>Cambria Math</vt:lpstr>
      <vt:lpstr>triangle-theme</vt:lpstr>
      <vt:lpstr>Spectral Approaches to Nearest Neighbor Search</vt:lpstr>
      <vt:lpstr>Nearest Neighbor Search (NNS)</vt:lpstr>
      <vt:lpstr>Motivation</vt:lpstr>
      <vt:lpstr>Curse of dimensionality</vt:lpstr>
      <vt:lpstr>Approximate NNS</vt:lpstr>
      <vt:lpstr>NNS algorithms</vt:lpstr>
      <vt:lpstr>Low-dimensional</vt:lpstr>
      <vt:lpstr>High-dimensional</vt:lpstr>
      <vt:lpstr>Practice</vt:lpstr>
      <vt:lpstr>Practice vs Theory</vt:lpstr>
      <vt:lpstr>Plan for the rest</vt:lpstr>
      <vt:lpstr>Our model</vt:lpstr>
      <vt:lpstr>Model properties</vt:lpstr>
      <vt:lpstr>PowerPoint Presentation</vt:lpstr>
      <vt:lpstr>Tool: PCA</vt:lpstr>
      <vt:lpstr>Naïve attempt via PCA</vt:lpstr>
      <vt:lpstr>1st Algorithm: intuition</vt:lpstr>
      <vt:lpstr>Iterative PCA</vt:lpstr>
      <vt:lpstr>Analysis of PCA</vt:lpstr>
      <vt:lpstr>Closeness of subspaces ?</vt:lpstr>
      <vt:lpstr>Wedin’s sin-theta theorem</vt:lpstr>
      <vt:lpstr>Additional issue: Conditioning</vt:lpstr>
      <vt:lpstr>Performance of Iterative PCA</vt:lpstr>
      <vt:lpstr>2nd Algorithm: PCA-tree</vt:lpstr>
      <vt:lpstr>2 algorithmic modifications</vt:lpstr>
      <vt:lpstr>Analysis</vt:lpstr>
      <vt:lpstr>Wrap-up</vt:lpstr>
      <vt:lpstr>Post-perspective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andoni@mit.edu</cp:lastModifiedBy>
  <cp:revision>1949</cp:revision>
  <dcterms:created xsi:type="dcterms:W3CDTF">2008-03-04T22:47:46Z</dcterms:created>
  <dcterms:modified xsi:type="dcterms:W3CDTF">2014-11-04T20:50:57Z</dcterms:modified>
</cp:coreProperties>
</file>