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9" r:id="rId5"/>
    <p:sldId id="258" r:id="rId6"/>
    <p:sldId id="260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7" r:id="rId18"/>
    <p:sldId id="278" r:id="rId19"/>
    <p:sldId id="279" r:id="rId20"/>
    <p:sldId id="280" r:id="rId21"/>
    <p:sldId id="281" r:id="rId22"/>
    <p:sldId id="271" r:id="rId23"/>
    <p:sldId id="272" r:id="rId24"/>
    <p:sldId id="282" r:id="rId25"/>
    <p:sldId id="275" r:id="rId26"/>
    <p:sldId id="27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4C8B94-8E0E-4828-BAE0-CAD603179DCD}">
          <p14:sldIdLst>
            <p14:sldId id="256"/>
            <p14:sldId id="257"/>
            <p14:sldId id="276"/>
            <p14:sldId id="259"/>
            <p14:sldId id="258"/>
            <p14:sldId id="260"/>
            <p14:sldId id="274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7"/>
            <p14:sldId id="278"/>
            <p14:sldId id="279"/>
            <p14:sldId id="280"/>
            <p14:sldId id="281"/>
            <p14:sldId id="271"/>
            <p14:sldId id="272"/>
            <p14:sldId id="282"/>
            <p14:sldId id="275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1C7155-E652-4D2E-B8A7-EF9177CCD5B7}" type="doc">
      <dgm:prSet loTypeId="urn:microsoft.com/office/officeart/2005/8/layout/vList2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A5DEB17-3E47-45DB-B168-D059721D9692}">
      <dgm:prSet phldrT="[Text]"/>
      <dgm:spPr/>
      <dgm:t>
        <a:bodyPr/>
        <a:lstStyle/>
        <a:p>
          <a:r>
            <a:rPr lang="en-US" dirty="0"/>
            <a:t>Motivation: Why I was very surprised when I learned about</a:t>
          </a:r>
          <a:br>
            <a:rPr lang="en-US" dirty="0"/>
          </a:br>
          <a:r>
            <a:rPr lang="en-US" dirty="0"/>
            <a:t>mode connectivity.</a:t>
          </a:r>
        </a:p>
      </dgm:t>
    </dgm:pt>
    <dgm:pt modelId="{65B8C34D-7AE2-48F2-BC7D-CBF0A2ED0A68}" type="parTrans" cxnId="{77B85DDF-D097-450E-BCAE-9277249E692E}">
      <dgm:prSet/>
      <dgm:spPr/>
      <dgm:t>
        <a:bodyPr/>
        <a:lstStyle/>
        <a:p>
          <a:endParaRPr lang="en-US"/>
        </a:p>
      </dgm:t>
    </dgm:pt>
    <dgm:pt modelId="{2A01C075-8F7D-4EA1-B286-9459630132CB}" type="sibTrans" cxnId="{77B85DDF-D097-450E-BCAE-9277249E692E}">
      <dgm:prSet/>
      <dgm:spPr/>
      <dgm:t>
        <a:bodyPr/>
        <a:lstStyle/>
        <a:p>
          <a:endParaRPr lang="en-US"/>
        </a:p>
      </dgm:t>
    </dgm:pt>
    <dgm:pt modelId="{CB68AA46-E8FF-4807-9403-A616A235E0E6}">
      <dgm:prSet/>
      <dgm:spPr/>
      <dgm:t>
        <a:bodyPr/>
        <a:lstStyle/>
        <a:p>
          <a:r>
            <a:rPr lang="en-US" dirty="0"/>
            <a:t>Our results: </a:t>
          </a:r>
          <a:br>
            <a:rPr lang="en-US" dirty="0"/>
          </a:br>
          <a:r>
            <a:rPr lang="en-US" dirty="0"/>
            <a:t>Local min that are robust to dropout are connected.</a:t>
          </a:r>
        </a:p>
      </dgm:t>
    </dgm:pt>
    <dgm:pt modelId="{708D5FD3-72C5-4DDB-B486-F7C223247295}" type="parTrans" cxnId="{36E33033-095E-4F2C-A857-55C8FB2EEF40}">
      <dgm:prSet/>
      <dgm:spPr/>
      <dgm:t>
        <a:bodyPr/>
        <a:lstStyle/>
        <a:p>
          <a:endParaRPr lang="en-US"/>
        </a:p>
      </dgm:t>
    </dgm:pt>
    <dgm:pt modelId="{5BFA090E-2983-4CFE-9A0A-53FE43A9AE8D}" type="sibTrans" cxnId="{36E33033-095E-4F2C-A857-55C8FB2EEF40}">
      <dgm:prSet/>
      <dgm:spPr/>
      <dgm:t>
        <a:bodyPr/>
        <a:lstStyle/>
        <a:p>
          <a:endParaRPr lang="en-US"/>
        </a:p>
      </dgm:t>
    </dgm:pt>
    <dgm:pt modelId="{DB4CE65E-79AF-4456-9068-BF96CC14B2C7}">
      <dgm:prSet/>
      <dgm:spPr/>
      <dgm:t>
        <a:bodyPr/>
        <a:lstStyle/>
        <a:p>
          <a:r>
            <a:rPr lang="en-US" dirty="0"/>
            <a:t>Open problem:</a:t>
          </a:r>
          <a:br>
            <a:rPr lang="en-US" dirty="0"/>
          </a:br>
          <a:r>
            <a:rPr lang="en-US" dirty="0"/>
            <a:t>Mode connectivity and optimization?</a:t>
          </a:r>
        </a:p>
      </dgm:t>
    </dgm:pt>
    <dgm:pt modelId="{778E7203-5B50-467D-8E3B-20D9D4DEB435}" type="parTrans" cxnId="{7EE25196-199A-49AC-BA8F-22B15A5C6B4E}">
      <dgm:prSet/>
      <dgm:spPr/>
      <dgm:t>
        <a:bodyPr/>
        <a:lstStyle/>
        <a:p>
          <a:endParaRPr lang="en-US"/>
        </a:p>
      </dgm:t>
    </dgm:pt>
    <dgm:pt modelId="{54C6EF16-CA03-4F59-923E-E331AADCE508}" type="sibTrans" cxnId="{7EE25196-199A-49AC-BA8F-22B15A5C6B4E}">
      <dgm:prSet/>
      <dgm:spPr/>
      <dgm:t>
        <a:bodyPr/>
        <a:lstStyle/>
        <a:p>
          <a:endParaRPr lang="en-US"/>
        </a:p>
      </dgm:t>
    </dgm:pt>
    <dgm:pt modelId="{EBC92433-1731-4268-89ED-0E5651CB14E5}" type="pres">
      <dgm:prSet presAssocID="{4E1C7155-E652-4D2E-B8A7-EF9177CCD5B7}" presName="linear" presStyleCnt="0">
        <dgm:presLayoutVars>
          <dgm:animLvl val="lvl"/>
          <dgm:resizeHandles val="exact"/>
        </dgm:presLayoutVars>
      </dgm:prSet>
      <dgm:spPr/>
    </dgm:pt>
    <dgm:pt modelId="{F366C9A5-542A-4CCF-8FEC-5DFFA6EB7939}" type="pres">
      <dgm:prSet presAssocID="{CA5DEB17-3E47-45DB-B168-D059721D969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B080A95-DC17-4A11-A922-346A9D5D710F}" type="pres">
      <dgm:prSet presAssocID="{2A01C075-8F7D-4EA1-B286-9459630132CB}" presName="spacer" presStyleCnt="0"/>
      <dgm:spPr/>
    </dgm:pt>
    <dgm:pt modelId="{B342790F-F7B9-4C79-9968-4755C5E6BA48}" type="pres">
      <dgm:prSet presAssocID="{CB68AA46-E8FF-4807-9403-A616A235E0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962B70A-DD49-44DC-AE53-26E3A98F0268}" type="pres">
      <dgm:prSet presAssocID="{5BFA090E-2983-4CFE-9A0A-53FE43A9AE8D}" presName="spacer" presStyleCnt="0"/>
      <dgm:spPr/>
    </dgm:pt>
    <dgm:pt modelId="{1EE1BBDA-A6BD-41AE-B6D4-349ED820DBF9}" type="pres">
      <dgm:prSet presAssocID="{DB4CE65E-79AF-4456-9068-BF96CC14B2C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DB2AB1C-4951-495E-B4C7-4289B7D36371}" type="presOf" srcId="{DB4CE65E-79AF-4456-9068-BF96CC14B2C7}" destId="{1EE1BBDA-A6BD-41AE-B6D4-349ED820DBF9}" srcOrd="0" destOrd="0" presId="urn:microsoft.com/office/officeart/2005/8/layout/vList2"/>
    <dgm:cxn modelId="{36E33033-095E-4F2C-A857-55C8FB2EEF40}" srcId="{4E1C7155-E652-4D2E-B8A7-EF9177CCD5B7}" destId="{CB68AA46-E8FF-4807-9403-A616A235E0E6}" srcOrd="1" destOrd="0" parTransId="{708D5FD3-72C5-4DDB-B486-F7C223247295}" sibTransId="{5BFA090E-2983-4CFE-9A0A-53FE43A9AE8D}"/>
    <dgm:cxn modelId="{7EE25196-199A-49AC-BA8F-22B15A5C6B4E}" srcId="{4E1C7155-E652-4D2E-B8A7-EF9177CCD5B7}" destId="{DB4CE65E-79AF-4456-9068-BF96CC14B2C7}" srcOrd="2" destOrd="0" parTransId="{778E7203-5B50-467D-8E3B-20D9D4DEB435}" sibTransId="{54C6EF16-CA03-4F59-923E-E331AADCE508}"/>
    <dgm:cxn modelId="{F0B99CA9-26C7-41A8-85A2-80A39C2E3E31}" type="presOf" srcId="{CB68AA46-E8FF-4807-9403-A616A235E0E6}" destId="{B342790F-F7B9-4C79-9968-4755C5E6BA48}" srcOrd="0" destOrd="0" presId="urn:microsoft.com/office/officeart/2005/8/layout/vList2"/>
    <dgm:cxn modelId="{0E1ED4C5-A671-42CB-9726-40C1492607CF}" type="presOf" srcId="{4E1C7155-E652-4D2E-B8A7-EF9177CCD5B7}" destId="{EBC92433-1731-4268-89ED-0E5651CB14E5}" srcOrd="0" destOrd="0" presId="urn:microsoft.com/office/officeart/2005/8/layout/vList2"/>
    <dgm:cxn modelId="{77B85DDF-D097-450E-BCAE-9277249E692E}" srcId="{4E1C7155-E652-4D2E-B8A7-EF9177CCD5B7}" destId="{CA5DEB17-3E47-45DB-B168-D059721D9692}" srcOrd="0" destOrd="0" parTransId="{65B8C34D-7AE2-48F2-BC7D-CBF0A2ED0A68}" sibTransId="{2A01C075-8F7D-4EA1-B286-9459630132CB}"/>
    <dgm:cxn modelId="{68FED1F3-6745-4E4B-9283-08AA309ABB3B}" type="presOf" srcId="{CA5DEB17-3E47-45DB-B168-D059721D9692}" destId="{F366C9A5-542A-4CCF-8FEC-5DFFA6EB7939}" srcOrd="0" destOrd="0" presId="urn:microsoft.com/office/officeart/2005/8/layout/vList2"/>
    <dgm:cxn modelId="{0FB8E375-B506-40E0-934B-A0489610BE10}" type="presParOf" srcId="{EBC92433-1731-4268-89ED-0E5651CB14E5}" destId="{F366C9A5-542A-4CCF-8FEC-5DFFA6EB7939}" srcOrd="0" destOrd="0" presId="urn:microsoft.com/office/officeart/2005/8/layout/vList2"/>
    <dgm:cxn modelId="{750844E5-3D3D-4A53-8838-E2D2B6187426}" type="presParOf" srcId="{EBC92433-1731-4268-89ED-0E5651CB14E5}" destId="{AB080A95-DC17-4A11-A922-346A9D5D710F}" srcOrd="1" destOrd="0" presId="urn:microsoft.com/office/officeart/2005/8/layout/vList2"/>
    <dgm:cxn modelId="{7608763A-BB76-4F01-BA39-778911A2FCEA}" type="presParOf" srcId="{EBC92433-1731-4268-89ED-0E5651CB14E5}" destId="{B342790F-F7B9-4C79-9968-4755C5E6BA48}" srcOrd="2" destOrd="0" presId="urn:microsoft.com/office/officeart/2005/8/layout/vList2"/>
    <dgm:cxn modelId="{D1DF7453-0CB6-42F7-A1F6-5F2192612E48}" type="presParOf" srcId="{EBC92433-1731-4268-89ED-0E5651CB14E5}" destId="{E962B70A-DD49-44DC-AE53-26E3A98F0268}" srcOrd="3" destOrd="0" presId="urn:microsoft.com/office/officeart/2005/8/layout/vList2"/>
    <dgm:cxn modelId="{17F12592-DF14-4AF6-B02E-286D5D56D0C1}" type="presParOf" srcId="{EBC92433-1731-4268-89ED-0E5651CB14E5}" destId="{1EE1BBDA-A6BD-41AE-B6D4-349ED820DBF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4F68FF-6B71-4860-9E87-263C3B5BFC1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815A9897-523F-41AA-AC5E-4F94B6B1A16F}">
      <dgm:prSet phldrT="[Text]"/>
      <dgm:spPr/>
      <dgm:t>
        <a:bodyPr/>
        <a:lstStyle/>
        <a:p>
          <a:r>
            <a:rPr lang="en-US"/>
            <a:t>For neural networks, not all local/global min are connected, even in the overparametrized setting.</a:t>
          </a:r>
        </a:p>
      </dgm:t>
    </dgm:pt>
    <dgm:pt modelId="{9825D0F0-091D-4BB8-B0C4-6A461F80CF34}" type="parTrans" cxnId="{02C83B85-5B28-4398-835B-B1BEF88C3BCE}">
      <dgm:prSet/>
      <dgm:spPr/>
      <dgm:t>
        <a:bodyPr/>
        <a:lstStyle/>
        <a:p>
          <a:endParaRPr lang="en-US"/>
        </a:p>
      </dgm:t>
    </dgm:pt>
    <dgm:pt modelId="{F5464FEA-1389-4783-93F3-930545F32743}" type="sibTrans" cxnId="{02C83B85-5B28-4398-835B-B1BEF88C3BCE}">
      <dgm:prSet/>
      <dgm:spPr/>
      <dgm:t>
        <a:bodyPr/>
        <a:lstStyle/>
        <a:p>
          <a:endParaRPr lang="en-US"/>
        </a:p>
      </dgm:t>
    </dgm:pt>
    <dgm:pt modelId="{1F96F5FF-B018-4468-A7A2-FD94F1F0209B}">
      <dgm:prSet/>
      <dgm:spPr/>
      <dgm:t>
        <a:bodyPr/>
        <a:lstStyle/>
        <a:p>
          <a:r>
            <a:rPr lang="en-US" dirty="0"/>
            <a:t>Solutions that satisfy dropout/noise stability are connected.</a:t>
          </a:r>
        </a:p>
      </dgm:t>
    </dgm:pt>
    <dgm:pt modelId="{A2D0861F-78A0-4AF8-95F0-EF945A8B1218}" type="parTrans" cxnId="{824352BB-A33F-46A8-9886-1EC8F8314C34}">
      <dgm:prSet/>
      <dgm:spPr/>
      <dgm:t>
        <a:bodyPr/>
        <a:lstStyle/>
        <a:p>
          <a:endParaRPr lang="en-US"/>
        </a:p>
      </dgm:t>
    </dgm:pt>
    <dgm:pt modelId="{3F3A8A1C-FFC5-4266-8ADF-1F6F015D9A5D}" type="sibTrans" cxnId="{824352BB-A33F-46A8-9886-1EC8F8314C34}">
      <dgm:prSet/>
      <dgm:spPr/>
      <dgm:t>
        <a:bodyPr/>
        <a:lstStyle/>
        <a:p>
          <a:endParaRPr lang="en-US"/>
        </a:p>
      </dgm:t>
    </dgm:pt>
    <dgm:pt modelId="{68BC446E-1493-4C87-B1DA-0EDF4FA6AAC1}" type="pres">
      <dgm:prSet presAssocID="{A84F68FF-6B71-4860-9E87-263C3B5BFC18}" presName="linear" presStyleCnt="0">
        <dgm:presLayoutVars>
          <dgm:animLvl val="lvl"/>
          <dgm:resizeHandles val="exact"/>
        </dgm:presLayoutVars>
      </dgm:prSet>
      <dgm:spPr/>
    </dgm:pt>
    <dgm:pt modelId="{5A96E0E1-7BF1-417F-B678-2400E352AD73}" type="pres">
      <dgm:prSet presAssocID="{815A9897-523F-41AA-AC5E-4F94B6B1A16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00CD835-6E6A-46F1-969D-BBC57D7E1675}" type="pres">
      <dgm:prSet presAssocID="{F5464FEA-1389-4783-93F3-930545F32743}" presName="spacer" presStyleCnt="0"/>
      <dgm:spPr/>
    </dgm:pt>
    <dgm:pt modelId="{556CC9D6-8B0C-48AE-808A-4702D5327D04}" type="pres">
      <dgm:prSet presAssocID="{1F96F5FF-B018-4468-A7A2-FD94F1F0209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EB9B00B-2F5C-4D74-80F5-63FB0E751866}" type="presOf" srcId="{815A9897-523F-41AA-AC5E-4F94B6B1A16F}" destId="{5A96E0E1-7BF1-417F-B678-2400E352AD73}" srcOrd="0" destOrd="0" presId="urn:microsoft.com/office/officeart/2005/8/layout/vList2"/>
    <dgm:cxn modelId="{52242F1A-F19F-4432-A01E-204FF2106B10}" type="presOf" srcId="{A84F68FF-6B71-4860-9E87-263C3B5BFC18}" destId="{68BC446E-1493-4C87-B1DA-0EDF4FA6AAC1}" srcOrd="0" destOrd="0" presId="urn:microsoft.com/office/officeart/2005/8/layout/vList2"/>
    <dgm:cxn modelId="{02C83B85-5B28-4398-835B-B1BEF88C3BCE}" srcId="{A84F68FF-6B71-4860-9E87-263C3B5BFC18}" destId="{815A9897-523F-41AA-AC5E-4F94B6B1A16F}" srcOrd="0" destOrd="0" parTransId="{9825D0F0-091D-4BB8-B0C4-6A461F80CF34}" sibTransId="{F5464FEA-1389-4783-93F3-930545F32743}"/>
    <dgm:cxn modelId="{60570A97-EB9C-4BEF-B9C2-4489F5EFDA28}" type="presOf" srcId="{1F96F5FF-B018-4468-A7A2-FD94F1F0209B}" destId="{556CC9D6-8B0C-48AE-808A-4702D5327D04}" srcOrd="0" destOrd="0" presId="urn:microsoft.com/office/officeart/2005/8/layout/vList2"/>
    <dgm:cxn modelId="{824352BB-A33F-46A8-9886-1EC8F8314C34}" srcId="{A84F68FF-6B71-4860-9E87-263C3B5BFC18}" destId="{1F96F5FF-B018-4468-A7A2-FD94F1F0209B}" srcOrd="1" destOrd="0" parTransId="{A2D0861F-78A0-4AF8-95F0-EF945A8B1218}" sibTransId="{3F3A8A1C-FFC5-4266-8ADF-1F6F015D9A5D}"/>
    <dgm:cxn modelId="{EBD054D7-F6B7-4DE4-A6D5-A6D6E78A1EE6}" type="presParOf" srcId="{68BC446E-1493-4C87-B1DA-0EDF4FA6AAC1}" destId="{5A96E0E1-7BF1-417F-B678-2400E352AD73}" srcOrd="0" destOrd="0" presId="urn:microsoft.com/office/officeart/2005/8/layout/vList2"/>
    <dgm:cxn modelId="{BCE194E9-712D-42CD-8263-FA1F72D76B4E}" type="presParOf" srcId="{68BC446E-1493-4C87-B1DA-0EDF4FA6AAC1}" destId="{400CD835-6E6A-46F1-969D-BBC57D7E1675}" srcOrd="1" destOrd="0" presId="urn:microsoft.com/office/officeart/2005/8/layout/vList2"/>
    <dgm:cxn modelId="{5F8859E6-CC60-425A-AF9D-50108BA5995B}" type="presParOf" srcId="{68BC446E-1493-4C87-B1DA-0EDF4FA6AAC1}" destId="{556CC9D6-8B0C-48AE-808A-4702D5327D0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6C9A5-542A-4CCF-8FEC-5DFFA6EB7939}">
      <dsp:nvSpPr>
        <dsp:cNvPr id="0" name=""/>
        <dsp:cNvSpPr/>
      </dsp:nvSpPr>
      <dsp:spPr>
        <a:xfrm>
          <a:off x="0" y="111518"/>
          <a:ext cx="10515600" cy="13127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Motivation: Why I was very surprised when I learned about</a:t>
          </a:r>
          <a:br>
            <a:rPr lang="en-US" sz="3300" kern="1200" dirty="0"/>
          </a:br>
          <a:r>
            <a:rPr lang="en-US" sz="3300" kern="1200" dirty="0"/>
            <a:t>mode connectivity.</a:t>
          </a:r>
        </a:p>
      </dsp:txBody>
      <dsp:txXfrm>
        <a:off x="64083" y="175601"/>
        <a:ext cx="10387434" cy="1184574"/>
      </dsp:txXfrm>
    </dsp:sp>
    <dsp:sp modelId="{B342790F-F7B9-4C79-9968-4755C5E6BA48}">
      <dsp:nvSpPr>
        <dsp:cNvPr id="0" name=""/>
        <dsp:cNvSpPr/>
      </dsp:nvSpPr>
      <dsp:spPr>
        <a:xfrm>
          <a:off x="0" y="1519299"/>
          <a:ext cx="10515600" cy="13127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Our results: </a:t>
          </a:r>
          <a:br>
            <a:rPr lang="en-US" sz="3300" kern="1200" dirty="0"/>
          </a:br>
          <a:r>
            <a:rPr lang="en-US" sz="3300" kern="1200" dirty="0"/>
            <a:t>Local min that are robust to dropout are connected.</a:t>
          </a:r>
        </a:p>
      </dsp:txBody>
      <dsp:txXfrm>
        <a:off x="64083" y="1583382"/>
        <a:ext cx="10387434" cy="1184574"/>
      </dsp:txXfrm>
    </dsp:sp>
    <dsp:sp modelId="{1EE1BBDA-A6BD-41AE-B6D4-349ED820DBF9}">
      <dsp:nvSpPr>
        <dsp:cNvPr id="0" name=""/>
        <dsp:cNvSpPr/>
      </dsp:nvSpPr>
      <dsp:spPr>
        <a:xfrm>
          <a:off x="0" y="2927079"/>
          <a:ext cx="10515600" cy="13127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Open problem:</a:t>
          </a:r>
          <a:br>
            <a:rPr lang="en-US" sz="3300" kern="1200" dirty="0"/>
          </a:br>
          <a:r>
            <a:rPr lang="en-US" sz="3300" kern="1200" dirty="0"/>
            <a:t>Mode connectivity and optimization?</a:t>
          </a:r>
        </a:p>
      </dsp:txBody>
      <dsp:txXfrm>
        <a:off x="64083" y="2991162"/>
        <a:ext cx="10387434" cy="1184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6E0E1-7BF1-417F-B678-2400E352AD73}">
      <dsp:nvSpPr>
        <dsp:cNvPr id="0" name=""/>
        <dsp:cNvSpPr/>
      </dsp:nvSpPr>
      <dsp:spPr>
        <a:xfrm>
          <a:off x="0" y="568089"/>
          <a:ext cx="10515600" cy="1551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For neural networks, not all local/global min are connected, even in the overparametrized setting.</a:t>
          </a:r>
        </a:p>
      </dsp:txBody>
      <dsp:txXfrm>
        <a:off x="75734" y="643823"/>
        <a:ext cx="10364132" cy="1399952"/>
      </dsp:txXfrm>
    </dsp:sp>
    <dsp:sp modelId="{556CC9D6-8B0C-48AE-808A-4702D5327D04}">
      <dsp:nvSpPr>
        <dsp:cNvPr id="0" name=""/>
        <dsp:cNvSpPr/>
      </dsp:nvSpPr>
      <dsp:spPr>
        <a:xfrm>
          <a:off x="0" y="2231829"/>
          <a:ext cx="10515600" cy="1551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Solutions that satisfy dropout/noise stability are connected.</a:t>
          </a:r>
        </a:p>
      </dsp:txBody>
      <dsp:txXfrm>
        <a:off x="75734" y="2307563"/>
        <a:ext cx="10364132" cy="13999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4BFA8-4F68-40F2-99B2-3DAF9772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CAD82-4753-47AB-BA1A-74CE50A94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78FEC-DAD2-4239-82B2-A80412DB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2A553-447D-42F3-A292-F565B4E5B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00341-2DDC-4F15-8EB4-1A1DC14CC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2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5F96-6920-4DDE-9932-85BC72FA6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785F03-51FE-4035-82E6-2126632F5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98327-CE5D-4434-9F16-E39149075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919C-605C-4FC3-BC3F-0A4582BE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2655B-B52B-48F7-AAB7-57457FFB9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6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A6682-CE25-4E13-96F0-A5BFFFC06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C5F85B-D144-4942-B189-ACB43E064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7297B-48B8-48D4-9434-03E9A895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DF76-F8E3-498C-956F-0B62765CB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92140-2BAB-43CB-9B7D-CACA286C6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7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E5B00-DF11-42A1-ADAE-DBD107CB1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C172D-CD93-4747-80E4-B9993778D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B7D94-89BB-4950-9D0C-F2C381E7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872A4-EC76-4D49-A59B-69455DDE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3FE2F-CD73-43D4-B881-829A1F31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7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0CD8-7B3C-4FFD-AA48-59A83812C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FBF30-49CC-476D-8386-82487319C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AEF76-AD46-4F20-87EA-30206F46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CC14C-61C2-42F4-91F5-049B9C9E4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93566-4988-4BCE-ABC8-70EFC3924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65D2F-9A9B-4D61-8DD3-2BF462F03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4530B-36BF-4261-8E3D-2E48B424B5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F30DA-AF09-4039-BFF8-2C21A164C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C30B0-38A7-4C40-94F7-B2C7CC3D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2753D-A492-4309-9594-093B61A80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1ED0C-2DF1-4ADA-A551-C3591E75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9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D15A1-99BD-40A6-8BA2-320836B63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03AE7-50F5-4E4F-8B28-B4EBA8889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B0AEA-8AB0-4313-BDDE-B29A4C388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C9FA08-0238-44B5-8786-D6E2A8156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0DB7A2-D290-4286-8754-AC37955B4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9D27A-BB53-40FB-952D-8CF722DB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6A9A0D-F30C-4DC1-8D94-88958A3F9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F87959-54CA-4881-B1B4-9EAE04402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4C7C6-72D0-41E6-B7AF-659B1D102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C4647-984B-4697-A040-0DC7EFE4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49D11-4988-44AC-A16B-B1B1B1A2D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E8921A-69BA-4D7E-8006-F232CFE7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6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49577-D860-434F-AAE5-26FD4FA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8D8180-3CEB-40F5-A147-563DF701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F580B-D03C-4A40-A23F-F51D045B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0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9B7F-7CCE-4684-8E87-7C92AB22B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82F59-E160-4ED1-91F0-B0F7B66EE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B7C34-1A9D-41F5-BA59-CE0B71217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C21C0-F4B8-496F-82FC-6C8680CE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201EE-CD94-446A-8CA7-BF32DB58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3D913E-B70B-441E-834E-5E0B85401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1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0BAF0-EA7C-496B-A7F3-BDC8DC10A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3DFC89-1C95-4E6C-B6AC-072A4BE0B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2EC85-D495-4F21-81E4-50B43EF74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386B4-EF5A-44D4-A331-6DD5F4A0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1D3F6-431A-43A7-AB19-B915D89C3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DA675-9ACE-4D22-9879-39676421E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3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3E8D0D-47C6-4F68-B0D7-9A3B06128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3984A-61C2-40A6-8D6B-14AB80F91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B4C67-7F23-4A40-BE5A-ECC56A346C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CF45D-85DF-4783-BAB7-67FBD5A4B9D1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97989-BDD7-4545-BFB5-1AD1A68AA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2E05F-C080-4503-9E10-442088F6B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7E2EC-78B8-4AF4-B4E4-9E4167A3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8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science.stackexchange.com/questions/5706/what-is-the-dying-relu-problem-in-neural-network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offconvex.org/assets/modes.PNG">
            <a:extLst>
              <a:ext uri="{FF2B5EF4-FFF2-40B4-BE49-F238E27FC236}">
                <a16:creationId xmlns:a16="http://schemas.microsoft.com/office/drawing/2014/main" id="{89A6E373-E0D0-4BA6-86A8-46263568E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5429"/>
            <a:ext cx="3473478" cy="220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61C8C3-851E-487E-8F81-10B46AC19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483634" cy="2387600"/>
          </a:xfrm>
        </p:spPr>
        <p:txBody>
          <a:bodyPr>
            <a:normAutofit/>
          </a:bodyPr>
          <a:lstStyle/>
          <a:p>
            <a:r>
              <a:rPr lang="en-US" sz="4800" dirty="0"/>
              <a:t>Explaining Landscape Connectivity of Low-cost Solutions for Multilayer Nets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3D0E92-6BC5-4537-98F1-D9A43FD21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7086" y="3602038"/>
            <a:ext cx="8678094" cy="1655762"/>
          </a:xfrm>
        </p:spPr>
        <p:txBody>
          <a:bodyPr>
            <a:normAutofit/>
          </a:bodyPr>
          <a:lstStyle/>
          <a:p>
            <a:r>
              <a:rPr lang="en-US" dirty="0"/>
              <a:t>Rong Ge, Duke University</a:t>
            </a:r>
          </a:p>
          <a:p>
            <a:r>
              <a:rPr lang="en-US" dirty="0"/>
              <a:t>Joint work with Rohith </a:t>
            </a:r>
            <a:r>
              <a:rPr lang="en-US" dirty="0" err="1"/>
              <a:t>Kuditipudi</a:t>
            </a:r>
            <a:r>
              <a:rPr lang="en-US" dirty="0"/>
              <a:t>, Xiang Wang (Duke)</a:t>
            </a:r>
            <a:br>
              <a:rPr lang="en-US" dirty="0"/>
            </a:br>
            <a:r>
              <a:rPr lang="en-US" dirty="0"/>
              <a:t> Holden Lee, Yi Zhang, </a:t>
            </a:r>
            <a:r>
              <a:rPr lang="en-US" dirty="0" err="1"/>
              <a:t>Zhiyuan</a:t>
            </a:r>
            <a:r>
              <a:rPr lang="en-US" dirty="0"/>
              <a:t> Li, Wei Hu, Sanjeev Arora (Princeton)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245349F-068B-44BC-A6CF-3ADBE46073D1}"/>
              </a:ext>
            </a:extLst>
          </p:cNvPr>
          <p:cNvSpPr/>
          <p:nvPr/>
        </p:nvSpPr>
        <p:spPr>
          <a:xfrm>
            <a:off x="8695509" y="4673679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0CC5FB-5245-49D0-978F-65AF98D5F703}"/>
              </a:ext>
            </a:extLst>
          </p:cNvPr>
          <p:cNvSpPr/>
          <p:nvPr/>
        </p:nvSpPr>
        <p:spPr>
          <a:xfrm>
            <a:off x="8695508" y="5510997"/>
            <a:ext cx="1444535" cy="3309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31D419-D14F-4EA2-A2D7-DC2B606AD6E1}"/>
              </a:ext>
            </a:extLst>
          </p:cNvPr>
          <p:cNvSpPr/>
          <p:nvPr/>
        </p:nvSpPr>
        <p:spPr>
          <a:xfrm>
            <a:off x="8695509" y="5004604"/>
            <a:ext cx="1444534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9F3027F6-7A4B-49F5-955F-E2D59921A9AA}"/>
              </a:ext>
            </a:extLst>
          </p:cNvPr>
          <p:cNvSpPr/>
          <p:nvPr/>
        </p:nvSpPr>
        <p:spPr>
          <a:xfrm flipH="1">
            <a:off x="8800011" y="4287737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F458472-EC61-4C9C-B19D-1C0FD6285081}"/>
              </a:ext>
            </a:extLst>
          </p:cNvPr>
          <p:cNvSpPr/>
          <p:nvPr/>
        </p:nvSpPr>
        <p:spPr>
          <a:xfrm>
            <a:off x="8695507" y="5817425"/>
            <a:ext cx="2838995" cy="530887"/>
          </a:xfrm>
          <a:custGeom>
            <a:avLst/>
            <a:gdLst>
              <a:gd name="connsiteX0" fmla="*/ 0 w 2811780"/>
              <a:gd name="connsiteY0" fmla="*/ 22860 h 560070"/>
              <a:gd name="connsiteX1" fmla="*/ 0 w 2811780"/>
              <a:gd name="connsiteY1" fmla="*/ 560070 h 560070"/>
              <a:gd name="connsiteX2" fmla="*/ 2811780 w 2811780"/>
              <a:gd name="connsiteY2" fmla="*/ 548640 h 560070"/>
              <a:gd name="connsiteX3" fmla="*/ 1428750 w 2811780"/>
              <a:gd name="connsiteY3" fmla="*/ 0 h 560070"/>
              <a:gd name="connsiteX4" fmla="*/ 0 w 2811780"/>
              <a:gd name="connsiteY4" fmla="*/ 22860 h 56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780" h="560070">
                <a:moveTo>
                  <a:pt x="0" y="22860"/>
                </a:moveTo>
                <a:lnTo>
                  <a:pt x="0" y="560070"/>
                </a:lnTo>
                <a:lnTo>
                  <a:pt x="2811780" y="548640"/>
                </a:lnTo>
                <a:lnTo>
                  <a:pt x="1428750" y="0"/>
                </a:lnTo>
                <a:lnTo>
                  <a:pt x="0" y="2286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24F0D08-5F59-41F8-ADEF-6A05E3CCA0E7}"/>
              </a:ext>
            </a:extLst>
          </p:cNvPr>
          <p:cNvGrpSpPr/>
          <p:nvPr/>
        </p:nvGrpSpPr>
        <p:grpSpPr>
          <a:xfrm flipH="1">
            <a:off x="8998673" y="4287737"/>
            <a:ext cx="2847704" cy="2420980"/>
            <a:chOff x="4293325" y="4257475"/>
            <a:chExt cx="2847704" cy="242098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9159C3AA-9060-497F-9C1C-50F6A0E4D972}"/>
                </a:ext>
              </a:extLst>
            </p:cNvPr>
            <p:cNvSpPr/>
            <p:nvPr/>
          </p:nvSpPr>
          <p:spPr>
            <a:xfrm>
              <a:off x="4293327" y="4643417"/>
              <a:ext cx="1444534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C9B6FB39-8A12-4874-94C3-8E08BF3859D4}"/>
                </a:ext>
              </a:extLst>
            </p:cNvPr>
            <p:cNvSpPr/>
            <p:nvPr/>
          </p:nvSpPr>
          <p:spPr>
            <a:xfrm>
              <a:off x="4293326" y="5480735"/>
              <a:ext cx="1444535" cy="330924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41D888C-93D9-427D-AEEB-30846DAD743B}"/>
                </a:ext>
              </a:extLst>
            </p:cNvPr>
            <p:cNvSpPr/>
            <p:nvPr/>
          </p:nvSpPr>
          <p:spPr>
            <a:xfrm>
              <a:off x="4293326" y="6347530"/>
              <a:ext cx="2847703" cy="3309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D1E25AB-BF99-497E-8607-DC4F193B79F2}"/>
                </a:ext>
              </a:extLst>
            </p:cNvPr>
            <p:cNvSpPr/>
            <p:nvPr/>
          </p:nvSpPr>
          <p:spPr>
            <a:xfrm>
              <a:off x="4293327" y="4974342"/>
              <a:ext cx="1444534" cy="506391"/>
            </a:xfrm>
            <a:prstGeom prst="rect">
              <a:avLst/>
            </a:pr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A049E084-AD1F-4979-AFBF-3459FE62FBD3}"/>
                </a:ext>
              </a:extLst>
            </p:cNvPr>
            <p:cNvSpPr/>
            <p:nvPr/>
          </p:nvSpPr>
          <p:spPr>
            <a:xfrm flipH="1">
              <a:off x="4397829" y="4257475"/>
              <a:ext cx="1340032" cy="385940"/>
            </a:xfrm>
            <a:prstGeom prst="rtTriangle">
              <a:avLst/>
            </a:pr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EE3402A-C047-4A3C-9EEF-8705108C87BE}"/>
                </a:ext>
              </a:extLst>
            </p:cNvPr>
            <p:cNvSpPr/>
            <p:nvPr/>
          </p:nvSpPr>
          <p:spPr>
            <a:xfrm>
              <a:off x="4293325" y="5787163"/>
              <a:ext cx="2838995" cy="560367"/>
            </a:xfrm>
            <a:custGeom>
              <a:avLst/>
              <a:gdLst>
                <a:gd name="connsiteX0" fmla="*/ 0 w 2811780"/>
                <a:gd name="connsiteY0" fmla="*/ 22860 h 560070"/>
                <a:gd name="connsiteX1" fmla="*/ 0 w 2811780"/>
                <a:gd name="connsiteY1" fmla="*/ 560070 h 560070"/>
                <a:gd name="connsiteX2" fmla="*/ 2811780 w 2811780"/>
                <a:gd name="connsiteY2" fmla="*/ 548640 h 560070"/>
                <a:gd name="connsiteX3" fmla="*/ 1428750 w 2811780"/>
                <a:gd name="connsiteY3" fmla="*/ 0 h 560070"/>
                <a:gd name="connsiteX4" fmla="*/ 0 w 2811780"/>
                <a:gd name="connsiteY4" fmla="*/ 22860 h 56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1780" h="560070">
                  <a:moveTo>
                    <a:pt x="0" y="22860"/>
                  </a:moveTo>
                  <a:lnTo>
                    <a:pt x="0" y="560070"/>
                  </a:lnTo>
                  <a:lnTo>
                    <a:pt x="2811780" y="548640"/>
                  </a:lnTo>
                  <a:lnTo>
                    <a:pt x="1428750" y="0"/>
                  </a:lnTo>
                  <a:lnTo>
                    <a:pt x="0" y="22860"/>
                  </a:lnTo>
                  <a:close/>
                </a:path>
              </a:pathLst>
            </a:cu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215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D280E-6100-4434-A417-EF7E1153C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local min are connected?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A8001-B28E-4163-A32B-66A335770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local min found by standard optimization algorithms are known to be connected. </a:t>
            </a:r>
          </a:p>
          <a:p>
            <a:endParaRPr lang="en-US" dirty="0"/>
          </a:p>
          <a:p>
            <a:r>
              <a:rPr lang="en-US" dirty="0"/>
              <a:t>Properties of such local min?</a:t>
            </a:r>
          </a:p>
          <a:p>
            <a:pPr lvl="1"/>
            <a:r>
              <a:rPr lang="en-US" dirty="0"/>
              <a:t>Closely connected to the question of generalization/implicit regularization.</a:t>
            </a:r>
          </a:p>
          <a:p>
            <a:pPr lvl="1"/>
            <a:r>
              <a:rPr lang="en-US" dirty="0"/>
              <a:t>Many conjectures: “flat” local min, margin, etc.</a:t>
            </a:r>
          </a:p>
          <a:p>
            <a:endParaRPr lang="en-US" dirty="0"/>
          </a:p>
          <a:p>
            <a:r>
              <a:rPr lang="en-US" dirty="0"/>
              <a:t>This talk: Dropout stability</a:t>
            </a:r>
          </a:p>
        </p:txBody>
      </p:sp>
    </p:spTree>
    <p:extLst>
      <p:ext uri="{BB962C8B-B14F-4D97-AF65-F5344CB8AC3E}">
        <p14:creationId xmlns:p14="http://schemas.microsoft.com/office/powerpoint/2010/main" val="302044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B729EBE-F16B-41AE-B34B-3404CFAD757B}"/>
              </a:ext>
            </a:extLst>
          </p:cNvPr>
          <p:cNvSpPr/>
          <p:nvPr/>
        </p:nvSpPr>
        <p:spPr>
          <a:xfrm>
            <a:off x="524090" y="5178921"/>
            <a:ext cx="10448109" cy="10852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32662-E74E-4128-8F19-34AD071A8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Dropout stability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D721F1-7938-4834-87C0-F928B14C66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5790" y="1825624"/>
                <a:ext cx="10748010" cy="5146675"/>
              </a:xfrm>
            </p:spPr>
            <p:txBody>
              <a:bodyPr/>
              <a:lstStyle/>
              <a:p>
                <a:r>
                  <a:rPr lang="en-US" dirty="0"/>
                  <a:t>A network is </a:t>
                </a:r>
                <a:r>
                  <a:rPr lang="en-US" dirty="0">
                    <a:solidFill>
                      <a:srgbClr val="FF0000"/>
                    </a:solidFill>
                  </a:rPr>
                  <a:t>ε</a:t>
                </a:r>
                <a:r>
                  <a:rPr lang="en-US" dirty="0"/>
                  <a:t>-dropout stable, if zeroing out 50% nodes at every layer (and rescale others appropriately) increases its loss by at most </a:t>
                </a:r>
                <a:r>
                  <a:rPr lang="en-US" dirty="0">
                    <a:solidFill>
                      <a:srgbClr val="FF0000"/>
                    </a:solidFill>
                  </a:rPr>
                  <a:t>ε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Theorem: If both </a:t>
                </a:r>
                <a:r>
                  <a:rPr lang="el-GR" dirty="0">
                    <a:solidFill>
                      <a:srgbClr val="FF0000"/>
                    </a:solidFill>
                  </a:rPr>
                  <a:t>θ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A</a:t>
                </a:r>
                <a:r>
                  <a:rPr lang="en-US" dirty="0"/>
                  <a:t> and </a:t>
                </a:r>
                <a:r>
                  <a:rPr lang="el-GR" dirty="0">
                    <a:solidFill>
                      <a:srgbClr val="FF0000"/>
                    </a:solidFill>
                  </a:rPr>
                  <a:t>θ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B</a:t>
                </a:r>
                <a:r>
                  <a:rPr lang="en-US" dirty="0"/>
                  <a:t> are </a:t>
                </a:r>
                <a:r>
                  <a:rPr lang="en-US" dirty="0">
                    <a:solidFill>
                      <a:srgbClr val="FF0000"/>
                    </a:solidFill>
                  </a:rPr>
                  <a:t>ε</a:t>
                </a:r>
                <a:r>
                  <a:rPr lang="en-US" dirty="0"/>
                  <a:t>-dropout stable, then there exists a path between them with maximum loss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D721F1-7938-4834-87C0-F928B14C66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5790" y="1825624"/>
                <a:ext cx="10748010" cy="5146675"/>
              </a:xfrm>
              <a:blipFill>
                <a:blip r:embed="rId2"/>
                <a:stretch>
                  <a:fillRect l="-1020" t="-1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C5B47F0E-EB02-4880-B4C4-7BF4AA903F6A}"/>
              </a:ext>
            </a:extLst>
          </p:cNvPr>
          <p:cNvGrpSpPr/>
          <p:nvPr/>
        </p:nvGrpSpPr>
        <p:grpSpPr>
          <a:xfrm>
            <a:off x="1733006" y="2743200"/>
            <a:ext cx="2847703" cy="2420980"/>
            <a:chOff x="1733006" y="2743200"/>
            <a:chExt cx="2847703" cy="242098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444F3D3-73DD-454A-86AE-8C3A93664988}"/>
                </a:ext>
              </a:extLst>
            </p:cNvPr>
            <p:cNvSpPr/>
            <p:nvPr/>
          </p:nvSpPr>
          <p:spPr>
            <a:xfrm>
              <a:off x="1733006" y="3129142"/>
              <a:ext cx="2847703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3C1116E-1B30-4A39-9486-B82AC6B6BEFE}"/>
                </a:ext>
              </a:extLst>
            </p:cNvPr>
            <p:cNvSpPr/>
            <p:nvPr/>
          </p:nvSpPr>
          <p:spPr>
            <a:xfrm>
              <a:off x="1733006" y="3966459"/>
              <a:ext cx="2847703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2627773-6109-46E4-B820-316F84478005}"/>
                </a:ext>
              </a:extLst>
            </p:cNvPr>
            <p:cNvSpPr/>
            <p:nvPr/>
          </p:nvSpPr>
          <p:spPr>
            <a:xfrm>
              <a:off x="1733006" y="4833255"/>
              <a:ext cx="2847703" cy="3309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2517BBD5-5E9C-4CAC-BFCB-5A73C3356F3C}"/>
                </a:ext>
              </a:extLst>
            </p:cNvPr>
            <p:cNvSpPr/>
            <p:nvPr/>
          </p:nvSpPr>
          <p:spPr>
            <a:xfrm>
              <a:off x="1785257" y="2743200"/>
              <a:ext cx="2743200" cy="385942"/>
            </a:xfrm>
            <a:prstGeom prst="triangle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6E385E0-F27D-4B1C-B881-3AA2CE2FBBA5}"/>
                </a:ext>
              </a:extLst>
            </p:cNvPr>
            <p:cNvSpPr/>
            <p:nvPr/>
          </p:nvSpPr>
          <p:spPr>
            <a:xfrm>
              <a:off x="1733006" y="3460067"/>
              <a:ext cx="2847703" cy="506391"/>
            </a:xfrm>
            <a:prstGeom prst="rec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9E70917-44E9-4E9C-879A-8239ED708558}"/>
                </a:ext>
              </a:extLst>
            </p:cNvPr>
            <p:cNvSpPr/>
            <p:nvPr/>
          </p:nvSpPr>
          <p:spPr>
            <a:xfrm>
              <a:off x="1733006" y="4312124"/>
              <a:ext cx="2847703" cy="506391"/>
            </a:xfrm>
            <a:prstGeom prst="rec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A2BE3DE-E4B7-4FDC-9885-74B469E07E13}"/>
              </a:ext>
            </a:extLst>
          </p:cNvPr>
          <p:cNvGrpSpPr/>
          <p:nvPr/>
        </p:nvGrpSpPr>
        <p:grpSpPr>
          <a:xfrm>
            <a:off x="5145676" y="2757941"/>
            <a:ext cx="2847704" cy="2420980"/>
            <a:chOff x="7025095" y="2743200"/>
            <a:chExt cx="2847704" cy="2420980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C64C512C-D71D-4BAD-A790-C239C44BFB73}"/>
                </a:ext>
              </a:extLst>
            </p:cNvPr>
            <p:cNvSpPr/>
            <p:nvPr/>
          </p:nvSpPr>
          <p:spPr>
            <a:xfrm>
              <a:off x="7025097" y="3129142"/>
              <a:ext cx="1444534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45573FE0-DDB9-4526-8549-946C6991F19B}"/>
                </a:ext>
              </a:extLst>
            </p:cNvPr>
            <p:cNvSpPr/>
            <p:nvPr/>
          </p:nvSpPr>
          <p:spPr>
            <a:xfrm>
              <a:off x="7025096" y="3966460"/>
              <a:ext cx="1444535" cy="330924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191C1F22-0F02-40D1-AA60-9FB8E02CD819}"/>
                </a:ext>
              </a:extLst>
            </p:cNvPr>
            <p:cNvSpPr/>
            <p:nvPr/>
          </p:nvSpPr>
          <p:spPr>
            <a:xfrm>
              <a:off x="7025096" y="4833255"/>
              <a:ext cx="2847703" cy="3309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AF3E13C-535C-4154-9066-C62ED77E0886}"/>
                </a:ext>
              </a:extLst>
            </p:cNvPr>
            <p:cNvSpPr/>
            <p:nvPr/>
          </p:nvSpPr>
          <p:spPr>
            <a:xfrm>
              <a:off x="7025097" y="3460067"/>
              <a:ext cx="1444534" cy="506391"/>
            </a:xfrm>
            <a:prstGeom prst="rec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Triangle 29">
              <a:extLst>
                <a:ext uri="{FF2B5EF4-FFF2-40B4-BE49-F238E27FC236}">
                  <a16:creationId xmlns:a16="http://schemas.microsoft.com/office/drawing/2014/main" id="{BD967BAB-08B6-4C54-9084-48A785EEE1A7}"/>
                </a:ext>
              </a:extLst>
            </p:cNvPr>
            <p:cNvSpPr/>
            <p:nvPr/>
          </p:nvSpPr>
          <p:spPr>
            <a:xfrm flipH="1">
              <a:off x="7129599" y="2743200"/>
              <a:ext cx="1340032" cy="385940"/>
            </a:xfrm>
            <a:prstGeom prst="rtTriangle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A276565-EDD4-411F-94C4-923D912DE423}"/>
                </a:ext>
              </a:extLst>
            </p:cNvPr>
            <p:cNvSpPr/>
            <p:nvPr/>
          </p:nvSpPr>
          <p:spPr>
            <a:xfrm>
              <a:off x="7025095" y="4272888"/>
              <a:ext cx="2838995" cy="560367"/>
            </a:xfrm>
            <a:custGeom>
              <a:avLst/>
              <a:gdLst>
                <a:gd name="connsiteX0" fmla="*/ 0 w 2811780"/>
                <a:gd name="connsiteY0" fmla="*/ 22860 h 560070"/>
                <a:gd name="connsiteX1" fmla="*/ 0 w 2811780"/>
                <a:gd name="connsiteY1" fmla="*/ 560070 h 560070"/>
                <a:gd name="connsiteX2" fmla="*/ 2811780 w 2811780"/>
                <a:gd name="connsiteY2" fmla="*/ 548640 h 560070"/>
                <a:gd name="connsiteX3" fmla="*/ 1428750 w 2811780"/>
                <a:gd name="connsiteY3" fmla="*/ 0 h 560070"/>
                <a:gd name="connsiteX4" fmla="*/ 0 w 2811780"/>
                <a:gd name="connsiteY4" fmla="*/ 22860 h 56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1780" h="560070">
                  <a:moveTo>
                    <a:pt x="0" y="22860"/>
                  </a:moveTo>
                  <a:lnTo>
                    <a:pt x="0" y="560070"/>
                  </a:lnTo>
                  <a:lnTo>
                    <a:pt x="2811780" y="548640"/>
                  </a:lnTo>
                  <a:lnTo>
                    <a:pt x="1428750" y="0"/>
                  </a:lnTo>
                  <a:lnTo>
                    <a:pt x="0" y="22860"/>
                  </a:lnTo>
                  <a:close/>
                </a:path>
              </a:pathLst>
            </a:cu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BB359FB-C753-4FB3-A9D2-3924E2D86416}"/>
              </a:ext>
            </a:extLst>
          </p:cNvPr>
          <p:cNvGrpSpPr/>
          <p:nvPr/>
        </p:nvGrpSpPr>
        <p:grpSpPr>
          <a:xfrm>
            <a:off x="8277758" y="2785407"/>
            <a:ext cx="2847704" cy="2386144"/>
            <a:chOff x="7025095" y="2778036"/>
            <a:chExt cx="2847704" cy="2386144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D77FC1BD-D86A-47D9-9384-44740D07BA03}"/>
                </a:ext>
              </a:extLst>
            </p:cNvPr>
            <p:cNvSpPr/>
            <p:nvPr/>
          </p:nvSpPr>
          <p:spPr>
            <a:xfrm>
              <a:off x="7025097" y="3163978"/>
              <a:ext cx="1444534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279066DA-64F6-43A4-B6F9-AB516F68403F}"/>
                </a:ext>
              </a:extLst>
            </p:cNvPr>
            <p:cNvSpPr/>
            <p:nvPr/>
          </p:nvSpPr>
          <p:spPr>
            <a:xfrm>
              <a:off x="7025095" y="4028095"/>
              <a:ext cx="2838994" cy="299058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83960BD5-7AA1-4B63-B6CB-202AE578566F}"/>
                </a:ext>
              </a:extLst>
            </p:cNvPr>
            <p:cNvSpPr/>
            <p:nvPr/>
          </p:nvSpPr>
          <p:spPr>
            <a:xfrm>
              <a:off x="7025096" y="4833255"/>
              <a:ext cx="2847703" cy="3309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7A44B92-9B5D-49FB-8FD8-D0232ADBCBE8}"/>
                </a:ext>
              </a:extLst>
            </p:cNvPr>
            <p:cNvSpPr/>
            <p:nvPr/>
          </p:nvSpPr>
          <p:spPr>
            <a:xfrm>
              <a:off x="7033804" y="4325270"/>
              <a:ext cx="2830285" cy="506391"/>
            </a:xfrm>
            <a:prstGeom prst="rec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Triangle 30">
              <a:extLst>
                <a:ext uri="{FF2B5EF4-FFF2-40B4-BE49-F238E27FC236}">
                  <a16:creationId xmlns:a16="http://schemas.microsoft.com/office/drawing/2014/main" id="{D538C843-1E2F-4282-8F01-1E174D09A4A8}"/>
                </a:ext>
              </a:extLst>
            </p:cNvPr>
            <p:cNvSpPr/>
            <p:nvPr/>
          </p:nvSpPr>
          <p:spPr>
            <a:xfrm flipH="1">
              <a:off x="7129599" y="2778036"/>
              <a:ext cx="1340032" cy="385940"/>
            </a:xfrm>
            <a:prstGeom prst="rtTriangle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062FCF3-58FF-4F30-AF81-0A4535E8081E}"/>
                </a:ext>
              </a:extLst>
            </p:cNvPr>
            <p:cNvSpPr/>
            <p:nvPr/>
          </p:nvSpPr>
          <p:spPr>
            <a:xfrm>
              <a:off x="7025095" y="3465174"/>
              <a:ext cx="2838995" cy="560367"/>
            </a:xfrm>
            <a:custGeom>
              <a:avLst/>
              <a:gdLst>
                <a:gd name="connsiteX0" fmla="*/ 0 w 2811780"/>
                <a:gd name="connsiteY0" fmla="*/ 22860 h 560070"/>
                <a:gd name="connsiteX1" fmla="*/ 0 w 2811780"/>
                <a:gd name="connsiteY1" fmla="*/ 560070 h 560070"/>
                <a:gd name="connsiteX2" fmla="*/ 2811780 w 2811780"/>
                <a:gd name="connsiteY2" fmla="*/ 548640 h 560070"/>
                <a:gd name="connsiteX3" fmla="*/ 1428750 w 2811780"/>
                <a:gd name="connsiteY3" fmla="*/ 0 h 560070"/>
                <a:gd name="connsiteX4" fmla="*/ 0 w 2811780"/>
                <a:gd name="connsiteY4" fmla="*/ 22860 h 56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1780" h="560070">
                  <a:moveTo>
                    <a:pt x="0" y="22860"/>
                  </a:moveTo>
                  <a:lnTo>
                    <a:pt x="0" y="560070"/>
                  </a:lnTo>
                  <a:lnTo>
                    <a:pt x="2811780" y="548640"/>
                  </a:lnTo>
                  <a:lnTo>
                    <a:pt x="1428750" y="0"/>
                  </a:lnTo>
                  <a:lnTo>
                    <a:pt x="0" y="22860"/>
                  </a:lnTo>
                  <a:close/>
                </a:path>
              </a:pathLst>
            </a:cu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7545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DE438-6A1F-4F08-8FF6-7B26B334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steps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17571D1-B628-4380-BDA1-0D49CDF0322B}"/>
              </a:ext>
            </a:extLst>
          </p:cNvPr>
          <p:cNvSpPr/>
          <p:nvPr/>
        </p:nvSpPr>
        <p:spPr>
          <a:xfrm>
            <a:off x="601436" y="1883659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0D62D2C-719A-45D8-9FBB-20DD4E28671E}"/>
              </a:ext>
            </a:extLst>
          </p:cNvPr>
          <p:cNvSpPr/>
          <p:nvPr/>
        </p:nvSpPr>
        <p:spPr>
          <a:xfrm>
            <a:off x="601436" y="2720976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1BD3247-33A0-4357-A2CD-A486CDEB0787}"/>
              </a:ext>
            </a:extLst>
          </p:cNvPr>
          <p:cNvSpPr/>
          <p:nvPr/>
        </p:nvSpPr>
        <p:spPr>
          <a:xfrm>
            <a:off x="601436" y="3587772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A233DD0D-6D71-4FC8-B7F6-9D7ED1990A22}"/>
              </a:ext>
            </a:extLst>
          </p:cNvPr>
          <p:cNvSpPr/>
          <p:nvPr/>
        </p:nvSpPr>
        <p:spPr>
          <a:xfrm>
            <a:off x="653687" y="1497717"/>
            <a:ext cx="2743200" cy="385942"/>
          </a:xfrm>
          <a:prstGeom prst="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284A72-733F-4D77-AC41-EBE109C717DF}"/>
              </a:ext>
            </a:extLst>
          </p:cNvPr>
          <p:cNvSpPr/>
          <p:nvPr/>
        </p:nvSpPr>
        <p:spPr>
          <a:xfrm>
            <a:off x="601436" y="2214584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A11002-6564-40BC-8F5B-6B9DFC33DBF0}"/>
              </a:ext>
            </a:extLst>
          </p:cNvPr>
          <p:cNvSpPr/>
          <p:nvPr/>
        </p:nvSpPr>
        <p:spPr>
          <a:xfrm>
            <a:off x="601436" y="3066641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2CF6289-6ECF-40B0-9401-C19CFA8954D4}"/>
              </a:ext>
            </a:extLst>
          </p:cNvPr>
          <p:cNvSpPr/>
          <p:nvPr/>
        </p:nvSpPr>
        <p:spPr>
          <a:xfrm>
            <a:off x="601436" y="4643417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97863C6-7DE2-4E06-988E-6E4A741CFF36}"/>
              </a:ext>
            </a:extLst>
          </p:cNvPr>
          <p:cNvSpPr/>
          <p:nvPr/>
        </p:nvSpPr>
        <p:spPr>
          <a:xfrm>
            <a:off x="601436" y="5480734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2EEC3C0-142F-4979-A747-633CB6C0EC7F}"/>
              </a:ext>
            </a:extLst>
          </p:cNvPr>
          <p:cNvSpPr/>
          <p:nvPr/>
        </p:nvSpPr>
        <p:spPr>
          <a:xfrm>
            <a:off x="601436" y="6347530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E6BBB518-A800-47FE-8763-3B3326EEF537}"/>
              </a:ext>
            </a:extLst>
          </p:cNvPr>
          <p:cNvSpPr/>
          <p:nvPr/>
        </p:nvSpPr>
        <p:spPr>
          <a:xfrm>
            <a:off x="653687" y="4257475"/>
            <a:ext cx="2743200" cy="385942"/>
          </a:xfrm>
          <a:prstGeom prst="triangle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900B04-8AE1-4D47-8639-0596FB02C443}"/>
              </a:ext>
            </a:extLst>
          </p:cNvPr>
          <p:cNvSpPr/>
          <p:nvPr/>
        </p:nvSpPr>
        <p:spPr>
          <a:xfrm>
            <a:off x="601436" y="4974342"/>
            <a:ext cx="2847703" cy="506391"/>
          </a:xfrm>
          <a:prstGeom prst="rect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05CA34-C490-4D38-BD08-17D6483032A0}"/>
              </a:ext>
            </a:extLst>
          </p:cNvPr>
          <p:cNvSpPr/>
          <p:nvPr/>
        </p:nvSpPr>
        <p:spPr>
          <a:xfrm>
            <a:off x="601436" y="5826399"/>
            <a:ext cx="2847703" cy="506391"/>
          </a:xfrm>
          <a:prstGeom prst="rect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E13910F-ADE2-4F9C-8040-8620596E572D}"/>
              </a:ext>
            </a:extLst>
          </p:cNvPr>
          <p:cNvGrpSpPr/>
          <p:nvPr/>
        </p:nvGrpSpPr>
        <p:grpSpPr>
          <a:xfrm flipH="1">
            <a:off x="4293325" y="4257475"/>
            <a:ext cx="2847704" cy="2420980"/>
            <a:chOff x="4293325" y="4257475"/>
            <a:chExt cx="2847704" cy="2420980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8AC3854F-EBCB-4725-A992-FD4934082178}"/>
                </a:ext>
              </a:extLst>
            </p:cNvPr>
            <p:cNvSpPr/>
            <p:nvPr/>
          </p:nvSpPr>
          <p:spPr>
            <a:xfrm>
              <a:off x="4293327" y="4643417"/>
              <a:ext cx="1444534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9111D77B-E9BE-4490-B0C7-D1680ECA2614}"/>
                </a:ext>
              </a:extLst>
            </p:cNvPr>
            <p:cNvSpPr/>
            <p:nvPr/>
          </p:nvSpPr>
          <p:spPr>
            <a:xfrm>
              <a:off x="4293326" y="5480735"/>
              <a:ext cx="1444535" cy="330924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414A743D-4F30-4837-B75D-7E20745A45AC}"/>
                </a:ext>
              </a:extLst>
            </p:cNvPr>
            <p:cNvSpPr/>
            <p:nvPr/>
          </p:nvSpPr>
          <p:spPr>
            <a:xfrm>
              <a:off x="4293326" y="6347530"/>
              <a:ext cx="2847703" cy="3309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06D90E9-BEFE-4B84-A388-01EF0531FF2F}"/>
                </a:ext>
              </a:extLst>
            </p:cNvPr>
            <p:cNvSpPr/>
            <p:nvPr/>
          </p:nvSpPr>
          <p:spPr>
            <a:xfrm>
              <a:off x="4293327" y="4974342"/>
              <a:ext cx="1444534" cy="506391"/>
            </a:xfrm>
            <a:prstGeom prst="rect">
              <a:avLst/>
            </a:pr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5B6A55DF-58A0-4E22-8EE7-6098B3D1741C}"/>
                </a:ext>
              </a:extLst>
            </p:cNvPr>
            <p:cNvSpPr/>
            <p:nvPr/>
          </p:nvSpPr>
          <p:spPr>
            <a:xfrm flipH="1">
              <a:off x="4397829" y="4257475"/>
              <a:ext cx="1340032" cy="385940"/>
            </a:xfrm>
            <a:prstGeom prst="rtTriangle">
              <a:avLst/>
            </a:pr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D4BE328-C1E7-4371-995F-8141D0072C5F}"/>
                </a:ext>
              </a:extLst>
            </p:cNvPr>
            <p:cNvSpPr/>
            <p:nvPr/>
          </p:nvSpPr>
          <p:spPr>
            <a:xfrm>
              <a:off x="4293325" y="5787163"/>
              <a:ext cx="2838995" cy="560367"/>
            </a:xfrm>
            <a:custGeom>
              <a:avLst/>
              <a:gdLst>
                <a:gd name="connsiteX0" fmla="*/ 0 w 2811780"/>
                <a:gd name="connsiteY0" fmla="*/ 22860 h 560070"/>
                <a:gd name="connsiteX1" fmla="*/ 0 w 2811780"/>
                <a:gd name="connsiteY1" fmla="*/ 560070 h 560070"/>
                <a:gd name="connsiteX2" fmla="*/ 2811780 w 2811780"/>
                <a:gd name="connsiteY2" fmla="*/ 548640 h 560070"/>
                <a:gd name="connsiteX3" fmla="*/ 1428750 w 2811780"/>
                <a:gd name="connsiteY3" fmla="*/ 0 h 560070"/>
                <a:gd name="connsiteX4" fmla="*/ 0 w 2811780"/>
                <a:gd name="connsiteY4" fmla="*/ 22860 h 56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1780" h="560070">
                  <a:moveTo>
                    <a:pt x="0" y="22860"/>
                  </a:moveTo>
                  <a:lnTo>
                    <a:pt x="0" y="560070"/>
                  </a:lnTo>
                  <a:lnTo>
                    <a:pt x="2811780" y="548640"/>
                  </a:lnTo>
                  <a:lnTo>
                    <a:pt x="1428750" y="0"/>
                  </a:lnTo>
                  <a:lnTo>
                    <a:pt x="0" y="22860"/>
                  </a:lnTo>
                  <a:close/>
                </a:path>
              </a:pathLst>
            </a:cu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921CD44-A151-4E63-9742-BBE7EE445B48}"/>
              </a:ext>
            </a:extLst>
          </p:cNvPr>
          <p:cNvSpPr/>
          <p:nvPr/>
        </p:nvSpPr>
        <p:spPr>
          <a:xfrm>
            <a:off x="8408127" y="2844879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D16C4971-BA9B-4C67-84B6-B231B77535A5}"/>
              </a:ext>
            </a:extLst>
          </p:cNvPr>
          <p:cNvSpPr/>
          <p:nvPr/>
        </p:nvSpPr>
        <p:spPr>
          <a:xfrm>
            <a:off x="8408126" y="3682197"/>
            <a:ext cx="1444535" cy="3309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A308408-3AC3-42D0-9163-06D6F52A36C0}"/>
              </a:ext>
            </a:extLst>
          </p:cNvPr>
          <p:cNvSpPr/>
          <p:nvPr/>
        </p:nvSpPr>
        <p:spPr>
          <a:xfrm>
            <a:off x="8408127" y="3175804"/>
            <a:ext cx="1444534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Triangle 32">
            <a:extLst>
              <a:ext uri="{FF2B5EF4-FFF2-40B4-BE49-F238E27FC236}">
                <a16:creationId xmlns:a16="http://schemas.microsoft.com/office/drawing/2014/main" id="{712AD7EA-8F46-4CAB-9B67-1F1677EAFD7C}"/>
              </a:ext>
            </a:extLst>
          </p:cNvPr>
          <p:cNvSpPr/>
          <p:nvPr/>
        </p:nvSpPr>
        <p:spPr>
          <a:xfrm flipH="1">
            <a:off x="8512629" y="2458937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2861E52-433E-42FC-ADB9-31D218825C8C}"/>
              </a:ext>
            </a:extLst>
          </p:cNvPr>
          <p:cNvSpPr/>
          <p:nvPr/>
        </p:nvSpPr>
        <p:spPr>
          <a:xfrm>
            <a:off x="8408125" y="3988625"/>
            <a:ext cx="2838995" cy="530887"/>
          </a:xfrm>
          <a:custGeom>
            <a:avLst/>
            <a:gdLst>
              <a:gd name="connsiteX0" fmla="*/ 0 w 2811780"/>
              <a:gd name="connsiteY0" fmla="*/ 22860 h 560070"/>
              <a:gd name="connsiteX1" fmla="*/ 0 w 2811780"/>
              <a:gd name="connsiteY1" fmla="*/ 560070 h 560070"/>
              <a:gd name="connsiteX2" fmla="*/ 2811780 w 2811780"/>
              <a:gd name="connsiteY2" fmla="*/ 548640 h 560070"/>
              <a:gd name="connsiteX3" fmla="*/ 1428750 w 2811780"/>
              <a:gd name="connsiteY3" fmla="*/ 0 h 560070"/>
              <a:gd name="connsiteX4" fmla="*/ 0 w 2811780"/>
              <a:gd name="connsiteY4" fmla="*/ 22860 h 56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780" h="560070">
                <a:moveTo>
                  <a:pt x="0" y="22860"/>
                </a:moveTo>
                <a:lnTo>
                  <a:pt x="0" y="560070"/>
                </a:lnTo>
                <a:lnTo>
                  <a:pt x="2811780" y="548640"/>
                </a:lnTo>
                <a:lnTo>
                  <a:pt x="1428750" y="0"/>
                </a:lnTo>
                <a:lnTo>
                  <a:pt x="0" y="2286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A1AC359-5BD2-4103-A956-50A3FB517E8A}"/>
              </a:ext>
            </a:extLst>
          </p:cNvPr>
          <p:cNvGrpSpPr/>
          <p:nvPr/>
        </p:nvGrpSpPr>
        <p:grpSpPr>
          <a:xfrm flipH="1">
            <a:off x="8711291" y="2458937"/>
            <a:ext cx="2847704" cy="2420980"/>
            <a:chOff x="4293325" y="4257475"/>
            <a:chExt cx="2847704" cy="2420980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59E11898-A09D-4A28-A314-83FB961AC2E6}"/>
                </a:ext>
              </a:extLst>
            </p:cNvPr>
            <p:cNvSpPr/>
            <p:nvPr/>
          </p:nvSpPr>
          <p:spPr>
            <a:xfrm>
              <a:off x="4293327" y="4643417"/>
              <a:ext cx="1444534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21AE806-C01F-4BD8-A787-1CD0F6928A4B}"/>
                </a:ext>
              </a:extLst>
            </p:cNvPr>
            <p:cNvSpPr/>
            <p:nvPr/>
          </p:nvSpPr>
          <p:spPr>
            <a:xfrm>
              <a:off x="4293326" y="5480735"/>
              <a:ext cx="1444535" cy="330924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B5A648DE-1BF2-4821-8234-DBC09A906C10}"/>
                </a:ext>
              </a:extLst>
            </p:cNvPr>
            <p:cNvSpPr/>
            <p:nvPr/>
          </p:nvSpPr>
          <p:spPr>
            <a:xfrm>
              <a:off x="4293326" y="6347530"/>
              <a:ext cx="2847703" cy="3309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0C14D3B-E172-40FA-B26B-B31F1A31BB40}"/>
                </a:ext>
              </a:extLst>
            </p:cNvPr>
            <p:cNvSpPr/>
            <p:nvPr/>
          </p:nvSpPr>
          <p:spPr>
            <a:xfrm>
              <a:off x="4293327" y="4974342"/>
              <a:ext cx="1444534" cy="506391"/>
            </a:xfrm>
            <a:prstGeom prst="rect">
              <a:avLst/>
            </a:pr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Triangle 39">
              <a:extLst>
                <a:ext uri="{FF2B5EF4-FFF2-40B4-BE49-F238E27FC236}">
                  <a16:creationId xmlns:a16="http://schemas.microsoft.com/office/drawing/2014/main" id="{F9BE98AC-C6C5-4DA9-BEF0-D60F32499770}"/>
                </a:ext>
              </a:extLst>
            </p:cNvPr>
            <p:cNvSpPr/>
            <p:nvPr/>
          </p:nvSpPr>
          <p:spPr>
            <a:xfrm flipH="1">
              <a:off x="4397829" y="4257475"/>
              <a:ext cx="1340032" cy="385940"/>
            </a:xfrm>
            <a:prstGeom prst="rtTriangle">
              <a:avLst/>
            </a:pr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4120554-C8B2-416F-9802-D1CE94A1D6E7}"/>
                </a:ext>
              </a:extLst>
            </p:cNvPr>
            <p:cNvSpPr/>
            <p:nvPr/>
          </p:nvSpPr>
          <p:spPr>
            <a:xfrm>
              <a:off x="4293325" y="5787163"/>
              <a:ext cx="2838995" cy="560367"/>
            </a:xfrm>
            <a:custGeom>
              <a:avLst/>
              <a:gdLst>
                <a:gd name="connsiteX0" fmla="*/ 0 w 2811780"/>
                <a:gd name="connsiteY0" fmla="*/ 22860 h 560070"/>
                <a:gd name="connsiteX1" fmla="*/ 0 w 2811780"/>
                <a:gd name="connsiteY1" fmla="*/ 560070 h 560070"/>
                <a:gd name="connsiteX2" fmla="*/ 2811780 w 2811780"/>
                <a:gd name="connsiteY2" fmla="*/ 548640 h 560070"/>
                <a:gd name="connsiteX3" fmla="*/ 1428750 w 2811780"/>
                <a:gd name="connsiteY3" fmla="*/ 0 h 560070"/>
                <a:gd name="connsiteX4" fmla="*/ 0 w 2811780"/>
                <a:gd name="connsiteY4" fmla="*/ 22860 h 56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1780" h="560070">
                  <a:moveTo>
                    <a:pt x="0" y="22860"/>
                  </a:moveTo>
                  <a:lnTo>
                    <a:pt x="0" y="560070"/>
                  </a:lnTo>
                  <a:lnTo>
                    <a:pt x="2811780" y="548640"/>
                  </a:lnTo>
                  <a:lnTo>
                    <a:pt x="1428750" y="0"/>
                  </a:lnTo>
                  <a:lnTo>
                    <a:pt x="0" y="22860"/>
                  </a:lnTo>
                  <a:close/>
                </a:path>
              </a:pathLst>
            </a:custGeom>
            <a:pattFill prst="solid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9DB4CB6-959B-4E49-B435-681EF0C31753}"/>
              </a:ext>
            </a:extLst>
          </p:cNvPr>
          <p:cNvGrpSpPr/>
          <p:nvPr/>
        </p:nvGrpSpPr>
        <p:grpSpPr>
          <a:xfrm>
            <a:off x="3623310" y="1497717"/>
            <a:ext cx="3517719" cy="2420980"/>
            <a:chOff x="3623310" y="1497717"/>
            <a:chExt cx="3517719" cy="2420980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392C0985-D6FE-4223-BA7D-60C1C553B8AA}"/>
                </a:ext>
              </a:extLst>
            </p:cNvPr>
            <p:cNvSpPr/>
            <p:nvPr/>
          </p:nvSpPr>
          <p:spPr>
            <a:xfrm>
              <a:off x="4293327" y="1883659"/>
              <a:ext cx="1444534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C21FE53-7523-49F0-9D97-9EB176BDD2F8}"/>
                </a:ext>
              </a:extLst>
            </p:cNvPr>
            <p:cNvSpPr/>
            <p:nvPr/>
          </p:nvSpPr>
          <p:spPr>
            <a:xfrm>
              <a:off x="4293326" y="2720977"/>
              <a:ext cx="1444535" cy="330924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57CD1DC-3E73-4782-900F-19F777A7F014}"/>
                </a:ext>
              </a:extLst>
            </p:cNvPr>
            <p:cNvSpPr/>
            <p:nvPr/>
          </p:nvSpPr>
          <p:spPr>
            <a:xfrm>
              <a:off x="4293326" y="3587772"/>
              <a:ext cx="2847703" cy="3309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6A0384C-1131-4D70-AF95-339BB920F77D}"/>
                </a:ext>
              </a:extLst>
            </p:cNvPr>
            <p:cNvSpPr/>
            <p:nvPr/>
          </p:nvSpPr>
          <p:spPr>
            <a:xfrm>
              <a:off x="4293327" y="2214584"/>
              <a:ext cx="1444534" cy="506391"/>
            </a:xfrm>
            <a:prstGeom prst="rec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CBCFA7F5-3B3E-46DF-9773-5AD47AF6E8D0}"/>
                </a:ext>
              </a:extLst>
            </p:cNvPr>
            <p:cNvSpPr/>
            <p:nvPr/>
          </p:nvSpPr>
          <p:spPr>
            <a:xfrm flipH="1">
              <a:off x="4397829" y="1497717"/>
              <a:ext cx="1340032" cy="385940"/>
            </a:xfrm>
            <a:prstGeom prst="rtTriangle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D6A2638-82E0-4FC9-B9C7-743A20D00552}"/>
                </a:ext>
              </a:extLst>
            </p:cNvPr>
            <p:cNvSpPr/>
            <p:nvPr/>
          </p:nvSpPr>
          <p:spPr>
            <a:xfrm>
              <a:off x="4293325" y="3027405"/>
              <a:ext cx="2838995" cy="560367"/>
            </a:xfrm>
            <a:custGeom>
              <a:avLst/>
              <a:gdLst>
                <a:gd name="connsiteX0" fmla="*/ 0 w 2811780"/>
                <a:gd name="connsiteY0" fmla="*/ 22860 h 560070"/>
                <a:gd name="connsiteX1" fmla="*/ 0 w 2811780"/>
                <a:gd name="connsiteY1" fmla="*/ 560070 h 560070"/>
                <a:gd name="connsiteX2" fmla="*/ 2811780 w 2811780"/>
                <a:gd name="connsiteY2" fmla="*/ 548640 h 560070"/>
                <a:gd name="connsiteX3" fmla="*/ 1428750 w 2811780"/>
                <a:gd name="connsiteY3" fmla="*/ 0 h 560070"/>
                <a:gd name="connsiteX4" fmla="*/ 0 w 2811780"/>
                <a:gd name="connsiteY4" fmla="*/ 22860 h 56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1780" h="560070">
                  <a:moveTo>
                    <a:pt x="0" y="22860"/>
                  </a:moveTo>
                  <a:lnTo>
                    <a:pt x="0" y="560070"/>
                  </a:lnTo>
                  <a:lnTo>
                    <a:pt x="2811780" y="548640"/>
                  </a:lnTo>
                  <a:lnTo>
                    <a:pt x="1428750" y="0"/>
                  </a:lnTo>
                  <a:lnTo>
                    <a:pt x="0" y="22860"/>
                  </a:lnTo>
                  <a:close/>
                </a:path>
              </a:pathLst>
            </a:cu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A9CA6077-FF25-421C-9FA1-96305B4E62DB}"/>
                </a:ext>
              </a:extLst>
            </p:cNvPr>
            <p:cNvSpPr/>
            <p:nvPr/>
          </p:nvSpPr>
          <p:spPr>
            <a:xfrm>
              <a:off x="3623310" y="2410960"/>
              <a:ext cx="408217" cy="7648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A447E353-7012-4D1F-A9DB-DFA5AAAAB88B}"/>
              </a:ext>
            </a:extLst>
          </p:cNvPr>
          <p:cNvSpPr/>
          <p:nvPr/>
        </p:nvSpPr>
        <p:spPr>
          <a:xfrm flipH="1">
            <a:off x="3623310" y="4868729"/>
            <a:ext cx="408217" cy="7648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Curved Left 43">
            <a:extLst>
              <a:ext uri="{FF2B5EF4-FFF2-40B4-BE49-F238E27FC236}">
                <a16:creationId xmlns:a16="http://schemas.microsoft.com/office/drawing/2014/main" id="{3EBD18E3-EEE1-44B4-8F49-7D7FBFB6E139}"/>
              </a:ext>
            </a:extLst>
          </p:cNvPr>
          <p:cNvSpPr/>
          <p:nvPr/>
        </p:nvSpPr>
        <p:spPr>
          <a:xfrm>
            <a:off x="7326630" y="2410960"/>
            <a:ext cx="924201" cy="322261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521F7089-8880-4619-BD11-12381C8A00E7}"/>
              </a:ext>
            </a:extLst>
          </p:cNvPr>
          <p:cNvSpPr/>
          <p:nvPr/>
        </p:nvSpPr>
        <p:spPr>
          <a:xfrm>
            <a:off x="182880" y="1405890"/>
            <a:ext cx="7143749" cy="2701656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llout: Line 45">
            <a:extLst>
              <a:ext uri="{FF2B5EF4-FFF2-40B4-BE49-F238E27FC236}">
                <a16:creationId xmlns:a16="http://schemas.microsoft.com/office/drawing/2014/main" id="{A71D2797-2A9D-4C54-BD30-248305FF5E6D}"/>
              </a:ext>
            </a:extLst>
          </p:cNvPr>
          <p:cNvSpPr/>
          <p:nvPr/>
        </p:nvSpPr>
        <p:spPr>
          <a:xfrm>
            <a:off x="6918412" y="365123"/>
            <a:ext cx="4435388" cy="1284654"/>
          </a:xfrm>
          <a:prstGeom prst="borderCallout1">
            <a:avLst>
              <a:gd name="adj1" fmla="val 52559"/>
              <a:gd name="adj2" fmla="val -86"/>
              <a:gd name="adj3" fmla="val 81359"/>
              <a:gd name="adj4" fmla="val -16686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to connect a network with its dropout version?</a:t>
            </a:r>
          </a:p>
        </p:txBody>
      </p:sp>
    </p:spTree>
    <p:extLst>
      <p:ext uri="{BB962C8B-B14F-4D97-AF65-F5344CB8AC3E}">
        <p14:creationId xmlns:p14="http://schemas.microsoft.com/office/powerpoint/2010/main" val="18771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2" grpId="0" animBg="1"/>
      <p:bldP spid="33" grpId="0" animBg="1"/>
      <p:bldP spid="34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1F0E3-8005-47B6-B5B2-FE54735CC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Interpolation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BA1164-A951-4A08-8959-EF132905EB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38065"/>
              </a:xfrm>
            </p:spPr>
            <p:txBody>
              <a:bodyPr/>
              <a:lstStyle/>
              <a:p>
                <a:r>
                  <a:rPr lang="en-US" dirty="0"/>
                  <a:t>Direct interpolation between the weights does not work.</a:t>
                </a:r>
              </a:p>
              <a:p>
                <a:r>
                  <a:rPr lang="en-US" dirty="0"/>
                  <a:t>Even for a simple two layer linear network, if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b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b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Interpolation between the parameters with coefficient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In general should have high cost.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BA1164-A951-4A08-8959-EF132905EB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38065"/>
              </a:xfrm>
              <a:blipFill>
                <a:blip r:embed="rId2"/>
                <a:stretch>
                  <a:fillRect l="-1043" t="-2015" b="-3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llout: Line 3">
            <a:extLst>
              <a:ext uri="{FF2B5EF4-FFF2-40B4-BE49-F238E27FC236}">
                <a16:creationId xmlns:a16="http://schemas.microsoft.com/office/drawing/2014/main" id="{3D67A4D0-82B8-4F2E-9554-BD8CB57FC41F}"/>
              </a:ext>
            </a:extLst>
          </p:cNvPr>
          <p:cNvSpPr/>
          <p:nvPr/>
        </p:nvSpPr>
        <p:spPr>
          <a:xfrm>
            <a:off x="2194560" y="4903470"/>
            <a:ext cx="1463040" cy="571500"/>
          </a:xfrm>
          <a:prstGeom prst="borderCallout1">
            <a:avLst>
              <a:gd name="adj1" fmla="val -7250"/>
              <a:gd name="adj2" fmla="val 47136"/>
              <a:gd name="adj3" fmla="val -129500"/>
              <a:gd name="adj4" fmla="val 60886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/>
              <a:t>θ</a:t>
            </a:r>
            <a:r>
              <a:rPr lang="en-US" sz="3200" baseline="-25000" dirty="0"/>
              <a:t>A</a:t>
            </a:r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4E547BD5-FEAC-4D2F-8B53-68E75CC34CCF}"/>
              </a:ext>
            </a:extLst>
          </p:cNvPr>
          <p:cNvSpPr/>
          <p:nvPr/>
        </p:nvSpPr>
        <p:spPr>
          <a:xfrm>
            <a:off x="9418320" y="4903470"/>
            <a:ext cx="1463040" cy="571500"/>
          </a:xfrm>
          <a:prstGeom prst="borderCallout1">
            <a:avLst>
              <a:gd name="adj1" fmla="val -7250"/>
              <a:gd name="adj2" fmla="val 47136"/>
              <a:gd name="adj3" fmla="val -129500"/>
              <a:gd name="adj4" fmla="val 60886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/>
              <a:t>θ</a:t>
            </a:r>
            <a:r>
              <a:rPr lang="en-US" sz="3200" baseline="-25000" dirty="0"/>
              <a:t>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40BE90-34E0-4304-8712-516FC2DC9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462" y="4127182"/>
            <a:ext cx="17430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56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F7301-C6CA-4D79-B295-A468DE0E6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a network with its dropout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729F6-F630-46C6-B77B-C69ECD35C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Main observation: can use two types of line segments.</a:t>
            </a:r>
          </a:p>
          <a:p>
            <a:endParaRPr lang="en-US" dirty="0"/>
          </a:p>
          <a:p>
            <a:r>
              <a:rPr lang="en-US" dirty="0"/>
              <a:t>Type (a): if </a:t>
            </a:r>
            <a:r>
              <a:rPr lang="en-US" dirty="0" err="1">
                <a:solidFill>
                  <a:srgbClr val="FF0000"/>
                </a:solidFill>
              </a:rPr>
              <a:t>θ</a:t>
            </a:r>
            <a:r>
              <a:rPr lang="en-US" baseline="-25000" dirty="0" err="1">
                <a:solidFill>
                  <a:srgbClr val="FF000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 err="1">
                <a:solidFill>
                  <a:srgbClr val="FF0000"/>
                </a:solidFill>
              </a:rPr>
              <a:t>θ</a:t>
            </a:r>
            <a:r>
              <a:rPr lang="en-US" baseline="-25000" dirty="0" err="1">
                <a:solidFill>
                  <a:srgbClr val="FF0000"/>
                </a:solidFill>
              </a:rPr>
              <a:t>B</a:t>
            </a:r>
            <a:r>
              <a:rPr lang="en-US" dirty="0"/>
              <a:t> both have low loss, and they only differ in top layer weight, can linearly interpolate between them.</a:t>
            </a:r>
          </a:p>
          <a:p>
            <a:endParaRPr lang="en-US" dirty="0"/>
          </a:p>
          <a:p>
            <a:r>
              <a:rPr lang="en-US" dirty="0"/>
              <a:t>Type (b): If a group of neurons do not have any outgoing edges, can change their incoming edges arbitrarily.</a:t>
            </a:r>
          </a:p>
          <a:p>
            <a:endParaRPr lang="en-US" dirty="0"/>
          </a:p>
          <a:p>
            <a:r>
              <a:rPr lang="en-US" dirty="0"/>
              <a:t>Idea: Recurse from the top layer, use Type (b) moves to prepare for the next Type (a) move</a:t>
            </a:r>
          </a:p>
        </p:txBody>
      </p:sp>
    </p:spTree>
    <p:extLst>
      <p:ext uri="{BB962C8B-B14F-4D97-AF65-F5344CB8AC3E}">
        <p14:creationId xmlns:p14="http://schemas.microsoft.com/office/powerpoint/2010/main" val="122271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AFB16-8CEF-4B0A-A1D7-2701E7938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path for 3 layer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DA220-4256-4C25-9B6D-EF03CD802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970F05AC-07AE-4C15-A43A-677074796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370" y="2786062"/>
            <a:ext cx="5562600" cy="391477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F3CFC70-FB6D-4E18-918C-9A214FD7A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970" y="2629990"/>
            <a:ext cx="5722786" cy="407084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FBDE93A-1303-4B23-B8FB-0F36E18FAF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354" y="1364834"/>
            <a:ext cx="5024846" cy="137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751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2DFA-B121-4B97-A2D5-B2F9B30C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path explained (1) -&gt;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67C57-150C-4120-9564-D6549E1FF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7CBA84-B42A-4424-858C-03A9DDEF0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030" y="5113773"/>
            <a:ext cx="5024846" cy="13791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30B0DA-0C24-4F5E-8835-B26FE19037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8340"/>
          <a:stretch/>
        </p:blipFill>
        <p:spPr>
          <a:xfrm>
            <a:off x="6222126" y="5183624"/>
            <a:ext cx="5562600" cy="123940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7260311-E34F-438D-ADB3-C59393F30468}"/>
              </a:ext>
            </a:extLst>
          </p:cNvPr>
          <p:cNvSpPr/>
          <p:nvPr/>
        </p:nvSpPr>
        <p:spPr>
          <a:xfrm>
            <a:off x="2556360" y="2524790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7A311-88AB-48AB-8C6E-25C2C2A7A376}"/>
              </a:ext>
            </a:extLst>
          </p:cNvPr>
          <p:cNvSpPr/>
          <p:nvPr/>
        </p:nvSpPr>
        <p:spPr>
          <a:xfrm>
            <a:off x="2556360" y="3362107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47FD458-5256-494E-B24B-CA7574380A5D}"/>
              </a:ext>
            </a:extLst>
          </p:cNvPr>
          <p:cNvSpPr/>
          <p:nvPr/>
        </p:nvSpPr>
        <p:spPr>
          <a:xfrm>
            <a:off x="2556360" y="4228903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2C068C4E-78BE-48EA-A324-44B0EA53FC31}"/>
              </a:ext>
            </a:extLst>
          </p:cNvPr>
          <p:cNvSpPr/>
          <p:nvPr/>
        </p:nvSpPr>
        <p:spPr>
          <a:xfrm>
            <a:off x="2608611" y="2138848"/>
            <a:ext cx="2743200" cy="385942"/>
          </a:xfrm>
          <a:prstGeom prst="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206614-F8DB-47A8-957A-3DE60864CE6B}"/>
              </a:ext>
            </a:extLst>
          </p:cNvPr>
          <p:cNvSpPr/>
          <p:nvPr/>
        </p:nvSpPr>
        <p:spPr>
          <a:xfrm>
            <a:off x="2556360" y="2855715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661D22-D02C-4462-8C05-C1CD263FD85D}"/>
              </a:ext>
            </a:extLst>
          </p:cNvPr>
          <p:cNvSpPr/>
          <p:nvPr/>
        </p:nvSpPr>
        <p:spPr>
          <a:xfrm>
            <a:off x="2556360" y="3707772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1596002-1F63-4E7D-AF96-9B2F83C2E81B}"/>
              </a:ext>
            </a:extLst>
          </p:cNvPr>
          <p:cNvSpPr/>
          <p:nvPr/>
        </p:nvSpPr>
        <p:spPr>
          <a:xfrm>
            <a:off x="7297709" y="2524790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1DB4A11-4850-48A9-902C-4E93F252FAF9}"/>
              </a:ext>
            </a:extLst>
          </p:cNvPr>
          <p:cNvSpPr/>
          <p:nvPr/>
        </p:nvSpPr>
        <p:spPr>
          <a:xfrm>
            <a:off x="7297708" y="4228903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2A9B989F-7C97-4698-B2A4-C305B9716F05}"/>
              </a:ext>
            </a:extLst>
          </p:cNvPr>
          <p:cNvSpPr/>
          <p:nvPr/>
        </p:nvSpPr>
        <p:spPr>
          <a:xfrm flipH="1">
            <a:off x="7402211" y="2138848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E259033-7864-4795-9584-66FDC6381694}"/>
              </a:ext>
            </a:extLst>
          </p:cNvPr>
          <p:cNvSpPr/>
          <p:nvPr/>
        </p:nvSpPr>
        <p:spPr>
          <a:xfrm>
            <a:off x="7297708" y="3368720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6F95E8-9445-4AE8-AB07-F0B11F6A16A7}"/>
              </a:ext>
            </a:extLst>
          </p:cNvPr>
          <p:cNvSpPr/>
          <p:nvPr/>
        </p:nvSpPr>
        <p:spPr>
          <a:xfrm>
            <a:off x="7297708" y="2862328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CEB4D5-6767-48CF-94A3-D8FF50AC6381}"/>
              </a:ext>
            </a:extLst>
          </p:cNvPr>
          <p:cNvSpPr/>
          <p:nvPr/>
        </p:nvSpPr>
        <p:spPr>
          <a:xfrm>
            <a:off x="7297708" y="3714385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77A81D0-EF1F-4D3A-B839-1830832A7A7B}"/>
              </a:ext>
            </a:extLst>
          </p:cNvPr>
          <p:cNvSpPr/>
          <p:nvPr/>
        </p:nvSpPr>
        <p:spPr>
          <a:xfrm>
            <a:off x="8742243" y="2524788"/>
            <a:ext cx="1403168" cy="3375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89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2DFA-B121-4B97-A2D5-B2F9B30C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path explained (2) -&gt;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67C57-150C-4120-9564-D6549E1FF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30B0DA-0C24-4F5E-8835-B26FE19037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8340"/>
          <a:stretch/>
        </p:blipFill>
        <p:spPr>
          <a:xfrm>
            <a:off x="735726" y="5072500"/>
            <a:ext cx="5562600" cy="123940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1596002-1F63-4E7D-AF96-9B2F83C2E81B}"/>
              </a:ext>
            </a:extLst>
          </p:cNvPr>
          <p:cNvSpPr/>
          <p:nvPr/>
        </p:nvSpPr>
        <p:spPr>
          <a:xfrm>
            <a:off x="1811309" y="2413666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1DB4A11-4850-48A9-902C-4E93F252FAF9}"/>
              </a:ext>
            </a:extLst>
          </p:cNvPr>
          <p:cNvSpPr/>
          <p:nvPr/>
        </p:nvSpPr>
        <p:spPr>
          <a:xfrm>
            <a:off x="1811308" y="4117779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2A9B989F-7C97-4698-B2A4-C305B9716F05}"/>
              </a:ext>
            </a:extLst>
          </p:cNvPr>
          <p:cNvSpPr/>
          <p:nvPr/>
        </p:nvSpPr>
        <p:spPr>
          <a:xfrm flipH="1">
            <a:off x="1915811" y="2027724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E259033-7864-4795-9584-66FDC6381694}"/>
              </a:ext>
            </a:extLst>
          </p:cNvPr>
          <p:cNvSpPr/>
          <p:nvPr/>
        </p:nvSpPr>
        <p:spPr>
          <a:xfrm>
            <a:off x="1811308" y="3257596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6F95E8-9445-4AE8-AB07-F0B11F6A16A7}"/>
              </a:ext>
            </a:extLst>
          </p:cNvPr>
          <p:cNvSpPr/>
          <p:nvPr/>
        </p:nvSpPr>
        <p:spPr>
          <a:xfrm>
            <a:off x="1811308" y="2751204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CEB4D5-6767-48CF-94A3-D8FF50AC6381}"/>
              </a:ext>
            </a:extLst>
          </p:cNvPr>
          <p:cNvSpPr/>
          <p:nvPr/>
        </p:nvSpPr>
        <p:spPr>
          <a:xfrm>
            <a:off x="1811308" y="3603261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77A81D0-EF1F-4D3A-B839-1830832A7A7B}"/>
              </a:ext>
            </a:extLst>
          </p:cNvPr>
          <p:cNvSpPr/>
          <p:nvPr/>
        </p:nvSpPr>
        <p:spPr>
          <a:xfrm>
            <a:off x="3255843" y="2413664"/>
            <a:ext cx="1403168" cy="3375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54AE6D4-4507-46FF-90F0-8B6F1D7F39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741" b="35398"/>
          <a:stretch/>
        </p:blipFill>
        <p:spPr>
          <a:xfrm>
            <a:off x="6301554" y="4937563"/>
            <a:ext cx="5562600" cy="1325563"/>
          </a:xfrm>
          <a:prstGeom prst="rect">
            <a:avLst/>
          </a:prstGeom>
        </p:spPr>
      </p:pic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CE2192E-33C7-41F6-8EE1-A632B6043210}"/>
              </a:ext>
            </a:extLst>
          </p:cNvPr>
          <p:cNvSpPr/>
          <p:nvPr/>
        </p:nvSpPr>
        <p:spPr>
          <a:xfrm>
            <a:off x="9182644" y="4253606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BC0640FF-B609-414C-A49D-BD6AED96D6E6}"/>
              </a:ext>
            </a:extLst>
          </p:cNvPr>
          <p:cNvSpPr/>
          <p:nvPr/>
        </p:nvSpPr>
        <p:spPr>
          <a:xfrm>
            <a:off x="9182644" y="3393423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F2FF241-6D15-4F42-8564-686679800467}"/>
              </a:ext>
            </a:extLst>
          </p:cNvPr>
          <p:cNvSpPr/>
          <p:nvPr/>
        </p:nvSpPr>
        <p:spPr>
          <a:xfrm>
            <a:off x="9182644" y="3739088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1A2B9A3-0FF0-41C8-997B-7299563E93E5}"/>
              </a:ext>
            </a:extLst>
          </p:cNvPr>
          <p:cNvSpPr/>
          <p:nvPr/>
        </p:nvSpPr>
        <p:spPr>
          <a:xfrm>
            <a:off x="5824588" y="2465866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615221F-E644-4168-A906-41A8A0C9563D}"/>
              </a:ext>
            </a:extLst>
          </p:cNvPr>
          <p:cNvSpPr/>
          <p:nvPr/>
        </p:nvSpPr>
        <p:spPr>
          <a:xfrm>
            <a:off x="5824587" y="4169979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0FDC189B-9792-4378-8444-C87B0372236D}"/>
              </a:ext>
            </a:extLst>
          </p:cNvPr>
          <p:cNvSpPr/>
          <p:nvPr/>
        </p:nvSpPr>
        <p:spPr>
          <a:xfrm flipH="1">
            <a:off x="5929090" y="2079924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053466E-7E2D-4401-92E8-E69DAFCDA441}"/>
              </a:ext>
            </a:extLst>
          </p:cNvPr>
          <p:cNvSpPr/>
          <p:nvPr/>
        </p:nvSpPr>
        <p:spPr>
          <a:xfrm>
            <a:off x="5824587" y="3309796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8352A3B-7BFD-4C7F-AC73-782FA2D034D1}"/>
              </a:ext>
            </a:extLst>
          </p:cNvPr>
          <p:cNvSpPr/>
          <p:nvPr/>
        </p:nvSpPr>
        <p:spPr>
          <a:xfrm>
            <a:off x="5824587" y="3655461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1A3889C-CDF4-470A-9C5D-5E9EA0D25624}"/>
              </a:ext>
            </a:extLst>
          </p:cNvPr>
          <p:cNvSpPr/>
          <p:nvPr/>
        </p:nvSpPr>
        <p:spPr>
          <a:xfrm>
            <a:off x="5824587" y="2779722"/>
            <a:ext cx="2838995" cy="560367"/>
          </a:xfrm>
          <a:custGeom>
            <a:avLst/>
            <a:gdLst>
              <a:gd name="connsiteX0" fmla="*/ 0 w 2811780"/>
              <a:gd name="connsiteY0" fmla="*/ 22860 h 560070"/>
              <a:gd name="connsiteX1" fmla="*/ 0 w 2811780"/>
              <a:gd name="connsiteY1" fmla="*/ 560070 h 560070"/>
              <a:gd name="connsiteX2" fmla="*/ 2811780 w 2811780"/>
              <a:gd name="connsiteY2" fmla="*/ 548640 h 560070"/>
              <a:gd name="connsiteX3" fmla="*/ 1428750 w 2811780"/>
              <a:gd name="connsiteY3" fmla="*/ 0 h 560070"/>
              <a:gd name="connsiteX4" fmla="*/ 0 w 2811780"/>
              <a:gd name="connsiteY4" fmla="*/ 22860 h 56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780" h="560070">
                <a:moveTo>
                  <a:pt x="0" y="22860"/>
                </a:moveTo>
                <a:lnTo>
                  <a:pt x="0" y="560070"/>
                </a:lnTo>
                <a:lnTo>
                  <a:pt x="2811780" y="548640"/>
                </a:lnTo>
                <a:lnTo>
                  <a:pt x="1428750" y="0"/>
                </a:lnTo>
                <a:lnTo>
                  <a:pt x="0" y="2286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A17382D-19EC-49BA-9D10-E67C398A9B2D}"/>
              </a:ext>
            </a:extLst>
          </p:cNvPr>
          <p:cNvGrpSpPr/>
          <p:nvPr/>
        </p:nvGrpSpPr>
        <p:grpSpPr>
          <a:xfrm>
            <a:off x="5857247" y="2485932"/>
            <a:ext cx="2806336" cy="839999"/>
            <a:chOff x="9224011" y="2549360"/>
            <a:chExt cx="2806336" cy="839999"/>
          </a:xfrm>
        </p:grpSpPr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451545AE-05ED-4560-8963-7F826E8AAB86}"/>
                </a:ext>
              </a:extLst>
            </p:cNvPr>
            <p:cNvSpPr/>
            <p:nvPr/>
          </p:nvSpPr>
          <p:spPr>
            <a:xfrm>
              <a:off x="10627179" y="2549360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31FEC8B5-8894-4BE6-8116-7CBE6864CD6A}"/>
                </a:ext>
              </a:extLst>
            </p:cNvPr>
            <p:cNvSpPr/>
            <p:nvPr/>
          </p:nvSpPr>
          <p:spPr>
            <a:xfrm>
              <a:off x="9224011" y="2882968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D56BE43-BE5C-4BAB-ADE8-E83F098BA892}"/>
              </a:ext>
            </a:extLst>
          </p:cNvPr>
          <p:cNvGrpSpPr/>
          <p:nvPr/>
        </p:nvGrpSpPr>
        <p:grpSpPr>
          <a:xfrm>
            <a:off x="9173936" y="2546070"/>
            <a:ext cx="2806336" cy="839999"/>
            <a:chOff x="9224011" y="2549360"/>
            <a:chExt cx="2806336" cy="839999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8E33A8C9-8E72-4172-8FB1-72B26921E96C}"/>
                </a:ext>
              </a:extLst>
            </p:cNvPr>
            <p:cNvSpPr/>
            <p:nvPr/>
          </p:nvSpPr>
          <p:spPr>
            <a:xfrm>
              <a:off x="10627179" y="2549360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Parallelogram 37">
              <a:extLst>
                <a:ext uri="{FF2B5EF4-FFF2-40B4-BE49-F238E27FC236}">
                  <a16:creationId xmlns:a16="http://schemas.microsoft.com/office/drawing/2014/main" id="{9760C50D-D301-4CA0-967C-F84C42CAA177}"/>
                </a:ext>
              </a:extLst>
            </p:cNvPr>
            <p:cNvSpPr/>
            <p:nvPr/>
          </p:nvSpPr>
          <p:spPr>
            <a:xfrm>
              <a:off x="9224011" y="2882968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7117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2DFA-B121-4B97-A2D5-B2F9B30C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path explained (3) -&gt; (4)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54AE6D4-4507-46FF-90F0-8B6F1D7F39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741" b="35398"/>
          <a:stretch/>
        </p:blipFill>
        <p:spPr>
          <a:xfrm>
            <a:off x="415761" y="4986337"/>
            <a:ext cx="5562600" cy="1325563"/>
          </a:xfrm>
          <a:prstGeom prst="rect">
            <a:avLst/>
          </a:prstGeom>
        </p:spPr>
      </p:pic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615221F-E644-4168-A906-41A8A0C9563D}"/>
              </a:ext>
            </a:extLst>
          </p:cNvPr>
          <p:cNvSpPr/>
          <p:nvPr/>
        </p:nvSpPr>
        <p:spPr>
          <a:xfrm>
            <a:off x="1862187" y="4403099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0FDC189B-9792-4378-8444-C87B0372236D}"/>
              </a:ext>
            </a:extLst>
          </p:cNvPr>
          <p:cNvSpPr/>
          <p:nvPr/>
        </p:nvSpPr>
        <p:spPr>
          <a:xfrm flipH="1">
            <a:off x="1966690" y="2339171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053466E-7E2D-4401-92E8-E69DAFCDA441}"/>
              </a:ext>
            </a:extLst>
          </p:cNvPr>
          <p:cNvSpPr/>
          <p:nvPr/>
        </p:nvSpPr>
        <p:spPr>
          <a:xfrm>
            <a:off x="1862187" y="3542916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8352A3B-7BFD-4C7F-AC73-782FA2D034D1}"/>
              </a:ext>
            </a:extLst>
          </p:cNvPr>
          <p:cNvSpPr/>
          <p:nvPr/>
        </p:nvSpPr>
        <p:spPr>
          <a:xfrm>
            <a:off x="1862187" y="3888581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1A3889C-CDF4-470A-9C5D-5E9EA0D25624}"/>
              </a:ext>
            </a:extLst>
          </p:cNvPr>
          <p:cNvSpPr/>
          <p:nvPr/>
        </p:nvSpPr>
        <p:spPr>
          <a:xfrm>
            <a:off x="1862187" y="3012842"/>
            <a:ext cx="2838995" cy="560367"/>
          </a:xfrm>
          <a:custGeom>
            <a:avLst/>
            <a:gdLst>
              <a:gd name="connsiteX0" fmla="*/ 0 w 2811780"/>
              <a:gd name="connsiteY0" fmla="*/ 22860 h 560070"/>
              <a:gd name="connsiteX1" fmla="*/ 0 w 2811780"/>
              <a:gd name="connsiteY1" fmla="*/ 560070 h 560070"/>
              <a:gd name="connsiteX2" fmla="*/ 2811780 w 2811780"/>
              <a:gd name="connsiteY2" fmla="*/ 548640 h 560070"/>
              <a:gd name="connsiteX3" fmla="*/ 1428750 w 2811780"/>
              <a:gd name="connsiteY3" fmla="*/ 0 h 560070"/>
              <a:gd name="connsiteX4" fmla="*/ 0 w 2811780"/>
              <a:gd name="connsiteY4" fmla="*/ 22860 h 56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780" h="560070">
                <a:moveTo>
                  <a:pt x="0" y="22860"/>
                </a:moveTo>
                <a:lnTo>
                  <a:pt x="0" y="560070"/>
                </a:lnTo>
                <a:lnTo>
                  <a:pt x="2811780" y="548640"/>
                </a:lnTo>
                <a:lnTo>
                  <a:pt x="1428750" y="0"/>
                </a:lnTo>
                <a:lnTo>
                  <a:pt x="0" y="2286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A17382D-19EC-49BA-9D10-E67C398A9B2D}"/>
              </a:ext>
            </a:extLst>
          </p:cNvPr>
          <p:cNvGrpSpPr/>
          <p:nvPr/>
        </p:nvGrpSpPr>
        <p:grpSpPr>
          <a:xfrm>
            <a:off x="1903555" y="2716402"/>
            <a:ext cx="2806336" cy="839999"/>
            <a:chOff x="9224011" y="2549360"/>
            <a:chExt cx="2806336" cy="839999"/>
          </a:xfrm>
        </p:grpSpPr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451545AE-05ED-4560-8963-7F826E8AAB86}"/>
                </a:ext>
              </a:extLst>
            </p:cNvPr>
            <p:cNvSpPr/>
            <p:nvPr/>
          </p:nvSpPr>
          <p:spPr>
            <a:xfrm>
              <a:off x="10627179" y="2549360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31FEC8B5-8894-4BE6-8116-7CBE6864CD6A}"/>
                </a:ext>
              </a:extLst>
            </p:cNvPr>
            <p:cNvSpPr/>
            <p:nvPr/>
          </p:nvSpPr>
          <p:spPr>
            <a:xfrm>
              <a:off x="9224011" y="2882968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BAC68E5D-9094-4B47-98C5-8EDE463E79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140"/>
          <a:stretch/>
        </p:blipFill>
        <p:spPr>
          <a:xfrm>
            <a:off x="6213641" y="4986337"/>
            <a:ext cx="5562600" cy="1325563"/>
          </a:xfrm>
          <a:prstGeom prst="rect">
            <a:avLst/>
          </a:prstGeom>
        </p:spPr>
      </p:pic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B7BE028-A5D9-4927-88F2-712BEAC68D0B}"/>
              </a:ext>
            </a:extLst>
          </p:cNvPr>
          <p:cNvSpPr/>
          <p:nvPr/>
        </p:nvSpPr>
        <p:spPr>
          <a:xfrm>
            <a:off x="5890079" y="4372108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D7910FB2-A161-48D4-9BE4-6D848E1C0512}"/>
              </a:ext>
            </a:extLst>
          </p:cNvPr>
          <p:cNvSpPr/>
          <p:nvPr/>
        </p:nvSpPr>
        <p:spPr>
          <a:xfrm>
            <a:off x="7330261" y="2289596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F74CF65-47B6-48CC-B5EF-0258CA3B29B2}"/>
              </a:ext>
            </a:extLst>
          </p:cNvPr>
          <p:cNvSpPr/>
          <p:nvPr/>
        </p:nvSpPr>
        <p:spPr>
          <a:xfrm>
            <a:off x="5890079" y="3511925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C3FDE30-670A-4F78-9DAE-28675DC08975}"/>
              </a:ext>
            </a:extLst>
          </p:cNvPr>
          <p:cNvSpPr/>
          <p:nvPr/>
        </p:nvSpPr>
        <p:spPr>
          <a:xfrm>
            <a:off x="5890079" y="3857590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0280DAB-9270-41E0-8880-C10D7F40B215}"/>
              </a:ext>
            </a:extLst>
          </p:cNvPr>
          <p:cNvSpPr/>
          <p:nvPr/>
        </p:nvSpPr>
        <p:spPr>
          <a:xfrm>
            <a:off x="5890079" y="2981851"/>
            <a:ext cx="2838995" cy="560367"/>
          </a:xfrm>
          <a:custGeom>
            <a:avLst/>
            <a:gdLst>
              <a:gd name="connsiteX0" fmla="*/ 0 w 2811780"/>
              <a:gd name="connsiteY0" fmla="*/ 22860 h 560070"/>
              <a:gd name="connsiteX1" fmla="*/ 0 w 2811780"/>
              <a:gd name="connsiteY1" fmla="*/ 560070 h 560070"/>
              <a:gd name="connsiteX2" fmla="*/ 2811780 w 2811780"/>
              <a:gd name="connsiteY2" fmla="*/ 548640 h 560070"/>
              <a:gd name="connsiteX3" fmla="*/ 1428750 w 2811780"/>
              <a:gd name="connsiteY3" fmla="*/ 0 h 560070"/>
              <a:gd name="connsiteX4" fmla="*/ 0 w 2811780"/>
              <a:gd name="connsiteY4" fmla="*/ 22860 h 56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780" h="560070">
                <a:moveTo>
                  <a:pt x="0" y="22860"/>
                </a:moveTo>
                <a:lnTo>
                  <a:pt x="0" y="560070"/>
                </a:lnTo>
                <a:lnTo>
                  <a:pt x="2811780" y="548640"/>
                </a:lnTo>
                <a:lnTo>
                  <a:pt x="1428750" y="0"/>
                </a:lnTo>
                <a:lnTo>
                  <a:pt x="0" y="2286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2473B99-3546-4959-B102-6FBEDE54F0E2}"/>
              </a:ext>
            </a:extLst>
          </p:cNvPr>
          <p:cNvGrpSpPr/>
          <p:nvPr/>
        </p:nvGrpSpPr>
        <p:grpSpPr>
          <a:xfrm>
            <a:off x="5931447" y="2685411"/>
            <a:ext cx="2806336" cy="839999"/>
            <a:chOff x="9224011" y="2549360"/>
            <a:chExt cx="2806336" cy="839999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58F75BA8-A3F2-4C85-BD84-CFAE013E93B3}"/>
                </a:ext>
              </a:extLst>
            </p:cNvPr>
            <p:cNvSpPr/>
            <p:nvPr/>
          </p:nvSpPr>
          <p:spPr>
            <a:xfrm>
              <a:off x="10627179" y="2549360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Parallelogram 45">
              <a:extLst>
                <a:ext uri="{FF2B5EF4-FFF2-40B4-BE49-F238E27FC236}">
                  <a16:creationId xmlns:a16="http://schemas.microsoft.com/office/drawing/2014/main" id="{CE83FDB8-36F8-45EB-A516-DEE1AFCB5804}"/>
                </a:ext>
              </a:extLst>
            </p:cNvPr>
            <p:cNvSpPr/>
            <p:nvPr/>
          </p:nvSpPr>
          <p:spPr>
            <a:xfrm>
              <a:off x="9224011" y="2882968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6856185-56DE-4D18-ACD7-8BC70347BD21}"/>
              </a:ext>
            </a:extLst>
          </p:cNvPr>
          <p:cNvGrpSpPr/>
          <p:nvPr/>
        </p:nvGrpSpPr>
        <p:grpSpPr>
          <a:xfrm>
            <a:off x="8843910" y="2262674"/>
            <a:ext cx="2847703" cy="2423290"/>
            <a:chOff x="8843910" y="2262674"/>
            <a:chExt cx="2847703" cy="2423290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9B792B17-F391-4532-9DE0-87BF014E52F0}"/>
                </a:ext>
              </a:extLst>
            </p:cNvPr>
            <p:cNvSpPr/>
            <p:nvPr/>
          </p:nvSpPr>
          <p:spPr>
            <a:xfrm>
              <a:off x="8843910" y="4355039"/>
              <a:ext cx="2847703" cy="3309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7B95AF7A-D13B-4012-8E64-3E2280220889}"/>
                </a:ext>
              </a:extLst>
            </p:cNvPr>
            <p:cNvSpPr/>
            <p:nvPr/>
          </p:nvSpPr>
          <p:spPr>
            <a:xfrm>
              <a:off x="8843910" y="3494856"/>
              <a:ext cx="2847703" cy="3309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93B23EA-A88D-4166-A3CD-BE88C2F189DF}"/>
                </a:ext>
              </a:extLst>
            </p:cNvPr>
            <p:cNvSpPr/>
            <p:nvPr/>
          </p:nvSpPr>
          <p:spPr>
            <a:xfrm>
              <a:off x="8843910" y="3840521"/>
              <a:ext cx="2847703" cy="506391"/>
            </a:xfrm>
            <a:prstGeom prst="rec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1FDB9E71-68F8-4C76-AB15-3FB5331C8446}"/>
                </a:ext>
              </a:extLst>
            </p:cNvPr>
            <p:cNvSpPr/>
            <p:nvPr/>
          </p:nvSpPr>
          <p:spPr>
            <a:xfrm>
              <a:off x="8870976" y="2630844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ight Triangle 56">
              <a:extLst>
                <a:ext uri="{FF2B5EF4-FFF2-40B4-BE49-F238E27FC236}">
                  <a16:creationId xmlns:a16="http://schemas.microsoft.com/office/drawing/2014/main" id="{9DBAEDFC-3AD7-4ABF-B121-44472C3659A4}"/>
                </a:ext>
              </a:extLst>
            </p:cNvPr>
            <p:cNvSpPr/>
            <p:nvPr/>
          </p:nvSpPr>
          <p:spPr>
            <a:xfrm flipH="1">
              <a:off x="8878361" y="2262674"/>
              <a:ext cx="1340032" cy="385940"/>
            </a:xfrm>
            <a:prstGeom prst="rtTriangle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CACC54D-DBA4-48F0-B6E8-E6F79E8D967E}"/>
                </a:ext>
              </a:extLst>
            </p:cNvPr>
            <p:cNvSpPr/>
            <p:nvPr/>
          </p:nvSpPr>
          <p:spPr>
            <a:xfrm>
              <a:off x="8864593" y="2976510"/>
              <a:ext cx="1409551" cy="506391"/>
            </a:xfrm>
            <a:prstGeom prst="rec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1E22439C-C476-4FFE-BCC4-62B592424E3E}"/>
                </a:ext>
              </a:extLst>
            </p:cNvPr>
            <p:cNvSpPr/>
            <p:nvPr/>
          </p:nvSpPr>
          <p:spPr>
            <a:xfrm>
              <a:off x="10285179" y="3499908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447E793-F893-4D25-A3EA-184492E230FD}"/>
              </a:ext>
            </a:extLst>
          </p:cNvPr>
          <p:cNvSpPr/>
          <p:nvPr/>
        </p:nvSpPr>
        <p:spPr>
          <a:xfrm>
            <a:off x="5890080" y="2702831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1A2B9A3-0FF0-41C8-997B-7299563E93E5}"/>
              </a:ext>
            </a:extLst>
          </p:cNvPr>
          <p:cNvSpPr/>
          <p:nvPr/>
        </p:nvSpPr>
        <p:spPr>
          <a:xfrm>
            <a:off x="1862188" y="2733822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9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2DFA-B121-4B97-A2D5-B2F9B30C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path explained (4) -&gt;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67C57-150C-4120-9564-D6549E1FF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AC68E5D-9094-4B47-98C5-8EDE463E79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140"/>
          <a:stretch/>
        </p:blipFill>
        <p:spPr>
          <a:xfrm>
            <a:off x="1161762" y="4811986"/>
            <a:ext cx="5562600" cy="1325563"/>
          </a:xfrm>
          <a:prstGeom prst="rect">
            <a:avLst/>
          </a:prstGeom>
        </p:spPr>
      </p:pic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B7BE028-A5D9-4927-88F2-712BEAC68D0B}"/>
              </a:ext>
            </a:extLst>
          </p:cNvPr>
          <p:cNvSpPr/>
          <p:nvPr/>
        </p:nvSpPr>
        <p:spPr>
          <a:xfrm>
            <a:off x="2667000" y="4203308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D7910FB2-A161-48D4-9BE4-6D848E1C0512}"/>
              </a:ext>
            </a:extLst>
          </p:cNvPr>
          <p:cNvSpPr/>
          <p:nvPr/>
        </p:nvSpPr>
        <p:spPr>
          <a:xfrm>
            <a:off x="4107182" y="2120796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C3FDE30-670A-4F78-9DAE-28675DC08975}"/>
              </a:ext>
            </a:extLst>
          </p:cNvPr>
          <p:cNvSpPr/>
          <p:nvPr/>
        </p:nvSpPr>
        <p:spPr>
          <a:xfrm>
            <a:off x="2667000" y="3688790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0280DAB-9270-41E0-8880-C10D7F40B215}"/>
              </a:ext>
            </a:extLst>
          </p:cNvPr>
          <p:cNvSpPr/>
          <p:nvPr/>
        </p:nvSpPr>
        <p:spPr>
          <a:xfrm>
            <a:off x="2667000" y="2813051"/>
            <a:ext cx="2838995" cy="560367"/>
          </a:xfrm>
          <a:custGeom>
            <a:avLst/>
            <a:gdLst>
              <a:gd name="connsiteX0" fmla="*/ 0 w 2811780"/>
              <a:gd name="connsiteY0" fmla="*/ 22860 h 560070"/>
              <a:gd name="connsiteX1" fmla="*/ 0 w 2811780"/>
              <a:gd name="connsiteY1" fmla="*/ 560070 h 560070"/>
              <a:gd name="connsiteX2" fmla="*/ 2811780 w 2811780"/>
              <a:gd name="connsiteY2" fmla="*/ 548640 h 560070"/>
              <a:gd name="connsiteX3" fmla="*/ 1428750 w 2811780"/>
              <a:gd name="connsiteY3" fmla="*/ 0 h 560070"/>
              <a:gd name="connsiteX4" fmla="*/ 0 w 2811780"/>
              <a:gd name="connsiteY4" fmla="*/ 22860 h 56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780" h="560070">
                <a:moveTo>
                  <a:pt x="0" y="22860"/>
                </a:moveTo>
                <a:lnTo>
                  <a:pt x="0" y="560070"/>
                </a:lnTo>
                <a:lnTo>
                  <a:pt x="2811780" y="548640"/>
                </a:lnTo>
                <a:lnTo>
                  <a:pt x="1428750" y="0"/>
                </a:lnTo>
                <a:lnTo>
                  <a:pt x="0" y="2286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2473B99-3546-4959-B102-6FBEDE54F0E2}"/>
              </a:ext>
            </a:extLst>
          </p:cNvPr>
          <p:cNvGrpSpPr/>
          <p:nvPr/>
        </p:nvGrpSpPr>
        <p:grpSpPr>
          <a:xfrm>
            <a:off x="2708368" y="2516611"/>
            <a:ext cx="2806336" cy="839999"/>
            <a:chOff x="9224011" y="2549360"/>
            <a:chExt cx="2806336" cy="839999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58F75BA8-A3F2-4C85-BD84-CFAE013E93B3}"/>
                </a:ext>
              </a:extLst>
            </p:cNvPr>
            <p:cNvSpPr/>
            <p:nvPr/>
          </p:nvSpPr>
          <p:spPr>
            <a:xfrm>
              <a:off x="10627179" y="2549360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Parallelogram 45">
              <a:extLst>
                <a:ext uri="{FF2B5EF4-FFF2-40B4-BE49-F238E27FC236}">
                  <a16:creationId xmlns:a16="http://schemas.microsoft.com/office/drawing/2014/main" id="{CE83FDB8-36F8-45EB-A516-DEE1AFCB5804}"/>
                </a:ext>
              </a:extLst>
            </p:cNvPr>
            <p:cNvSpPr/>
            <p:nvPr/>
          </p:nvSpPr>
          <p:spPr>
            <a:xfrm>
              <a:off x="9224011" y="2882968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BB132789-A603-46CE-AE6C-8A283BE03C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7438"/>
          <a:stretch/>
        </p:blipFill>
        <p:spPr>
          <a:xfrm>
            <a:off x="6724362" y="4855698"/>
            <a:ext cx="5722786" cy="1325563"/>
          </a:xfrm>
          <a:prstGeom prst="rect">
            <a:avLst/>
          </a:prstGeom>
        </p:spPr>
      </p:pic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AB097E15-D753-4474-981E-51CEC00E9F0B}"/>
              </a:ext>
            </a:extLst>
          </p:cNvPr>
          <p:cNvSpPr/>
          <p:nvPr/>
        </p:nvSpPr>
        <p:spPr>
          <a:xfrm>
            <a:off x="7380518" y="2507904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E49EC72-CAFF-4C0B-B581-1C4360CDF49B}"/>
              </a:ext>
            </a:extLst>
          </p:cNvPr>
          <p:cNvSpPr/>
          <p:nvPr/>
        </p:nvSpPr>
        <p:spPr>
          <a:xfrm>
            <a:off x="7380517" y="4203308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Triangle 52">
            <a:extLst>
              <a:ext uri="{FF2B5EF4-FFF2-40B4-BE49-F238E27FC236}">
                <a16:creationId xmlns:a16="http://schemas.microsoft.com/office/drawing/2014/main" id="{1A6DE51C-E753-499A-9FB0-32FA32DBB6BD}"/>
              </a:ext>
            </a:extLst>
          </p:cNvPr>
          <p:cNvSpPr/>
          <p:nvPr/>
        </p:nvSpPr>
        <p:spPr>
          <a:xfrm>
            <a:off x="8820699" y="2112087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F13894FE-C26C-478E-8E66-55FB735C22D1}"/>
              </a:ext>
            </a:extLst>
          </p:cNvPr>
          <p:cNvSpPr/>
          <p:nvPr/>
        </p:nvSpPr>
        <p:spPr>
          <a:xfrm>
            <a:off x="7380517" y="3351834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6C77887-BC67-4938-B066-B32673CAF57B}"/>
              </a:ext>
            </a:extLst>
          </p:cNvPr>
          <p:cNvSpPr/>
          <p:nvPr/>
        </p:nvSpPr>
        <p:spPr>
          <a:xfrm>
            <a:off x="7380517" y="3688790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E45205B-24F3-4625-BD53-47F898805CBF}"/>
              </a:ext>
            </a:extLst>
          </p:cNvPr>
          <p:cNvGrpSpPr/>
          <p:nvPr/>
        </p:nvGrpSpPr>
        <p:grpSpPr>
          <a:xfrm>
            <a:off x="7421885" y="2507902"/>
            <a:ext cx="2806336" cy="831290"/>
            <a:chOff x="9224011" y="2558069"/>
            <a:chExt cx="2806336" cy="831290"/>
          </a:xfrm>
        </p:grpSpPr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46430528-A898-4258-93FC-94AAC39116E0}"/>
                </a:ext>
              </a:extLst>
            </p:cNvPr>
            <p:cNvSpPr/>
            <p:nvPr/>
          </p:nvSpPr>
          <p:spPr>
            <a:xfrm>
              <a:off x="10627179" y="2558069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Parallelogram 62">
              <a:extLst>
                <a:ext uri="{FF2B5EF4-FFF2-40B4-BE49-F238E27FC236}">
                  <a16:creationId xmlns:a16="http://schemas.microsoft.com/office/drawing/2014/main" id="{D2BD34F8-146D-483A-BE4C-61FAC371017E}"/>
                </a:ext>
              </a:extLst>
            </p:cNvPr>
            <p:cNvSpPr/>
            <p:nvPr/>
          </p:nvSpPr>
          <p:spPr>
            <a:xfrm>
              <a:off x="9224011" y="2882968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93B1F574-5DE5-4325-8C2F-3E3FA6526511}"/>
              </a:ext>
            </a:extLst>
          </p:cNvPr>
          <p:cNvSpPr/>
          <p:nvPr/>
        </p:nvSpPr>
        <p:spPr>
          <a:xfrm>
            <a:off x="7380518" y="2846607"/>
            <a:ext cx="1440182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447E793-F893-4D25-A3EA-184492E230FD}"/>
              </a:ext>
            </a:extLst>
          </p:cNvPr>
          <p:cNvSpPr/>
          <p:nvPr/>
        </p:nvSpPr>
        <p:spPr>
          <a:xfrm>
            <a:off x="2667001" y="2525322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F74CF65-47B6-48CC-B5EF-0258CA3B29B2}"/>
              </a:ext>
            </a:extLst>
          </p:cNvPr>
          <p:cNvSpPr/>
          <p:nvPr/>
        </p:nvSpPr>
        <p:spPr>
          <a:xfrm>
            <a:off x="2667000" y="3360543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7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4B02E-674C-4651-8452-4510B9E6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Connectivity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da-DK" sz="4000" dirty="0">
                <a:solidFill>
                  <a:schemeClr val="accent6">
                    <a:lumMod val="50000"/>
                  </a:schemeClr>
                </a:solidFill>
              </a:rPr>
              <a:t>Freeman and Bruna 16, Garipov et al. 18, Draxler et al. 18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</a:rPr>
              <a:t>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71B8E-8050-42D6-8A99-2147F2240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For neural networks, local minima  found via gradient descent are connected by simple paths in the parameter space</a:t>
            </a:r>
          </a:p>
          <a:p>
            <a:r>
              <a:rPr lang="en-US" dirty="0"/>
              <a:t>Every point on the path is another solution of almost the same cost.</a:t>
            </a:r>
          </a:p>
        </p:txBody>
      </p:sp>
      <p:pic>
        <p:nvPicPr>
          <p:cNvPr id="1026" name="Picture 2" descr="http://www.offconvex.org/assets/modes.PNG">
            <a:extLst>
              <a:ext uri="{FF2B5EF4-FFF2-40B4-BE49-F238E27FC236}">
                <a16:creationId xmlns:a16="http://schemas.microsoft.com/office/drawing/2014/main" id="{47FAB18A-5D12-4D95-BEA0-50AF2E924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456" y="3235188"/>
            <a:ext cx="5406133" cy="343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B6C945-F493-4346-9E5B-1352FDBC734B}"/>
              </a:ext>
            </a:extLst>
          </p:cNvPr>
          <p:cNvSpPr txBox="1"/>
          <p:nvPr/>
        </p:nvSpPr>
        <p:spPr>
          <a:xfrm>
            <a:off x="8560526" y="5808617"/>
            <a:ext cx="3001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from [</a:t>
            </a:r>
            <a:r>
              <a:rPr lang="en-US" dirty="0" err="1"/>
              <a:t>Garipov</a:t>
            </a:r>
            <a:r>
              <a:rPr lang="en-US" dirty="0"/>
              <a:t> et al. 18]</a:t>
            </a:r>
          </a:p>
        </p:txBody>
      </p:sp>
    </p:spTree>
    <p:extLst>
      <p:ext uri="{BB962C8B-B14F-4D97-AF65-F5344CB8AC3E}">
        <p14:creationId xmlns:p14="http://schemas.microsoft.com/office/powerpoint/2010/main" val="54849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2DFA-B121-4B97-A2D5-B2F9B30C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path explained (5) -&gt;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67C57-150C-4120-9564-D6549E1FF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846" y="1888687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BB132789-A603-46CE-AE6C-8A283BE03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7438"/>
          <a:stretch/>
        </p:blipFill>
        <p:spPr>
          <a:xfrm>
            <a:off x="331846" y="4914462"/>
            <a:ext cx="5722786" cy="1325563"/>
          </a:xfrm>
          <a:prstGeom prst="rect">
            <a:avLst/>
          </a:prstGeom>
        </p:spPr>
      </p:pic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AB097E15-D753-4474-981E-51CEC00E9F0B}"/>
              </a:ext>
            </a:extLst>
          </p:cNvPr>
          <p:cNvSpPr/>
          <p:nvPr/>
        </p:nvSpPr>
        <p:spPr>
          <a:xfrm>
            <a:off x="988002" y="2575377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E49EC72-CAFF-4C0B-B581-1C4360CDF49B}"/>
              </a:ext>
            </a:extLst>
          </p:cNvPr>
          <p:cNvSpPr/>
          <p:nvPr/>
        </p:nvSpPr>
        <p:spPr>
          <a:xfrm>
            <a:off x="988001" y="4262072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Triangle 52">
            <a:extLst>
              <a:ext uri="{FF2B5EF4-FFF2-40B4-BE49-F238E27FC236}">
                <a16:creationId xmlns:a16="http://schemas.microsoft.com/office/drawing/2014/main" id="{1A6DE51C-E753-499A-9FB0-32FA32DBB6BD}"/>
              </a:ext>
            </a:extLst>
          </p:cNvPr>
          <p:cNvSpPr/>
          <p:nvPr/>
        </p:nvSpPr>
        <p:spPr>
          <a:xfrm>
            <a:off x="2436892" y="2179560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F13894FE-C26C-478E-8E66-55FB735C22D1}"/>
              </a:ext>
            </a:extLst>
          </p:cNvPr>
          <p:cNvSpPr/>
          <p:nvPr/>
        </p:nvSpPr>
        <p:spPr>
          <a:xfrm>
            <a:off x="988001" y="3401889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6C77887-BC67-4938-B066-B32673CAF57B}"/>
              </a:ext>
            </a:extLst>
          </p:cNvPr>
          <p:cNvSpPr/>
          <p:nvPr/>
        </p:nvSpPr>
        <p:spPr>
          <a:xfrm>
            <a:off x="988001" y="3747554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E45205B-24F3-4625-BD53-47F898805CBF}"/>
              </a:ext>
            </a:extLst>
          </p:cNvPr>
          <p:cNvGrpSpPr/>
          <p:nvPr/>
        </p:nvGrpSpPr>
        <p:grpSpPr>
          <a:xfrm>
            <a:off x="1029369" y="2575375"/>
            <a:ext cx="2806336" cy="839999"/>
            <a:chOff x="9224011" y="2549360"/>
            <a:chExt cx="2806336" cy="839999"/>
          </a:xfrm>
        </p:grpSpPr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46430528-A898-4258-93FC-94AAC39116E0}"/>
                </a:ext>
              </a:extLst>
            </p:cNvPr>
            <p:cNvSpPr/>
            <p:nvPr/>
          </p:nvSpPr>
          <p:spPr>
            <a:xfrm>
              <a:off x="10627179" y="2549360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Parallelogram 62">
              <a:extLst>
                <a:ext uri="{FF2B5EF4-FFF2-40B4-BE49-F238E27FC236}">
                  <a16:creationId xmlns:a16="http://schemas.microsoft.com/office/drawing/2014/main" id="{D2BD34F8-146D-483A-BE4C-61FAC371017E}"/>
                </a:ext>
              </a:extLst>
            </p:cNvPr>
            <p:cNvSpPr/>
            <p:nvPr/>
          </p:nvSpPr>
          <p:spPr>
            <a:xfrm>
              <a:off x="9224011" y="2882968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93B1F574-5DE5-4325-8C2F-3E3FA6526511}"/>
              </a:ext>
            </a:extLst>
          </p:cNvPr>
          <p:cNvSpPr/>
          <p:nvPr/>
        </p:nvSpPr>
        <p:spPr>
          <a:xfrm>
            <a:off x="988002" y="2905371"/>
            <a:ext cx="1440182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8B813C5-CEB5-4B14-8F0A-AE1C8D6643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724" b="33481"/>
          <a:stretch/>
        </p:blipFill>
        <p:spPr>
          <a:xfrm>
            <a:off x="6000960" y="4941218"/>
            <a:ext cx="5722786" cy="1375745"/>
          </a:xfrm>
          <a:prstGeom prst="rect">
            <a:avLst/>
          </a:prstGeom>
        </p:spPr>
      </p:pic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E93A4C6-EB72-4774-82CF-C03B720C3E16}"/>
              </a:ext>
            </a:extLst>
          </p:cNvPr>
          <p:cNvSpPr/>
          <p:nvPr/>
        </p:nvSpPr>
        <p:spPr>
          <a:xfrm>
            <a:off x="6752156" y="2583504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A675F3A-91E1-492D-8F92-F86244948A09}"/>
              </a:ext>
            </a:extLst>
          </p:cNvPr>
          <p:cNvSpPr/>
          <p:nvPr/>
        </p:nvSpPr>
        <p:spPr>
          <a:xfrm>
            <a:off x="6752155" y="4270199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F4F32C25-BEE5-4067-A40D-8D5A174ACC11}"/>
              </a:ext>
            </a:extLst>
          </p:cNvPr>
          <p:cNvSpPr/>
          <p:nvPr/>
        </p:nvSpPr>
        <p:spPr>
          <a:xfrm flipH="1">
            <a:off x="6825091" y="2206506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E1EADDA-1E92-409C-ABA1-0391037E1850}"/>
              </a:ext>
            </a:extLst>
          </p:cNvPr>
          <p:cNvSpPr/>
          <p:nvPr/>
        </p:nvSpPr>
        <p:spPr>
          <a:xfrm>
            <a:off x="6752155" y="3410016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23178B1-1394-42A5-98E3-DC83045F8EC8}"/>
              </a:ext>
            </a:extLst>
          </p:cNvPr>
          <p:cNvSpPr/>
          <p:nvPr/>
        </p:nvSpPr>
        <p:spPr>
          <a:xfrm>
            <a:off x="6752155" y="3755681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A9D5D2D-33C2-4C74-8C81-3787A1FCE3B6}"/>
              </a:ext>
            </a:extLst>
          </p:cNvPr>
          <p:cNvGrpSpPr/>
          <p:nvPr/>
        </p:nvGrpSpPr>
        <p:grpSpPr>
          <a:xfrm>
            <a:off x="6793523" y="2583502"/>
            <a:ext cx="2820487" cy="1175486"/>
            <a:chOff x="9224011" y="2549360"/>
            <a:chExt cx="2820487" cy="1175486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3A8DB503-5101-4B26-9C5E-2E50C2D47812}"/>
                </a:ext>
              </a:extLst>
            </p:cNvPr>
            <p:cNvSpPr/>
            <p:nvPr/>
          </p:nvSpPr>
          <p:spPr>
            <a:xfrm>
              <a:off x="10627179" y="2549360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Parallelogram 33">
              <a:extLst>
                <a:ext uri="{FF2B5EF4-FFF2-40B4-BE49-F238E27FC236}">
                  <a16:creationId xmlns:a16="http://schemas.microsoft.com/office/drawing/2014/main" id="{D6A94F8B-88A6-415D-9C77-3B1D08BC410B}"/>
                </a:ext>
              </a:extLst>
            </p:cNvPr>
            <p:cNvSpPr/>
            <p:nvPr/>
          </p:nvSpPr>
          <p:spPr>
            <a:xfrm>
              <a:off x="9224011" y="2882968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68812EB2-4A38-4195-9E93-43619F34A567}"/>
                </a:ext>
              </a:extLst>
            </p:cNvPr>
            <p:cNvSpPr/>
            <p:nvPr/>
          </p:nvSpPr>
          <p:spPr>
            <a:xfrm>
              <a:off x="10641330" y="3387307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BD72D03-C9C8-4F01-B7DE-497F3772A01E}"/>
              </a:ext>
            </a:extLst>
          </p:cNvPr>
          <p:cNvSpPr/>
          <p:nvPr/>
        </p:nvSpPr>
        <p:spPr>
          <a:xfrm>
            <a:off x="6752156" y="2913498"/>
            <a:ext cx="1440182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40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2DFA-B121-4B97-A2D5-B2F9B30C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path explained (6) -&gt; (7)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67C57-150C-4120-9564-D6549E1FF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846" y="1888687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8B813C5-CEB5-4B14-8F0A-AE1C8D6643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724" b="33481"/>
          <a:stretch/>
        </p:blipFill>
        <p:spPr>
          <a:xfrm>
            <a:off x="167719" y="4864280"/>
            <a:ext cx="5722786" cy="1375745"/>
          </a:xfrm>
          <a:prstGeom prst="rect">
            <a:avLst/>
          </a:prstGeom>
        </p:spPr>
      </p:pic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E93A4C6-EB72-4774-82CF-C03B720C3E16}"/>
              </a:ext>
            </a:extLst>
          </p:cNvPr>
          <p:cNvSpPr/>
          <p:nvPr/>
        </p:nvSpPr>
        <p:spPr>
          <a:xfrm>
            <a:off x="918915" y="2489148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A675F3A-91E1-492D-8F92-F86244948A09}"/>
              </a:ext>
            </a:extLst>
          </p:cNvPr>
          <p:cNvSpPr/>
          <p:nvPr/>
        </p:nvSpPr>
        <p:spPr>
          <a:xfrm>
            <a:off x="918914" y="4193261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F4F32C25-BEE5-4067-A40D-8D5A174ACC11}"/>
              </a:ext>
            </a:extLst>
          </p:cNvPr>
          <p:cNvSpPr/>
          <p:nvPr/>
        </p:nvSpPr>
        <p:spPr>
          <a:xfrm flipH="1">
            <a:off x="991850" y="2129568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E1EADDA-1E92-409C-ABA1-0391037E1850}"/>
              </a:ext>
            </a:extLst>
          </p:cNvPr>
          <p:cNvSpPr/>
          <p:nvPr/>
        </p:nvSpPr>
        <p:spPr>
          <a:xfrm>
            <a:off x="918914" y="3333078"/>
            <a:ext cx="284770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23178B1-1394-42A5-98E3-DC83045F8EC8}"/>
              </a:ext>
            </a:extLst>
          </p:cNvPr>
          <p:cNvSpPr/>
          <p:nvPr/>
        </p:nvSpPr>
        <p:spPr>
          <a:xfrm>
            <a:off x="918914" y="3678743"/>
            <a:ext cx="2847703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3CABD52-3F13-4E06-BA94-45F5819159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094" b="2535"/>
          <a:stretch/>
        </p:blipFill>
        <p:spPr>
          <a:xfrm>
            <a:off x="5890505" y="4857635"/>
            <a:ext cx="5722786" cy="127705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F3553DE-6E0C-4BA7-84F4-9C407E89DA29}"/>
              </a:ext>
            </a:extLst>
          </p:cNvPr>
          <p:cNvSpPr/>
          <p:nvPr/>
        </p:nvSpPr>
        <p:spPr>
          <a:xfrm>
            <a:off x="6641701" y="2630889"/>
            <a:ext cx="1444534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BC543025-7B46-40E5-875F-1A5E3EBE4453}"/>
              </a:ext>
            </a:extLst>
          </p:cNvPr>
          <p:cNvSpPr/>
          <p:nvPr/>
        </p:nvSpPr>
        <p:spPr>
          <a:xfrm>
            <a:off x="6641700" y="4308875"/>
            <a:ext cx="2847703" cy="330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2944D534-8A8F-454D-8100-31CB8BD7BCEE}"/>
              </a:ext>
            </a:extLst>
          </p:cNvPr>
          <p:cNvSpPr/>
          <p:nvPr/>
        </p:nvSpPr>
        <p:spPr>
          <a:xfrm flipH="1">
            <a:off x="6714636" y="2245182"/>
            <a:ext cx="1340032" cy="385940"/>
          </a:xfrm>
          <a:prstGeom prst="rtTriangle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D0358163-9DEC-4C25-AB3A-57DF529AB87C}"/>
              </a:ext>
            </a:extLst>
          </p:cNvPr>
          <p:cNvSpPr/>
          <p:nvPr/>
        </p:nvSpPr>
        <p:spPr>
          <a:xfrm>
            <a:off x="6641700" y="3448692"/>
            <a:ext cx="1440183" cy="33092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EACBC4A-543E-4AB4-9EEB-7CFEBFE8B48E}"/>
              </a:ext>
            </a:extLst>
          </p:cNvPr>
          <p:cNvSpPr/>
          <p:nvPr/>
        </p:nvSpPr>
        <p:spPr>
          <a:xfrm>
            <a:off x="6641701" y="2952174"/>
            <a:ext cx="1440182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89EC5F43-7917-4100-A83F-F9FBDEBCE7A6}"/>
              </a:ext>
            </a:extLst>
          </p:cNvPr>
          <p:cNvSpPr/>
          <p:nvPr/>
        </p:nvSpPr>
        <p:spPr>
          <a:xfrm>
            <a:off x="6646053" y="3758259"/>
            <a:ext cx="2838995" cy="560367"/>
          </a:xfrm>
          <a:custGeom>
            <a:avLst/>
            <a:gdLst>
              <a:gd name="connsiteX0" fmla="*/ 0 w 2811780"/>
              <a:gd name="connsiteY0" fmla="*/ 22860 h 560070"/>
              <a:gd name="connsiteX1" fmla="*/ 0 w 2811780"/>
              <a:gd name="connsiteY1" fmla="*/ 560070 h 560070"/>
              <a:gd name="connsiteX2" fmla="*/ 2811780 w 2811780"/>
              <a:gd name="connsiteY2" fmla="*/ 548640 h 560070"/>
              <a:gd name="connsiteX3" fmla="*/ 1428750 w 2811780"/>
              <a:gd name="connsiteY3" fmla="*/ 0 h 560070"/>
              <a:gd name="connsiteX4" fmla="*/ 0 w 2811780"/>
              <a:gd name="connsiteY4" fmla="*/ 22860 h 56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780" h="560070">
                <a:moveTo>
                  <a:pt x="0" y="22860"/>
                </a:moveTo>
                <a:lnTo>
                  <a:pt x="0" y="560070"/>
                </a:lnTo>
                <a:lnTo>
                  <a:pt x="2811780" y="548640"/>
                </a:lnTo>
                <a:lnTo>
                  <a:pt x="1428750" y="0"/>
                </a:lnTo>
                <a:lnTo>
                  <a:pt x="0" y="2286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A9D5D2D-33C2-4C74-8C81-3787A1FCE3B6}"/>
              </a:ext>
            </a:extLst>
          </p:cNvPr>
          <p:cNvGrpSpPr/>
          <p:nvPr/>
        </p:nvGrpSpPr>
        <p:grpSpPr>
          <a:xfrm>
            <a:off x="960282" y="2489146"/>
            <a:ext cx="2820487" cy="1184195"/>
            <a:chOff x="9224011" y="2549360"/>
            <a:chExt cx="2820487" cy="1184195"/>
          </a:xfrm>
        </p:grpSpPr>
        <p:sp>
          <p:nvSpPr>
            <p:cNvPr id="34" name="Parallelogram 33">
              <a:extLst>
                <a:ext uri="{FF2B5EF4-FFF2-40B4-BE49-F238E27FC236}">
                  <a16:creationId xmlns:a16="http://schemas.microsoft.com/office/drawing/2014/main" id="{D6A94F8B-88A6-415D-9C77-3B1D08BC410B}"/>
                </a:ext>
              </a:extLst>
            </p:cNvPr>
            <p:cNvSpPr/>
            <p:nvPr/>
          </p:nvSpPr>
          <p:spPr>
            <a:xfrm>
              <a:off x="9224011" y="2891677"/>
              <a:ext cx="2797628" cy="506391"/>
            </a:xfrm>
            <a:prstGeom prst="parallelogram">
              <a:avLst>
                <a:gd name="adj" fmla="val 269914"/>
              </a:avLst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3A8DB503-5101-4B26-9C5E-2E50C2D47812}"/>
                </a:ext>
              </a:extLst>
            </p:cNvPr>
            <p:cNvSpPr/>
            <p:nvPr/>
          </p:nvSpPr>
          <p:spPr>
            <a:xfrm>
              <a:off x="10627179" y="2549360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68812EB2-4A38-4195-9E93-43619F34A567}"/>
                </a:ext>
              </a:extLst>
            </p:cNvPr>
            <p:cNvSpPr/>
            <p:nvPr/>
          </p:nvSpPr>
          <p:spPr>
            <a:xfrm>
              <a:off x="10641330" y="3396016"/>
              <a:ext cx="1403168" cy="33753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BD72D03-C9C8-4F01-B7DE-497F3772A01E}"/>
              </a:ext>
            </a:extLst>
          </p:cNvPr>
          <p:cNvSpPr/>
          <p:nvPr/>
        </p:nvSpPr>
        <p:spPr>
          <a:xfrm>
            <a:off x="918915" y="2836560"/>
            <a:ext cx="1440182" cy="50639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13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860CC3-F5B0-4F49-A512-6134B8E8894B}"/>
              </a:ext>
            </a:extLst>
          </p:cNvPr>
          <p:cNvSpPr/>
          <p:nvPr/>
        </p:nvSpPr>
        <p:spPr>
          <a:xfrm>
            <a:off x="629193" y="3509555"/>
            <a:ext cx="10448109" cy="17339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8D0C3C-4114-41DD-9CF7-14F431BEE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 stability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62C833-448D-4409-A380-2B34058DCB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5805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network is noise stable, if injecting noise at intermediate layers does not change the output by too much.</a:t>
                </a:r>
              </a:p>
              <a:p>
                <a:r>
                  <a:rPr lang="en-US" dirty="0"/>
                  <a:t>Precise definition similar to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[Arora et al. 2018]</a:t>
                </a:r>
              </a:p>
              <a:p>
                <a:endParaRPr lang="en-US" dirty="0"/>
              </a:p>
              <a:p>
                <a:r>
                  <a:rPr lang="en-US" dirty="0"/>
                  <a:t>Theorem: If both </a:t>
                </a:r>
                <a:r>
                  <a:rPr lang="el-GR" dirty="0">
                    <a:solidFill>
                      <a:srgbClr val="FF0000"/>
                    </a:solidFill>
                  </a:rPr>
                  <a:t>θ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A</a:t>
                </a:r>
                <a:r>
                  <a:rPr lang="en-US" dirty="0"/>
                  <a:t> and </a:t>
                </a:r>
                <a:r>
                  <a:rPr lang="el-GR" dirty="0">
                    <a:solidFill>
                      <a:srgbClr val="FF0000"/>
                    </a:solidFill>
                  </a:rPr>
                  <a:t>θ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B</a:t>
                </a:r>
                <a:r>
                  <a:rPr lang="en-US" dirty="0"/>
                  <a:t> are </a:t>
                </a:r>
                <a:r>
                  <a:rPr lang="el-GR" dirty="0">
                    <a:solidFill>
                      <a:srgbClr val="FF0000"/>
                    </a:solidFill>
                  </a:rPr>
                  <a:t>ε</a:t>
                </a:r>
                <a:r>
                  <a:rPr lang="en-US" dirty="0"/>
                  <a:t>-noise stable, then there is a path between them with maximum loss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</m:func>
                  </m:oMath>
                </a14:m>
                <a:r>
                  <a:rPr lang="en-US" dirty="0"/>
                  <a:t>. The path consists of </a:t>
                </a:r>
                <a:r>
                  <a:rPr lang="en-US" dirty="0">
                    <a:solidFill>
                      <a:srgbClr val="FF0000"/>
                    </a:solidFill>
                  </a:rPr>
                  <a:t>10</a:t>
                </a:r>
                <a:r>
                  <a:rPr lang="en-US" dirty="0"/>
                  <a:t> line segments.</a:t>
                </a:r>
              </a:p>
              <a:p>
                <a:endParaRPr lang="en-US" dirty="0"/>
              </a:p>
              <a:p>
                <a:r>
                  <a:rPr lang="en-US" dirty="0"/>
                  <a:t>Idea: noise stability </a:t>
                </a:r>
                <a:r>
                  <a:rPr lang="en-US" dirty="0">
                    <a:sym typeface="Wingdings" panose="05000000000000000000" pitchFamily="2" charset="2"/>
                  </a:rPr>
                  <a:t> dropout stability, further, noise stability allow us to do direct interpolation between a network and its dropout.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62C833-448D-4409-A380-2B34058DCB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58055"/>
              </a:xfrm>
              <a:blipFill>
                <a:blip r:embed="rId2"/>
                <a:stretch>
                  <a:fillRect l="-1043" t="-2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836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FB6EF-3B7A-4713-9101-E1646757D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277B1-E39A-4332-8B10-BE1EC1D1F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F3F646-FD09-4092-ACF3-2C022CED2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00797"/>
            <a:ext cx="5028247" cy="34564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2DDD01-1E89-4A73-8235-6D21101F3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229" y="1748313"/>
            <a:ext cx="4821789" cy="33613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2B91A2-FBDD-4270-8EE2-CD8F11BBB9F0}"/>
              </a:ext>
            </a:extLst>
          </p:cNvPr>
          <p:cNvSpPr txBox="1"/>
          <p:nvPr/>
        </p:nvSpPr>
        <p:spPr>
          <a:xfrm>
            <a:off x="7747195" y="5308138"/>
            <a:ext cx="2409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CIFAR-10, VGG-11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02CE2B-9DD1-4C79-9372-CE7F8042899A}"/>
              </a:ext>
            </a:extLst>
          </p:cNvPr>
          <p:cNvSpPr txBox="1"/>
          <p:nvPr/>
        </p:nvSpPr>
        <p:spPr>
          <a:xfrm>
            <a:off x="2185307" y="5308138"/>
            <a:ext cx="2616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MNIST, 3-layer CNN</a:t>
            </a:r>
          </a:p>
        </p:txBody>
      </p:sp>
    </p:spTree>
    <p:extLst>
      <p:ext uri="{BB962C8B-B14F-4D97-AF65-F5344CB8AC3E}">
        <p14:creationId xmlns:p14="http://schemas.microsoft.com/office/powerpoint/2010/main" val="3373277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EE58-5B63-4EA7-AC15-EF5244FC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D2A0AE-650E-43C8-BB2C-4F7AB4AD3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4143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7717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025754-B340-4A51-AE0F-2B6A27685161}"/>
              </a:ext>
            </a:extLst>
          </p:cNvPr>
          <p:cNvSpPr/>
          <p:nvPr/>
        </p:nvSpPr>
        <p:spPr>
          <a:xfrm>
            <a:off x="629193" y="3917891"/>
            <a:ext cx="10448109" cy="13255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6F7C62-B28B-4BD8-AF1C-32500FC2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A8CBA-BF7C-4192-9AC9-DC757999F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 found by dropout/noise stability are still more complicated than the path found in practice.</a:t>
            </a:r>
          </a:p>
          <a:p>
            <a:r>
              <a:rPr lang="en-US" dirty="0"/>
              <a:t>Path are known to exist in practice, even if the solutions are not as dropout stable as we hoped.</a:t>
            </a:r>
          </a:p>
          <a:p>
            <a:endParaRPr lang="en-US" dirty="0"/>
          </a:p>
          <a:p>
            <a:r>
              <a:rPr lang="en-US" dirty="0"/>
              <a:t>Can we leverage mode connectivity to design better optimization algorithms?</a:t>
            </a:r>
          </a:p>
        </p:txBody>
      </p:sp>
    </p:spTree>
    <p:extLst>
      <p:ext uri="{BB962C8B-B14F-4D97-AF65-F5344CB8AC3E}">
        <p14:creationId xmlns:p14="http://schemas.microsoft.com/office/powerpoint/2010/main" val="243894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AEBC3A5-97F7-44D8-8844-E96791462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214" y="4225792"/>
            <a:ext cx="1878818" cy="18740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3A696A-98BF-4AF6-9B58-F016E7235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use mode connectivity?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5D5B0-4FFC-45C6-B793-FB3666A64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11537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If all local min are connected, then all the level sets are also connected.</a:t>
            </a:r>
          </a:p>
          <a:p>
            <a:r>
              <a:rPr lang="en-US" dirty="0"/>
              <a:t>If all “typical solutions” are connected (and there is a typical global min), local search algorithms will not be completely stuck.</a:t>
            </a:r>
          </a:p>
          <a:p>
            <a:endParaRPr lang="en-US" dirty="0"/>
          </a:p>
          <a:p>
            <a:r>
              <a:rPr lang="en-US" dirty="0"/>
              <a:t>However, there can still be flat regions/high order saddle points.</a:t>
            </a:r>
          </a:p>
          <a:p>
            <a:r>
              <a:rPr lang="en-US" dirty="0"/>
              <a:t>Can better optimization/sampling algorithms leverage mode connectivity?</a:t>
            </a:r>
          </a:p>
        </p:txBody>
      </p:sp>
      <p:cxnSp>
        <p:nvCxnSpPr>
          <p:cNvPr id="4" name="Curved Connector 10">
            <a:extLst>
              <a:ext uri="{FF2B5EF4-FFF2-40B4-BE49-F238E27FC236}">
                <a16:creationId xmlns:a16="http://schemas.microsoft.com/office/drawing/2014/main" id="{24BBBE24-2C0E-4D0F-9F0E-8D93E27FDA99}"/>
              </a:ext>
            </a:extLst>
          </p:cNvPr>
          <p:cNvCxnSpPr/>
          <p:nvPr/>
        </p:nvCxnSpPr>
        <p:spPr>
          <a:xfrm rot="16200000" flipH="1">
            <a:off x="7136505" y="1851840"/>
            <a:ext cx="1367161" cy="1074198"/>
          </a:xfrm>
          <a:prstGeom prst="curved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11">
            <a:extLst>
              <a:ext uri="{FF2B5EF4-FFF2-40B4-BE49-F238E27FC236}">
                <a16:creationId xmlns:a16="http://schemas.microsoft.com/office/drawing/2014/main" id="{82DC8295-D528-456F-BE88-EAF71729C789}"/>
              </a:ext>
            </a:extLst>
          </p:cNvPr>
          <p:cNvSpPr/>
          <p:nvPr/>
        </p:nvSpPr>
        <p:spPr>
          <a:xfrm>
            <a:off x="8357184" y="1536683"/>
            <a:ext cx="3160450" cy="2674439"/>
          </a:xfrm>
          <a:custGeom>
            <a:avLst/>
            <a:gdLst>
              <a:gd name="connsiteX0" fmla="*/ 0 w 3160450"/>
              <a:gd name="connsiteY0" fmla="*/ 1535837 h 2674439"/>
              <a:gd name="connsiteX1" fmla="*/ 97654 w 3160450"/>
              <a:gd name="connsiteY1" fmla="*/ 2388093 h 2674439"/>
              <a:gd name="connsiteX2" fmla="*/ 372862 w 3160450"/>
              <a:gd name="connsiteY2" fmla="*/ 2654423 h 2674439"/>
              <a:gd name="connsiteX3" fmla="*/ 674703 w 3160450"/>
              <a:gd name="connsiteY3" fmla="*/ 1926454 h 2674439"/>
              <a:gd name="connsiteX4" fmla="*/ 1127464 w 3160450"/>
              <a:gd name="connsiteY4" fmla="*/ 878889 h 2674439"/>
              <a:gd name="connsiteX5" fmla="*/ 1855433 w 3160450"/>
              <a:gd name="connsiteY5" fmla="*/ 1189608 h 2674439"/>
              <a:gd name="connsiteX6" fmla="*/ 3160450 w 3160450"/>
              <a:gd name="connsiteY6" fmla="*/ 0 h 2674439"/>
              <a:gd name="connsiteX7" fmla="*/ 3160450 w 3160450"/>
              <a:gd name="connsiteY7" fmla="*/ 0 h 267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0450" h="2674439">
                <a:moveTo>
                  <a:pt x="0" y="1535837"/>
                </a:moveTo>
                <a:cubicBezTo>
                  <a:pt x="17755" y="1868749"/>
                  <a:pt x="35510" y="2201662"/>
                  <a:pt x="97654" y="2388093"/>
                </a:cubicBezTo>
                <a:cubicBezTo>
                  <a:pt x="159798" y="2574524"/>
                  <a:pt x="276687" y="2731363"/>
                  <a:pt x="372862" y="2654423"/>
                </a:cubicBezTo>
                <a:cubicBezTo>
                  <a:pt x="469037" y="2577483"/>
                  <a:pt x="548936" y="2222376"/>
                  <a:pt x="674703" y="1926454"/>
                </a:cubicBezTo>
                <a:cubicBezTo>
                  <a:pt x="800470" y="1630532"/>
                  <a:pt x="930676" y="1001697"/>
                  <a:pt x="1127464" y="878889"/>
                </a:cubicBezTo>
                <a:cubicBezTo>
                  <a:pt x="1324252" y="756081"/>
                  <a:pt x="1516602" y="1336089"/>
                  <a:pt x="1855433" y="1189608"/>
                </a:cubicBezTo>
                <a:cubicBezTo>
                  <a:pt x="2194264" y="1043126"/>
                  <a:pt x="3160450" y="0"/>
                  <a:pt x="3160450" y="0"/>
                </a:cubicBezTo>
                <a:lnTo>
                  <a:pt x="3160450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5BC02BF-7743-417A-ABB2-686CDD3CCBE3}"/>
              </a:ext>
            </a:extLst>
          </p:cNvPr>
          <p:cNvCxnSpPr>
            <a:stCxn id="5" idx="4"/>
          </p:cNvCxnSpPr>
          <p:nvPr/>
        </p:nvCxnSpPr>
        <p:spPr>
          <a:xfrm flipV="1">
            <a:off x="9484648" y="2412274"/>
            <a:ext cx="1200769" cy="32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933E587-6E6B-4723-96F5-96824B5374CA}"/>
              </a:ext>
            </a:extLst>
          </p:cNvPr>
          <p:cNvSpPr/>
          <p:nvPr/>
        </p:nvSpPr>
        <p:spPr>
          <a:xfrm>
            <a:off x="4427232" y="5850235"/>
            <a:ext cx="3392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16067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007F5-1EB2-467E-A1A4-B4873D8F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7BD050-6C76-4082-8B4B-1C3FB93331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1490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870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08F3D0-8F48-49D4-8F9F-7C13952AE7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Many objectives are locally optimizable.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Gradient Descent/other algorithms can find a local minimum.</a:t>
                </a:r>
              </a:p>
              <a:p>
                <a:pPr lvl="1"/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</a:rPr>
                  <a:t>[</a:t>
                </a:r>
                <a:r>
                  <a:rPr lang="en-US" sz="2000" dirty="0" err="1">
                    <a:solidFill>
                      <a:schemeClr val="accent6">
                        <a:lumMod val="50000"/>
                      </a:schemeClr>
                    </a:solidFill>
                  </a:rPr>
                  <a:t>Jin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</a:rPr>
                  <a:t>, </a:t>
                </a:r>
                <a:r>
                  <a:rPr lang="en-US" sz="2000" dirty="0">
                    <a:solidFill>
                      <a:schemeClr val="accent1"/>
                    </a:solidFill>
                  </a:rPr>
                  <a:t>G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</a:rPr>
                  <a:t>, </a:t>
                </a:r>
                <a:r>
                  <a:rPr lang="en-US" sz="2000" dirty="0" err="1">
                    <a:solidFill>
                      <a:schemeClr val="accent6">
                        <a:lumMod val="50000"/>
                      </a:schemeClr>
                    </a:solidFill>
                  </a:rPr>
                  <a:t>Netrapalli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</a:rPr>
                  <a:t>, </a:t>
                </a:r>
                <a:r>
                  <a:rPr lang="en-US" sz="2000" dirty="0" err="1">
                    <a:solidFill>
                      <a:schemeClr val="accent6">
                        <a:lumMod val="50000"/>
                      </a:schemeClr>
                    </a:solidFill>
                  </a:rPr>
                  <a:t>Kakade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</a:rPr>
                  <a:t>, Jordan 17] </a:t>
                </a:r>
                <a:br>
                  <a:rPr lang="en-US" dirty="0"/>
                </a:br>
                <a:r>
                  <a:rPr lang="en-US" dirty="0"/>
                  <a:t>Gradient descent finds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approx</a:t>
                </a:r>
                <a:r>
                  <a:rPr lang="en-US" dirty="0"/>
                  <a:t> local min in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iterations.</a:t>
                </a:r>
              </a:p>
              <a:p>
                <a:pPr lvl="1"/>
                <a:r>
                  <a:rPr lang="en-US" dirty="0"/>
                  <a:t>Many other algorithms known to work 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</a:rPr>
                  <a:t>[Carmon et al. 2016, Agarwal et al. 2017]</a:t>
                </a:r>
                <a:endParaRPr lang="en-US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08F3D0-8F48-49D4-8F9F-7C13952AE7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35BA442-51C1-4A5A-B5AD-EAAE845B9959}"/>
              </a:ext>
            </a:extLst>
          </p:cNvPr>
          <p:cNvSpPr/>
          <p:nvPr/>
        </p:nvSpPr>
        <p:spPr>
          <a:xfrm>
            <a:off x="722810" y="2569028"/>
            <a:ext cx="1698172" cy="156754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All local minima are globally optimal.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70293-29CD-4B7B-B4DA-9AD026A54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non-convex optimization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A6FE5C-F4BD-41E2-9218-D43D7A71A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787" y="2292854"/>
            <a:ext cx="2826520" cy="211989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6E0C9019-E648-422A-839F-91240F43BFA5}"/>
              </a:ext>
            </a:extLst>
          </p:cNvPr>
          <p:cNvGrpSpPr/>
          <p:nvPr/>
        </p:nvGrpSpPr>
        <p:grpSpPr>
          <a:xfrm>
            <a:off x="5451564" y="2492523"/>
            <a:ext cx="5633657" cy="2076504"/>
            <a:chOff x="5451564" y="2492523"/>
            <a:chExt cx="5633657" cy="207650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E8FF126-EBF8-4726-B75E-BF3DA1A3BE26}"/>
                </a:ext>
              </a:extLst>
            </p:cNvPr>
            <p:cNvGrpSpPr/>
            <p:nvPr/>
          </p:nvGrpSpPr>
          <p:grpSpPr>
            <a:xfrm>
              <a:off x="5451564" y="2492523"/>
              <a:ext cx="5580905" cy="1874097"/>
              <a:chOff x="5451564" y="2492523"/>
              <a:chExt cx="5580905" cy="1874097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BAFCAAA1-BAC9-4AAB-BF8F-DF169C35EA91}"/>
                  </a:ext>
                </a:extLst>
              </p:cNvPr>
              <p:cNvSpPr/>
              <p:nvPr/>
            </p:nvSpPr>
            <p:spPr>
              <a:xfrm>
                <a:off x="5451564" y="2645229"/>
                <a:ext cx="1680755" cy="1567543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No high order </a:t>
                </a:r>
                <a:br>
                  <a:rPr lang="en-US" dirty="0"/>
                </a:br>
                <a:r>
                  <a:rPr lang="en-US" dirty="0"/>
                  <a:t>saddle points.</a:t>
                </a:r>
              </a:p>
            </p:txBody>
          </p:sp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A9FC7AD2-E592-477F-8B74-A838BC950A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03576" y="2563024"/>
                <a:ext cx="1878818" cy="1656193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8E93BB1D-8DF9-4583-8461-B893F7DD51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153651" y="2492523"/>
                <a:ext cx="1878818" cy="1874097"/>
              </a:xfrm>
              <a:prstGeom prst="rect">
                <a:avLst/>
              </a:prstGeom>
            </p:spPr>
          </p:pic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BCC1939-64D1-47FD-BCF2-2C5E3AF0F9E0}"/>
                </a:ext>
              </a:extLst>
            </p:cNvPr>
            <p:cNvSpPr/>
            <p:nvPr/>
          </p:nvSpPr>
          <p:spPr>
            <a:xfrm>
              <a:off x="8484308" y="3245588"/>
              <a:ext cx="696024" cy="132343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8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√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E7AAE3A-3F24-46AC-9283-AFC716AD00BF}"/>
                </a:ext>
              </a:extLst>
            </p:cNvPr>
            <p:cNvSpPr/>
            <p:nvPr/>
          </p:nvSpPr>
          <p:spPr>
            <a:xfrm>
              <a:off x="10429272" y="3245588"/>
              <a:ext cx="655949" cy="132343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8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468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BB909-65FF-47BE-940E-8F7669205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local minima and symmetry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26C9267-E31C-4220-BAEE-06CBE169025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181600" cy="486255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Matrix Problems</a:t>
                </a:r>
              </a:p>
              <a:p>
                <a:r>
                  <a:rPr lang="en-US" dirty="0"/>
                  <a:t>Goal: find low rank matrix M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Equivalent solutions: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26C9267-E31C-4220-BAEE-06CBE16902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181600" cy="4862558"/>
              </a:xfrm>
              <a:blipFill>
                <a:blip r:embed="rId2"/>
                <a:stretch>
                  <a:fillRect l="-2118" t="-2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25A316-9888-47AE-8ECF-F15A6A66422F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825625"/>
                <a:ext cx="5181600" cy="416264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“Tensor” Problems</a:t>
                </a:r>
              </a:p>
              <a:p>
                <a:r>
                  <a:rPr lang="en-US" dirty="0"/>
                  <a:t>Goal: find k components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Equivalent solutions: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𝑝𝑒𝑟𝑚𝑢𝑡𝑎𝑡𝑖𝑜𝑛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25A316-9888-47AE-8ECF-F15A6A6642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825625"/>
                <a:ext cx="5181600" cy="4162643"/>
              </a:xfrm>
              <a:blipFill>
                <a:blip r:embed="rId3"/>
                <a:stretch>
                  <a:fillRect l="-2118" t="-2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C578992-795C-460D-8A23-1ABF14747A54}"/>
              </a:ext>
            </a:extLst>
          </p:cNvPr>
          <p:cNvSpPr/>
          <p:nvPr/>
        </p:nvSpPr>
        <p:spPr>
          <a:xfrm>
            <a:off x="1062446" y="3039291"/>
            <a:ext cx="1489165" cy="1489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1CB03A-58D7-4FCA-AAA6-4BF452A1D924}"/>
              </a:ext>
            </a:extLst>
          </p:cNvPr>
          <p:cNvSpPr txBox="1"/>
          <p:nvPr/>
        </p:nvSpPr>
        <p:spPr>
          <a:xfrm>
            <a:off x="2618864" y="3460707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=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6C1E356-7506-4CA6-9BFE-89166E584BB6}"/>
              </a:ext>
            </a:extLst>
          </p:cNvPr>
          <p:cNvSpPr/>
          <p:nvPr/>
        </p:nvSpPr>
        <p:spPr>
          <a:xfrm>
            <a:off x="2982448" y="3039291"/>
            <a:ext cx="535816" cy="1489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X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73E4449-11C7-438A-A296-8A7AEB5D27A9}"/>
              </a:ext>
            </a:extLst>
          </p:cNvPr>
          <p:cNvSpPr/>
          <p:nvPr/>
        </p:nvSpPr>
        <p:spPr>
          <a:xfrm>
            <a:off x="3747711" y="3039292"/>
            <a:ext cx="1573225" cy="421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X</a:t>
            </a:r>
            <a:r>
              <a:rPr lang="en-US" sz="2400" baseline="30000" dirty="0"/>
              <a:t>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C588FD3-017B-405B-BEE8-A075E650DEBB}"/>
              </a:ext>
            </a:extLst>
          </p:cNvPr>
          <p:cNvSpPr/>
          <p:nvPr/>
        </p:nvSpPr>
        <p:spPr>
          <a:xfrm>
            <a:off x="7306490" y="3844540"/>
            <a:ext cx="313508" cy="3135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FEC5FC2-EA00-498D-A208-FA235E6D9F96}"/>
              </a:ext>
            </a:extLst>
          </p:cNvPr>
          <p:cNvSpPr/>
          <p:nvPr/>
        </p:nvSpPr>
        <p:spPr>
          <a:xfrm>
            <a:off x="8151223" y="2936492"/>
            <a:ext cx="313508" cy="3135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A7B4E53-ACEC-442E-A008-5638163847CE}"/>
              </a:ext>
            </a:extLst>
          </p:cNvPr>
          <p:cNvSpPr/>
          <p:nvPr/>
        </p:nvSpPr>
        <p:spPr>
          <a:xfrm>
            <a:off x="9169037" y="4107038"/>
            <a:ext cx="313508" cy="3135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DE744BB-BAA2-484B-AD91-9C3D94EB5174}"/>
              </a:ext>
            </a:extLst>
          </p:cNvPr>
          <p:cNvSpPr/>
          <p:nvPr/>
        </p:nvSpPr>
        <p:spPr>
          <a:xfrm>
            <a:off x="576942" y="5760708"/>
            <a:ext cx="10448109" cy="95410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76B607-AE99-4370-B810-48128DCD0374}"/>
              </a:ext>
            </a:extLst>
          </p:cNvPr>
          <p:cNvSpPr txBox="1"/>
          <p:nvPr/>
        </p:nvSpPr>
        <p:spPr>
          <a:xfrm>
            <a:off x="838200" y="5776457"/>
            <a:ext cx="95850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Neural networks only have permutation symmetry, </a:t>
            </a:r>
            <a:br>
              <a:rPr lang="en-US" sz="2800" dirty="0"/>
            </a:br>
            <a:r>
              <a:rPr lang="en-US" sz="2800" dirty="0"/>
              <a:t>why do they have connected local min?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9863834-4827-4495-9675-EB9C7DA6B0C4}"/>
              </a:ext>
            </a:extLst>
          </p:cNvPr>
          <p:cNvGrpSpPr/>
          <p:nvPr/>
        </p:nvGrpSpPr>
        <p:grpSpPr>
          <a:xfrm>
            <a:off x="858503" y="1780921"/>
            <a:ext cx="4539178" cy="2903539"/>
            <a:chOff x="-439781" y="1624917"/>
            <a:chExt cx="4539178" cy="2903539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8B8718A4-475D-4889-B0AE-A4F83D719D9A}"/>
                </a:ext>
              </a:extLst>
            </p:cNvPr>
            <p:cNvSpPr/>
            <p:nvPr/>
          </p:nvSpPr>
          <p:spPr>
            <a:xfrm>
              <a:off x="-439781" y="1624917"/>
              <a:ext cx="4539178" cy="290353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2" descr="http://www.offconvex.org/assets/modes.PNG">
              <a:extLst>
                <a:ext uri="{FF2B5EF4-FFF2-40B4-BE49-F238E27FC236}">
                  <a16:creationId xmlns:a16="http://schemas.microsoft.com/office/drawing/2014/main" id="{A7A28942-A9CE-4587-B9DE-C5EAB53B3A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87" y="1753163"/>
              <a:ext cx="3357035" cy="2132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0F2461A-86FE-476D-A704-6D0E2663A584}"/>
                </a:ext>
              </a:extLst>
            </p:cNvPr>
            <p:cNvSpPr/>
            <p:nvPr/>
          </p:nvSpPr>
          <p:spPr>
            <a:xfrm>
              <a:off x="-287381" y="3823602"/>
              <a:ext cx="438677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/>
                <a:t>(mostly) connected local min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73CBF2-6636-4C31-9530-A41086982FE5}"/>
              </a:ext>
            </a:extLst>
          </p:cNvPr>
          <p:cNvGrpSpPr/>
          <p:nvPr/>
        </p:nvGrpSpPr>
        <p:grpSpPr>
          <a:xfrm>
            <a:off x="5922249" y="1801112"/>
            <a:ext cx="4711782" cy="2897776"/>
            <a:chOff x="5612524" y="1780921"/>
            <a:chExt cx="4711782" cy="289777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DE14BAB3-DBB7-4B77-B510-3F304DBCD4A9}"/>
                </a:ext>
              </a:extLst>
            </p:cNvPr>
            <p:cNvSpPr/>
            <p:nvPr/>
          </p:nvSpPr>
          <p:spPr>
            <a:xfrm>
              <a:off x="5612524" y="1780921"/>
              <a:ext cx="4711782" cy="2897776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C47B76E-A1A8-4E4B-8063-FA7119695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2769" y="1855349"/>
              <a:ext cx="3054169" cy="2290627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1343E18-B9AE-49FE-B6EB-2283C50E0AE4}"/>
                </a:ext>
              </a:extLst>
            </p:cNvPr>
            <p:cNvSpPr/>
            <p:nvPr/>
          </p:nvSpPr>
          <p:spPr>
            <a:xfrm>
              <a:off x="6601951" y="4083087"/>
              <a:ext cx="27329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/>
                <a:t>Isolated local min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502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D63E43-341E-4AD9-A0D2-5A5783700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(Partial) short answer: </a:t>
            </a:r>
            <a:r>
              <a:rPr lang="en-US" dirty="0" err="1">
                <a:solidFill>
                  <a:srgbClr val="FF0000"/>
                </a:solidFill>
              </a:rPr>
              <a:t>overparametrization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5F38EF-2F39-4BF8-935D-50A369393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explanations of mode connectivity: </a:t>
            </a:r>
            <a:br>
              <a:rPr lang="en-US" dirty="0"/>
            </a:b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[Freeman and Bruna, 2016, Venturi et al. 2018, Liang et al. 2018, Nguyen et al. 2018, Nguyen et al. 2019]</a:t>
            </a:r>
          </a:p>
          <a:p>
            <a:r>
              <a:rPr lang="en-US" dirty="0"/>
              <a:t>If the network has special structure, and is </a:t>
            </a:r>
            <a:r>
              <a:rPr lang="en-US" dirty="0">
                <a:solidFill>
                  <a:srgbClr val="FF0000"/>
                </a:solidFill>
              </a:rPr>
              <a:t>very</a:t>
            </a:r>
            <a:r>
              <a:rPr lang="en-US" dirty="0"/>
              <a:t> overparametrized (#neurons &gt; #training samples), then local mins are connected.</a:t>
            </a:r>
          </a:p>
          <a:p>
            <a:endParaRPr lang="en-US" dirty="0"/>
          </a:p>
          <a:p>
            <a:r>
              <a:rPr lang="en-US" dirty="0"/>
              <a:t>Problem: Networks that are not as overparametrized were also found to have connected local min.</a:t>
            </a:r>
          </a:p>
        </p:txBody>
      </p:sp>
    </p:spTree>
    <p:extLst>
      <p:ext uri="{BB962C8B-B14F-4D97-AF65-F5344CB8AC3E}">
        <p14:creationId xmlns:p14="http://schemas.microsoft.com/office/powerpoint/2010/main" val="169325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EE58-5B63-4EA7-AC15-EF5244FC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7EC95-4047-4221-AC78-AE3E67F83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neural networks, not all local/global min are connected, even in the overparametrized setting.</a:t>
            </a:r>
          </a:p>
          <a:p>
            <a:endParaRPr lang="en-US" dirty="0"/>
          </a:p>
          <a:p>
            <a:r>
              <a:rPr lang="en-US" dirty="0"/>
              <a:t>Solutions that satisfy dropout stability are connected.</a:t>
            </a:r>
          </a:p>
          <a:p>
            <a:endParaRPr lang="en-US" dirty="0"/>
          </a:p>
          <a:p>
            <a:r>
              <a:rPr lang="en-US" dirty="0"/>
              <a:t>Possible to switch dropout stability with noise stability</a:t>
            </a:r>
            <a:br>
              <a:rPr lang="en-US" dirty="0"/>
            </a:br>
            <a:r>
              <a:rPr lang="en-US" dirty="0"/>
              <a:t>(used for proving generalization bounds for neural nets)</a:t>
            </a:r>
          </a:p>
        </p:txBody>
      </p:sp>
    </p:spTree>
    <p:extLst>
      <p:ext uri="{BB962C8B-B14F-4D97-AF65-F5344CB8AC3E}">
        <p14:creationId xmlns:p14="http://schemas.microsoft.com/office/powerpoint/2010/main" val="50763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A4DFF-FC9D-4E12-901E-FDC58B028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Neural Networks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FFE22A-89FD-446F-81CF-7513FD027D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84242" y="1451508"/>
                <a:ext cx="7886700" cy="5132525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For simplicity: Fully Connected Networks</a:t>
                </a:r>
              </a:p>
              <a:p>
                <a:r>
                  <a:rPr lang="en-US" sz="2400" dirty="0"/>
                  <a:t>Weights </a:t>
                </a:r>
                <a:r>
                  <a:rPr lang="el-GR" sz="2400" dirty="0">
                    <a:solidFill>
                      <a:schemeClr val="accent1"/>
                    </a:solidFill>
                  </a:rPr>
                  <a:t>θ</a:t>
                </a:r>
                <a:r>
                  <a:rPr lang="en-US" sz="2400" dirty="0"/>
                  <a:t> = (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W</a:t>
                </a:r>
                <a:r>
                  <a:rPr lang="en-US" sz="2400" baseline="-25000" dirty="0">
                    <a:solidFill>
                      <a:schemeClr val="accent1"/>
                    </a:solidFill>
                  </a:rPr>
                  <a:t>1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, W</a:t>
                </a:r>
                <a:r>
                  <a:rPr lang="en-US" sz="2400" baseline="-25000" dirty="0">
                    <a:solidFill>
                      <a:schemeClr val="accent1"/>
                    </a:solidFill>
                  </a:rPr>
                  <a:t>2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, …, W</a:t>
                </a:r>
                <a:r>
                  <a:rPr lang="en-US" sz="2400" baseline="-25000" dirty="0">
                    <a:solidFill>
                      <a:schemeClr val="accent1"/>
                    </a:solidFill>
                  </a:rPr>
                  <a:t>p</a:t>
                </a:r>
                <a:r>
                  <a:rPr lang="en-US" sz="2400" dirty="0"/>
                  <a:t>), nonlinearity </a:t>
                </a:r>
                <a:r>
                  <a:rPr lang="el-GR" sz="2400" dirty="0"/>
                  <a:t>σ</a:t>
                </a:r>
                <a:endParaRPr lang="en-US" sz="2400" baseline="-25000" dirty="0"/>
              </a:p>
              <a:p>
                <a:r>
                  <a:rPr lang="en-US" sz="2400" dirty="0"/>
                  <a:t>Samples 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(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x,y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)</a:t>
                </a:r>
                <a:r>
                  <a:rPr lang="en-US" sz="2400" dirty="0"/>
                  <a:t>, hope to learn a network that maps x to y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⋯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⋯</m:t>
                        </m:r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400" dirty="0"/>
                  <a:t>Objective: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FFE22A-89FD-446F-81CF-7513FD027D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84242" y="1451508"/>
                <a:ext cx="7886700" cy="5132525"/>
              </a:xfrm>
              <a:blipFill>
                <a:blip r:embed="rId2"/>
                <a:stretch>
                  <a:fillRect l="-1005" t="-1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9C1114D-FA5D-46CA-A667-0D105BF64061}"/>
              </a:ext>
            </a:extLst>
          </p:cNvPr>
          <p:cNvSpPr txBox="1"/>
          <p:nvPr/>
        </p:nvSpPr>
        <p:spPr>
          <a:xfrm>
            <a:off x="2261939" y="4501789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30000" dirty="0"/>
              <a:t>(0)</a:t>
            </a:r>
            <a:r>
              <a:rPr lang="en-US" sz="2400" dirty="0"/>
              <a:t> = 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88647A-9BC2-439F-926D-C0D0B7983E74}"/>
              </a:ext>
            </a:extLst>
          </p:cNvPr>
          <p:cNvSpPr txBox="1"/>
          <p:nvPr/>
        </p:nvSpPr>
        <p:spPr>
          <a:xfrm>
            <a:off x="5904352" y="4501789"/>
            <a:ext cx="1673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30000" dirty="0"/>
              <a:t>(p)</a:t>
            </a:r>
            <a:r>
              <a:rPr lang="en-US" sz="2400" dirty="0"/>
              <a:t>= </a:t>
            </a:r>
            <a:r>
              <a:rPr lang="en-US" sz="2400" dirty="0" err="1"/>
              <a:t>W</a:t>
            </a:r>
            <a:r>
              <a:rPr lang="en-US" sz="2400" baseline="-25000" dirty="0" err="1"/>
              <a:t>p</a:t>
            </a:r>
            <a:r>
              <a:rPr lang="en-US" sz="2400" dirty="0" err="1"/>
              <a:t>x</a:t>
            </a:r>
            <a:r>
              <a:rPr lang="en-US" sz="2400" baseline="30000" dirty="0"/>
              <a:t>(p-1)</a:t>
            </a:r>
            <a:endParaRPr lang="en-US" sz="24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19859BE-B91E-4993-9028-F801A2F69300}"/>
              </a:ext>
            </a:extLst>
          </p:cNvPr>
          <p:cNvGrpSpPr/>
          <p:nvPr/>
        </p:nvGrpSpPr>
        <p:grpSpPr>
          <a:xfrm>
            <a:off x="2758935" y="2937556"/>
            <a:ext cx="3796149" cy="1477690"/>
            <a:chOff x="2314797" y="2911430"/>
            <a:chExt cx="3796149" cy="1899754"/>
          </a:xfrm>
        </p:grpSpPr>
        <p:sp>
          <p:nvSpPr>
            <p:cNvPr id="4" name="Arrow: Right 3">
              <a:extLst>
                <a:ext uri="{FF2B5EF4-FFF2-40B4-BE49-F238E27FC236}">
                  <a16:creationId xmlns:a16="http://schemas.microsoft.com/office/drawing/2014/main" id="{C9C95787-6D5E-4CAD-A9B3-246CF2B02E22}"/>
                </a:ext>
              </a:extLst>
            </p:cNvPr>
            <p:cNvSpPr/>
            <p:nvPr/>
          </p:nvSpPr>
          <p:spPr>
            <a:xfrm>
              <a:off x="2731291" y="3094597"/>
              <a:ext cx="514948" cy="1532709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D5A07A8-78DD-4256-8162-1677B5516255}"/>
                </a:ext>
              </a:extLst>
            </p:cNvPr>
            <p:cNvSpPr/>
            <p:nvPr/>
          </p:nvSpPr>
          <p:spPr>
            <a:xfrm>
              <a:off x="2314797" y="2911430"/>
              <a:ext cx="366784" cy="189846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B2557FB-5F01-40DA-9D0F-AA373DC080BA}"/>
                </a:ext>
              </a:extLst>
            </p:cNvPr>
            <p:cNvSpPr txBox="1"/>
            <p:nvPr/>
          </p:nvSpPr>
          <p:spPr>
            <a:xfrm>
              <a:off x="2681581" y="3676285"/>
              <a:ext cx="468398" cy="474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1"/>
                  </a:solidFill>
                </a:rPr>
                <a:t>W</a:t>
              </a:r>
              <a:r>
                <a:rPr lang="en-US" baseline="-25000" dirty="0">
                  <a:solidFill>
                    <a:schemeClr val="accent1"/>
                  </a:solidFill>
                </a:rPr>
                <a:t>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23DFA3A-9D35-45F0-8A41-4F5FF8E5EEEF}"/>
                </a:ext>
              </a:extLst>
            </p:cNvPr>
            <p:cNvSpPr/>
            <p:nvPr/>
          </p:nvSpPr>
          <p:spPr>
            <a:xfrm>
              <a:off x="3321416" y="2911430"/>
              <a:ext cx="366784" cy="189846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D4AD8BE6-E8DC-4BE4-8059-97A0325BC18C}"/>
                </a:ext>
              </a:extLst>
            </p:cNvPr>
            <p:cNvSpPr/>
            <p:nvPr/>
          </p:nvSpPr>
          <p:spPr>
            <a:xfrm>
              <a:off x="3753480" y="3095883"/>
              <a:ext cx="514948" cy="1532709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B27C923-06C7-4C46-9BB6-F72E53C02FA7}"/>
                </a:ext>
              </a:extLst>
            </p:cNvPr>
            <p:cNvSpPr/>
            <p:nvPr/>
          </p:nvSpPr>
          <p:spPr>
            <a:xfrm>
              <a:off x="4343605" y="2911430"/>
              <a:ext cx="366784" cy="18997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4EA17E5-2EF8-4C97-AA5E-9179F7E00EEF}"/>
                </a:ext>
              </a:extLst>
            </p:cNvPr>
            <p:cNvSpPr txBox="1"/>
            <p:nvPr/>
          </p:nvSpPr>
          <p:spPr>
            <a:xfrm>
              <a:off x="3753480" y="3677575"/>
              <a:ext cx="468398" cy="474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1"/>
                  </a:solidFill>
                </a:rPr>
                <a:t>W</a:t>
              </a:r>
              <a:r>
                <a:rPr lang="en-US" baseline="-25000" dirty="0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0A3E033D-ABFF-473A-80D2-F0B93258ECC8}"/>
                </a:ext>
              </a:extLst>
            </p:cNvPr>
            <p:cNvSpPr/>
            <p:nvPr/>
          </p:nvSpPr>
          <p:spPr>
            <a:xfrm>
              <a:off x="4785566" y="3094597"/>
              <a:ext cx="883420" cy="1532709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09C491F-DC1B-4CF8-B317-D98130F01EFC}"/>
                </a:ext>
              </a:extLst>
            </p:cNvPr>
            <p:cNvSpPr/>
            <p:nvPr/>
          </p:nvSpPr>
          <p:spPr>
            <a:xfrm>
              <a:off x="4710389" y="3676285"/>
              <a:ext cx="958596" cy="4748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W</a:t>
              </a:r>
              <a:r>
                <a:rPr lang="en-US" baseline="-25000" dirty="0">
                  <a:solidFill>
                    <a:schemeClr val="accent1"/>
                  </a:solidFill>
                </a:rPr>
                <a:t>3</a:t>
              </a:r>
              <a:r>
                <a:rPr lang="en-US" dirty="0">
                  <a:solidFill>
                    <a:schemeClr val="accent1"/>
                  </a:solidFill>
                </a:rPr>
                <a:t>… </a:t>
              </a:r>
              <a:r>
                <a:rPr lang="en-US" dirty="0" err="1">
                  <a:solidFill>
                    <a:schemeClr val="accent1"/>
                  </a:solidFill>
                </a:rPr>
                <a:t>W</a:t>
              </a:r>
              <a:r>
                <a:rPr lang="en-US" baseline="-25000" dirty="0" err="1">
                  <a:solidFill>
                    <a:schemeClr val="accent1"/>
                  </a:solidFill>
                </a:rPr>
                <a:t>p</a:t>
              </a:r>
              <a:endParaRPr lang="en-US" baseline="-25000" dirty="0">
                <a:solidFill>
                  <a:schemeClr val="accent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75F6CC-2867-4033-83DC-B76EC1339193}"/>
                </a:ext>
              </a:extLst>
            </p:cNvPr>
            <p:cNvSpPr/>
            <p:nvPr/>
          </p:nvSpPr>
          <p:spPr>
            <a:xfrm>
              <a:off x="5744162" y="2911430"/>
              <a:ext cx="366784" cy="1898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903FE9A-B18B-4D53-8FF5-E005F358C97B}"/>
              </a:ext>
            </a:extLst>
          </p:cNvPr>
          <p:cNvSpPr txBox="1"/>
          <p:nvPr/>
        </p:nvSpPr>
        <p:spPr>
          <a:xfrm>
            <a:off x="3175428" y="4517894"/>
            <a:ext cx="169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 = </a:t>
            </a:r>
            <a:r>
              <a:rPr lang="el-GR" sz="2400" dirty="0"/>
              <a:t>σ</a:t>
            </a:r>
            <a:r>
              <a:rPr lang="en-US" sz="2400" dirty="0"/>
              <a:t>(W</a:t>
            </a:r>
            <a:r>
              <a:rPr lang="en-US" sz="2400" baseline="-25000" dirty="0"/>
              <a:t>1</a:t>
            </a:r>
            <a:r>
              <a:rPr lang="en-US" sz="2400" dirty="0"/>
              <a:t>x)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F861198-AB03-4181-87E0-87873092F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504546" y="1005804"/>
            <a:ext cx="2418956" cy="1823154"/>
          </a:xfrm>
          <a:prstGeom prst="rect">
            <a:avLst/>
          </a:prstGeom>
        </p:spPr>
      </p:pic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99C33548-19AD-44A3-B4C8-C873BEC5EC75}"/>
              </a:ext>
            </a:extLst>
          </p:cNvPr>
          <p:cNvSpPr/>
          <p:nvPr/>
        </p:nvSpPr>
        <p:spPr>
          <a:xfrm>
            <a:off x="2600488" y="6155267"/>
            <a:ext cx="2849384" cy="603281"/>
          </a:xfrm>
          <a:prstGeom prst="wedgeRoundRectCallout">
            <a:avLst>
              <a:gd name="adj1" fmla="val 16519"/>
              <a:gd name="adj2" fmla="val -71038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Convex loss function</a:t>
            </a:r>
          </a:p>
        </p:txBody>
      </p:sp>
    </p:spTree>
    <p:extLst>
      <p:ext uri="{BB962C8B-B14F-4D97-AF65-F5344CB8AC3E}">
        <p14:creationId xmlns:p14="http://schemas.microsoft.com/office/powerpoint/2010/main" val="201758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8" grpId="0"/>
      <p:bldP spid="16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E5922B4-E79A-4405-817F-B4E2015474C9}"/>
              </a:ext>
            </a:extLst>
          </p:cNvPr>
          <p:cNvSpPr/>
          <p:nvPr/>
        </p:nvSpPr>
        <p:spPr>
          <a:xfrm>
            <a:off x="629193" y="3917891"/>
            <a:ext cx="10448109" cy="13255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9D5248-5DFF-4B72-8D5A-326833C1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all local min are connected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6755-77EF-4B94-8B64-FD842FF7A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setting: 2-layer net, data (x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i</a:t>
            </a:r>
            <a:r>
              <a:rPr lang="en-US" dirty="0"/>
              <a:t>) generated by ground truth neural network with 2 hidden neurons.</a:t>
            </a:r>
          </a:p>
          <a:p>
            <a:r>
              <a:rPr lang="en-US" dirty="0" err="1"/>
              <a:t>Overparametrization</a:t>
            </a:r>
            <a:r>
              <a:rPr lang="en-US" dirty="0"/>
              <a:t>: consider optimization of a 2 layer neural network with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/>
              <a:t> &gt;&gt; 2) hidden neurons.</a:t>
            </a:r>
          </a:p>
          <a:p>
            <a:endParaRPr lang="en-US" dirty="0"/>
          </a:p>
          <a:p>
            <a:r>
              <a:rPr lang="en-US" dirty="0"/>
              <a:t>Theorem: For any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/>
              <a:t> &gt; 2, there exists a data-set with </a:t>
            </a:r>
            <a:r>
              <a:rPr lang="en-US" dirty="0">
                <a:solidFill>
                  <a:srgbClr val="FF0000"/>
                </a:solidFill>
              </a:rPr>
              <a:t>h+2</a:t>
            </a:r>
            <a:r>
              <a:rPr lang="en-US" dirty="0"/>
              <a:t> samples, such that the set of global minimizers are not connected.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4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983</Words>
  <Application>Microsoft Office PowerPoint</Application>
  <PresentationFormat>Widescreen</PresentationFormat>
  <Paragraphs>150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Wingdings</vt:lpstr>
      <vt:lpstr>Office Theme</vt:lpstr>
      <vt:lpstr>Explaining Landscape Connectivity of Low-cost Solutions for Multilayer Nets</vt:lpstr>
      <vt:lpstr>Mode Connectivity[Freeman and Bruna 16, Garipov et al. 18, Draxler et al. 18]</vt:lpstr>
      <vt:lpstr>Outline</vt:lpstr>
      <vt:lpstr>Background: non-convex optimization</vt:lpstr>
      <vt:lpstr>Equivalent local minima and symmetry</vt:lpstr>
      <vt:lpstr>(Partial) short answer: overparametrization</vt:lpstr>
      <vt:lpstr>Our Results</vt:lpstr>
      <vt:lpstr>Deep Neural Networks</vt:lpstr>
      <vt:lpstr>Not all local min are connected</vt:lpstr>
      <vt:lpstr>What kind of local min are connected?</vt:lpstr>
      <vt:lpstr>Dropout stability</vt:lpstr>
      <vt:lpstr>High level steps</vt:lpstr>
      <vt:lpstr>Direct Interpolation</vt:lpstr>
      <vt:lpstr>Connecting a network with its dropout </vt:lpstr>
      <vt:lpstr>An example path for 3 layer network</vt:lpstr>
      <vt:lpstr>Example path explained (1) -&gt; (2)</vt:lpstr>
      <vt:lpstr>Example path explained (2) -&gt; (3)</vt:lpstr>
      <vt:lpstr>Example path explained (3) -&gt; (4)</vt:lpstr>
      <vt:lpstr>Example path explained (4) -&gt; (5)</vt:lpstr>
      <vt:lpstr>Example path explained (5) -&gt; (6)</vt:lpstr>
      <vt:lpstr>Example path explained (6) -&gt; (7)</vt:lpstr>
      <vt:lpstr>Noise stability</vt:lpstr>
      <vt:lpstr>Experiments</vt:lpstr>
      <vt:lpstr>Conclusions</vt:lpstr>
      <vt:lpstr>Open Problems</vt:lpstr>
      <vt:lpstr>How can we use mode connectivity?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Explaining Landscape Connectivity of Low-cost Solutions for Multilayer Nets</dc:title>
  <dc:creator>Rong Ge</dc:creator>
  <cp:lastModifiedBy>Rong Ge</cp:lastModifiedBy>
  <cp:revision>55</cp:revision>
  <dcterms:created xsi:type="dcterms:W3CDTF">2019-07-14T19:33:10Z</dcterms:created>
  <dcterms:modified xsi:type="dcterms:W3CDTF">2019-07-16T16:22:20Z</dcterms:modified>
</cp:coreProperties>
</file>