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4058" r:id="rId2"/>
  </p:sldMasterIdLst>
  <p:notesMasterIdLst>
    <p:notesMasterId r:id="rId34"/>
  </p:notesMasterIdLst>
  <p:sldIdLst>
    <p:sldId id="256" r:id="rId3"/>
    <p:sldId id="592" r:id="rId4"/>
    <p:sldId id="668" r:id="rId5"/>
    <p:sldId id="669" r:id="rId6"/>
    <p:sldId id="672" r:id="rId7"/>
    <p:sldId id="670" r:id="rId8"/>
    <p:sldId id="671" r:id="rId9"/>
    <p:sldId id="675" r:id="rId10"/>
    <p:sldId id="674" r:id="rId11"/>
    <p:sldId id="676" r:id="rId12"/>
    <p:sldId id="678" r:id="rId13"/>
    <p:sldId id="673" r:id="rId14"/>
    <p:sldId id="679" r:id="rId15"/>
    <p:sldId id="681" r:id="rId16"/>
    <p:sldId id="695" r:id="rId17"/>
    <p:sldId id="598" r:id="rId18"/>
    <p:sldId id="599" r:id="rId19"/>
    <p:sldId id="611" r:id="rId20"/>
    <p:sldId id="683" r:id="rId21"/>
    <p:sldId id="685" r:id="rId22"/>
    <p:sldId id="682" r:id="rId23"/>
    <p:sldId id="686" r:id="rId24"/>
    <p:sldId id="687" r:id="rId25"/>
    <p:sldId id="688" r:id="rId26"/>
    <p:sldId id="689" r:id="rId27"/>
    <p:sldId id="690" r:id="rId28"/>
    <p:sldId id="691" r:id="rId29"/>
    <p:sldId id="692" r:id="rId30"/>
    <p:sldId id="693" r:id="rId31"/>
    <p:sldId id="694" r:id="rId32"/>
    <p:sldId id="66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32" userDrawn="1">
          <p15:clr>
            <a:srgbClr val="A4A3A4"/>
          </p15:clr>
        </p15:guide>
        <p15:guide id="3" orient="horz" pos="391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ngyu Ma" initials="TM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00FF"/>
    <a:srgbClr val="0099FF"/>
    <a:srgbClr val="FF2600"/>
    <a:srgbClr val="9A44DC"/>
    <a:srgbClr val="FF9300"/>
    <a:srgbClr val="582AA0"/>
    <a:srgbClr val="1E4055"/>
    <a:srgbClr val="272727"/>
    <a:srgbClr val="B14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56" autoAdjust="0"/>
    <p:restoredTop sz="86684"/>
  </p:normalViewPr>
  <p:slideViewPr>
    <p:cSldViewPr snapToGrid="0">
      <p:cViewPr varScale="1">
        <p:scale>
          <a:sx n="108" d="100"/>
          <a:sy n="108" d="100"/>
        </p:scale>
        <p:origin x="1544" y="192"/>
      </p:cViewPr>
      <p:guideLst>
        <p:guide pos="2832"/>
        <p:guide orient="horz" pos="391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3B82-3B23-4184-8AB4-70D5EF1C3924}" type="datetimeFigureOut">
              <a:rPr lang="en-US" smtClean="0"/>
              <a:t>8/17/19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40277-2AFB-49CE-AF0D-E92FEC8FB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53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Pictures`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40277-2AFB-49CE-AF0D-E92FEC8FB0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73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M_{k+1},\pi_{k+1} &amp; 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textup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{argmax}_{\pi, M} V^{\pi, M} -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{D}_{\pi_{k}}(\pi, M)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~~~~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   ~d(\pi,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pi_k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\le \delta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40277-2AFB-49CE-AF0D-E92FEC8FB0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76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M_{k+1},\pi_{k+1} &amp; 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textup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{argmax}_{\pi, M} V^{\pi, M} -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{D}_{\pi_{k}}(\pi, M)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~~~~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   ~d(\pi,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pi_k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\le \delta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40277-2AFB-49CE-AF0D-E92FEC8FB01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53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M_{k+1},\pi_{k+1} &amp; 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textup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{argmax}_{\pi, M} V^{\pi, M} -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{D}_{\pi_{k}}(\pi, M)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~~~~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   ~d(\pi,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pi_k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\le \delta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40277-2AFB-49CE-AF0D-E92FEC8FB01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07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|V^{\pi, M}-V^{\pi, M^\star}| \le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mathop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mathbb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{E}}_{(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s,a,s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')\sim \pi, {\color{blue} M^\star}}\left[|V^{\pi, {\color{blue}M}}(M(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s,a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))-V^{\pi, {\color{blue}M}}(s')|\right]</a:t>
            </a:r>
          </a:p>
          <a:p>
            <a:endParaRPr lang="en-US"/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forall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\pi 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textup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{~that is close to~} {\color{red} \pi_{\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textup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{ref}}}: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40277-2AFB-49CE-AF0D-E92FEC8FB01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59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\pi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textup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{that is close to} \pi_{\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textup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{ref}}: \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|V^{\pi, M}-V^{\pi, M^\star}| &amp; \le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{E}}_{(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s,a,s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')\sim {\color{red} \pi_{\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textup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{ref}}},{M^\star}}\left[|V^{\pi, {M}}(M(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s,a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))-V^{\pi, {M}}(s')|\right]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40277-2AFB-49CE-AF0D-E92FEC8FB01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17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M_{k+1},\pi_{k+1} &amp; =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textup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argmax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}_{\pi, M} V^{\pi, M} -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{D}_{\pi_{k}}(\pi, M)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~~~~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s.t.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~   ~d(\pi,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pi_k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\le \delta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40277-2AFB-49CE-AF0D-E92FEC8FB01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05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sequentially more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40277-2AFB-49CE-AF0D-E92FEC8FB01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0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especially when the reward is sparse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40277-2AFB-49CE-AF0D-E92FEC8FB01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62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assume that we have rewards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40277-2AFB-49CE-AF0D-E92FEC8FB01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05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40277-2AFB-49CE-AF0D-E92FEC8FB0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01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40277-2AFB-49CE-AF0D-E92FEC8FB0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08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40277-2AFB-49CE-AF0D-E92FEC8FB0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19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40277-2AFB-49CE-AF0D-E92FEC8FB0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61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40277-2AFB-49CE-AF0D-E92FEC8FB0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98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40277-2AFB-49CE-AF0D-E92FEC8FB0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12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40277-2AFB-49CE-AF0D-E92FEC8FB0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537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Error in different dimensions matter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40277-2AFB-49CE-AF0D-E92FEC8FB0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74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 algn="ctr">
              <a:buNone/>
              <a:defRPr sz="28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A6E8-D0A8-4CFA-AFD9-F458D764C4F0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865FD-28AE-48DF-937C-6B17F07F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8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A6E8-D0A8-4CFA-AFD9-F458D764C4F0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865FD-28AE-48DF-937C-6B17F07F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55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0362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0365"/>
            <a:ext cx="5800725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A6E8-D0A8-4CFA-AFD9-F458D764C4F0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865FD-28AE-48DF-937C-6B17F07F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70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330709" y="2839183"/>
            <a:ext cx="8585860" cy="45719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35905" y="280283"/>
            <a:ext cx="8580664" cy="2487168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8011668" y="2830581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5335" y="34416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3156314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A6E8-D0A8-4CFA-AFD9-F458D764C4F0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1168" y="2936176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6C8865FD-28AE-48DF-937C-6B17F07F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713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0050" y="66540"/>
            <a:ext cx="8563356" cy="976775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050" y="1112066"/>
            <a:ext cx="8563356" cy="4563836"/>
          </a:xfrm>
        </p:spPr>
        <p:txBody>
          <a:bodyPr>
            <a:noAutofit/>
          </a:bodyPr>
          <a:lstStyle>
            <a:lvl1pPr marL="182880" indent="-182880">
              <a:buFont typeface="Wingdings" panose="05000000000000000000" pitchFamily="2" charset="2"/>
              <a:buChar char="Ø"/>
              <a:defRPr sz="2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-182880">
              <a:buFont typeface="Wingdings" charset="2"/>
              <a:buChar char="Ø"/>
              <a:defRPr sz="2200">
                <a:latin typeface="Calibri" charset="0"/>
                <a:ea typeface="Calibri" charset="0"/>
                <a:cs typeface="Calibri" charset="0"/>
              </a:defRPr>
            </a:lvl2pPr>
            <a:lvl3pPr>
              <a:defRPr sz="2200">
                <a:latin typeface="Calibri" charset="0"/>
                <a:ea typeface="Calibri" charset="0"/>
                <a:cs typeface="Calibri" charset="0"/>
              </a:defRPr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A6E8-D0A8-4CFA-AFD9-F458D764C4F0}" type="datetimeFigureOut">
              <a:rPr lang="en-US" smtClean="0"/>
              <a:t>8/17/19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92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A6E8-D0A8-4CFA-AFD9-F458D764C4F0}" type="datetimeFigureOut">
              <a:rPr lang="en-US" smtClean="0"/>
              <a:t>8/17/19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865FD-28AE-48DF-937C-6B17F07F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92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A6E8-D0A8-4CFA-AFD9-F458D764C4F0}" type="datetimeFigureOut">
              <a:rPr lang="en-US" smtClean="0"/>
              <a:t>8/17/19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865FD-28AE-48DF-937C-6B17F07F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86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470A6E8-D0A8-4CFA-AFD9-F458D764C4F0}" type="datetimeFigureOut">
              <a:rPr lang="en-US" smtClean="0"/>
              <a:t>8/17/19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865FD-28AE-48DF-937C-6B17F07F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29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A6E8-D0A8-4CFA-AFD9-F458D764C4F0}" type="datetimeFigureOut">
              <a:rPr lang="en-US" smtClean="0"/>
              <a:t>8/17/19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865FD-28AE-48DF-937C-6B17F07F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111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A6E8-D0A8-4CFA-AFD9-F458D764C4F0}" type="datetimeFigureOut">
              <a:rPr lang="en-US" smtClean="0"/>
              <a:t>8/17/19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865FD-28AE-48DF-937C-6B17F07F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926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A6E8-D0A8-4CFA-AFD9-F458D764C4F0}" type="datetimeFigureOut">
              <a:rPr lang="en-US" smtClean="0"/>
              <a:t>8/17/19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865FD-28AE-48DF-937C-6B17F07F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43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A6E8-D0A8-4CFA-AFD9-F458D764C4F0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865FD-28AE-48DF-937C-6B17F07F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29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A6E8-D0A8-4CFA-AFD9-F458D764C4F0}" type="datetimeFigureOut">
              <a:rPr lang="en-US" smtClean="0"/>
              <a:t>8/17/19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865FD-28AE-48DF-937C-6B17F07F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572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A6E8-D0A8-4CFA-AFD9-F458D764C4F0}" type="datetimeFigureOut">
              <a:rPr lang="en-US" smtClean="0"/>
              <a:t>8/17/19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865FD-28AE-48DF-937C-6B17F07F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503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885" y="175887"/>
            <a:ext cx="8376312" cy="93595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9885" y="1337308"/>
            <a:ext cx="8376312" cy="4606291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A6E8-D0A8-4CFA-AFD9-F458D764C4F0}" type="datetimeFigureOut">
              <a:rPr lang="en-US" smtClean="0"/>
              <a:t>8/17/19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79885" y="6238493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865FD-28AE-48DF-937C-6B17F07F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08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6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A6E8-D0A8-4CFA-AFD9-F458D764C4F0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865FD-28AE-48DF-937C-6B17F07F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438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3"/>
            <a:ext cx="38862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3"/>
            <a:ext cx="38862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A6E8-D0A8-4CFA-AFD9-F458D764C4F0}" type="datetimeFigureOut">
              <a:rPr lang="en-US" smtClean="0"/>
              <a:t>8/17/19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865FD-28AE-48DF-937C-6B17F07F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2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3"/>
            <a:ext cx="3867150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7553"/>
            <a:ext cx="3886201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A6E8-D0A8-4CFA-AFD9-F458D764C4F0}" type="datetimeFigureOut">
              <a:rPr lang="en-US" smtClean="0"/>
              <a:t>8/17/19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865FD-28AE-48DF-937C-6B17F07F8B1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131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A6E8-D0A8-4CFA-AFD9-F458D764C4F0}" type="datetimeFigureOut">
              <a:rPr lang="en-US" smtClean="0"/>
              <a:t>8/17/19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865FD-28AE-48DF-937C-6B17F07F8B1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1549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A6E8-D0A8-4CFA-AFD9-F458D764C4F0}" type="datetimeFigureOut">
              <a:rPr lang="en-US" smtClean="0"/>
              <a:t>8/17/19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865FD-28AE-48DF-937C-6B17F07F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97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3"/>
            <a:ext cx="294894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A6E8-D0A8-4CFA-AFD9-F458D764C4F0}" type="datetimeFigureOut">
              <a:rPr lang="en-US" smtClean="0"/>
              <a:t>8/17/19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865FD-28AE-48DF-937C-6B17F07F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28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A6E8-D0A8-4CFA-AFD9-F458D764C4F0}" type="datetimeFigureOut">
              <a:rPr lang="en-US" smtClean="0"/>
              <a:t>8/17/19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865FD-28AE-48DF-937C-6B17F07F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16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3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470A6E8-D0A8-4CFA-AFD9-F458D764C4F0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865FD-28AE-48DF-937C-6B17F07F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1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0050" y="57514"/>
            <a:ext cx="8563356" cy="97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1057066"/>
            <a:ext cx="8563356" cy="456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41974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470A6E8-D0A8-4CFA-AFD9-F458D764C4F0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0050" y="6416251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41974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6C8865FD-28AE-48DF-937C-6B17F07F8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8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cap="none" baseline="0"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charset="2"/>
        <a:buChar char="Ø"/>
        <a:defRPr sz="22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2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emf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32.tiff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32.tiff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34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6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5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4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6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6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5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0128" y="484872"/>
            <a:ext cx="8723871" cy="2250089"/>
          </a:xfrm>
        </p:spPr>
        <p:txBody>
          <a:bodyPr/>
          <a:lstStyle/>
          <a:p>
            <a:r>
              <a:rPr lang="en-US" sz="5000" cap="none" dirty="0"/>
              <a:t>Model-based Algorithms for Reinforcement Learning and Imitation Learning with Theoretical Analyses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92172" y="2913536"/>
            <a:ext cx="2407256" cy="802190"/>
          </a:xfrm>
        </p:spPr>
        <p:txBody>
          <a:bodyPr>
            <a:normAutofit/>
          </a:bodyPr>
          <a:lstStyle/>
          <a:p>
            <a:pPr algn="ctr"/>
            <a:r>
              <a:rPr lang="en-US" sz="2200" dirty="0" err="1"/>
              <a:t>Tengyu</a:t>
            </a:r>
            <a:r>
              <a:rPr lang="en-US" sz="2200" dirty="0"/>
              <a:t> Ma (</a:t>
            </a:r>
            <a:r>
              <a:rPr lang="en-US" altLang="zh-CN" sz="2200" dirty="0"/>
              <a:t>Stanford)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B8D4A0-2530-FC4F-A009-37FFB916F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83"/>
          <a:stretch/>
        </p:blipFill>
        <p:spPr>
          <a:xfrm>
            <a:off x="6874820" y="4302408"/>
            <a:ext cx="1428484" cy="1255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EFF896-E6B3-1F42-B567-D81F8E5FC4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384" y="4302408"/>
            <a:ext cx="1255752" cy="12557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F881D8-E1BF-4C49-9E97-E1F249DF4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026" y="4302408"/>
            <a:ext cx="1255752" cy="1255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7DFBF9-6EE0-8248-9C10-48AB70F2CE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62" y="4302408"/>
            <a:ext cx="967073" cy="125575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8A7129A4-740C-0B41-A829-984DC3606E6F}"/>
              </a:ext>
            </a:extLst>
          </p:cNvPr>
          <p:cNvSpPr txBox="1">
            <a:spLocks/>
          </p:cNvSpPr>
          <p:nvPr/>
        </p:nvSpPr>
        <p:spPr>
          <a:xfrm>
            <a:off x="6295673" y="3717725"/>
            <a:ext cx="2534855" cy="317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None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err="1"/>
              <a:t>Huazhe</a:t>
            </a:r>
            <a:r>
              <a:rPr lang="en-US" sz="2000" dirty="0"/>
              <a:t> Xu (Berkeley)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BA7C5A0-B5EB-BA4A-8E57-76D023459C9F}"/>
              </a:ext>
            </a:extLst>
          </p:cNvPr>
          <p:cNvSpPr txBox="1">
            <a:spLocks/>
          </p:cNvSpPr>
          <p:nvPr/>
        </p:nvSpPr>
        <p:spPr>
          <a:xfrm>
            <a:off x="2206886" y="3717725"/>
            <a:ext cx="2534855" cy="317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None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err="1"/>
              <a:t>Yuping</a:t>
            </a:r>
            <a:r>
              <a:rPr lang="en-US" sz="2000" dirty="0"/>
              <a:t> Luo (Princeton)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BFDBEC3-0BDA-D342-A519-8030E40D92D7}"/>
              </a:ext>
            </a:extLst>
          </p:cNvPr>
          <p:cNvSpPr txBox="1">
            <a:spLocks/>
          </p:cNvSpPr>
          <p:nvPr/>
        </p:nvSpPr>
        <p:spPr>
          <a:xfrm>
            <a:off x="4262092" y="3717725"/>
            <a:ext cx="2534855" cy="317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None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Garrett Thomas (Stanford)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2F55815-F643-1745-AA65-900F708C87F9}"/>
              </a:ext>
            </a:extLst>
          </p:cNvPr>
          <p:cNvSpPr txBox="1">
            <a:spLocks/>
          </p:cNvSpPr>
          <p:nvPr/>
        </p:nvSpPr>
        <p:spPr>
          <a:xfrm>
            <a:off x="197980" y="3717725"/>
            <a:ext cx="2534855" cy="317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None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Nick </a:t>
            </a:r>
            <a:r>
              <a:rPr lang="en-US" sz="2000" dirty="0" err="1"/>
              <a:t>Landolfi</a:t>
            </a:r>
            <a:r>
              <a:rPr lang="en-US" sz="2000" dirty="0"/>
              <a:t> (Stanford)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E1112679-1726-0B45-A1FE-EAF02374997A}"/>
              </a:ext>
            </a:extLst>
          </p:cNvPr>
          <p:cNvSpPr txBox="1">
            <a:spLocks/>
          </p:cNvSpPr>
          <p:nvPr/>
        </p:nvSpPr>
        <p:spPr>
          <a:xfrm>
            <a:off x="4741815" y="5902625"/>
            <a:ext cx="2534855" cy="317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None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err="1"/>
              <a:t>Yuandong</a:t>
            </a:r>
            <a:r>
              <a:rPr lang="en-US" sz="2000" dirty="0"/>
              <a:t> Tian (Facebook)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796FF98-1EE2-DD49-9F11-BAAA3E1E0578}"/>
              </a:ext>
            </a:extLst>
          </p:cNvPr>
          <p:cNvSpPr txBox="1">
            <a:spLocks/>
          </p:cNvSpPr>
          <p:nvPr/>
        </p:nvSpPr>
        <p:spPr>
          <a:xfrm>
            <a:off x="1905449" y="5902625"/>
            <a:ext cx="2534855" cy="317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None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Trevor Darrell (Berkeley)</a:t>
            </a:r>
          </a:p>
        </p:txBody>
      </p:sp>
    </p:spTree>
    <p:extLst>
      <p:ext uri="{BB962C8B-B14F-4D97-AF65-F5344CB8AC3E}">
        <p14:creationId xmlns:p14="http://schemas.microsoft.com/office/powerpoint/2010/main" val="36425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6"/>
    </mc:Choice>
    <mc:Fallback xmlns="">
      <p:transition spd="slow" advTm="166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ontent Placeholder 2">
            <a:extLst>
              <a:ext uri="{FF2B5EF4-FFF2-40B4-BE49-F238E27FC236}">
                <a16:creationId xmlns:a16="http://schemas.microsoft.com/office/drawing/2014/main" id="{1CB250FD-2C6C-7C47-8EA6-8188FC0A66C8}"/>
              </a:ext>
            </a:extLst>
          </p:cNvPr>
          <p:cNvSpPr txBox="1">
            <a:spLocks/>
          </p:cNvSpPr>
          <p:nvPr/>
        </p:nvSpPr>
        <p:spPr>
          <a:xfrm>
            <a:off x="396195" y="3551322"/>
            <a:ext cx="8298561" cy="92564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Q2: how do we measure the “consistency”?</a:t>
            </a:r>
          </a:p>
          <a:p>
            <a:r>
              <a:rPr lang="en-US" dirty="0"/>
              <a:t> how do we measure the errors of the learned dynamics?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D05BD00E-DFB8-4949-9383-8099B9AB21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194" y="1160895"/>
                <a:ext cx="8298562" cy="2030675"/>
              </a:xfrm>
              <a:prstGeom prst="rect">
                <a:avLst/>
              </a:prstGeom>
              <a:ln w="28575">
                <a:solidFill>
                  <a:srgbClr val="0000FF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solidFill>
                      <a:srgbClr val="0432FF"/>
                    </a:solidFill>
                  </a:rPr>
                  <a:t>Repeat: </a:t>
                </a:r>
              </a:p>
              <a:p>
                <a:pPr marL="731520" lvl="1" indent="-457200">
                  <a:buFont typeface="+mj-lt"/>
                  <a:buAutoNum type="arabicPeriod"/>
                </a:pPr>
                <a:r>
                  <a:rPr lang="en-US" sz="2200" dirty="0"/>
                  <a:t>Sample trajectories from real dynamics using current policy</a:t>
                </a:r>
              </a:p>
              <a:p>
                <a:pPr marL="731520" lvl="1" indent="-457200">
                  <a:buFont typeface="+mj-lt"/>
                  <a:buAutoNum type="arabicPeriod"/>
                </a:pPr>
                <a:endParaRPr lang="en-US" sz="2200" dirty="0"/>
              </a:p>
              <a:p>
                <a:pPr marL="731520" lvl="1" indent="-457200">
                  <a:buFont typeface="+mj-lt"/>
                  <a:buAutoNum type="arabicPeriod"/>
                </a:pPr>
                <a:r>
                  <a:rPr lang="en-US" sz="2200" dirty="0"/>
                  <a:t>                     policy, dynamics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arg</m:t>
                    </m:r>
                    <m:limLow>
                      <m:limLow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   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lim>
                    </m:limLow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sz="2200" dirty="0"/>
              </a:p>
              <a:p>
                <a:pPr marL="274320" lvl="1" indent="0">
                  <a:buNone/>
                </a:pPr>
                <a:r>
                  <a:rPr lang="en-US" sz="2200" dirty="0"/>
                  <a:t>	                     </a:t>
                </a:r>
                <a:r>
                  <a:rPr lang="en-US" sz="2200" dirty="0" err="1"/>
                  <a:t>s.t.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200" dirty="0"/>
                  <a:t> is consistent with existing trajectories</a:t>
                </a:r>
              </a:p>
              <a:p>
                <a:pPr marL="731520" lvl="1" indent="-457200">
                  <a:buFont typeface="+mj-lt"/>
                  <a:buAutoNum type="arabicPeriod"/>
                </a:pPr>
                <a:endParaRPr lang="en-US" sz="2200" dirty="0"/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D05BD00E-DFB8-4949-9383-8099B9AB21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94" y="1160895"/>
                <a:ext cx="8298562" cy="2030675"/>
              </a:xfrm>
              <a:prstGeom prst="rect">
                <a:avLst/>
              </a:prstGeom>
              <a:blipFill>
                <a:blip r:embed="rId3"/>
                <a:stretch>
                  <a:fillRect l="-761" t="-2454" b="-4294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Arc 25">
            <a:extLst>
              <a:ext uri="{FF2B5EF4-FFF2-40B4-BE49-F238E27FC236}">
                <a16:creationId xmlns:a16="http://schemas.microsoft.com/office/drawing/2014/main" id="{27155711-722C-AE4E-8C0D-DD5530A522D0}"/>
              </a:ext>
            </a:extLst>
          </p:cNvPr>
          <p:cNvSpPr/>
          <p:nvPr/>
        </p:nvSpPr>
        <p:spPr>
          <a:xfrm rot="20414271" flipH="1">
            <a:off x="6324297" y="2300634"/>
            <a:ext cx="812030" cy="45719"/>
          </a:xfrm>
          <a:custGeom>
            <a:avLst/>
            <a:gdLst>
              <a:gd name="connsiteX0" fmla="*/ 339844 w 679688"/>
              <a:gd name="connsiteY0" fmla="*/ 0 h 694357"/>
              <a:gd name="connsiteX1" fmla="*/ 679688 w 679688"/>
              <a:gd name="connsiteY1" fmla="*/ 347179 h 694357"/>
              <a:gd name="connsiteX2" fmla="*/ 339844 w 679688"/>
              <a:gd name="connsiteY2" fmla="*/ 347179 h 694357"/>
              <a:gd name="connsiteX3" fmla="*/ 339844 w 679688"/>
              <a:gd name="connsiteY3" fmla="*/ 0 h 694357"/>
              <a:gd name="connsiteX0" fmla="*/ 339844 w 679688"/>
              <a:gd name="connsiteY0" fmla="*/ 0 h 694357"/>
              <a:gd name="connsiteX1" fmla="*/ 679688 w 679688"/>
              <a:gd name="connsiteY1" fmla="*/ 347179 h 694357"/>
              <a:gd name="connsiteX0" fmla="*/ 0 w 339844"/>
              <a:gd name="connsiteY0" fmla="*/ 6631 h 353810"/>
              <a:gd name="connsiteX1" fmla="*/ 339844 w 339844"/>
              <a:gd name="connsiteY1" fmla="*/ 353810 h 353810"/>
              <a:gd name="connsiteX2" fmla="*/ 0 w 339844"/>
              <a:gd name="connsiteY2" fmla="*/ 353810 h 353810"/>
              <a:gd name="connsiteX3" fmla="*/ 0 w 339844"/>
              <a:gd name="connsiteY3" fmla="*/ 6631 h 353810"/>
              <a:gd name="connsiteX0" fmla="*/ 0 w 339844"/>
              <a:gd name="connsiteY0" fmla="*/ 6631 h 353810"/>
              <a:gd name="connsiteX1" fmla="*/ 339844 w 339844"/>
              <a:gd name="connsiteY1" fmla="*/ 353810 h 353810"/>
              <a:gd name="connsiteX0" fmla="*/ 0 w 342253"/>
              <a:gd name="connsiteY0" fmla="*/ 94000 h 441179"/>
              <a:gd name="connsiteX1" fmla="*/ 133396 w 342253"/>
              <a:gd name="connsiteY1" fmla="*/ 20952 h 441179"/>
              <a:gd name="connsiteX2" fmla="*/ 339844 w 342253"/>
              <a:gd name="connsiteY2" fmla="*/ 441179 h 441179"/>
              <a:gd name="connsiteX3" fmla="*/ 0 w 342253"/>
              <a:gd name="connsiteY3" fmla="*/ 441179 h 441179"/>
              <a:gd name="connsiteX4" fmla="*/ 0 w 342253"/>
              <a:gd name="connsiteY4" fmla="*/ 94000 h 441179"/>
              <a:gd name="connsiteX0" fmla="*/ 0 w 342253"/>
              <a:gd name="connsiteY0" fmla="*/ 94000 h 441179"/>
              <a:gd name="connsiteX1" fmla="*/ 339844 w 342253"/>
              <a:gd name="connsiteY1" fmla="*/ 441179 h 441179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63807 w 666216"/>
              <a:gd name="connsiteY1" fmla="*/ 441181 h 441181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63807 w 666216"/>
              <a:gd name="connsiteY1" fmla="*/ 441181 h 441181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1200 w 666216"/>
              <a:gd name="connsiteY1" fmla="*/ 112055 h 441181"/>
              <a:gd name="connsiteX2" fmla="*/ 663807 w 666216"/>
              <a:gd name="connsiteY2" fmla="*/ 441181 h 441181"/>
              <a:gd name="connsiteX0" fmla="*/ 323963 w 666216"/>
              <a:gd name="connsiteY0" fmla="*/ 114308 h 461487"/>
              <a:gd name="connsiteX1" fmla="*/ 457359 w 666216"/>
              <a:gd name="connsiteY1" fmla="*/ 41260 h 461487"/>
              <a:gd name="connsiteX2" fmla="*/ 663807 w 666216"/>
              <a:gd name="connsiteY2" fmla="*/ 461487 h 461487"/>
              <a:gd name="connsiteX3" fmla="*/ 323963 w 666216"/>
              <a:gd name="connsiteY3" fmla="*/ 461487 h 461487"/>
              <a:gd name="connsiteX4" fmla="*/ 323963 w 666216"/>
              <a:gd name="connsiteY4" fmla="*/ 114308 h 461487"/>
              <a:gd name="connsiteX0" fmla="*/ 0 w 666216"/>
              <a:gd name="connsiteY0" fmla="*/ 394740 h 461487"/>
              <a:gd name="connsiteX1" fmla="*/ 61200 w 666216"/>
              <a:gd name="connsiteY1" fmla="*/ 132361 h 461487"/>
              <a:gd name="connsiteX2" fmla="*/ 305761 w 666216"/>
              <a:gd name="connsiteY2" fmla="*/ 14284 h 461487"/>
              <a:gd name="connsiteX3" fmla="*/ 663807 w 666216"/>
              <a:gd name="connsiteY3" fmla="*/ 461487 h 461487"/>
              <a:gd name="connsiteX0" fmla="*/ 323963 w 666216"/>
              <a:gd name="connsiteY0" fmla="*/ 114308 h 461487"/>
              <a:gd name="connsiteX1" fmla="*/ 457359 w 666216"/>
              <a:gd name="connsiteY1" fmla="*/ 41260 h 461487"/>
              <a:gd name="connsiteX2" fmla="*/ 663807 w 666216"/>
              <a:gd name="connsiteY2" fmla="*/ 461487 h 461487"/>
              <a:gd name="connsiteX3" fmla="*/ 323963 w 666216"/>
              <a:gd name="connsiteY3" fmla="*/ 461487 h 461487"/>
              <a:gd name="connsiteX4" fmla="*/ 323963 w 666216"/>
              <a:gd name="connsiteY4" fmla="*/ 114308 h 461487"/>
              <a:gd name="connsiteX0" fmla="*/ 0 w 666216"/>
              <a:gd name="connsiteY0" fmla="*/ 394740 h 461487"/>
              <a:gd name="connsiteX1" fmla="*/ 61200 w 666216"/>
              <a:gd name="connsiteY1" fmla="*/ 132361 h 461487"/>
              <a:gd name="connsiteX2" fmla="*/ 305761 w 666216"/>
              <a:gd name="connsiteY2" fmla="*/ 14284 h 461487"/>
              <a:gd name="connsiteX3" fmla="*/ 470919 w 666216"/>
              <a:gd name="connsiteY3" fmla="*/ 132362 h 461487"/>
              <a:gd name="connsiteX4" fmla="*/ 663807 w 666216"/>
              <a:gd name="connsiteY4" fmla="*/ 461487 h 461487"/>
              <a:gd name="connsiteX0" fmla="*/ 323963 w 666216"/>
              <a:gd name="connsiteY0" fmla="*/ 112112 h 459291"/>
              <a:gd name="connsiteX1" fmla="*/ 457359 w 666216"/>
              <a:gd name="connsiteY1" fmla="*/ 39064 h 459291"/>
              <a:gd name="connsiteX2" fmla="*/ 663807 w 666216"/>
              <a:gd name="connsiteY2" fmla="*/ 459291 h 459291"/>
              <a:gd name="connsiteX3" fmla="*/ 323963 w 666216"/>
              <a:gd name="connsiteY3" fmla="*/ 459291 h 459291"/>
              <a:gd name="connsiteX4" fmla="*/ 323963 w 666216"/>
              <a:gd name="connsiteY4" fmla="*/ 112112 h 459291"/>
              <a:gd name="connsiteX0" fmla="*/ 0 w 666216"/>
              <a:gd name="connsiteY0" fmla="*/ 392544 h 459291"/>
              <a:gd name="connsiteX1" fmla="*/ 64376 w 666216"/>
              <a:gd name="connsiteY1" fmla="*/ 159686 h 459291"/>
              <a:gd name="connsiteX2" fmla="*/ 305761 w 666216"/>
              <a:gd name="connsiteY2" fmla="*/ 12088 h 459291"/>
              <a:gd name="connsiteX3" fmla="*/ 470919 w 666216"/>
              <a:gd name="connsiteY3" fmla="*/ 130166 h 459291"/>
              <a:gd name="connsiteX4" fmla="*/ 663807 w 666216"/>
              <a:gd name="connsiteY4" fmla="*/ 459291 h 459291"/>
              <a:gd name="connsiteX0" fmla="*/ 323963 w 666216"/>
              <a:gd name="connsiteY0" fmla="*/ 110300 h 457479"/>
              <a:gd name="connsiteX1" fmla="*/ 457359 w 666216"/>
              <a:gd name="connsiteY1" fmla="*/ 37252 h 457479"/>
              <a:gd name="connsiteX2" fmla="*/ 663807 w 666216"/>
              <a:gd name="connsiteY2" fmla="*/ 457479 h 457479"/>
              <a:gd name="connsiteX3" fmla="*/ 323963 w 666216"/>
              <a:gd name="connsiteY3" fmla="*/ 457479 h 457479"/>
              <a:gd name="connsiteX4" fmla="*/ 323963 w 666216"/>
              <a:gd name="connsiteY4" fmla="*/ 110300 h 457479"/>
              <a:gd name="connsiteX0" fmla="*/ 0 w 666216"/>
              <a:gd name="connsiteY0" fmla="*/ 390732 h 457479"/>
              <a:gd name="connsiteX1" fmla="*/ 67551 w 666216"/>
              <a:gd name="connsiteY1" fmla="*/ 191436 h 457479"/>
              <a:gd name="connsiteX2" fmla="*/ 305761 w 666216"/>
              <a:gd name="connsiteY2" fmla="*/ 10276 h 457479"/>
              <a:gd name="connsiteX3" fmla="*/ 470919 w 666216"/>
              <a:gd name="connsiteY3" fmla="*/ 128354 h 457479"/>
              <a:gd name="connsiteX4" fmla="*/ 663807 w 666216"/>
              <a:gd name="connsiteY4" fmla="*/ 457479 h 457479"/>
              <a:gd name="connsiteX0" fmla="*/ 323963 w 666216"/>
              <a:gd name="connsiteY0" fmla="*/ 110300 h 617606"/>
              <a:gd name="connsiteX1" fmla="*/ 457359 w 666216"/>
              <a:gd name="connsiteY1" fmla="*/ 37252 h 617606"/>
              <a:gd name="connsiteX2" fmla="*/ 663807 w 666216"/>
              <a:gd name="connsiteY2" fmla="*/ 457479 h 617606"/>
              <a:gd name="connsiteX3" fmla="*/ 323963 w 666216"/>
              <a:gd name="connsiteY3" fmla="*/ 457479 h 617606"/>
              <a:gd name="connsiteX4" fmla="*/ 323963 w 666216"/>
              <a:gd name="connsiteY4" fmla="*/ 110300 h 617606"/>
              <a:gd name="connsiteX0" fmla="*/ 0 w 666216"/>
              <a:gd name="connsiteY0" fmla="*/ 390732 h 617606"/>
              <a:gd name="connsiteX1" fmla="*/ 67551 w 666216"/>
              <a:gd name="connsiteY1" fmla="*/ 191436 h 617606"/>
              <a:gd name="connsiteX2" fmla="*/ 305761 w 666216"/>
              <a:gd name="connsiteY2" fmla="*/ 10276 h 617606"/>
              <a:gd name="connsiteX3" fmla="*/ 470919 w 666216"/>
              <a:gd name="connsiteY3" fmla="*/ 128354 h 617606"/>
              <a:gd name="connsiteX4" fmla="*/ 665250 w 666216"/>
              <a:gd name="connsiteY4" fmla="*/ 617606 h 617606"/>
              <a:gd name="connsiteX0" fmla="*/ 323963 w 674188"/>
              <a:gd name="connsiteY0" fmla="*/ 110300 h 617606"/>
              <a:gd name="connsiteX1" fmla="*/ 457359 w 674188"/>
              <a:gd name="connsiteY1" fmla="*/ 37252 h 617606"/>
              <a:gd name="connsiteX2" fmla="*/ 578398 w 674188"/>
              <a:gd name="connsiteY2" fmla="*/ 264748 h 617606"/>
              <a:gd name="connsiteX3" fmla="*/ 663807 w 674188"/>
              <a:gd name="connsiteY3" fmla="*/ 457479 h 617606"/>
              <a:gd name="connsiteX4" fmla="*/ 323963 w 674188"/>
              <a:gd name="connsiteY4" fmla="*/ 457479 h 617606"/>
              <a:gd name="connsiteX5" fmla="*/ 323963 w 674188"/>
              <a:gd name="connsiteY5" fmla="*/ 110300 h 617606"/>
              <a:gd name="connsiteX0" fmla="*/ 0 w 674188"/>
              <a:gd name="connsiteY0" fmla="*/ 390732 h 617606"/>
              <a:gd name="connsiteX1" fmla="*/ 67551 w 674188"/>
              <a:gd name="connsiteY1" fmla="*/ 191436 h 617606"/>
              <a:gd name="connsiteX2" fmla="*/ 305761 w 674188"/>
              <a:gd name="connsiteY2" fmla="*/ 10276 h 617606"/>
              <a:gd name="connsiteX3" fmla="*/ 470919 w 674188"/>
              <a:gd name="connsiteY3" fmla="*/ 128354 h 617606"/>
              <a:gd name="connsiteX4" fmla="*/ 665250 w 674188"/>
              <a:gd name="connsiteY4" fmla="*/ 617606 h 617606"/>
              <a:gd name="connsiteX0" fmla="*/ 323963 w 674737"/>
              <a:gd name="connsiteY0" fmla="*/ 110300 h 617606"/>
              <a:gd name="connsiteX1" fmla="*/ 457359 w 674737"/>
              <a:gd name="connsiteY1" fmla="*/ 37252 h 617606"/>
              <a:gd name="connsiteX2" fmla="*/ 584713 w 674737"/>
              <a:gd name="connsiteY2" fmla="*/ 234025 h 617606"/>
              <a:gd name="connsiteX3" fmla="*/ 663807 w 674737"/>
              <a:gd name="connsiteY3" fmla="*/ 457479 h 617606"/>
              <a:gd name="connsiteX4" fmla="*/ 323963 w 674737"/>
              <a:gd name="connsiteY4" fmla="*/ 457479 h 617606"/>
              <a:gd name="connsiteX5" fmla="*/ 323963 w 674737"/>
              <a:gd name="connsiteY5" fmla="*/ 110300 h 617606"/>
              <a:gd name="connsiteX0" fmla="*/ 0 w 674737"/>
              <a:gd name="connsiteY0" fmla="*/ 390732 h 617606"/>
              <a:gd name="connsiteX1" fmla="*/ 67551 w 674737"/>
              <a:gd name="connsiteY1" fmla="*/ 191436 h 617606"/>
              <a:gd name="connsiteX2" fmla="*/ 305761 w 674737"/>
              <a:gd name="connsiteY2" fmla="*/ 10276 h 617606"/>
              <a:gd name="connsiteX3" fmla="*/ 470919 w 674737"/>
              <a:gd name="connsiteY3" fmla="*/ 128354 h 617606"/>
              <a:gd name="connsiteX4" fmla="*/ 665250 w 674737"/>
              <a:gd name="connsiteY4" fmla="*/ 617606 h 617606"/>
              <a:gd name="connsiteX0" fmla="*/ 323963 w 674737"/>
              <a:gd name="connsiteY0" fmla="*/ 110300 h 699423"/>
              <a:gd name="connsiteX1" fmla="*/ 457359 w 674737"/>
              <a:gd name="connsiteY1" fmla="*/ 37252 h 699423"/>
              <a:gd name="connsiteX2" fmla="*/ 584713 w 674737"/>
              <a:gd name="connsiteY2" fmla="*/ 234025 h 699423"/>
              <a:gd name="connsiteX3" fmla="*/ 663807 w 674737"/>
              <a:gd name="connsiteY3" fmla="*/ 457479 h 699423"/>
              <a:gd name="connsiteX4" fmla="*/ 323963 w 674737"/>
              <a:gd name="connsiteY4" fmla="*/ 457479 h 699423"/>
              <a:gd name="connsiteX5" fmla="*/ 323963 w 674737"/>
              <a:gd name="connsiteY5" fmla="*/ 110300 h 699423"/>
              <a:gd name="connsiteX0" fmla="*/ 0 w 674737"/>
              <a:gd name="connsiteY0" fmla="*/ 390732 h 699423"/>
              <a:gd name="connsiteX1" fmla="*/ 67551 w 674737"/>
              <a:gd name="connsiteY1" fmla="*/ 191436 h 699423"/>
              <a:gd name="connsiteX2" fmla="*/ 305761 w 674737"/>
              <a:gd name="connsiteY2" fmla="*/ 10276 h 699423"/>
              <a:gd name="connsiteX3" fmla="*/ 470919 w 674737"/>
              <a:gd name="connsiteY3" fmla="*/ 128354 h 699423"/>
              <a:gd name="connsiteX4" fmla="*/ 655003 w 674737"/>
              <a:gd name="connsiteY4" fmla="*/ 699422 h 699423"/>
              <a:gd name="connsiteX0" fmla="*/ 323963 w 674737"/>
              <a:gd name="connsiteY0" fmla="*/ 110300 h 699423"/>
              <a:gd name="connsiteX1" fmla="*/ 457359 w 674737"/>
              <a:gd name="connsiteY1" fmla="*/ 37252 h 699423"/>
              <a:gd name="connsiteX2" fmla="*/ 584713 w 674737"/>
              <a:gd name="connsiteY2" fmla="*/ 234025 h 699423"/>
              <a:gd name="connsiteX3" fmla="*/ 663807 w 674737"/>
              <a:gd name="connsiteY3" fmla="*/ 457479 h 699423"/>
              <a:gd name="connsiteX4" fmla="*/ 323963 w 674737"/>
              <a:gd name="connsiteY4" fmla="*/ 457479 h 699423"/>
              <a:gd name="connsiteX5" fmla="*/ 323963 w 674737"/>
              <a:gd name="connsiteY5" fmla="*/ 110300 h 699423"/>
              <a:gd name="connsiteX0" fmla="*/ 0 w 674737"/>
              <a:gd name="connsiteY0" fmla="*/ 390732 h 699423"/>
              <a:gd name="connsiteX1" fmla="*/ 67551 w 674737"/>
              <a:gd name="connsiteY1" fmla="*/ 191436 h 699423"/>
              <a:gd name="connsiteX2" fmla="*/ 305761 w 674737"/>
              <a:gd name="connsiteY2" fmla="*/ 10276 h 699423"/>
              <a:gd name="connsiteX3" fmla="*/ 470919 w 674737"/>
              <a:gd name="connsiteY3" fmla="*/ 128354 h 699423"/>
              <a:gd name="connsiteX4" fmla="*/ 588355 w 674737"/>
              <a:gd name="connsiteY4" fmla="*/ 404194 h 699423"/>
              <a:gd name="connsiteX5" fmla="*/ 655003 w 674737"/>
              <a:gd name="connsiteY5" fmla="*/ 699422 h 69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4737" h="699423" stroke="0" extrusionOk="0">
                <a:moveTo>
                  <a:pt x="323963" y="110300"/>
                </a:moveTo>
                <a:cubicBezTo>
                  <a:pt x="348843" y="53792"/>
                  <a:pt x="400718" y="-20611"/>
                  <a:pt x="457359" y="37252"/>
                </a:cubicBezTo>
                <a:cubicBezTo>
                  <a:pt x="498510" y="61858"/>
                  <a:pt x="550305" y="163987"/>
                  <a:pt x="584713" y="234025"/>
                </a:cubicBezTo>
                <a:cubicBezTo>
                  <a:pt x="619121" y="304063"/>
                  <a:pt x="704958" y="424221"/>
                  <a:pt x="663807" y="457479"/>
                </a:cubicBezTo>
                <a:lnTo>
                  <a:pt x="323963" y="457479"/>
                </a:lnTo>
                <a:lnTo>
                  <a:pt x="323963" y="110300"/>
                </a:lnTo>
                <a:close/>
              </a:path>
              <a:path w="674737" h="699423" fill="none">
                <a:moveTo>
                  <a:pt x="0" y="390732"/>
                </a:moveTo>
                <a:cubicBezTo>
                  <a:pt x="19199" y="365452"/>
                  <a:pt x="43552" y="223037"/>
                  <a:pt x="67551" y="191436"/>
                </a:cubicBezTo>
                <a:cubicBezTo>
                  <a:pt x="113218" y="135407"/>
                  <a:pt x="205327" y="-44578"/>
                  <a:pt x="305761" y="10276"/>
                </a:cubicBezTo>
                <a:cubicBezTo>
                  <a:pt x="369813" y="12736"/>
                  <a:pt x="411245" y="53820"/>
                  <a:pt x="470919" y="128354"/>
                </a:cubicBezTo>
                <a:cubicBezTo>
                  <a:pt x="517030" y="196150"/>
                  <a:pt x="557674" y="309016"/>
                  <a:pt x="588355" y="404194"/>
                </a:cubicBezTo>
                <a:cubicBezTo>
                  <a:pt x="619036" y="499372"/>
                  <a:pt x="642907" y="652360"/>
                  <a:pt x="655003" y="699422"/>
                </a:cubicBezTo>
              </a:path>
            </a:pathLst>
          </a:cu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5CACF31D-37CF-1B4F-992C-3B74A6EAAA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50405" y="1990144"/>
                <a:ext cx="2293595" cy="60428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dirty="0"/>
                  <a:t>p</a:t>
                </a:r>
                <a:r>
                  <a:rPr lang="en-US" dirty="0">
                    <a:solidFill>
                      <a:schemeClr val="tx1"/>
                    </a:solidFill>
                  </a:rPr>
                  <a:t>ayoff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on </a:t>
                </a:r>
                <a:r>
                  <a:rPr lang="en-US" dirty="0">
                    <a:solidFill>
                      <a:srgbClr val="C00000"/>
                    </a:solidFill>
                  </a:rPr>
                  <a:t>learned</a:t>
                </a:r>
                <a:r>
                  <a:rPr lang="en-US" dirty="0">
                    <a:solidFill>
                      <a:schemeClr val="tx1"/>
                    </a:solidFill>
                  </a:rPr>
                  <a:t> dynamics</a:t>
                </a: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5CACF31D-37CF-1B4F-992C-3B74A6EAA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405" y="1990144"/>
                <a:ext cx="2293595" cy="604284"/>
              </a:xfrm>
              <a:prstGeom prst="rect">
                <a:avLst/>
              </a:prstGeom>
              <a:blipFill>
                <a:blip r:embed="rId4"/>
                <a:stretch>
                  <a:fillRect t="-12245" b="-32653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itle 1">
            <a:extLst>
              <a:ext uri="{FF2B5EF4-FFF2-40B4-BE49-F238E27FC236}">
                <a16:creationId xmlns:a16="http://schemas.microsoft.com/office/drawing/2014/main" id="{2F99F82F-85B0-4543-BE5F-A89BC7DD5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66540"/>
            <a:ext cx="8563356" cy="976775"/>
          </a:xfrm>
        </p:spPr>
        <p:txBody>
          <a:bodyPr/>
          <a:lstStyle/>
          <a:p>
            <a:r>
              <a:rPr lang="en-US" dirty="0"/>
              <a:t> A Classical Idea: Optimism in the Face of Uncertainty</a:t>
            </a:r>
          </a:p>
        </p:txBody>
      </p:sp>
    </p:spTree>
    <p:extLst>
      <p:ext uri="{BB962C8B-B14F-4D97-AF65-F5344CB8AC3E}">
        <p14:creationId xmlns:p14="http://schemas.microsoft.com/office/powerpoint/2010/main" val="208033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31024-ED77-EE46-80B7-B43AE1F0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402208"/>
            <a:ext cx="8563356" cy="976775"/>
          </a:xfrm>
        </p:spPr>
        <p:txBody>
          <a:bodyPr>
            <a:normAutofit fontScale="90000"/>
          </a:bodyPr>
          <a:lstStyle/>
          <a:p>
            <a:r>
              <a:rPr lang="en-US" dirty="0"/>
              <a:t>The Same Prediction Loss Could Mean Very Differently For Different States and Actions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4C8341-2F98-F84D-A08E-08676DF24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721" y="1679023"/>
            <a:ext cx="5696544" cy="3814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DBCE36-CFAF-C143-A6C8-0DFB6157D1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043" y="1771812"/>
            <a:ext cx="437638" cy="49131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F00B23B-35BC-4744-A2A5-2D1280C33A7A}"/>
              </a:ext>
            </a:extLst>
          </p:cNvPr>
          <p:cNvCxnSpPr>
            <a:cxnSpLocks/>
          </p:cNvCxnSpPr>
          <p:nvPr/>
        </p:nvCxnSpPr>
        <p:spPr>
          <a:xfrm>
            <a:off x="3700818" y="2017467"/>
            <a:ext cx="24614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7C1FD86-576E-9C4A-BC58-ABA6B4F32062}"/>
              </a:ext>
            </a:extLst>
          </p:cNvPr>
          <p:cNvCxnSpPr>
            <a:cxnSpLocks/>
          </p:cNvCxnSpPr>
          <p:nvPr/>
        </p:nvCxnSpPr>
        <p:spPr>
          <a:xfrm flipH="1">
            <a:off x="3115404" y="2017467"/>
            <a:ext cx="30175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B03B55-2E1A-4E43-BF23-4BA7035637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49"/>
          <a:stretch/>
        </p:blipFill>
        <p:spPr>
          <a:xfrm>
            <a:off x="3928146" y="1581261"/>
            <a:ext cx="384080" cy="4486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908ECC-44A0-4143-A01D-FBA7B942A4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49"/>
          <a:stretch/>
        </p:blipFill>
        <p:spPr>
          <a:xfrm>
            <a:off x="2831774" y="1581261"/>
            <a:ext cx="384080" cy="4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5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67E22-CE56-D14B-B3DE-814DAA8DA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Idea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F60D72C0-862D-ED40-A9E2-DB68471B07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381965" y="1070071"/>
                <a:ext cx="9453289" cy="4663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dirty="0">
                    <a:solidFill>
                      <a:srgbClr val="0000FF"/>
                    </a:solidFill>
                  </a:rPr>
                  <a:t>Ideal</a:t>
                </a:r>
                <a:r>
                  <a:rPr lang="en-US" dirty="0"/>
                  <a:t> loss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 error of predicting </a:t>
                </a:r>
                <a:r>
                  <a:rPr lang="en-US" altLang="zh-CN" dirty="0"/>
                  <a:t>future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payoff</a:t>
                </a:r>
                <a:r>
                  <a:rPr lang="zh-CN" altLang="en-US" dirty="0"/>
                  <a:t> </a:t>
                </a:r>
                <a:r>
                  <a:rPr lang="en-US" dirty="0"/>
                  <a:t>using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F60D72C0-862D-ED40-A9E2-DB68471B07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1965" y="1070071"/>
                <a:ext cx="9453289" cy="466332"/>
              </a:xfrm>
              <a:prstGeom prst="rect">
                <a:avLst/>
              </a:prstGeom>
              <a:blipFill>
                <a:blip r:embed="rId2"/>
                <a:stretch>
                  <a:fillRect t="-16216"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45A6329-D308-5048-A320-A34D1E7290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76977" y="1600783"/>
                <a:ext cx="2906357" cy="4663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p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45A6329-D308-5048-A320-A34D1E729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977" y="1600783"/>
                <a:ext cx="2906357" cy="466332"/>
              </a:xfrm>
              <a:prstGeom prst="rect">
                <a:avLst/>
              </a:prstGeom>
              <a:blipFill>
                <a:blip r:embed="rId3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3842B1-A260-5C46-A986-4C779AC9B1F9}"/>
                  </a:ext>
                </a:extLst>
              </p:cNvPr>
              <p:cNvSpPr txBox="1"/>
              <p:nvPr/>
            </p:nvSpPr>
            <p:spPr>
              <a:xfrm>
                <a:off x="5952276" y="2281354"/>
                <a:ext cx="256432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total payoff on true dynamics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𝑀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⋆</m:t>
                        </m:r>
                      </m:sup>
                    </m:sSup>
                  </m:oMath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3842B1-A260-5C46-A986-4C779AC9B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2276" y="2281354"/>
                <a:ext cx="2564320" cy="707886"/>
              </a:xfrm>
              <a:prstGeom prst="rect">
                <a:avLst/>
              </a:prstGeom>
              <a:blipFill>
                <a:blip r:embed="rId4"/>
                <a:stretch>
                  <a:fillRect t="-5455"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B474A9-714C-3048-8BBD-6265AA217111}"/>
                  </a:ext>
                </a:extLst>
              </p:cNvPr>
              <p:cNvSpPr txBox="1"/>
              <p:nvPr/>
            </p:nvSpPr>
            <p:spPr>
              <a:xfrm>
                <a:off x="3453465" y="2281354"/>
                <a:ext cx="286988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total payoff on </a:t>
                </a:r>
              </a:p>
              <a:p>
                <a:pPr algn="ctr"/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estimated dynamics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𝑀</m:t>
                    </m:r>
                  </m:oMath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4B474A9-714C-3048-8BBD-6265AA217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3465" y="2281354"/>
                <a:ext cx="2869883" cy="707886"/>
              </a:xfrm>
              <a:prstGeom prst="rect">
                <a:avLst/>
              </a:prstGeom>
              <a:blipFill>
                <a:blip r:embed="rId5"/>
                <a:stretch>
                  <a:fillRect t="-5455"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c 25">
            <a:extLst>
              <a:ext uri="{FF2B5EF4-FFF2-40B4-BE49-F238E27FC236}">
                <a16:creationId xmlns:a16="http://schemas.microsoft.com/office/drawing/2014/main" id="{7A6D7191-67C0-3944-A896-D01F0EF17BB7}"/>
              </a:ext>
            </a:extLst>
          </p:cNvPr>
          <p:cNvSpPr/>
          <p:nvPr/>
        </p:nvSpPr>
        <p:spPr>
          <a:xfrm rot="7466634" flipH="1">
            <a:off x="5033894" y="2138982"/>
            <a:ext cx="499123" cy="45719"/>
          </a:xfrm>
          <a:custGeom>
            <a:avLst/>
            <a:gdLst>
              <a:gd name="connsiteX0" fmla="*/ 339844 w 679688"/>
              <a:gd name="connsiteY0" fmla="*/ 0 h 694357"/>
              <a:gd name="connsiteX1" fmla="*/ 679688 w 679688"/>
              <a:gd name="connsiteY1" fmla="*/ 347179 h 694357"/>
              <a:gd name="connsiteX2" fmla="*/ 339844 w 679688"/>
              <a:gd name="connsiteY2" fmla="*/ 347179 h 694357"/>
              <a:gd name="connsiteX3" fmla="*/ 339844 w 679688"/>
              <a:gd name="connsiteY3" fmla="*/ 0 h 694357"/>
              <a:gd name="connsiteX0" fmla="*/ 339844 w 679688"/>
              <a:gd name="connsiteY0" fmla="*/ 0 h 694357"/>
              <a:gd name="connsiteX1" fmla="*/ 679688 w 679688"/>
              <a:gd name="connsiteY1" fmla="*/ 347179 h 694357"/>
              <a:gd name="connsiteX0" fmla="*/ 0 w 339844"/>
              <a:gd name="connsiteY0" fmla="*/ 6631 h 353810"/>
              <a:gd name="connsiteX1" fmla="*/ 339844 w 339844"/>
              <a:gd name="connsiteY1" fmla="*/ 353810 h 353810"/>
              <a:gd name="connsiteX2" fmla="*/ 0 w 339844"/>
              <a:gd name="connsiteY2" fmla="*/ 353810 h 353810"/>
              <a:gd name="connsiteX3" fmla="*/ 0 w 339844"/>
              <a:gd name="connsiteY3" fmla="*/ 6631 h 353810"/>
              <a:gd name="connsiteX0" fmla="*/ 0 w 339844"/>
              <a:gd name="connsiteY0" fmla="*/ 6631 h 353810"/>
              <a:gd name="connsiteX1" fmla="*/ 339844 w 339844"/>
              <a:gd name="connsiteY1" fmla="*/ 353810 h 353810"/>
              <a:gd name="connsiteX0" fmla="*/ 0 w 342253"/>
              <a:gd name="connsiteY0" fmla="*/ 94000 h 441179"/>
              <a:gd name="connsiteX1" fmla="*/ 133396 w 342253"/>
              <a:gd name="connsiteY1" fmla="*/ 20952 h 441179"/>
              <a:gd name="connsiteX2" fmla="*/ 339844 w 342253"/>
              <a:gd name="connsiteY2" fmla="*/ 441179 h 441179"/>
              <a:gd name="connsiteX3" fmla="*/ 0 w 342253"/>
              <a:gd name="connsiteY3" fmla="*/ 441179 h 441179"/>
              <a:gd name="connsiteX4" fmla="*/ 0 w 342253"/>
              <a:gd name="connsiteY4" fmla="*/ 94000 h 441179"/>
              <a:gd name="connsiteX0" fmla="*/ 0 w 342253"/>
              <a:gd name="connsiteY0" fmla="*/ 94000 h 441179"/>
              <a:gd name="connsiteX1" fmla="*/ 339844 w 342253"/>
              <a:gd name="connsiteY1" fmla="*/ 441179 h 441179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63807 w 666216"/>
              <a:gd name="connsiteY1" fmla="*/ 441181 h 441181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63807 w 666216"/>
              <a:gd name="connsiteY1" fmla="*/ 441181 h 441181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1200 w 666216"/>
              <a:gd name="connsiteY1" fmla="*/ 112055 h 441181"/>
              <a:gd name="connsiteX2" fmla="*/ 663807 w 666216"/>
              <a:gd name="connsiteY2" fmla="*/ 441181 h 441181"/>
              <a:gd name="connsiteX0" fmla="*/ 323963 w 666216"/>
              <a:gd name="connsiteY0" fmla="*/ 114308 h 461487"/>
              <a:gd name="connsiteX1" fmla="*/ 457359 w 666216"/>
              <a:gd name="connsiteY1" fmla="*/ 41260 h 461487"/>
              <a:gd name="connsiteX2" fmla="*/ 663807 w 666216"/>
              <a:gd name="connsiteY2" fmla="*/ 461487 h 461487"/>
              <a:gd name="connsiteX3" fmla="*/ 323963 w 666216"/>
              <a:gd name="connsiteY3" fmla="*/ 461487 h 461487"/>
              <a:gd name="connsiteX4" fmla="*/ 323963 w 666216"/>
              <a:gd name="connsiteY4" fmla="*/ 114308 h 461487"/>
              <a:gd name="connsiteX0" fmla="*/ 0 w 666216"/>
              <a:gd name="connsiteY0" fmla="*/ 394740 h 461487"/>
              <a:gd name="connsiteX1" fmla="*/ 61200 w 666216"/>
              <a:gd name="connsiteY1" fmla="*/ 132361 h 461487"/>
              <a:gd name="connsiteX2" fmla="*/ 305761 w 666216"/>
              <a:gd name="connsiteY2" fmla="*/ 14284 h 461487"/>
              <a:gd name="connsiteX3" fmla="*/ 663807 w 666216"/>
              <a:gd name="connsiteY3" fmla="*/ 461487 h 461487"/>
              <a:gd name="connsiteX0" fmla="*/ 323963 w 666216"/>
              <a:gd name="connsiteY0" fmla="*/ 114308 h 461487"/>
              <a:gd name="connsiteX1" fmla="*/ 457359 w 666216"/>
              <a:gd name="connsiteY1" fmla="*/ 41260 h 461487"/>
              <a:gd name="connsiteX2" fmla="*/ 663807 w 666216"/>
              <a:gd name="connsiteY2" fmla="*/ 461487 h 461487"/>
              <a:gd name="connsiteX3" fmla="*/ 323963 w 666216"/>
              <a:gd name="connsiteY3" fmla="*/ 461487 h 461487"/>
              <a:gd name="connsiteX4" fmla="*/ 323963 w 666216"/>
              <a:gd name="connsiteY4" fmla="*/ 114308 h 461487"/>
              <a:gd name="connsiteX0" fmla="*/ 0 w 666216"/>
              <a:gd name="connsiteY0" fmla="*/ 394740 h 461487"/>
              <a:gd name="connsiteX1" fmla="*/ 61200 w 666216"/>
              <a:gd name="connsiteY1" fmla="*/ 132361 h 461487"/>
              <a:gd name="connsiteX2" fmla="*/ 305761 w 666216"/>
              <a:gd name="connsiteY2" fmla="*/ 14284 h 461487"/>
              <a:gd name="connsiteX3" fmla="*/ 470919 w 666216"/>
              <a:gd name="connsiteY3" fmla="*/ 132362 h 461487"/>
              <a:gd name="connsiteX4" fmla="*/ 663807 w 666216"/>
              <a:gd name="connsiteY4" fmla="*/ 461487 h 461487"/>
              <a:gd name="connsiteX0" fmla="*/ 323963 w 666216"/>
              <a:gd name="connsiteY0" fmla="*/ 112112 h 459291"/>
              <a:gd name="connsiteX1" fmla="*/ 457359 w 666216"/>
              <a:gd name="connsiteY1" fmla="*/ 39064 h 459291"/>
              <a:gd name="connsiteX2" fmla="*/ 663807 w 666216"/>
              <a:gd name="connsiteY2" fmla="*/ 459291 h 459291"/>
              <a:gd name="connsiteX3" fmla="*/ 323963 w 666216"/>
              <a:gd name="connsiteY3" fmla="*/ 459291 h 459291"/>
              <a:gd name="connsiteX4" fmla="*/ 323963 w 666216"/>
              <a:gd name="connsiteY4" fmla="*/ 112112 h 459291"/>
              <a:gd name="connsiteX0" fmla="*/ 0 w 666216"/>
              <a:gd name="connsiteY0" fmla="*/ 392544 h 459291"/>
              <a:gd name="connsiteX1" fmla="*/ 64376 w 666216"/>
              <a:gd name="connsiteY1" fmla="*/ 159686 h 459291"/>
              <a:gd name="connsiteX2" fmla="*/ 305761 w 666216"/>
              <a:gd name="connsiteY2" fmla="*/ 12088 h 459291"/>
              <a:gd name="connsiteX3" fmla="*/ 470919 w 666216"/>
              <a:gd name="connsiteY3" fmla="*/ 130166 h 459291"/>
              <a:gd name="connsiteX4" fmla="*/ 663807 w 666216"/>
              <a:gd name="connsiteY4" fmla="*/ 459291 h 459291"/>
              <a:gd name="connsiteX0" fmla="*/ 323963 w 666216"/>
              <a:gd name="connsiteY0" fmla="*/ 110300 h 457479"/>
              <a:gd name="connsiteX1" fmla="*/ 457359 w 666216"/>
              <a:gd name="connsiteY1" fmla="*/ 37252 h 457479"/>
              <a:gd name="connsiteX2" fmla="*/ 663807 w 666216"/>
              <a:gd name="connsiteY2" fmla="*/ 457479 h 457479"/>
              <a:gd name="connsiteX3" fmla="*/ 323963 w 666216"/>
              <a:gd name="connsiteY3" fmla="*/ 457479 h 457479"/>
              <a:gd name="connsiteX4" fmla="*/ 323963 w 666216"/>
              <a:gd name="connsiteY4" fmla="*/ 110300 h 457479"/>
              <a:gd name="connsiteX0" fmla="*/ 0 w 666216"/>
              <a:gd name="connsiteY0" fmla="*/ 390732 h 457479"/>
              <a:gd name="connsiteX1" fmla="*/ 67551 w 666216"/>
              <a:gd name="connsiteY1" fmla="*/ 191436 h 457479"/>
              <a:gd name="connsiteX2" fmla="*/ 305761 w 666216"/>
              <a:gd name="connsiteY2" fmla="*/ 10276 h 457479"/>
              <a:gd name="connsiteX3" fmla="*/ 470919 w 666216"/>
              <a:gd name="connsiteY3" fmla="*/ 128354 h 457479"/>
              <a:gd name="connsiteX4" fmla="*/ 663807 w 666216"/>
              <a:gd name="connsiteY4" fmla="*/ 457479 h 457479"/>
              <a:gd name="connsiteX0" fmla="*/ 323963 w 666216"/>
              <a:gd name="connsiteY0" fmla="*/ 110300 h 617606"/>
              <a:gd name="connsiteX1" fmla="*/ 457359 w 666216"/>
              <a:gd name="connsiteY1" fmla="*/ 37252 h 617606"/>
              <a:gd name="connsiteX2" fmla="*/ 663807 w 666216"/>
              <a:gd name="connsiteY2" fmla="*/ 457479 h 617606"/>
              <a:gd name="connsiteX3" fmla="*/ 323963 w 666216"/>
              <a:gd name="connsiteY3" fmla="*/ 457479 h 617606"/>
              <a:gd name="connsiteX4" fmla="*/ 323963 w 666216"/>
              <a:gd name="connsiteY4" fmla="*/ 110300 h 617606"/>
              <a:gd name="connsiteX0" fmla="*/ 0 w 666216"/>
              <a:gd name="connsiteY0" fmla="*/ 390732 h 617606"/>
              <a:gd name="connsiteX1" fmla="*/ 67551 w 666216"/>
              <a:gd name="connsiteY1" fmla="*/ 191436 h 617606"/>
              <a:gd name="connsiteX2" fmla="*/ 305761 w 666216"/>
              <a:gd name="connsiteY2" fmla="*/ 10276 h 617606"/>
              <a:gd name="connsiteX3" fmla="*/ 470919 w 666216"/>
              <a:gd name="connsiteY3" fmla="*/ 128354 h 617606"/>
              <a:gd name="connsiteX4" fmla="*/ 665250 w 666216"/>
              <a:gd name="connsiteY4" fmla="*/ 617606 h 617606"/>
              <a:gd name="connsiteX0" fmla="*/ 323963 w 674188"/>
              <a:gd name="connsiteY0" fmla="*/ 110300 h 617606"/>
              <a:gd name="connsiteX1" fmla="*/ 457359 w 674188"/>
              <a:gd name="connsiteY1" fmla="*/ 37252 h 617606"/>
              <a:gd name="connsiteX2" fmla="*/ 578398 w 674188"/>
              <a:gd name="connsiteY2" fmla="*/ 264748 h 617606"/>
              <a:gd name="connsiteX3" fmla="*/ 663807 w 674188"/>
              <a:gd name="connsiteY3" fmla="*/ 457479 h 617606"/>
              <a:gd name="connsiteX4" fmla="*/ 323963 w 674188"/>
              <a:gd name="connsiteY4" fmla="*/ 457479 h 617606"/>
              <a:gd name="connsiteX5" fmla="*/ 323963 w 674188"/>
              <a:gd name="connsiteY5" fmla="*/ 110300 h 617606"/>
              <a:gd name="connsiteX0" fmla="*/ 0 w 674188"/>
              <a:gd name="connsiteY0" fmla="*/ 390732 h 617606"/>
              <a:gd name="connsiteX1" fmla="*/ 67551 w 674188"/>
              <a:gd name="connsiteY1" fmla="*/ 191436 h 617606"/>
              <a:gd name="connsiteX2" fmla="*/ 305761 w 674188"/>
              <a:gd name="connsiteY2" fmla="*/ 10276 h 617606"/>
              <a:gd name="connsiteX3" fmla="*/ 470919 w 674188"/>
              <a:gd name="connsiteY3" fmla="*/ 128354 h 617606"/>
              <a:gd name="connsiteX4" fmla="*/ 665250 w 674188"/>
              <a:gd name="connsiteY4" fmla="*/ 617606 h 617606"/>
              <a:gd name="connsiteX0" fmla="*/ 323963 w 674737"/>
              <a:gd name="connsiteY0" fmla="*/ 110300 h 617606"/>
              <a:gd name="connsiteX1" fmla="*/ 457359 w 674737"/>
              <a:gd name="connsiteY1" fmla="*/ 37252 h 617606"/>
              <a:gd name="connsiteX2" fmla="*/ 584713 w 674737"/>
              <a:gd name="connsiteY2" fmla="*/ 234025 h 617606"/>
              <a:gd name="connsiteX3" fmla="*/ 663807 w 674737"/>
              <a:gd name="connsiteY3" fmla="*/ 457479 h 617606"/>
              <a:gd name="connsiteX4" fmla="*/ 323963 w 674737"/>
              <a:gd name="connsiteY4" fmla="*/ 457479 h 617606"/>
              <a:gd name="connsiteX5" fmla="*/ 323963 w 674737"/>
              <a:gd name="connsiteY5" fmla="*/ 110300 h 617606"/>
              <a:gd name="connsiteX0" fmla="*/ 0 w 674737"/>
              <a:gd name="connsiteY0" fmla="*/ 390732 h 617606"/>
              <a:gd name="connsiteX1" fmla="*/ 67551 w 674737"/>
              <a:gd name="connsiteY1" fmla="*/ 191436 h 617606"/>
              <a:gd name="connsiteX2" fmla="*/ 305761 w 674737"/>
              <a:gd name="connsiteY2" fmla="*/ 10276 h 617606"/>
              <a:gd name="connsiteX3" fmla="*/ 470919 w 674737"/>
              <a:gd name="connsiteY3" fmla="*/ 128354 h 617606"/>
              <a:gd name="connsiteX4" fmla="*/ 665250 w 674737"/>
              <a:gd name="connsiteY4" fmla="*/ 617606 h 617606"/>
              <a:gd name="connsiteX0" fmla="*/ 323963 w 674737"/>
              <a:gd name="connsiteY0" fmla="*/ 110300 h 699423"/>
              <a:gd name="connsiteX1" fmla="*/ 457359 w 674737"/>
              <a:gd name="connsiteY1" fmla="*/ 37252 h 699423"/>
              <a:gd name="connsiteX2" fmla="*/ 584713 w 674737"/>
              <a:gd name="connsiteY2" fmla="*/ 234025 h 699423"/>
              <a:gd name="connsiteX3" fmla="*/ 663807 w 674737"/>
              <a:gd name="connsiteY3" fmla="*/ 457479 h 699423"/>
              <a:gd name="connsiteX4" fmla="*/ 323963 w 674737"/>
              <a:gd name="connsiteY4" fmla="*/ 457479 h 699423"/>
              <a:gd name="connsiteX5" fmla="*/ 323963 w 674737"/>
              <a:gd name="connsiteY5" fmla="*/ 110300 h 699423"/>
              <a:gd name="connsiteX0" fmla="*/ 0 w 674737"/>
              <a:gd name="connsiteY0" fmla="*/ 390732 h 699423"/>
              <a:gd name="connsiteX1" fmla="*/ 67551 w 674737"/>
              <a:gd name="connsiteY1" fmla="*/ 191436 h 699423"/>
              <a:gd name="connsiteX2" fmla="*/ 305761 w 674737"/>
              <a:gd name="connsiteY2" fmla="*/ 10276 h 699423"/>
              <a:gd name="connsiteX3" fmla="*/ 470919 w 674737"/>
              <a:gd name="connsiteY3" fmla="*/ 128354 h 699423"/>
              <a:gd name="connsiteX4" fmla="*/ 655003 w 674737"/>
              <a:gd name="connsiteY4" fmla="*/ 699422 h 699423"/>
              <a:gd name="connsiteX0" fmla="*/ 323963 w 674737"/>
              <a:gd name="connsiteY0" fmla="*/ 110300 h 699423"/>
              <a:gd name="connsiteX1" fmla="*/ 457359 w 674737"/>
              <a:gd name="connsiteY1" fmla="*/ 37252 h 699423"/>
              <a:gd name="connsiteX2" fmla="*/ 584713 w 674737"/>
              <a:gd name="connsiteY2" fmla="*/ 234025 h 699423"/>
              <a:gd name="connsiteX3" fmla="*/ 663807 w 674737"/>
              <a:gd name="connsiteY3" fmla="*/ 457479 h 699423"/>
              <a:gd name="connsiteX4" fmla="*/ 323963 w 674737"/>
              <a:gd name="connsiteY4" fmla="*/ 457479 h 699423"/>
              <a:gd name="connsiteX5" fmla="*/ 323963 w 674737"/>
              <a:gd name="connsiteY5" fmla="*/ 110300 h 699423"/>
              <a:gd name="connsiteX0" fmla="*/ 0 w 674737"/>
              <a:gd name="connsiteY0" fmla="*/ 390732 h 699423"/>
              <a:gd name="connsiteX1" fmla="*/ 67551 w 674737"/>
              <a:gd name="connsiteY1" fmla="*/ 191436 h 699423"/>
              <a:gd name="connsiteX2" fmla="*/ 305761 w 674737"/>
              <a:gd name="connsiteY2" fmla="*/ 10276 h 699423"/>
              <a:gd name="connsiteX3" fmla="*/ 470919 w 674737"/>
              <a:gd name="connsiteY3" fmla="*/ 128354 h 699423"/>
              <a:gd name="connsiteX4" fmla="*/ 588355 w 674737"/>
              <a:gd name="connsiteY4" fmla="*/ 404194 h 699423"/>
              <a:gd name="connsiteX5" fmla="*/ 655003 w 674737"/>
              <a:gd name="connsiteY5" fmla="*/ 699422 h 69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4737" h="699423" stroke="0" extrusionOk="0">
                <a:moveTo>
                  <a:pt x="323963" y="110300"/>
                </a:moveTo>
                <a:cubicBezTo>
                  <a:pt x="348843" y="53792"/>
                  <a:pt x="400718" y="-20611"/>
                  <a:pt x="457359" y="37252"/>
                </a:cubicBezTo>
                <a:cubicBezTo>
                  <a:pt x="498510" y="61858"/>
                  <a:pt x="550305" y="163987"/>
                  <a:pt x="584713" y="234025"/>
                </a:cubicBezTo>
                <a:cubicBezTo>
                  <a:pt x="619121" y="304063"/>
                  <a:pt x="704958" y="424221"/>
                  <a:pt x="663807" y="457479"/>
                </a:cubicBezTo>
                <a:lnTo>
                  <a:pt x="323963" y="457479"/>
                </a:lnTo>
                <a:lnTo>
                  <a:pt x="323963" y="110300"/>
                </a:lnTo>
                <a:close/>
              </a:path>
              <a:path w="674737" h="699423" fill="none">
                <a:moveTo>
                  <a:pt x="0" y="390732"/>
                </a:moveTo>
                <a:cubicBezTo>
                  <a:pt x="19199" y="365452"/>
                  <a:pt x="43552" y="223037"/>
                  <a:pt x="67551" y="191436"/>
                </a:cubicBezTo>
                <a:cubicBezTo>
                  <a:pt x="113218" y="135407"/>
                  <a:pt x="205327" y="-44578"/>
                  <a:pt x="305761" y="10276"/>
                </a:cubicBezTo>
                <a:cubicBezTo>
                  <a:pt x="369813" y="12736"/>
                  <a:pt x="411245" y="53820"/>
                  <a:pt x="470919" y="128354"/>
                </a:cubicBezTo>
                <a:cubicBezTo>
                  <a:pt x="517030" y="196150"/>
                  <a:pt x="557674" y="309016"/>
                  <a:pt x="588355" y="404194"/>
                </a:cubicBezTo>
                <a:cubicBezTo>
                  <a:pt x="619036" y="499372"/>
                  <a:pt x="642907" y="652360"/>
                  <a:pt x="655003" y="699422"/>
                </a:cubicBezTo>
              </a:path>
            </a:pathLst>
          </a:cu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25">
            <a:extLst>
              <a:ext uri="{FF2B5EF4-FFF2-40B4-BE49-F238E27FC236}">
                <a16:creationId xmlns:a16="http://schemas.microsoft.com/office/drawing/2014/main" id="{C57B79EE-D95E-814A-B6D2-2BEBAE9E8FD4}"/>
              </a:ext>
            </a:extLst>
          </p:cNvPr>
          <p:cNvSpPr/>
          <p:nvPr/>
        </p:nvSpPr>
        <p:spPr>
          <a:xfrm rot="2687878" flipH="1" flipV="1">
            <a:off x="6558110" y="2116693"/>
            <a:ext cx="498088" cy="45719"/>
          </a:xfrm>
          <a:custGeom>
            <a:avLst/>
            <a:gdLst>
              <a:gd name="connsiteX0" fmla="*/ 339844 w 679688"/>
              <a:gd name="connsiteY0" fmla="*/ 0 h 694357"/>
              <a:gd name="connsiteX1" fmla="*/ 679688 w 679688"/>
              <a:gd name="connsiteY1" fmla="*/ 347179 h 694357"/>
              <a:gd name="connsiteX2" fmla="*/ 339844 w 679688"/>
              <a:gd name="connsiteY2" fmla="*/ 347179 h 694357"/>
              <a:gd name="connsiteX3" fmla="*/ 339844 w 679688"/>
              <a:gd name="connsiteY3" fmla="*/ 0 h 694357"/>
              <a:gd name="connsiteX0" fmla="*/ 339844 w 679688"/>
              <a:gd name="connsiteY0" fmla="*/ 0 h 694357"/>
              <a:gd name="connsiteX1" fmla="*/ 679688 w 679688"/>
              <a:gd name="connsiteY1" fmla="*/ 347179 h 694357"/>
              <a:gd name="connsiteX0" fmla="*/ 0 w 339844"/>
              <a:gd name="connsiteY0" fmla="*/ 6631 h 353810"/>
              <a:gd name="connsiteX1" fmla="*/ 339844 w 339844"/>
              <a:gd name="connsiteY1" fmla="*/ 353810 h 353810"/>
              <a:gd name="connsiteX2" fmla="*/ 0 w 339844"/>
              <a:gd name="connsiteY2" fmla="*/ 353810 h 353810"/>
              <a:gd name="connsiteX3" fmla="*/ 0 w 339844"/>
              <a:gd name="connsiteY3" fmla="*/ 6631 h 353810"/>
              <a:gd name="connsiteX0" fmla="*/ 0 w 339844"/>
              <a:gd name="connsiteY0" fmla="*/ 6631 h 353810"/>
              <a:gd name="connsiteX1" fmla="*/ 339844 w 339844"/>
              <a:gd name="connsiteY1" fmla="*/ 353810 h 353810"/>
              <a:gd name="connsiteX0" fmla="*/ 0 w 342253"/>
              <a:gd name="connsiteY0" fmla="*/ 94000 h 441179"/>
              <a:gd name="connsiteX1" fmla="*/ 133396 w 342253"/>
              <a:gd name="connsiteY1" fmla="*/ 20952 h 441179"/>
              <a:gd name="connsiteX2" fmla="*/ 339844 w 342253"/>
              <a:gd name="connsiteY2" fmla="*/ 441179 h 441179"/>
              <a:gd name="connsiteX3" fmla="*/ 0 w 342253"/>
              <a:gd name="connsiteY3" fmla="*/ 441179 h 441179"/>
              <a:gd name="connsiteX4" fmla="*/ 0 w 342253"/>
              <a:gd name="connsiteY4" fmla="*/ 94000 h 441179"/>
              <a:gd name="connsiteX0" fmla="*/ 0 w 342253"/>
              <a:gd name="connsiteY0" fmla="*/ 94000 h 441179"/>
              <a:gd name="connsiteX1" fmla="*/ 339844 w 342253"/>
              <a:gd name="connsiteY1" fmla="*/ 441179 h 441179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63807 w 666216"/>
              <a:gd name="connsiteY1" fmla="*/ 441181 h 441181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63807 w 666216"/>
              <a:gd name="connsiteY1" fmla="*/ 441181 h 441181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1200 w 666216"/>
              <a:gd name="connsiteY1" fmla="*/ 112055 h 441181"/>
              <a:gd name="connsiteX2" fmla="*/ 663807 w 666216"/>
              <a:gd name="connsiteY2" fmla="*/ 441181 h 441181"/>
              <a:gd name="connsiteX0" fmla="*/ 323963 w 666216"/>
              <a:gd name="connsiteY0" fmla="*/ 114308 h 461487"/>
              <a:gd name="connsiteX1" fmla="*/ 457359 w 666216"/>
              <a:gd name="connsiteY1" fmla="*/ 41260 h 461487"/>
              <a:gd name="connsiteX2" fmla="*/ 663807 w 666216"/>
              <a:gd name="connsiteY2" fmla="*/ 461487 h 461487"/>
              <a:gd name="connsiteX3" fmla="*/ 323963 w 666216"/>
              <a:gd name="connsiteY3" fmla="*/ 461487 h 461487"/>
              <a:gd name="connsiteX4" fmla="*/ 323963 w 666216"/>
              <a:gd name="connsiteY4" fmla="*/ 114308 h 461487"/>
              <a:gd name="connsiteX0" fmla="*/ 0 w 666216"/>
              <a:gd name="connsiteY0" fmla="*/ 394740 h 461487"/>
              <a:gd name="connsiteX1" fmla="*/ 61200 w 666216"/>
              <a:gd name="connsiteY1" fmla="*/ 132361 h 461487"/>
              <a:gd name="connsiteX2" fmla="*/ 305761 w 666216"/>
              <a:gd name="connsiteY2" fmla="*/ 14284 h 461487"/>
              <a:gd name="connsiteX3" fmla="*/ 663807 w 666216"/>
              <a:gd name="connsiteY3" fmla="*/ 461487 h 461487"/>
              <a:gd name="connsiteX0" fmla="*/ 323963 w 666216"/>
              <a:gd name="connsiteY0" fmla="*/ 114308 h 461487"/>
              <a:gd name="connsiteX1" fmla="*/ 457359 w 666216"/>
              <a:gd name="connsiteY1" fmla="*/ 41260 h 461487"/>
              <a:gd name="connsiteX2" fmla="*/ 663807 w 666216"/>
              <a:gd name="connsiteY2" fmla="*/ 461487 h 461487"/>
              <a:gd name="connsiteX3" fmla="*/ 323963 w 666216"/>
              <a:gd name="connsiteY3" fmla="*/ 461487 h 461487"/>
              <a:gd name="connsiteX4" fmla="*/ 323963 w 666216"/>
              <a:gd name="connsiteY4" fmla="*/ 114308 h 461487"/>
              <a:gd name="connsiteX0" fmla="*/ 0 w 666216"/>
              <a:gd name="connsiteY0" fmla="*/ 394740 h 461487"/>
              <a:gd name="connsiteX1" fmla="*/ 61200 w 666216"/>
              <a:gd name="connsiteY1" fmla="*/ 132361 h 461487"/>
              <a:gd name="connsiteX2" fmla="*/ 305761 w 666216"/>
              <a:gd name="connsiteY2" fmla="*/ 14284 h 461487"/>
              <a:gd name="connsiteX3" fmla="*/ 470919 w 666216"/>
              <a:gd name="connsiteY3" fmla="*/ 132362 h 461487"/>
              <a:gd name="connsiteX4" fmla="*/ 663807 w 666216"/>
              <a:gd name="connsiteY4" fmla="*/ 461487 h 461487"/>
              <a:gd name="connsiteX0" fmla="*/ 323963 w 666216"/>
              <a:gd name="connsiteY0" fmla="*/ 112112 h 459291"/>
              <a:gd name="connsiteX1" fmla="*/ 457359 w 666216"/>
              <a:gd name="connsiteY1" fmla="*/ 39064 h 459291"/>
              <a:gd name="connsiteX2" fmla="*/ 663807 w 666216"/>
              <a:gd name="connsiteY2" fmla="*/ 459291 h 459291"/>
              <a:gd name="connsiteX3" fmla="*/ 323963 w 666216"/>
              <a:gd name="connsiteY3" fmla="*/ 459291 h 459291"/>
              <a:gd name="connsiteX4" fmla="*/ 323963 w 666216"/>
              <a:gd name="connsiteY4" fmla="*/ 112112 h 459291"/>
              <a:gd name="connsiteX0" fmla="*/ 0 w 666216"/>
              <a:gd name="connsiteY0" fmla="*/ 392544 h 459291"/>
              <a:gd name="connsiteX1" fmla="*/ 64376 w 666216"/>
              <a:gd name="connsiteY1" fmla="*/ 159686 h 459291"/>
              <a:gd name="connsiteX2" fmla="*/ 305761 w 666216"/>
              <a:gd name="connsiteY2" fmla="*/ 12088 h 459291"/>
              <a:gd name="connsiteX3" fmla="*/ 470919 w 666216"/>
              <a:gd name="connsiteY3" fmla="*/ 130166 h 459291"/>
              <a:gd name="connsiteX4" fmla="*/ 663807 w 666216"/>
              <a:gd name="connsiteY4" fmla="*/ 459291 h 459291"/>
              <a:gd name="connsiteX0" fmla="*/ 323963 w 666216"/>
              <a:gd name="connsiteY0" fmla="*/ 110300 h 457479"/>
              <a:gd name="connsiteX1" fmla="*/ 457359 w 666216"/>
              <a:gd name="connsiteY1" fmla="*/ 37252 h 457479"/>
              <a:gd name="connsiteX2" fmla="*/ 663807 w 666216"/>
              <a:gd name="connsiteY2" fmla="*/ 457479 h 457479"/>
              <a:gd name="connsiteX3" fmla="*/ 323963 w 666216"/>
              <a:gd name="connsiteY3" fmla="*/ 457479 h 457479"/>
              <a:gd name="connsiteX4" fmla="*/ 323963 w 666216"/>
              <a:gd name="connsiteY4" fmla="*/ 110300 h 457479"/>
              <a:gd name="connsiteX0" fmla="*/ 0 w 666216"/>
              <a:gd name="connsiteY0" fmla="*/ 390732 h 457479"/>
              <a:gd name="connsiteX1" fmla="*/ 67551 w 666216"/>
              <a:gd name="connsiteY1" fmla="*/ 191436 h 457479"/>
              <a:gd name="connsiteX2" fmla="*/ 305761 w 666216"/>
              <a:gd name="connsiteY2" fmla="*/ 10276 h 457479"/>
              <a:gd name="connsiteX3" fmla="*/ 470919 w 666216"/>
              <a:gd name="connsiteY3" fmla="*/ 128354 h 457479"/>
              <a:gd name="connsiteX4" fmla="*/ 663807 w 666216"/>
              <a:gd name="connsiteY4" fmla="*/ 457479 h 457479"/>
              <a:gd name="connsiteX0" fmla="*/ 323963 w 666216"/>
              <a:gd name="connsiteY0" fmla="*/ 110300 h 617606"/>
              <a:gd name="connsiteX1" fmla="*/ 457359 w 666216"/>
              <a:gd name="connsiteY1" fmla="*/ 37252 h 617606"/>
              <a:gd name="connsiteX2" fmla="*/ 663807 w 666216"/>
              <a:gd name="connsiteY2" fmla="*/ 457479 h 617606"/>
              <a:gd name="connsiteX3" fmla="*/ 323963 w 666216"/>
              <a:gd name="connsiteY3" fmla="*/ 457479 h 617606"/>
              <a:gd name="connsiteX4" fmla="*/ 323963 w 666216"/>
              <a:gd name="connsiteY4" fmla="*/ 110300 h 617606"/>
              <a:gd name="connsiteX0" fmla="*/ 0 w 666216"/>
              <a:gd name="connsiteY0" fmla="*/ 390732 h 617606"/>
              <a:gd name="connsiteX1" fmla="*/ 67551 w 666216"/>
              <a:gd name="connsiteY1" fmla="*/ 191436 h 617606"/>
              <a:gd name="connsiteX2" fmla="*/ 305761 w 666216"/>
              <a:gd name="connsiteY2" fmla="*/ 10276 h 617606"/>
              <a:gd name="connsiteX3" fmla="*/ 470919 w 666216"/>
              <a:gd name="connsiteY3" fmla="*/ 128354 h 617606"/>
              <a:gd name="connsiteX4" fmla="*/ 665250 w 666216"/>
              <a:gd name="connsiteY4" fmla="*/ 617606 h 617606"/>
              <a:gd name="connsiteX0" fmla="*/ 323963 w 674188"/>
              <a:gd name="connsiteY0" fmla="*/ 110300 h 617606"/>
              <a:gd name="connsiteX1" fmla="*/ 457359 w 674188"/>
              <a:gd name="connsiteY1" fmla="*/ 37252 h 617606"/>
              <a:gd name="connsiteX2" fmla="*/ 578398 w 674188"/>
              <a:gd name="connsiteY2" fmla="*/ 264748 h 617606"/>
              <a:gd name="connsiteX3" fmla="*/ 663807 w 674188"/>
              <a:gd name="connsiteY3" fmla="*/ 457479 h 617606"/>
              <a:gd name="connsiteX4" fmla="*/ 323963 w 674188"/>
              <a:gd name="connsiteY4" fmla="*/ 457479 h 617606"/>
              <a:gd name="connsiteX5" fmla="*/ 323963 w 674188"/>
              <a:gd name="connsiteY5" fmla="*/ 110300 h 617606"/>
              <a:gd name="connsiteX0" fmla="*/ 0 w 674188"/>
              <a:gd name="connsiteY0" fmla="*/ 390732 h 617606"/>
              <a:gd name="connsiteX1" fmla="*/ 67551 w 674188"/>
              <a:gd name="connsiteY1" fmla="*/ 191436 h 617606"/>
              <a:gd name="connsiteX2" fmla="*/ 305761 w 674188"/>
              <a:gd name="connsiteY2" fmla="*/ 10276 h 617606"/>
              <a:gd name="connsiteX3" fmla="*/ 470919 w 674188"/>
              <a:gd name="connsiteY3" fmla="*/ 128354 h 617606"/>
              <a:gd name="connsiteX4" fmla="*/ 665250 w 674188"/>
              <a:gd name="connsiteY4" fmla="*/ 617606 h 617606"/>
              <a:gd name="connsiteX0" fmla="*/ 323963 w 674737"/>
              <a:gd name="connsiteY0" fmla="*/ 110300 h 617606"/>
              <a:gd name="connsiteX1" fmla="*/ 457359 w 674737"/>
              <a:gd name="connsiteY1" fmla="*/ 37252 h 617606"/>
              <a:gd name="connsiteX2" fmla="*/ 584713 w 674737"/>
              <a:gd name="connsiteY2" fmla="*/ 234025 h 617606"/>
              <a:gd name="connsiteX3" fmla="*/ 663807 w 674737"/>
              <a:gd name="connsiteY3" fmla="*/ 457479 h 617606"/>
              <a:gd name="connsiteX4" fmla="*/ 323963 w 674737"/>
              <a:gd name="connsiteY4" fmla="*/ 457479 h 617606"/>
              <a:gd name="connsiteX5" fmla="*/ 323963 w 674737"/>
              <a:gd name="connsiteY5" fmla="*/ 110300 h 617606"/>
              <a:gd name="connsiteX0" fmla="*/ 0 w 674737"/>
              <a:gd name="connsiteY0" fmla="*/ 390732 h 617606"/>
              <a:gd name="connsiteX1" fmla="*/ 67551 w 674737"/>
              <a:gd name="connsiteY1" fmla="*/ 191436 h 617606"/>
              <a:gd name="connsiteX2" fmla="*/ 305761 w 674737"/>
              <a:gd name="connsiteY2" fmla="*/ 10276 h 617606"/>
              <a:gd name="connsiteX3" fmla="*/ 470919 w 674737"/>
              <a:gd name="connsiteY3" fmla="*/ 128354 h 617606"/>
              <a:gd name="connsiteX4" fmla="*/ 665250 w 674737"/>
              <a:gd name="connsiteY4" fmla="*/ 617606 h 617606"/>
              <a:gd name="connsiteX0" fmla="*/ 323963 w 674737"/>
              <a:gd name="connsiteY0" fmla="*/ 110300 h 699423"/>
              <a:gd name="connsiteX1" fmla="*/ 457359 w 674737"/>
              <a:gd name="connsiteY1" fmla="*/ 37252 h 699423"/>
              <a:gd name="connsiteX2" fmla="*/ 584713 w 674737"/>
              <a:gd name="connsiteY2" fmla="*/ 234025 h 699423"/>
              <a:gd name="connsiteX3" fmla="*/ 663807 w 674737"/>
              <a:gd name="connsiteY3" fmla="*/ 457479 h 699423"/>
              <a:gd name="connsiteX4" fmla="*/ 323963 w 674737"/>
              <a:gd name="connsiteY4" fmla="*/ 457479 h 699423"/>
              <a:gd name="connsiteX5" fmla="*/ 323963 w 674737"/>
              <a:gd name="connsiteY5" fmla="*/ 110300 h 699423"/>
              <a:gd name="connsiteX0" fmla="*/ 0 w 674737"/>
              <a:gd name="connsiteY0" fmla="*/ 390732 h 699423"/>
              <a:gd name="connsiteX1" fmla="*/ 67551 w 674737"/>
              <a:gd name="connsiteY1" fmla="*/ 191436 h 699423"/>
              <a:gd name="connsiteX2" fmla="*/ 305761 w 674737"/>
              <a:gd name="connsiteY2" fmla="*/ 10276 h 699423"/>
              <a:gd name="connsiteX3" fmla="*/ 470919 w 674737"/>
              <a:gd name="connsiteY3" fmla="*/ 128354 h 699423"/>
              <a:gd name="connsiteX4" fmla="*/ 655003 w 674737"/>
              <a:gd name="connsiteY4" fmla="*/ 699422 h 699423"/>
              <a:gd name="connsiteX0" fmla="*/ 323963 w 674737"/>
              <a:gd name="connsiteY0" fmla="*/ 110300 h 699423"/>
              <a:gd name="connsiteX1" fmla="*/ 457359 w 674737"/>
              <a:gd name="connsiteY1" fmla="*/ 37252 h 699423"/>
              <a:gd name="connsiteX2" fmla="*/ 584713 w 674737"/>
              <a:gd name="connsiteY2" fmla="*/ 234025 h 699423"/>
              <a:gd name="connsiteX3" fmla="*/ 663807 w 674737"/>
              <a:gd name="connsiteY3" fmla="*/ 457479 h 699423"/>
              <a:gd name="connsiteX4" fmla="*/ 323963 w 674737"/>
              <a:gd name="connsiteY4" fmla="*/ 457479 h 699423"/>
              <a:gd name="connsiteX5" fmla="*/ 323963 w 674737"/>
              <a:gd name="connsiteY5" fmla="*/ 110300 h 699423"/>
              <a:gd name="connsiteX0" fmla="*/ 0 w 674737"/>
              <a:gd name="connsiteY0" fmla="*/ 390732 h 699423"/>
              <a:gd name="connsiteX1" fmla="*/ 67551 w 674737"/>
              <a:gd name="connsiteY1" fmla="*/ 191436 h 699423"/>
              <a:gd name="connsiteX2" fmla="*/ 305761 w 674737"/>
              <a:gd name="connsiteY2" fmla="*/ 10276 h 699423"/>
              <a:gd name="connsiteX3" fmla="*/ 470919 w 674737"/>
              <a:gd name="connsiteY3" fmla="*/ 128354 h 699423"/>
              <a:gd name="connsiteX4" fmla="*/ 588355 w 674737"/>
              <a:gd name="connsiteY4" fmla="*/ 404194 h 699423"/>
              <a:gd name="connsiteX5" fmla="*/ 655003 w 674737"/>
              <a:gd name="connsiteY5" fmla="*/ 699422 h 69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4737" h="699423" stroke="0" extrusionOk="0">
                <a:moveTo>
                  <a:pt x="323963" y="110300"/>
                </a:moveTo>
                <a:cubicBezTo>
                  <a:pt x="348843" y="53792"/>
                  <a:pt x="400718" y="-20611"/>
                  <a:pt x="457359" y="37252"/>
                </a:cubicBezTo>
                <a:cubicBezTo>
                  <a:pt x="498510" y="61858"/>
                  <a:pt x="550305" y="163987"/>
                  <a:pt x="584713" y="234025"/>
                </a:cubicBezTo>
                <a:cubicBezTo>
                  <a:pt x="619121" y="304063"/>
                  <a:pt x="704958" y="424221"/>
                  <a:pt x="663807" y="457479"/>
                </a:cubicBezTo>
                <a:lnTo>
                  <a:pt x="323963" y="457479"/>
                </a:lnTo>
                <a:lnTo>
                  <a:pt x="323963" y="110300"/>
                </a:lnTo>
                <a:close/>
              </a:path>
              <a:path w="674737" h="699423" fill="none">
                <a:moveTo>
                  <a:pt x="0" y="390732"/>
                </a:moveTo>
                <a:cubicBezTo>
                  <a:pt x="19199" y="365452"/>
                  <a:pt x="43552" y="223037"/>
                  <a:pt x="67551" y="191436"/>
                </a:cubicBezTo>
                <a:cubicBezTo>
                  <a:pt x="113218" y="135407"/>
                  <a:pt x="205327" y="-44578"/>
                  <a:pt x="305761" y="10276"/>
                </a:cubicBezTo>
                <a:cubicBezTo>
                  <a:pt x="369813" y="12736"/>
                  <a:pt x="411245" y="53820"/>
                  <a:pt x="470919" y="128354"/>
                </a:cubicBezTo>
                <a:cubicBezTo>
                  <a:pt x="517030" y="196150"/>
                  <a:pt x="557674" y="309016"/>
                  <a:pt x="588355" y="404194"/>
                </a:cubicBezTo>
                <a:cubicBezTo>
                  <a:pt x="619036" y="499372"/>
                  <a:pt x="642907" y="652360"/>
                  <a:pt x="655003" y="699422"/>
                </a:cubicBezTo>
              </a:path>
            </a:pathLst>
          </a:cu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CF91C70-C6CD-DD4F-95D1-55AD2C8FCA3A}"/>
              </a:ext>
            </a:extLst>
          </p:cNvPr>
          <p:cNvSpPr txBox="1">
            <a:spLocks/>
          </p:cNvSpPr>
          <p:nvPr/>
        </p:nvSpPr>
        <p:spPr>
          <a:xfrm>
            <a:off x="400050" y="3203479"/>
            <a:ext cx="8563356" cy="538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Design </a:t>
            </a:r>
            <a:r>
              <a:rPr lang="en-US" dirty="0">
                <a:solidFill>
                  <a:srgbClr val="0432FF"/>
                </a:solidFill>
              </a:rPr>
              <a:t>an upper bound </a:t>
            </a:r>
            <a:r>
              <a:rPr lang="en-US" dirty="0"/>
              <a:t>of the ideal loss and use it as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dirty="0"/>
              <a:t>surrogate loss or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dirty="0"/>
              <a:t>consistency measure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E09C4B9A-919F-054B-94C3-0477BF01B5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17203" y="3907205"/>
                <a:ext cx="6068291" cy="8346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p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E09C4B9A-919F-054B-94C3-0477BF01B5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203" y="3907205"/>
                <a:ext cx="6068291" cy="8346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5904A03-E4C0-2F48-A74A-062E828260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0050" y="4444573"/>
                <a:ext cx="8563356" cy="96080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 A dynamics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has low </a:t>
                </a:r>
                <a:r>
                  <a:rPr lang="en-US" altLang="zh-CN" dirty="0"/>
                  <a:t>loss</a:t>
                </a:r>
                <a:r>
                  <a:rPr lang="en-US" dirty="0"/>
                  <a:t> (is consistent with existing data)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can predict the real reward with small error upper bound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15904A03-E4C0-2F48-A74A-062E82826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" y="4444573"/>
                <a:ext cx="8563356" cy="960805"/>
              </a:xfrm>
              <a:prstGeom prst="rect">
                <a:avLst/>
              </a:prstGeom>
              <a:blipFill>
                <a:blip r:embed="rId7"/>
                <a:stretch>
                  <a:fillRect l="-593" t="-7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B6829CD8-F404-5249-A169-512D21A3B480}"/>
              </a:ext>
            </a:extLst>
          </p:cNvPr>
          <p:cNvSpPr/>
          <p:nvPr/>
        </p:nvSpPr>
        <p:spPr>
          <a:xfrm>
            <a:off x="3287210" y="5794560"/>
            <a:ext cx="57705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[Algorithmic Framework for Model-based Reinforcement Learning with Theoretical Guarantees</a:t>
            </a:r>
          </a:p>
          <a:p>
            <a:pPr algn="r"/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Luo-Xu-Tian-Darrell-M.’19]</a:t>
            </a:r>
          </a:p>
        </p:txBody>
      </p:sp>
    </p:spTree>
    <p:extLst>
      <p:ext uri="{BB962C8B-B14F-4D97-AF65-F5344CB8AC3E}">
        <p14:creationId xmlns:p14="http://schemas.microsoft.com/office/powerpoint/2010/main" val="72000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 animBg="1"/>
      <p:bldP spid="11" grpId="0"/>
      <p:bldP spid="12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5FB7D2A2-4582-4A4F-A6CA-9F52A0D0D6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79102" y="3725837"/>
                <a:ext cx="8298562" cy="906055"/>
              </a:xfrm>
              <a:prstGeom prst="rect">
                <a:avLst/>
              </a:prstGeom>
              <a:ln w="28575"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74320" lvl="1" indent="0">
                  <a:buNone/>
                </a:pPr>
                <a:r>
                  <a:rPr lang="en-US" sz="2200" dirty="0"/>
                  <a:t>	                                 </a:t>
                </a:r>
                <a:r>
                  <a:rPr lang="en-US" sz="2200" dirty="0" err="1"/>
                  <a:t>s.t.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𝒟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5FB7D2A2-4582-4A4F-A6CA-9F52A0D0D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102" y="3725837"/>
                <a:ext cx="8298562" cy="906055"/>
              </a:xfrm>
              <a:prstGeom prst="rect">
                <a:avLst/>
              </a:prstGeom>
              <a:blipFill>
                <a:blip r:embed="rId3"/>
                <a:stretch>
                  <a:fillRect t="-684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1E7C6197-5138-3041-B9E9-2DEE55A783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0050" y="1577583"/>
                <a:ext cx="8298562" cy="2030675"/>
              </a:xfrm>
              <a:prstGeom prst="rect">
                <a:avLst/>
              </a:prstGeom>
              <a:ln w="28575">
                <a:solidFill>
                  <a:srgbClr val="0000FF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solidFill>
                      <a:srgbClr val="0432FF"/>
                    </a:solidFill>
                  </a:rPr>
                  <a:t>Repeat: </a:t>
                </a:r>
              </a:p>
              <a:p>
                <a:pPr marL="731520" lvl="1" indent="-457200">
                  <a:buFont typeface="+mj-lt"/>
                  <a:buAutoNum type="arabicPeriod"/>
                </a:pPr>
                <a:r>
                  <a:rPr lang="en-US" sz="2200" dirty="0"/>
                  <a:t>Sample trajectories from real dynamics using current policy</a:t>
                </a:r>
              </a:p>
              <a:p>
                <a:pPr marL="731520" lvl="1" indent="-457200">
                  <a:buFont typeface="+mj-lt"/>
                  <a:buAutoNum type="arabicPeriod"/>
                </a:pPr>
                <a:endParaRPr lang="en-US" sz="2200" dirty="0"/>
              </a:p>
              <a:p>
                <a:pPr marL="731520" lvl="1" indent="-457200">
                  <a:buFont typeface="+mj-lt"/>
                  <a:buAutoNum type="arabicPeriod"/>
                </a:pPr>
                <a:r>
                  <a:rPr lang="en-US" sz="2200" dirty="0"/>
                  <a:t>                     policy, dynamics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arg</m:t>
                    </m:r>
                    <m:limLow>
                      <m:limLow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   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lim>
                    </m:limLow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sz="2200" dirty="0"/>
              </a:p>
              <a:p>
                <a:pPr marL="274320" lvl="1" indent="0">
                  <a:buNone/>
                </a:pPr>
                <a:r>
                  <a:rPr lang="en-US" sz="2200" dirty="0"/>
                  <a:t>	                     </a:t>
                </a:r>
                <a:r>
                  <a:rPr lang="en-US" sz="2200" dirty="0" err="1"/>
                  <a:t>s.t.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200" dirty="0"/>
                  <a:t> is consistent with existing trajectories</a:t>
                </a:r>
              </a:p>
              <a:p>
                <a:pPr marL="731520" lvl="1" indent="-457200">
                  <a:buFont typeface="+mj-lt"/>
                  <a:buAutoNum type="arabicPeriod"/>
                </a:pPr>
                <a:endParaRPr lang="en-US" sz="2200" dirty="0"/>
              </a:p>
            </p:txBody>
          </p:sp>
        </mc:Choice>
        <mc:Fallback xmlns="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1E7C6197-5138-3041-B9E9-2DEE55A78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" y="1577583"/>
                <a:ext cx="8298562" cy="2030675"/>
              </a:xfrm>
              <a:prstGeom prst="rect">
                <a:avLst/>
              </a:prstGeom>
              <a:blipFill>
                <a:blip r:embed="rId4"/>
                <a:stretch>
                  <a:fillRect l="-762" t="-2454" b="-3681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09AADD-9258-A14A-B206-E3059C6142BA}"/>
              </a:ext>
            </a:extLst>
          </p:cNvPr>
          <p:cNvCxnSpPr>
            <a:cxnSpLocks/>
          </p:cNvCxnSpPr>
          <p:nvPr/>
        </p:nvCxnSpPr>
        <p:spPr>
          <a:xfrm>
            <a:off x="3194613" y="3405850"/>
            <a:ext cx="47340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3C9E48D6-A4AC-0F46-BB9B-8EAD1C5E9F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3076" y="4631892"/>
                <a:ext cx="7455536" cy="602226"/>
              </a:xfrm>
              <a:prstGeom prst="rect">
                <a:avLst/>
              </a:prstGeom>
              <a:ln w="28575"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buFont typeface="Wingdings" pitchFamily="2" charset="2"/>
                  <a:buChar char="Ø"/>
                </a:pP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22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𝒟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200" dirty="0"/>
                  <a:t> is a confidence region depending 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zh-CN" altLang="en-US" sz="2200" dirty="0"/>
                  <a:t> </a:t>
                </a:r>
                <a:r>
                  <a:rPr lang="en-US" altLang="zh-CN" sz="2200" dirty="0"/>
                  <a:t>and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the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reward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function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zh-CN" altLang="en-US" sz="2200" dirty="0"/>
                  <a:t> </a:t>
                </a:r>
                <a:r>
                  <a:rPr lang="en-US" altLang="zh-CN" sz="2200" dirty="0"/>
                  <a:t>Next: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absorb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the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constraint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in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the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objective</a:t>
                </a:r>
                <a:endParaRPr lang="en-US" sz="2200" dirty="0"/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3C9E48D6-A4AC-0F46-BB9B-8EAD1C5E9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076" y="4631892"/>
                <a:ext cx="7455536" cy="602226"/>
              </a:xfrm>
              <a:prstGeom prst="rect">
                <a:avLst/>
              </a:prstGeom>
              <a:blipFill>
                <a:blip r:embed="rId5"/>
                <a:stretch>
                  <a:fillRect t="-12500" b="-9583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484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F859-41F5-D449-8034-6E14E97F0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193862"/>
            <a:ext cx="8563356" cy="976775"/>
          </a:xfrm>
        </p:spPr>
        <p:txBody>
          <a:bodyPr>
            <a:normAutofit fontScale="90000"/>
          </a:bodyPr>
          <a:lstStyle/>
          <a:p>
            <a:r>
              <a:rPr lang="en-US" dirty="0"/>
              <a:t>Meta-Algorithm for Model-Based RL with Convergence Guarantees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42141AC-6079-E842-98E5-57DEB81B26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9709" y="1487609"/>
                <a:ext cx="7814310" cy="1365738"/>
              </a:xfrm>
              <a:prstGeom prst="rect">
                <a:avLst/>
              </a:prstGeom>
              <a:ln w="28575">
                <a:solidFill>
                  <a:srgbClr val="0000FF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</a:t>
                </a:r>
                <a:r>
                  <a:rPr lang="en-US" altLang="zh-Hans" dirty="0"/>
                  <a:t>to</a:t>
                </a:r>
                <a:r>
                  <a:rPr lang="zh-Han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Han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dirty="0"/>
              </a:p>
              <a:p>
                <a:pPr marL="731520" lvl="1" indent="-457200">
                  <a:buFont typeface="+mj-lt"/>
                  <a:buAutoNum type="arabicPeriod"/>
                </a:pPr>
                <a:r>
                  <a:rPr lang="zh-CN" altLang="en-US" sz="2200" dirty="0"/>
                  <a:t>  </a:t>
                </a:r>
                <a:r>
                  <a:rPr lang="en-US" sz="2200" dirty="0"/>
                  <a:t>Sample trajectories using</a:t>
                </a:r>
                <a:r>
                  <a:rPr lang="zh-CN" altLang="en-US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zh-CN" sz="2200" dirty="0"/>
                  <a:t>,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build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upper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bound</a:t>
                </a:r>
                <a:r>
                  <a:rPr lang="zh-CN" altLang="en-US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sSub>
                          <m:sSubPr>
                            <m:ctrlP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200" dirty="0"/>
              </a:p>
              <a:p>
                <a:pPr marL="731520" lvl="1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zh-CN" altLang="en-US" sz="2200" b="0" dirty="0"/>
                  <a:t> </a:t>
                </a:r>
                <a:endParaRPr lang="en-US" altLang="zh-CN" sz="2200" b="0" dirty="0"/>
              </a:p>
              <a:p>
                <a:pPr marL="274320" lvl="1" indent="0">
                  <a:buNone/>
                </a:pPr>
                <a:endParaRPr lang="en-US" sz="2200" dirty="0"/>
              </a:p>
              <a:p>
                <a:pPr marL="274320" lvl="1" indent="0">
                  <a:buNone/>
                </a:pPr>
                <a:endParaRPr lang="en-US" i="1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42141AC-6079-E842-98E5-57DEB81B2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09" y="1487609"/>
                <a:ext cx="7814310" cy="1365738"/>
              </a:xfrm>
              <a:prstGeom prst="rect">
                <a:avLst/>
              </a:prstGeom>
              <a:blipFill>
                <a:blip r:embed="rId3"/>
                <a:stretch>
                  <a:fillRect l="-809" t="-4505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eft Brace 16">
            <a:extLst>
              <a:ext uri="{FF2B5EF4-FFF2-40B4-BE49-F238E27FC236}">
                <a16:creationId xmlns:a16="http://schemas.microsoft.com/office/drawing/2014/main" id="{FC69D103-D255-3946-8B78-E2134EF442F8}"/>
              </a:ext>
            </a:extLst>
          </p:cNvPr>
          <p:cNvSpPr/>
          <p:nvPr/>
        </p:nvSpPr>
        <p:spPr>
          <a:xfrm rot="5400000" flipH="1">
            <a:off x="5920644" y="1901725"/>
            <a:ext cx="218462" cy="2052257"/>
          </a:xfrm>
          <a:prstGeom prst="leftBrace">
            <a:avLst>
              <a:gd name="adj1" fmla="val 136811"/>
              <a:gd name="adj2" fmla="val 50000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BAA9EAA9-CDEC-7740-B82E-B80A104387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38495" y="3096263"/>
                <a:ext cx="4795524" cy="8346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lower bound of </a:t>
                </a:r>
                <a:r>
                  <a:rPr lang="en-US" altLang="zh-Hans" dirty="0"/>
                  <a:t>real</a:t>
                </a:r>
                <a:r>
                  <a:rPr lang="en-US" dirty="0"/>
                  <a:t> reward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:=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BAA9EAA9-CDEC-7740-B82E-B80A104387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8495" y="3096263"/>
                <a:ext cx="4795524" cy="834689"/>
              </a:xfrm>
              <a:prstGeom prst="rect">
                <a:avLst/>
              </a:prstGeom>
              <a:blipFill>
                <a:blip r:embed="rId4"/>
                <a:stretch>
                  <a:fillRect l="-1319" t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13F8497-224C-B048-88A9-087658389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6504" y="2407219"/>
            <a:ext cx="4889500" cy="31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E7DF9E7-873E-8643-AC97-F1C91AC40593}"/>
                  </a:ext>
                </a:extLst>
              </p:cNvPr>
              <p:cNvSpPr txBox="1"/>
              <p:nvPr/>
            </p:nvSpPr>
            <p:spPr>
              <a:xfrm>
                <a:off x="719709" y="3812435"/>
                <a:ext cx="7814310" cy="1756358"/>
              </a:xfrm>
              <a:prstGeom prst="rect">
                <a:avLst/>
              </a:prstGeom>
              <a:noFill/>
              <a:ln w="28575">
                <a:solidFill>
                  <a:srgbClr val="0432FF"/>
                </a:solidFill>
              </a:ln>
            </p:spPr>
            <p:txBody>
              <a:bodyPr wrap="square" rtlCol="0" anchor="ctr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200" b="1" dirty="0">
                    <a:latin typeface="Calibri" charset="0"/>
                    <a:ea typeface="Calibri" charset="0"/>
                    <a:cs typeface="Calibri" charset="0"/>
                  </a:rPr>
                  <a:t>Theorem:  </a:t>
                </a:r>
                <a:r>
                  <a:rPr lang="en-US" sz="2200" dirty="0">
                    <a:latin typeface="Calibri" charset="0"/>
                    <a:ea typeface="Calibri" charset="0"/>
                    <a:cs typeface="Calibri" charset="0"/>
                  </a:rPr>
                  <a:t>Assume the model family contains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  <m:t>𝑀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  <m:t>⋆</m:t>
                        </m:r>
                      </m:sup>
                    </m:sSup>
                  </m:oMath>
                </a14:m>
                <a:r>
                  <a:rPr lang="en-US" sz="2200" dirty="0">
                    <a:latin typeface="Calibri" charset="0"/>
                    <a:ea typeface="Calibri" charset="0"/>
                    <a:cs typeface="Calibri" charset="0"/>
                  </a:rPr>
                  <a:t>, and the inner optimization is solvable, then, </a:t>
                </a: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  <m:t>𝑉</m:t>
                          </m:r>
                        </m:e>
                        <m:sup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⋆</m:t>
                              </m:r>
                            </m:sup>
                          </m:sSup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  <a:ea typeface="Calibri" charset="0"/>
                          <a:cs typeface="Calibri" charset="0"/>
                        </a:rPr>
                        <m:t>≤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  <m:t>𝑉</m:t>
                          </m:r>
                        </m:e>
                        <m:sup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⋆</m:t>
                              </m:r>
                            </m:sup>
                          </m:sSup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  <a:ea typeface="Calibri" charset="0"/>
                          <a:cs typeface="Calibri" charset="0"/>
                        </a:rPr>
                        <m:t>≤…≤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  <m:t>𝑉</m:t>
                          </m:r>
                        </m:e>
                        <m:sup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⋆</m:t>
                              </m:r>
                            </m:sup>
                          </m:sSup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  <a:ea typeface="Calibri" charset="0"/>
                          <a:cs typeface="Calibri" charset="0"/>
                        </a:rPr>
                        <m:t>≤ … </m:t>
                      </m:r>
                    </m:oMath>
                  </m:oMathPara>
                </a14:m>
                <a:endParaRPr lang="en-US" sz="2200" dirty="0">
                  <a:latin typeface="Calibri" charset="0"/>
                  <a:ea typeface="Calibri" charset="0"/>
                  <a:cs typeface="Calibri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2200" dirty="0">
                    <a:latin typeface="Calibri" charset="0"/>
                    <a:ea typeface="Calibri" charset="0"/>
                    <a:cs typeface="Calibri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  <m:t>𝑉</m:t>
                        </m:r>
                      </m:e>
                      <m:sup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libri" charset="0"/>
                                <a:cs typeface="Calibri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libri" charset="0"/>
                                <a:cs typeface="Calibri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libri" charset="0"/>
                                <a:cs typeface="Calibri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libri" charset="0"/>
                                <a:cs typeface="Calibri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libri" charset="0"/>
                                <a:cs typeface="Calibri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libri" charset="0"/>
                                <a:cs typeface="Calibri" charset="0"/>
                              </a:rPr>
                              <m:t>⋆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sz="2200" dirty="0">
                    <a:latin typeface="Calibri" charset="0"/>
                    <a:ea typeface="Calibri" charset="0"/>
                    <a:cs typeface="Calibri" charset="0"/>
                  </a:rPr>
                  <a:t> converges to a local maximum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  <m:t>𝑉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  <m:t>𝜋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libri" charset="0"/>
                            <a:cs typeface="Calibri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libri" charset="0"/>
                                <a:cs typeface="Calibri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libri" charset="0"/>
                                <a:cs typeface="Calibri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libri" charset="0"/>
                                <a:cs typeface="Calibri" charset="0"/>
                              </a:rPr>
                              <m:t>⋆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altLang="zh-Hans" sz="2200" dirty="0">
                    <a:latin typeface="Calibri" charset="0"/>
                    <a:ea typeface="Calibri" charset="0"/>
                    <a:cs typeface="Calibri" charset="0"/>
                  </a:rPr>
                  <a:t>.</a:t>
                </a:r>
                <a:endParaRPr lang="en-US" sz="22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E7DF9E7-873E-8643-AC97-F1C91AC405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09" y="3812435"/>
                <a:ext cx="7814310" cy="1756358"/>
              </a:xfrm>
              <a:prstGeom prst="rect">
                <a:avLst/>
              </a:prstGeom>
              <a:blipFill>
                <a:blip r:embed="rId6"/>
                <a:stretch>
                  <a:fillRect l="-809" t="-709" b="-9220"/>
                </a:stretch>
              </a:blipFill>
              <a:ln w="28575">
                <a:solidFill>
                  <a:srgbClr val="0432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956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7" grpId="0" animBg="1"/>
      <p:bldP spid="18" grpId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F859-41F5-D449-8034-6E14E97F0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193862"/>
            <a:ext cx="8563356" cy="976775"/>
          </a:xfrm>
        </p:spPr>
        <p:txBody>
          <a:bodyPr>
            <a:normAutofit fontScale="90000"/>
          </a:bodyPr>
          <a:lstStyle/>
          <a:p>
            <a:r>
              <a:rPr lang="en-US" dirty="0"/>
              <a:t>Meta-Algorithm for Model-Based RL with Convergence Guarantees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42141AC-6079-E842-98E5-57DEB81B26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9709" y="1487609"/>
                <a:ext cx="7814310" cy="1365738"/>
              </a:xfrm>
              <a:prstGeom prst="rect">
                <a:avLst/>
              </a:prstGeom>
              <a:ln w="28575">
                <a:solidFill>
                  <a:srgbClr val="0000FF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</a:t>
                </a:r>
                <a:r>
                  <a:rPr lang="en-US" altLang="zh-Hans" dirty="0"/>
                  <a:t>to</a:t>
                </a:r>
                <a:r>
                  <a:rPr lang="zh-Han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Han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dirty="0"/>
              </a:p>
              <a:p>
                <a:pPr marL="731520" lvl="1" indent="-457200">
                  <a:buFont typeface="+mj-lt"/>
                  <a:buAutoNum type="arabicPeriod"/>
                </a:pPr>
                <a:r>
                  <a:rPr lang="zh-CN" altLang="en-US" sz="2200" dirty="0"/>
                  <a:t>  </a:t>
                </a:r>
                <a:r>
                  <a:rPr lang="en-US" sz="2200" dirty="0"/>
                  <a:t>Sample trajectories using</a:t>
                </a:r>
                <a:r>
                  <a:rPr lang="zh-CN" altLang="en-US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zh-CN" sz="2200" dirty="0"/>
                  <a:t>,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build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upper</a:t>
                </a:r>
                <a:r>
                  <a:rPr lang="zh-CN" altLang="en-US" sz="2200" dirty="0"/>
                  <a:t> </a:t>
                </a:r>
                <a:r>
                  <a:rPr lang="en-US" altLang="zh-CN" sz="2200" dirty="0"/>
                  <a:t>bound</a:t>
                </a:r>
                <a:r>
                  <a:rPr lang="zh-CN" altLang="en-US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sSub>
                          <m:sSubPr>
                            <m:ctrlP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200" dirty="0"/>
              </a:p>
              <a:p>
                <a:pPr marL="731520" lvl="1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zh-CN" altLang="en-US" sz="2200" b="0" dirty="0"/>
                  <a:t> </a:t>
                </a:r>
                <a:endParaRPr lang="en-US" altLang="zh-CN" sz="2200" b="0" dirty="0"/>
              </a:p>
              <a:p>
                <a:pPr marL="274320" lvl="1" indent="0">
                  <a:buNone/>
                </a:pPr>
                <a:endParaRPr lang="en-US" sz="2200" dirty="0"/>
              </a:p>
              <a:p>
                <a:pPr marL="274320" lvl="1" indent="0">
                  <a:buNone/>
                </a:pPr>
                <a:endParaRPr lang="en-US" i="1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42141AC-6079-E842-98E5-57DEB81B2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09" y="1487609"/>
                <a:ext cx="7814310" cy="1365738"/>
              </a:xfrm>
              <a:prstGeom prst="rect">
                <a:avLst/>
              </a:prstGeom>
              <a:blipFill>
                <a:blip r:embed="rId3"/>
                <a:stretch>
                  <a:fillRect l="-809" t="-4505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eft Brace 16">
            <a:extLst>
              <a:ext uri="{FF2B5EF4-FFF2-40B4-BE49-F238E27FC236}">
                <a16:creationId xmlns:a16="http://schemas.microsoft.com/office/drawing/2014/main" id="{FC69D103-D255-3946-8B78-E2134EF442F8}"/>
              </a:ext>
            </a:extLst>
          </p:cNvPr>
          <p:cNvSpPr/>
          <p:nvPr/>
        </p:nvSpPr>
        <p:spPr>
          <a:xfrm rot="5400000" flipH="1">
            <a:off x="5920644" y="1901725"/>
            <a:ext cx="218462" cy="2052257"/>
          </a:xfrm>
          <a:prstGeom prst="leftBrace">
            <a:avLst>
              <a:gd name="adj1" fmla="val 136811"/>
              <a:gd name="adj2" fmla="val 50000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BAA9EAA9-CDEC-7740-B82E-B80A104387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38495" y="3096263"/>
                <a:ext cx="4795524" cy="8346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lower bound of </a:t>
                </a:r>
                <a:r>
                  <a:rPr lang="en-US" altLang="zh-Hans" dirty="0"/>
                  <a:t>real</a:t>
                </a:r>
                <a:r>
                  <a:rPr lang="en-US" dirty="0"/>
                  <a:t> reward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:=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BAA9EAA9-CDEC-7740-B82E-B80A104387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8495" y="3096263"/>
                <a:ext cx="4795524" cy="834689"/>
              </a:xfrm>
              <a:prstGeom prst="rect">
                <a:avLst/>
              </a:prstGeom>
              <a:blipFill>
                <a:blip r:embed="rId4"/>
                <a:stretch>
                  <a:fillRect l="-1319" t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13F8497-224C-B048-88A9-087658389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6504" y="2407219"/>
            <a:ext cx="4889500" cy="317500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F2ABCF0B-516F-FE4F-B402-2A90E5C27E6D}"/>
              </a:ext>
            </a:extLst>
          </p:cNvPr>
          <p:cNvSpPr/>
          <p:nvPr/>
        </p:nvSpPr>
        <p:spPr>
          <a:xfrm>
            <a:off x="3388436" y="4330157"/>
            <a:ext cx="2766951" cy="2093466"/>
          </a:xfrm>
          <a:custGeom>
            <a:avLst/>
            <a:gdLst>
              <a:gd name="connsiteX0" fmla="*/ 0 w 2766951"/>
              <a:gd name="connsiteY0" fmla="*/ 1084063 h 2093466"/>
              <a:gd name="connsiteX1" fmla="*/ 1306286 w 2766951"/>
              <a:gd name="connsiteY1" fmla="*/ 15284 h 2093466"/>
              <a:gd name="connsiteX2" fmla="*/ 2232561 w 2766951"/>
              <a:gd name="connsiteY2" fmla="*/ 1796583 h 2093466"/>
              <a:gd name="connsiteX3" fmla="*/ 2766951 w 2766951"/>
              <a:gd name="connsiteY3" fmla="*/ 2093466 h 2093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6951" h="2093466">
                <a:moveTo>
                  <a:pt x="0" y="1084063"/>
                </a:moveTo>
                <a:cubicBezTo>
                  <a:pt x="467096" y="490297"/>
                  <a:pt x="934193" y="-103469"/>
                  <a:pt x="1306286" y="15284"/>
                </a:cubicBezTo>
                <a:cubicBezTo>
                  <a:pt x="1678380" y="134037"/>
                  <a:pt x="1989117" y="1450219"/>
                  <a:pt x="2232561" y="1796583"/>
                </a:cubicBezTo>
                <a:cubicBezTo>
                  <a:pt x="2476005" y="2142947"/>
                  <a:pt x="2610593" y="2061799"/>
                  <a:pt x="2766951" y="2093466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C2F8CDA-2FD1-6A46-9DF0-7D331CEAFB12}"/>
              </a:ext>
            </a:extLst>
          </p:cNvPr>
          <p:cNvSpPr/>
          <p:nvPr/>
        </p:nvSpPr>
        <p:spPr>
          <a:xfrm>
            <a:off x="3439657" y="4929056"/>
            <a:ext cx="1626919" cy="1199424"/>
          </a:xfrm>
          <a:custGeom>
            <a:avLst/>
            <a:gdLst>
              <a:gd name="connsiteX0" fmla="*/ 23750 w 1626919"/>
              <a:gd name="connsiteY0" fmla="*/ 1080670 h 1199424"/>
              <a:gd name="connsiteX1" fmla="*/ 47501 w 1626919"/>
              <a:gd name="connsiteY1" fmla="*/ 890665 h 1199424"/>
              <a:gd name="connsiteX2" fmla="*/ 451262 w 1626919"/>
              <a:gd name="connsiteY2" fmla="*/ 16 h 1199424"/>
              <a:gd name="connsiteX3" fmla="*/ 1199407 w 1626919"/>
              <a:gd name="connsiteY3" fmla="*/ 914416 h 1199424"/>
              <a:gd name="connsiteX4" fmla="*/ 1626919 w 1626919"/>
              <a:gd name="connsiteY4" fmla="*/ 1199424 h 1199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919" h="1199424">
                <a:moveTo>
                  <a:pt x="23750" y="1080670"/>
                </a:moveTo>
                <a:cubicBezTo>
                  <a:pt x="-1" y="1075722"/>
                  <a:pt x="-23751" y="1070774"/>
                  <a:pt x="47501" y="890665"/>
                </a:cubicBezTo>
                <a:cubicBezTo>
                  <a:pt x="118753" y="710556"/>
                  <a:pt x="259278" y="-3943"/>
                  <a:pt x="451262" y="16"/>
                </a:cubicBezTo>
                <a:cubicBezTo>
                  <a:pt x="643246" y="3974"/>
                  <a:pt x="1003464" y="714515"/>
                  <a:pt x="1199407" y="914416"/>
                </a:cubicBezTo>
                <a:cubicBezTo>
                  <a:pt x="1395350" y="1114317"/>
                  <a:pt x="1549729" y="1155881"/>
                  <a:pt x="1626919" y="1199424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C7DCFE2-9183-4346-901D-F538A59BC2DC}"/>
              </a:ext>
            </a:extLst>
          </p:cNvPr>
          <p:cNvSpPr/>
          <p:nvPr/>
        </p:nvSpPr>
        <p:spPr>
          <a:xfrm>
            <a:off x="3766227" y="4468651"/>
            <a:ext cx="973777" cy="1310754"/>
          </a:xfrm>
          <a:custGeom>
            <a:avLst/>
            <a:gdLst>
              <a:gd name="connsiteX0" fmla="*/ 0 w 973777"/>
              <a:gd name="connsiteY0" fmla="*/ 1310754 h 1310754"/>
              <a:gd name="connsiteX1" fmla="*/ 570016 w 973777"/>
              <a:gd name="connsiteY1" fmla="*/ 4468 h 1310754"/>
              <a:gd name="connsiteX2" fmla="*/ 819398 w 973777"/>
              <a:gd name="connsiteY2" fmla="*/ 895118 h 1310754"/>
              <a:gd name="connsiteX3" fmla="*/ 973777 w 973777"/>
              <a:gd name="connsiteY3" fmla="*/ 1227627 h 131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3777" h="1310754">
                <a:moveTo>
                  <a:pt x="0" y="1310754"/>
                </a:moveTo>
                <a:cubicBezTo>
                  <a:pt x="216725" y="692247"/>
                  <a:pt x="433450" y="73741"/>
                  <a:pt x="570016" y="4468"/>
                </a:cubicBezTo>
                <a:cubicBezTo>
                  <a:pt x="706582" y="-64805"/>
                  <a:pt x="752105" y="691258"/>
                  <a:pt x="819398" y="895118"/>
                </a:cubicBezTo>
                <a:cubicBezTo>
                  <a:pt x="886691" y="1098978"/>
                  <a:pt x="936172" y="1193980"/>
                  <a:pt x="973777" y="1227627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339D533-E0E3-BA4C-ADF7-15298D4DEBE8}"/>
              </a:ext>
            </a:extLst>
          </p:cNvPr>
          <p:cNvCxnSpPr>
            <a:cxnSpLocks/>
          </p:cNvCxnSpPr>
          <p:nvPr/>
        </p:nvCxnSpPr>
        <p:spPr>
          <a:xfrm>
            <a:off x="2980706" y="6092855"/>
            <a:ext cx="3022902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86A29913-F6B3-0F4F-A13A-3EA99F0284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45164" y="5430803"/>
                <a:ext cx="2926836" cy="8346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86A29913-F6B3-0F4F-A13A-3EA99F028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164" y="5430803"/>
                <a:ext cx="2926836" cy="8346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38784B95-C015-8D4B-A02C-1AED974AF7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57534" y="5140112"/>
                <a:ext cx="2926836" cy="8346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38784B95-C015-8D4B-A02C-1AED974AF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7534" y="5140112"/>
                <a:ext cx="2926836" cy="8346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4537AAAE-40D1-8C4F-8B83-38AAB460B0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08525" y="4705114"/>
                <a:ext cx="2926836" cy="8346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4537AAAE-40D1-8C4F-8B83-38AAB460B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525" y="4705114"/>
                <a:ext cx="2926836" cy="8346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755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B6F3F-8B8B-304F-A29F-8C32AB80D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Optimizable Upper Bounds of Ideal Loss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3BEC2CB-C7B5-4648-B912-566214155E1C}"/>
              </a:ext>
            </a:extLst>
          </p:cNvPr>
          <p:cNvSpPr txBox="1">
            <a:spLocks/>
          </p:cNvSpPr>
          <p:nvPr/>
        </p:nvSpPr>
        <p:spPr>
          <a:xfrm>
            <a:off x="1165098" y="2571016"/>
            <a:ext cx="5766054" cy="466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1D6E86-AABA-7849-B07E-FF1EAD465609}"/>
              </a:ext>
            </a:extLst>
          </p:cNvPr>
          <p:cNvSpPr txBox="1">
            <a:spLocks/>
          </p:cNvSpPr>
          <p:nvPr/>
        </p:nvSpPr>
        <p:spPr>
          <a:xfrm>
            <a:off x="774573" y="2680731"/>
            <a:ext cx="7814310" cy="1128971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Lemma: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CC205A-ACE1-C44B-A9F8-0E1E96EB8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920" y="3078486"/>
            <a:ext cx="6705600" cy="495300"/>
          </a:xfrm>
          <a:prstGeom prst="rect">
            <a:avLst/>
          </a:prstGeom>
        </p:spPr>
      </p:pic>
      <p:sp>
        <p:nvSpPr>
          <p:cNvPr id="19" name="Arc 25">
            <a:extLst>
              <a:ext uri="{FF2B5EF4-FFF2-40B4-BE49-F238E27FC236}">
                <a16:creationId xmlns:a16="http://schemas.microsoft.com/office/drawing/2014/main" id="{857E3B4D-7F8D-AB4C-982A-952C22D6F191}"/>
              </a:ext>
            </a:extLst>
          </p:cNvPr>
          <p:cNvSpPr/>
          <p:nvPr/>
        </p:nvSpPr>
        <p:spPr>
          <a:xfrm rot="8315532" flipH="1">
            <a:off x="3002794" y="4184598"/>
            <a:ext cx="1106467" cy="45719"/>
          </a:xfrm>
          <a:custGeom>
            <a:avLst/>
            <a:gdLst>
              <a:gd name="connsiteX0" fmla="*/ 339844 w 679688"/>
              <a:gd name="connsiteY0" fmla="*/ 0 h 694357"/>
              <a:gd name="connsiteX1" fmla="*/ 679688 w 679688"/>
              <a:gd name="connsiteY1" fmla="*/ 347179 h 694357"/>
              <a:gd name="connsiteX2" fmla="*/ 339844 w 679688"/>
              <a:gd name="connsiteY2" fmla="*/ 347179 h 694357"/>
              <a:gd name="connsiteX3" fmla="*/ 339844 w 679688"/>
              <a:gd name="connsiteY3" fmla="*/ 0 h 694357"/>
              <a:gd name="connsiteX0" fmla="*/ 339844 w 679688"/>
              <a:gd name="connsiteY0" fmla="*/ 0 h 694357"/>
              <a:gd name="connsiteX1" fmla="*/ 679688 w 679688"/>
              <a:gd name="connsiteY1" fmla="*/ 347179 h 694357"/>
              <a:gd name="connsiteX0" fmla="*/ 0 w 339844"/>
              <a:gd name="connsiteY0" fmla="*/ 6631 h 353810"/>
              <a:gd name="connsiteX1" fmla="*/ 339844 w 339844"/>
              <a:gd name="connsiteY1" fmla="*/ 353810 h 353810"/>
              <a:gd name="connsiteX2" fmla="*/ 0 w 339844"/>
              <a:gd name="connsiteY2" fmla="*/ 353810 h 353810"/>
              <a:gd name="connsiteX3" fmla="*/ 0 w 339844"/>
              <a:gd name="connsiteY3" fmla="*/ 6631 h 353810"/>
              <a:gd name="connsiteX0" fmla="*/ 0 w 339844"/>
              <a:gd name="connsiteY0" fmla="*/ 6631 h 353810"/>
              <a:gd name="connsiteX1" fmla="*/ 339844 w 339844"/>
              <a:gd name="connsiteY1" fmla="*/ 353810 h 353810"/>
              <a:gd name="connsiteX0" fmla="*/ 0 w 342253"/>
              <a:gd name="connsiteY0" fmla="*/ 94000 h 441179"/>
              <a:gd name="connsiteX1" fmla="*/ 133396 w 342253"/>
              <a:gd name="connsiteY1" fmla="*/ 20952 h 441179"/>
              <a:gd name="connsiteX2" fmla="*/ 339844 w 342253"/>
              <a:gd name="connsiteY2" fmla="*/ 441179 h 441179"/>
              <a:gd name="connsiteX3" fmla="*/ 0 w 342253"/>
              <a:gd name="connsiteY3" fmla="*/ 441179 h 441179"/>
              <a:gd name="connsiteX4" fmla="*/ 0 w 342253"/>
              <a:gd name="connsiteY4" fmla="*/ 94000 h 441179"/>
              <a:gd name="connsiteX0" fmla="*/ 0 w 342253"/>
              <a:gd name="connsiteY0" fmla="*/ 94000 h 441179"/>
              <a:gd name="connsiteX1" fmla="*/ 339844 w 342253"/>
              <a:gd name="connsiteY1" fmla="*/ 441179 h 441179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63807 w 666216"/>
              <a:gd name="connsiteY1" fmla="*/ 441181 h 441181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63807 w 666216"/>
              <a:gd name="connsiteY1" fmla="*/ 441181 h 441181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1200 w 666216"/>
              <a:gd name="connsiteY1" fmla="*/ 112055 h 441181"/>
              <a:gd name="connsiteX2" fmla="*/ 663807 w 666216"/>
              <a:gd name="connsiteY2" fmla="*/ 441181 h 441181"/>
              <a:gd name="connsiteX0" fmla="*/ 323963 w 666216"/>
              <a:gd name="connsiteY0" fmla="*/ 114308 h 461487"/>
              <a:gd name="connsiteX1" fmla="*/ 457359 w 666216"/>
              <a:gd name="connsiteY1" fmla="*/ 41260 h 461487"/>
              <a:gd name="connsiteX2" fmla="*/ 663807 w 666216"/>
              <a:gd name="connsiteY2" fmla="*/ 461487 h 461487"/>
              <a:gd name="connsiteX3" fmla="*/ 323963 w 666216"/>
              <a:gd name="connsiteY3" fmla="*/ 461487 h 461487"/>
              <a:gd name="connsiteX4" fmla="*/ 323963 w 666216"/>
              <a:gd name="connsiteY4" fmla="*/ 114308 h 461487"/>
              <a:gd name="connsiteX0" fmla="*/ 0 w 666216"/>
              <a:gd name="connsiteY0" fmla="*/ 394740 h 461487"/>
              <a:gd name="connsiteX1" fmla="*/ 61200 w 666216"/>
              <a:gd name="connsiteY1" fmla="*/ 132361 h 461487"/>
              <a:gd name="connsiteX2" fmla="*/ 305761 w 666216"/>
              <a:gd name="connsiteY2" fmla="*/ 14284 h 461487"/>
              <a:gd name="connsiteX3" fmla="*/ 663807 w 666216"/>
              <a:gd name="connsiteY3" fmla="*/ 461487 h 461487"/>
              <a:gd name="connsiteX0" fmla="*/ 323963 w 666216"/>
              <a:gd name="connsiteY0" fmla="*/ 114308 h 461487"/>
              <a:gd name="connsiteX1" fmla="*/ 457359 w 666216"/>
              <a:gd name="connsiteY1" fmla="*/ 41260 h 461487"/>
              <a:gd name="connsiteX2" fmla="*/ 663807 w 666216"/>
              <a:gd name="connsiteY2" fmla="*/ 461487 h 461487"/>
              <a:gd name="connsiteX3" fmla="*/ 323963 w 666216"/>
              <a:gd name="connsiteY3" fmla="*/ 461487 h 461487"/>
              <a:gd name="connsiteX4" fmla="*/ 323963 w 666216"/>
              <a:gd name="connsiteY4" fmla="*/ 114308 h 461487"/>
              <a:gd name="connsiteX0" fmla="*/ 0 w 666216"/>
              <a:gd name="connsiteY0" fmla="*/ 394740 h 461487"/>
              <a:gd name="connsiteX1" fmla="*/ 61200 w 666216"/>
              <a:gd name="connsiteY1" fmla="*/ 132361 h 461487"/>
              <a:gd name="connsiteX2" fmla="*/ 305761 w 666216"/>
              <a:gd name="connsiteY2" fmla="*/ 14284 h 461487"/>
              <a:gd name="connsiteX3" fmla="*/ 470919 w 666216"/>
              <a:gd name="connsiteY3" fmla="*/ 132362 h 461487"/>
              <a:gd name="connsiteX4" fmla="*/ 663807 w 666216"/>
              <a:gd name="connsiteY4" fmla="*/ 461487 h 461487"/>
              <a:gd name="connsiteX0" fmla="*/ 323963 w 666216"/>
              <a:gd name="connsiteY0" fmla="*/ 112112 h 459291"/>
              <a:gd name="connsiteX1" fmla="*/ 457359 w 666216"/>
              <a:gd name="connsiteY1" fmla="*/ 39064 h 459291"/>
              <a:gd name="connsiteX2" fmla="*/ 663807 w 666216"/>
              <a:gd name="connsiteY2" fmla="*/ 459291 h 459291"/>
              <a:gd name="connsiteX3" fmla="*/ 323963 w 666216"/>
              <a:gd name="connsiteY3" fmla="*/ 459291 h 459291"/>
              <a:gd name="connsiteX4" fmla="*/ 323963 w 666216"/>
              <a:gd name="connsiteY4" fmla="*/ 112112 h 459291"/>
              <a:gd name="connsiteX0" fmla="*/ 0 w 666216"/>
              <a:gd name="connsiteY0" fmla="*/ 392544 h 459291"/>
              <a:gd name="connsiteX1" fmla="*/ 64376 w 666216"/>
              <a:gd name="connsiteY1" fmla="*/ 159686 h 459291"/>
              <a:gd name="connsiteX2" fmla="*/ 305761 w 666216"/>
              <a:gd name="connsiteY2" fmla="*/ 12088 h 459291"/>
              <a:gd name="connsiteX3" fmla="*/ 470919 w 666216"/>
              <a:gd name="connsiteY3" fmla="*/ 130166 h 459291"/>
              <a:gd name="connsiteX4" fmla="*/ 663807 w 666216"/>
              <a:gd name="connsiteY4" fmla="*/ 459291 h 459291"/>
              <a:gd name="connsiteX0" fmla="*/ 323963 w 666216"/>
              <a:gd name="connsiteY0" fmla="*/ 110300 h 457479"/>
              <a:gd name="connsiteX1" fmla="*/ 457359 w 666216"/>
              <a:gd name="connsiteY1" fmla="*/ 37252 h 457479"/>
              <a:gd name="connsiteX2" fmla="*/ 663807 w 666216"/>
              <a:gd name="connsiteY2" fmla="*/ 457479 h 457479"/>
              <a:gd name="connsiteX3" fmla="*/ 323963 w 666216"/>
              <a:gd name="connsiteY3" fmla="*/ 457479 h 457479"/>
              <a:gd name="connsiteX4" fmla="*/ 323963 w 666216"/>
              <a:gd name="connsiteY4" fmla="*/ 110300 h 457479"/>
              <a:gd name="connsiteX0" fmla="*/ 0 w 666216"/>
              <a:gd name="connsiteY0" fmla="*/ 390732 h 457479"/>
              <a:gd name="connsiteX1" fmla="*/ 67551 w 666216"/>
              <a:gd name="connsiteY1" fmla="*/ 191436 h 457479"/>
              <a:gd name="connsiteX2" fmla="*/ 305761 w 666216"/>
              <a:gd name="connsiteY2" fmla="*/ 10276 h 457479"/>
              <a:gd name="connsiteX3" fmla="*/ 470919 w 666216"/>
              <a:gd name="connsiteY3" fmla="*/ 128354 h 457479"/>
              <a:gd name="connsiteX4" fmla="*/ 663807 w 666216"/>
              <a:gd name="connsiteY4" fmla="*/ 457479 h 457479"/>
              <a:gd name="connsiteX0" fmla="*/ 323963 w 666216"/>
              <a:gd name="connsiteY0" fmla="*/ 110300 h 617606"/>
              <a:gd name="connsiteX1" fmla="*/ 457359 w 666216"/>
              <a:gd name="connsiteY1" fmla="*/ 37252 h 617606"/>
              <a:gd name="connsiteX2" fmla="*/ 663807 w 666216"/>
              <a:gd name="connsiteY2" fmla="*/ 457479 h 617606"/>
              <a:gd name="connsiteX3" fmla="*/ 323963 w 666216"/>
              <a:gd name="connsiteY3" fmla="*/ 457479 h 617606"/>
              <a:gd name="connsiteX4" fmla="*/ 323963 w 666216"/>
              <a:gd name="connsiteY4" fmla="*/ 110300 h 617606"/>
              <a:gd name="connsiteX0" fmla="*/ 0 w 666216"/>
              <a:gd name="connsiteY0" fmla="*/ 390732 h 617606"/>
              <a:gd name="connsiteX1" fmla="*/ 67551 w 666216"/>
              <a:gd name="connsiteY1" fmla="*/ 191436 h 617606"/>
              <a:gd name="connsiteX2" fmla="*/ 305761 w 666216"/>
              <a:gd name="connsiteY2" fmla="*/ 10276 h 617606"/>
              <a:gd name="connsiteX3" fmla="*/ 470919 w 666216"/>
              <a:gd name="connsiteY3" fmla="*/ 128354 h 617606"/>
              <a:gd name="connsiteX4" fmla="*/ 665250 w 666216"/>
              <a:gd name="connsiteY4" fmla="*/ 617606 h 617606"/>
              <a:gd name="connsiteX0" fmla="*/ 323963 w 674188"/>
              <a:gd name="connsiteY0" fmla="*/ 110300 h 617606"/>
              <a:gd name="connsiteX1" fmla="*/ 457359 w 674188"/>
              <a:gd name="connsiteY1" fmla="*/ 37252 h 617606"/>
              <a:gd name="connsiteX2" fmla="*/ 578398 w 674188"/>
              <a:gd name="connsiteY2" fmla="*/ 264748 h 617606"/>
              <a:gd name="connsiteX3" fmla="*/ 663807 w 674188"/>
              <a:gd name="connsiteY3" fmla="*/ 457479 h 617606"/>
              <a:gd name="connsiteX4" fmla="*/ 323963 w 674188"/>
              <a:gd name="connsiteY4" fmla="*/ 457479 h 617606"/>
              <a:gd name="connsiteX5" fmla="*/ 323963 w 674188"/>
              <a:gd name="connsiteY5" fmla="*/ 110300 h 617606"/>
              <a:gd name="connsiteX0" fmla="*/ 0 w 674188"/>
              <a:gd name="connsiteY0" fmla="*/ 390732 h 617606"/>
              <a:gd name="connsiteX1" fmla="*/ 67551 w 674188"/>
              <a:gd name="connsiteY1" fmla="*/ 191436 h 617606"/>
              <a:gd name="connsiteX2" fmla="*/ 305761 w 674188"/>
              <a:gd name="connsiteY2" fmla="*/ 10276 h 617606"/>
              <a:gd name="connsiteX3" fmla="*/ 470919 w 674188"/>
              <a:gd name="connsiteY3" fmla="*/ 128354 h 617606"/>
              <a:gd name="connsiteX4" fmla="*/ 665250 w 674188"/>
              <a:gd name="connsiteY4" fmla="*/ 617606 h 617606"/>
              <a:gd name="connsiteX0" fmla="*/ 323963 w 674737"/>
              <a:gd name="connsiteY0" fmla="*/ 110300 h 617606"/>
              <a:gd name="connsiteX1" fmla="*/ 457359 w 674737"/>
              <a:gd name="connsiteY1" fmla="*/ 37252 h 617606"/>
              <a:gd name="connsiteX2" fmla="*/ 584713 w 674737"/>
              <a:gd name="connsiteY2" fmla="*/ 234025 h 617606"/>
              <a:gd name="connsiteX3" fmla="*/ 663807 w 674737"/>
              <a:gd name="connsiteY3" fmla="*/ 457479 h 617606"/>
              <a:gd name="connsiteX4" fmla="*/ 323963 w 674737"/>
              <a:gd name="connsiteY4" fmla="*/ 457479 h 617606"/>
              <a:gd name="connsiteX5" fmla="*/ 323963 w 674737"/>
              <a:gd name="connsiteY5" fmla="*/ 110300 h 617606"/>
              <a:gd name="connsiteX0" fmla="*/ 0 w 674737"/>
              <a:gd name="connsiteY0" fmla="*/ 390732 h 617606"/>
              <a:gd name="connsiteX1" fmla="*/ 67551 w 674737"/>
              <a:gd name="connsiteY1" fmla="*/ 191436 h 617606"/>
              <a:gd name="connsiteX2" fmla="*/ 305761 w 674737"/>
              <a:gd name="connsiteY2" fmla="*/ 10276 h 617606"/>
              <a:gd name="connsiteX3" fmla="*/ 470919 w 674737"/>
              <a:gd name="connsiteY3" fmla="*/ 128354 h 617606"/>
              <a:gd name="connsiteX4" fmla="*/ 665250 w 674737"/>
              <a:gd name="connsiteY4" fmla="*/ 617606 h 617606"/>
              <a:gd name="connsiteX0" fmla="*/ 323963 w 674737"/>
              <a:gd name="connsiteY0" fmla="*/ 110300 h 699423"/>
              <a:gd name="connsiteX1" fmla="*/ 457359 w 674737"/>
              <a:gd name="connsiteY1" fmla="*/ 37252 h 699423"/>
              <a:gd name="connsiteX2" fmla="*/ 584713 w 674737"/>
              <a:gd name="connsiteY2" fmla="*/ 234025 h 699423"/>
              <a:gd name="connsiteX3" fmla="*/ 663807 w 674737"/>
              <a:gd name="connsiteY3" fmla="*/ 457479 h 699423"/>
              <a:gd name="connsiteX4" fmla="*/ 323963 w 674737"/>
              <a:gd name="connsiteY4" fmla="*/ 457479 h 699423"/>
              <a:gd name="connsiteX5" fmla="*/ 323963 w 674737"/>
              <a:gd name="connsiteY5" fmla="*/ 110300 h 699423"/>
              <a:gd name="connsiteX0" fmla="*/ 0 w 674737"/>
              <a:gd name="connsiteY0" fmla="*/ 390732 h 699423"/>
              <a:gd name="connsiteX1" fmla="*/ 67551 w 674737"/>
              <a:gd name="connsiteY1" fmla="*/ 191436 h 699423"/>
              <a:gd name="connsiteX2" fmla="*/ 305761 w 674737"/>
              <a:gd name="connsiteY2" fmla="*/ 10276 h 699423"/>
              <a:gd name="connsiteX3" fmla="*/ 470919 w 674737"/>
              <a:gd name="connsiteY3" fmla="*/ 128354 h 699423"/>
              <a:gd name="connsiteX4" fmla="*/ 655003 w 674737"/>
              <a:gd name="connsiteY4" fmla="*/ 699422 h 699423"/>
              <a:gd name="connsiteX0" fmla="*/ 323963 w 674737"/>
              <a:gd name="connsiteY0" fmla="*/ 110300 h 699423"/>
              <a:gd name="connsiteX1" fmla="*/ 457359 w 674737"/>
              <a:gd name="connsiteY1" fmla="*/ 37252 h 699423"/>
              <a:gd name="connsiteX2" fmla="*/ 584713 w 674737"/>
              <a:gd name="connsiteY2" fmla="*/ 234025 h 699423"/>
              <a:gd name="connsiteX3" fmla="*/ 663807 w 674737"/>
              <a:gd name="connsiteY3" fmla="*/ 457479 h 699423"/>
              <a:gd name="connsiteX4" fmla="*/ 323963 w 674737"/>
              <a:gd name="connsiteY4" fmla="*/ 457479 h 699423"/>
              <a:gd name="connsiteX5" fmla="*/ 323963 w 674737"/>
              <a:gd name="connsiteY5" fmla="*/ 110300 h 699423"/>
              <a:gd name="connsiteX0" fmla="*/ 0 w 674737"/>
              <a:gd name="connsiteY0" fmla="*/ 390732 h 699423"/>
              <a:gd name="connsiteX1" fmla="*/ 67551 w 674737"/>
              <a:gd name="connsiteY1" fmla="*/ 191436 h 699423"/>
              <a:gd name="connsiteX2" fmla="*/ 305761 w 674737"/>
              <a:gd name="connsiteY2" fmla="*/ 10276 h 699423"/>
              <a:gd name="connsiteX3" fmla="*/ 470919 w 674737"/>
              <a:gd name="connsiteY3" fmla="*/ 128354 h 699423"/>
              <a:gd name="connsiteX4" fmla="*/ 588355 w 674737"/>
              <a:gd name="connsiteY4" fmla="*/ 404194 h 699423"/>
              <a:gd name="connsiteX5" fmla="*/ 655003 w 674737"/>
              <a:gd name="connsiteY5" fmla="*/ 699422 h 69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4737" h="699423" stroke="0" extrusionOk="0">
                <a:moveTo>
                  <a:pt x="323963" y="110300"/>
                </a:moveTo>
                <a:cubicBezTo>
                  <a:pt x="348843" y="53792"/>
                  <a:pt x="400718" y="-20611"/>
                  <a:pt x="457359" y="37252"/>
                </a:cubicBezTo>
                <a:cubicBezTo>
                  <a:pt x="498510" y="61858"/>
                  <a:pt x="550305" y="163987"/>
                  <a:pt x="584713" y="234025"/>
                </a:cubicBezTo>
                <a:cubicBezTo>
                  <a:pt x="619121" y="304063"/>
                  <a:pt x="704958" y="424221"/>
                  <a:pt x="663807" y="457479"/>
                </a:cubicBezTo>
                <a:lnTo>
                  <a:pt x="323963" y="457479"/>
                </a:lnTo>
                <a:lnTo>
                  <a:pt x="323963" y="110300"/>
                </a:lnTo>
                <a:close/>
              </a:path>
              <a:path w="674737" h="699423" fill="none">
                <a:moveTo>
                  <a:pt x="0" y="390732"/>
                </a:moveTo>
                <a:cubicBezTo>
                  <a:pt x="19199" y="365452"/>
                  <a:pt x="43552" y="223037"/>
                  <a:pt x="67551" y="191436"/>
                </a:cubicBezTo>
                <a:cubicBezTo>
                  <a:pt x="113218" y="135407"/>
                  <a:pt x="205327" y="-44578"/>
                  <a:pt x="305761" y="10276"/>
                </a:cubicBezTo>
                <a:cubicBezTo>
                  <a:pt x="369813" y="12736"/>
                  <a:pt x="411245" y="53820"/>
                  <a:pt x="470919" y="128354"/>
                </a:cubicBezTo>
                <a:cubicBezTo>
                  <a:pt x="517030" y="196150"/>
                  <a:pt x="557674" y="309016"/>
                  <a:pt x="588355" y="404194"/>
                </a:cubicBezTo>
                <a:cubicBezTo>
                  <a:pt x="619036" y="499372"/>
                  <a:pt x="642907" y="652360"/>
                  <a:pt x="655003" y="699422"/>
                </a:cubicBezTo>
              </a:path>
            </a:pathLst>
          </a:cu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E45B8A8-F49A-EE4D-B080-A891CA6E5B02}"/>
              </a:ext>
            </a:extLst>
          </p:cNvPr>
          <p:cNvSpPr txBox="1">
            <a:spLocks/>
          </p:cNvSpPr>
          <p:nvPr/>
        </p:nvSpPr>
        <p:spPr>
          <a:xfrm>
            <a:off x="450481" y="4936823"/>
            <a:ext cx="4181475" cy="834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Issue: requires </a:t>
            </a:r>
            <a:r>
              <a:rPr lang="en-US" dirty="0">
                <a:solidFill>
                  <a:srgbClr val="0000FF"/>
                </a:solidFill>
              </a:rPr>
              <a:t>samples</a:t>
            </a:r>
            <a:r>
              <a:rPr lang="en-US" dirty="0"/>
              <a:t> from the environment to estimate the loss</a:t>
            </a:r>
          </a:p>
          <a:p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DD8FD4A-5723-B740-8DB5-0466AD8E32B7}"/>
              </a:ext>
            </a:extLst>
          </p:cNvPr>
          <p:cNvSpPr txBox="1"/>
          <p:nvPr/>
        </p:nvSpPr>
        <p:spPr>
          <a:xfrm>
            <a:off x="6364224" y="43175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7A32AEA-97C4-BE4C-9C21-71BB4731248A}"/>
              </a:ext>
            </a:extLst>
          </p:cNvPr>
          <p:cNvSpPr txBox="1">
            <a:spLocks/>
          </p:cNvSpPr>
          <p:nvPr/>
        </p:nvSpPr>
        <p:spPr>
          <a:xfrm>
            <a:off x="774573" y="1342102"/>
            <a:ext cx="8563356" cy="538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Design an upper bound of the ideal loss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0D6575-DDE9-424A-9FC8-21BE5A168A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91726" y="1791184"/>
                <a:ext cx="6068291" cy="8346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p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ref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3F0D6575-DDE9-424A-9FC8-21BE5A168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726" y="1791184"/>
                <a:ext cx="6068291" cy="8346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5EBA02A7-A0CE-8642-91BF-B7085A8D1D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0481" y="4519479"/>
                <a:ext cx="5186389" cy="8346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> </a:t>
                </a:r>
                <a:r>
                  <a:rPr lang="en-US" b="0" dirty="0"/>
                  <a:t>shorthand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5EBA02A7-A0CE-8642-91BF-B7085A8D1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81" y="4519479"/>
                <a:ext cx="5186389" cy="834689"/>
              </a:xfrm>
              <a:prstGeom prst="rect">
                <a:avLst/>
              </a:prstGeom>
              <a:blipFill>
                <a:blip r:embed="rId5"/>
                <a:stretch>
                  <a:fillRect l="-488" t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D0FFC0C5-B7EF-D34C-8CD1-163254AA9A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67480" y="4561928"/>
                <a:ext cx="3695926" cy="8346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:=</m:t>
                    </m:r>
                  </m:oMath>
                </a14:m>
                <a:r>
                  <a:rPr lang="en-US" dirty="0"/>
                  <a:t> the total payoff of the policy on dynamics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rgbClr val="0432FF"/>
                    </a:solidFill>
                  </a:rPr>
                  <a:t>starting from state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D0FFC0C5-B7EF-D34C-8CD1-163254AA9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7480" y="4561928"/>
                <a:ext cx="3695926" cy="834689"/>
              </a:xfrm>
              <a:prstGeom prst="rect">
                <a:avLst/>
              </a:prstGeom>
              <a:blipFill>
                <a:blip r:embed="rId6"/>
                <a:stretch>
                  <a:fillRect l="-1027" t="-7463" b="-83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Arc 25">
            <a:extLst>
              <a:ext uri="{FF2B5EF4-FFF2-40B4-BE49-F238E27FC236}">
                <a16:creationId xmlns:a16="http://schemas.microsoft.com/office/drawing/2014/main" id="{BDBB63EC-D1D5-8349-BDC7-8E51BE113161}"/>
              </a:ext>
            </a:extLst>
          </p:cNvPr>
          <p:cNvSpPr/>
          <p:nvPr/>
        </p:nvSpPr>
        <p:spPr>
          <a:xfrm rot="3092622" flipH="1" flipV="1">
            <a:off x="5810990" y="3860903"/>
            <a:ext cx="1106467" cy="51101"/>
          </a:xfrm>
          <a:custGeom>
            <a:avLst/>
            <a:gdLst>
              <a:gd name="connsiteX0" fmla="*/ 339844 w 679688"/>
              <a:gd name="connsiteY0" fmla="*/ 0 h 694357"/>
              <a:gd name="connsiteX1" fmla="*/ 679688 w 679688"/>
              <a:gd name="connsiteY1" fmla="*/ 347179 h 694357"/>
              <a:gd name="connsiteX2" fmla="*/ 339844 w 679688"/>
              <a:gd name="connsiteY2" fmla="*/ 347179 h 694357"/>
              <a:gd name="connsiteX3" fmla="*/ 339844 w 679688"/>
              <a:gd name="connsiteY3" fmla="*/ 0 h 694357"/>
              <a:gd name="connsiteX0" fmla="*/ 339844 w 679688"/>
              <a:gd name="connsiteY0" fmla="*/ 0 h 694357"/>
              <a:gd name="connsiteX1" fmla="*/ 679688 w 679688"/>
              <a:gd name="connsiteY1" fmla="*/ 347179 h 694357"/>
              <a:gd name="connsiteX0" fmla="*/ 0 w 339844"/>
              <a:gd name="connsiteY0" fmla="*/ 6631 h 353810"/>
              <a:gd name="connsiteX1" fmla="*/ 339844 w 339844"/>
              <a:gd name="connsiteY1" fmla="*/ 353810 h 353810"/>
              <a:gd name="connsiteX2" fmla="*/ 0 w 339844"/>
              <a:gd name="connsiteY2" fmla="*/ 353810 h 353810"/>
              <a:gd name="connsiteX3" fmla="*/ 0 w 339844"/>
              <a:gd name="connsiteY3" fmla="*/ 6631 h 353810"/>
              <a:gd name="connsiteX0" fmla="*/ 0 w 339844"/>
              <a:gd name="connsiteY0" fmla="*/ 6631 h 353810"/>
              <a:gd name="connsiteX1" fmla="*/ 339844 w 339844"/>
              <a:gd name="connsiteY1" fmla="*/ 353810 h 353810"/>
              <a:gd name="connsiteX0" fmla="*/ 0 w 342253"/>
              <a:gd name="connsiteY0" fmla="*/ 94000 h 441179"/>
              <a:gd name="connsiteX1" fmla="*/ 133396 w 342253"/>
              <a:gd name="connsiteY1" fmla="*/ 20952 h 441179"/>
              <a:gd name="connsiteX2" fmla="*/ 339844 w 342253"/>
              <a:gd name="connsiteY2" fmla="*/ 441179 h 441179"/>
              <a:gd name="connsiteX3" fmla="*/ 0 w 342253"/>
              <a:gd name="connsiteY3" fmla="*/ 441179 h 441179"/>
              <a:gd name="connsiteX4" fmla="*/ 0 w 342253"/>
              <a:gd name="connsiteY4" fmla="*/ 94000 h 441179"/>
              <a:gd name="connsiteX0" fmla="*/ 0 w 342253"/>
              <a:gd name="connsiteY0" fmla="*/ 94000 h 441179"/>
              <a:gd name="connsiteX1" fmla="*/ 339844 w 342253"/>
              <a:gd name="connsiteY1" fmla="*/ 441179 h 441179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63807 w 666216"/>
              <a:gd name="connsiteY1" fmla="*/ 441181 h 441181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63807 w 666216"/>
              <a:gd name="connsiteY1" fmla="*/ 441181 h 441181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1200 w 666216"/>
              <a:gd name="connsiteY1" fmla="*/ 112055 h 441181"/>
              <a:gd name="connsiteX2" fmla="*/ 663807 w 666216"/>
              <a:gd name="connsiteY2" fmla="*/ 441181 h 441181"/>
              <a:gd name="connsiteX0" fmla="*/ 323963 w 666216"/>
              <a:gd name="connsiteY0" fmla="*/ 114308 h 461487"/>
              <a:gd name="connsiteX1" fmla="*/ 457359 w 666216"/>
              <a:gd name="connsiteY1" fmla="*/ 41260 h 461487"/>
              <a:gd name="connsiteX2" fmla="*/ 663807 w 666216"/>
              <a:gd name="connsiteY2" fmla="*/ 461487 h 461487"/>
              <a:gd name="connsiteX3" fmla="*/ 323963 w 666216"/>
              <a:gd name="connsiteY3" fmla="*/ 461487 h 461487"/>
              <a:gd name="connsiteX4" fmla="*/ 323963 w 666216"/>
              <a:gd name="connsiteY4" fmla="*/ 114308 h 461487"/>
              <a:gd name="connsiteX0" fmla="*/ 0 w 666216"/>
              <a:gd name="connsiteY0" fmla="*/ 394740 h 461487"/>
              <a:gd name="connsiteX1" fmla="*/ 61200 w 666216"/>
              <a:gd name="connsiteY1" fmla="*/ 132361 h 461487"/>
              <a:gd name="connsiteX2" fmla="*/ 305761 w 666216"/>
              <a:gd name="connsiteY2" fmla="*/ 14284 h 461487"/>
              <a:gd name="connsiteX3" fmla="*/ 663807 w 666216"/>
              <a:gd name="connsiteY3" fmla="*/ 461487 h 461487"/>
              <a:gd name="connsiteX0" fmla="*/ 323963 w 666216"/>
              <a:gd name="connsiteY0" fmla="*/ 114308 h 461487"/>
              <a:gd name="connsiteX1" fmla="*/ 457359 w 666216"/>
              <a:gd name="connsiteY1" fmla="*/ 41260 h 461487"/>
              <a:gd name="connsiteX2" fmla="*/ 663807 w 666216"/>
              <a:gd name="connsiteY2" fmla="*/ 461487 h 461487"/>
              <a:gd name="connsiteX3" fmla="*/ 323963 w 666216"/>
              <a:gd name="connsiteY3" fmla="*/ 461487 h 461487"/>
              <a:gd name="connsiteX4" fmla="*/ 323963 w 666216"/>
              <a:gd name="connsiteY4" fmla="*/ 114308 h 461487"/>
              <a:gd name="connsiteX0" fmla="*/ 0 w 666216"/>
              <a:gd name="connsiteY0" fmla="*/ 394740 h 461487"/>
              <a:gd name="connsiteX1" fmla="*/ 61200 w 666216"/>
              <a:gd name="connsiteY1" fmla="*/ 132361 h 461487"/>
              <a:gd name="connsiteX2" fmla="*/ 305761 w 666216"/>
              <a:gd name="connsiteY2" fmla="*/ 14284 h 461487"/>
              <a:gd name="connsiteX3" fmla="*/ 470919 w 666216"/>
              <a:gd name="connsiteY3" fmla="*/ 132362 h 461487"/>
              <a:gd name="connsiteX4" fmla="*/ 663807 w 666216"/>
              <a:gd name="connsiteY4" fmla="*/ 461487 h 461487"/>
              <a:gd name="connsiteX0" fmla="*/ 323963 w 666216"/>
              <a:gd name="connsiteY0" fmla="*/ 112112 h 459291"/>
              <a:gd name="connsiteX1" fmla="*/ 457359 w 666216"/>
              <a:gd name="connsiteY1" fmla="*/ 39064 h 459291"/>
              <a:gd name="connsiteX2" fmla="*/ 663807 w 666216"/>
              <a:gd name="connsiteY2" fmla="*/ 459291 h 459291"/>
              <a:gd name="connsiteX3" fmla="*/ 323963 w 666216"/>
              <a:gd name="connsiteY3" fmla="*/ 459291 h 459291"/>
              <a:gd name="connsiteX4" fmla="*/ 323963 w 666216"/>
              <a:gd name="connsiteY4" fmla="*/ 112112 h 459291"/>
              <a:gd name="connsiteX0" fmla="*/ 0 w 666216"/>
              <a:gd name="connsiteY0" fmla="*/ 392544 h 459291"/>
              <a:gd name="connsiteX1" fmla="*/ 64376 w 666216"/>
              <a:gd name="connsiteY1" fmla="*/ 159686 h 459291"/>
              <a:gd name="connsiteX2" fmla="*/ 305761 w 666216"/>
              <a:gd name="connsiteY2" fmla="*/ 12088 h 459291"/>
              <a:gd name="connsiteX3" fmla="*/ 470919 w 666216"/>
              <a:gd name="connsiteY3" fmla="*/ 130166 h 459291"/>
              <a:gd name="connsiteX4" fmla="*/ 663807 w 666216"/>
              <a:gd name="connsiteY4" fmla="*/ 459291 h 459291"/>
              <a:gd name="connsiteX0" fmla="*/ 323963 w 666216"/>
              <a:gd name="connsiteY0" fmla="*/ 110300 h 457479"/>
              <a:gd name="connsiteX1" fmla="*/ 457359 w 666216"/>
              <a:gd name="connsiteY1" fmla="*/ 37252 h 457479"/>
              <a:gd name="connsiteX2" fmla="*/ 663807 w 666216"/>
              <a:gd name="connsiteY2" fmla="*/ 457479 h 457479"/>
              <a:gd name="connsiteX3" fmla="*/ 323963 w 666216"/>
              <a:gd name="connsiteY3" fmla="*/ 457479 h 457479"/>
              <a:gd name="connsiteX4" fmla="*/ 323963 w 666216"/>
              <a:gd name="connsiteY4" fmla="*/ 110300 h 457479"/>
              <a:gd name="connsiteX0" fmla="*/ 0 w 666216"/>
              <a:gd name="connsiteY0" fmla="*/ 390732 h 457479"/>
              <a:gd name="connsiteX1" fmla="*/ 67551 w 666216"/>
              <a:gd name="connsiteY1" fmla="*/ 191436 h 457479"/>
              <a:gd name="connsiteX2" fmla="*/ 305761 w 666216"/>
              <a:gd name="connsiteY2" fmla="*/ 10276 h 457479"/>
              <a:gd name="connsiteX3" fmla="*/ 470919 w 666216"/>
              <a:gd name="connsiteY3" fmla="*/ 128354 h 457479"/>
              <a:gd name="connsiteX4" fmla="*/ 663807 w 666216"/>
              <a:gd name="connsiteY4" fmla="*/ 457479 h 457479"/>
              <a:gd name="connsiteX0" fmla="*/ 323963 w 666216"/>
              <a:gd name="connsiteY0" fmla="*/ 110300 h 617606"/>
              <a:gd name="connsiteX1" fmla="*/ 457359 w 666216"/>
              <a:gd name="connsiteY1" fmla="*/ 37252 h 617606"/>
              <a:gd name="connsiteX2" fmla="*/ 663807 w 666216"/>
              <a:gd name="connsiteY2" fmla="*/ 457479 h 617606"/>
              <a:gd name="connsiteX3" fmla="*/ 323963 w 666216"/>
              <a:gd name="connsiteY3" fmla="*/ 457479 h 617606"/>
              <a:gd name="connsiteX4" fmla="*/ 323963 w 666216"/>
              <a:gd name="connsiteY4" fmla="*/ 110300 h 617606"/>
              <a:gd name="connsiteX0" fmla="*/ 0 w 666216"/>
              <a:gd name="connsiteY0" fmla="*/ 390732 h 617606"/>
              <a:gd name="connsiteX1" fmla="*/ 67551 w 666216"/>
              <a:gd name="connsiteY1" fmla="*/ 191436 h 617606"/>
              <a:gd name="connsiteX2" fmla="*/ 305761 w 666216"/>
              <a:gd name="connsiteY2" fmla="*/ 10276 h 617606"/>
              <a:gd name="connsiteX3" fmla="*/ 470919 w 666216"/>
              <a:gd name="connsiteY3" fmla="*/ 128354 h 617606"/>
              <a:gd name="connsiteX4" fmla="*/ 665250 w 666216"/>
              <a:gd name="connsiteY4" fmla="*/ 617606 h 617606"/>
              <a:gd name="connsiteX0" fmla="*/ 323963 w 674188"/>
              <a:gd name="connsiteY0" fmla="*/ 110300 h 617606"/>
              <a:gd name="connsiteX1" fmla="*/ 457359 w 674188"/>
              <a:gd name="connsiteY1" fmla="*/ 37252 h 617606"/>
              <a:gd name="connsiteX2" fmla="*/ 578398 w 674188"/>
              <a:gd name="connsiteY2" fmla="*/ 264748 h 617606"/>
              <a:gd name="connsiteX3" fmla="*/ 663807 w 674188"/>
              <a:gd name="connsiteY3" fmla="*/ 457479 h 617606"/>
              <a:gd name="connsiteX4" fmla="*/ 323963 w 674188"/>
              <a:gd name="connsiteY4" fmla="*/ 457479 h 617606"/>
              <a:gd name="connsiteX5" fmla="*/ 323963 w 674188"/>
              <a:gd name="connsiteY5" fmla="*/ 110300 h 617606"/>
              <a:gd name="connsiteX0" fmla="*/ 0 w 674188"/>
              <a:gd name="connsiteY0" fmla="*/ 390732 h 617606"/>
              <a:gd name="connsiteX1" fmla="*/ 67551 w 674188"/>
              <a:gd name="connsiteY1" fmla="*/ 191436 h 617606"/>
              <a:gd name="connsiteX2" fmla="*/ 305761 w 674188"/>
              <a:gd name="connsiteY2" fmla="*/ 10276 h 617606"/>
              <a:gd name="connsiteX3" fmla="*/ 470919 w 674188"/>
              <a:gd name="connsiteY3" fmla="*/ 128354 h 617606"/>
              <a:gd name="connsiteX4" fmla="*/ 665250 w 674188"/>
              <a:gd name="connsiteY4" fmla="*/ 617606 h 617606"/>
              <a:gd name="connsiteX0" fmla="*/ 323963 w 674737"/>
              <a:gd name="connsiteY0" fmla="*/ 110300 h 617606"/>
              <a:gd name="connsiteX1" fmla="*/ 457359 w 674737"/>
              <a:gd name="connsiteY1" fmla="*/ 37252 h 617606"/>
              <a:gd name="connsiteX2" fmla="*/ 584713 w 674737"/>
              <a:gd name="connsiteY2" fmla="*/ 234025 h 617606"/>
              <a:gd name="connsiteX3" fmla="*/ 663807 w 674737"/>
              <a:gd name="connsiteY3" fmla="*/ 457479 h 617606"/>
              <a:gd name="connsiteX4" fmla="*/ 323963 w 674737"/>
              <a:gd name="connsiteY4" fmla="*/ 457479 h 617606"/>
              <a:gd name="connsiteX5" fmla="*/ 323963 w 674737"/>
              <a:gd name="connsiteY5" fmla="*/ 110300 h 617606"/>
              <a:gd name="connsiteX0" fmla="*/ 0 w 674737"/>
              <a:gd name="connsiteY0" fmla="*/ 390732 h 617606"/>
              <a:gd name="connsiteX1" fmla="*/ 67551 w 674737"/>
              <a:gd name="connsiteY1" fmla="*/ 191436 h 617606"/>
              <a:gd name="connsiteX2" fmla="*/ 305761 w 674737"/>
              <a:gd name="connsiteY2" fmla="*/ 10276 h 617606"/>
              <a:gd name="connsiteX3" fmla="*/ 470919 w 674737"/>
              <a:gd name="connsiteY3" fmla="*/ 128354 h 617606"/>
              <a:gd name="connsiteX4" fmla="*/ 665250 w 674737"/>
              <a:gd name="connsiteY4" fmla="*/ 617606 h 617606"/>
              <a:gd name="connsiteX0" fmla="*/ 323963 w 674737"/>
              <a:gd name="connsiteY0" fmla="*/ 110300 h 699423"/>
              <a:gd name="connsiteX1" fmla="*/ 457359 w 674737"/>
              <a:gd name="connsiteY1" fmla="*/ 37252 h 699423"/>
              <a:gd name="connsiteX2" fmla="*/ 584713 w 674737"/>
              <a:gd name="connsiteY2" fmla="*/ 234025 h 699423"/>
              <a:gd name="connsiteX3" fmla="*/ 663807 w 674737"/>
              <a:gd name="connsiteY3" fmla="*/ 457479 h 699423"/>
              <a:gd name="connsiteX4" fmla="*/ 323963 w 674737"/>
              <a:gd name="connsiteY4" fmla="*/ 457479 h 699423"/>
              <a:gd name="connsiteX5" fmla="*/ 323963 w 674737"/>
              <a:gd name="connsiteY5" fmla="*/ 110300 h 699423"/>
              <a:gd name="connsiteX0" fmla="*/ 0 w 674737"/>
              <a:gd name="connsiteY0" fmla="*/ 390732 h 699423"/>
              <a:gd name="connsiteX1" fmla="*/ 67551 w 674737"/>
              <a:gd name="connsiteY1" fmla="*/ 191436 h 699423"/>
              <a:gd name="connsiteX2" fmla="*/ 305761 w 674737"/>
              <a:gd name="connsiteY2" fmla="*/ 10276 h 699423"/>
              <a:gd name="connsiteX3" fmla="*/ 470919 w 674737"/>
              <a:gd name="connsiteY3" fmla="*/ 128354 h 699423"/>
              <a:gd name="connsiteX4" fmla="*/ 655003 w 674737"/>
              <a:gd name="connsiteY4" fmla="*/ 699422 h 699423"/>
              <a:gd name="connsiteX0" fmla="*/ 323963 w 674737"/>
              <a:gd name="connsiteY0" fmla="*/ 110300 h 699423"/>
              <a:gd name="connsiteX1" fmla="*/ 457359 w 674737"/>
              <a:gd name="connsiteY1" fmla="*/ 37252 h 699423"/>
              <a:gd name="connsiteX2" fmla="*/ 584713 w 674737"/>
              <a:gd name="connsiteY2" fmla="*/ 234025 h 699423"/>
              <a:gd name="connsiteX3" fmla="*/ 663807 w 674737"/>
              <a:gd name="connsiteY3" fmla="*/ 457479 h 699423"/>
              <a:gd name="connsiteX4" fmla="*/ 323963 w 674737"/>
              <a:gd name="connsiteY4" fmla="*/ 457479 h 699423"/>
              <a:gd name="connsiteX5" fmla="*/ 323963 w 674737"/>
              <a:gd name="connsiteY5" fmla="*/ 110300 h 699423"/>
              <a:gd name="connsiteX0" fmla="*/ 0 w 674737"/>
              <a:gd name="connsiteY0" fmla="*/ 390732 h 699423"/>
              <a:gd name="connsiteX1" fmla="*/ 67551 w 674737"/>
              <a:gd name="connsiteY1" fmla="*/ 191436 h 699423"/>
              <a:gd name="connsiteX2" fmla="*/ 305761 w 674737"/>
              <a:gd name="connsiteY2" fmla="*/ 10276 h 699423"/>
              <a:gd name="connsiteX3" fmla="*/ 470919 w 674737"/>
              <a:gd name="connsiteY3" fmla="*/ 128354 h 699423"/>
              <a:gd name="connsiteX4" fmla="*/ 588355 w 674737"/>
              <a:gd name="connsiteY4" fmla="*/ 404194 h 699423"/>
              <a:gd name="connsiteX5" fmla="*/ 655003 w 674737"/>
              <a:gd name="connsiteY5" fmla="*/ 699422 h 69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4737" h="699423" stroke="0" extrusionOk="0">
                <a:moveTo>
                  <a:pt x="323963" y="110300"/>
                </a:moveTo>
                <a:cubicBezTo>
                  <a:pt x="348843" y="53792"/>
                  <a:pt x="400718" y="-20611"/>
                  <a:pt x="457359" y="37252"/>
                </a:cubicBezTo>
                <a:cubicBezTo>
                  <a:pt x="498510" y="61858"/>
                  <a:pt x="550305" y="163987"/>
                  <a:pt x="584713" y="234025"/>
                </a:cubicBezTo>
                <a:cubicBezTo>
                  <a:pt x="619121" y="304063"/>
                  <a:pt x="704958" y="424221"/>
                  <a:pt x="663807" y="457479"/>
                </a:cubicBezTo>
                <a:lnTo>
                  <a:pt x="323963" y="457479"/>
                </a:lnTo>
                <a:lnTo>
                  <a:pt x="323963" y="110300"/>
                </a:lnTo>
                <a:close/>
              </a:path>
              <a:path w="674737" h="699423" fill="none">
                <a:moveTo>
                  <a:pt x="0" y="390732"/>
                </a:moveTo>
                <a:cubicBezTo>
                  <a:pt x="19199" y="365452"/>
                  <a:pt x="43552" y="223037"/>
                  <a:pt x="67551" y="191436"/>
                </a:cubicBezTo>
                <a:cubicBezTo>
                  <a:pt x="113218" y="135407"/>
                  <a:pt x="205327" y="-44578"/>
                  <a:pt x="305761" y="10276"/>
                </a:cubicBezTo>
                <a:cubicBezTo>
                  <a:pt x="369813" y="12736"/>
                  <a:pt x="411245" y="53820"/>
                  <a:pt x="470919" y="128354"/>
                </a:cubicBezTo>
                <a:cubicBezTo>
                  <a:pt x="517030" y="196150"/>
                  <a:pt x="557674" y="309016"/>
                  <a:pt x="588355" y="404194"/>
                </a:cubicBezTo>
                <a:cubicBezTo>
                  <a:pt x="619036" y="499372"/>
                  <a:pt x="642907" y="652360"/>
                  <a:pt x="655003" y="699422"/>
                </a:cubicBezTo>
              </a:path>
            </a:pathLst>
          </a:cu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1" grpId="0"/>
      <p:bldP spid="22" grpId="0"/>
      <p:bldP spid="23" grpId="0"/>
      <p:bldP spid="16" grpId="0"/>
      <p:bldP spid="18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B6F3F-8B8B-304F-A29F-8C32AB80D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Optimizable Upper Bounds of Ideal Loss (Cont’d)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3BEC2CB-C7B5-4648-B912-566214155E1C}"/>
              </a:ext>
            </a:extLst>
          </p:cNvPr>
          <p:cNvSpPr txBox="1">
            <a:spLocks/>
          </p:cNvSpPr>
          <p:nvPr/>
        </p:nvSpPr>
        <p:spPr>
          <a:xfrm>
            <a:off x="1165098" y="1371612"/>
            <a:ext cx="5766054" cy="466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1D6E86-AABA-7849-B07E-FF1EAD465609}"/>
              </a:ext>
            </a:extLst>
          </p:cNvPr>
          <p:cNvSpPr txBox="1">
            <a:spLocks/>
          </p:cNvSpPr>
          <p:nvPr/>
        </p:nvSpPr>
        <p:spPr>
          <a:xfrm>
            <a:off x="774573" y="1371612"/>
            <a:ext cx="7814310" cy="1792211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Improved Lemma: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3C5830-808D-EE46-B4D4-63BD5C4C3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188" y="2000761"/>
            <a:ext cx="2616200" cy="228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AF0466DC-6862-254A-A3BD-1C6ABBFA1F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4573" y="3438899"/>
                <a:ext cx="8563356" cy="53872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 Upper bound can be </a:t>
                </a:r>
                <a:r>
                  <a:rPr lang="en-US" dirty="0">
                    <a:solidFill>
                      <a:srgbClr val="0000FF"/>
                    </a:solidFill>
                  </a:rPr>
                  <a:t>re-used</a:t>
                </a:r>
                <a:r>
                  <a:rPr lang="en-US" dirty="0"/>
                  <a:t>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doesn’t change much</a:t>
                </a:r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AF0466DC-6862-254A-A3BD-1C6ABBFA1F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73" y="3438899"/>
                <a:ext cx="8563356" cy="538729"/>
              </a:xfrm>
              <a:prstGeom prst="rect">
                <a:avLst/>
              </a:prstGeom>
              <a:blipFill>
                <a:blip r:embed="rId4"/>
                <a:stretch>
                  <a:fillRect l="-444" t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Left Brace 20">
            <a:extLst>
              <a:ext uri="{FF2B5EF4-FFF2-40B4-BE49-F238E27FC236}">
                <a16:creationId xmlns:a16="http://schemas.microsoft.com/office/drawing/2014/main" id="{53085782-99AA-4645-B504-58D9B1482077}"/>
              </a:ext>
            </a:extLst>
          </p:cNvPr>
          <p:cNvSpPr/>
          <p:nvPr/>
        </p:nvSpPr>
        <p:spPr>
          <a:xfrm rot="5400000">
            <a:off x="5803626" y="221532"/>
            <a:ext cx="579537" cy="3950211"/>
          </a:xfrm>
          <a:prstGeom prst="leftBrace">
            <a:avLst>
              <a:gd name="adj1" fmla="val 136811"/>
              <a:gd name="adj2" fmla="val 50000"/>
            </a:avLst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54816685-334D-9147-A2BC-7873893906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74203" y="1404606"/>
                <a:ext cx="4109037" cy="8346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:=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ref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54816685-334D-9147-A2BC-787389390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4203" y="1404606"/>
                <a:ext cx="4109037" cy="834689"/>
              </a:xfrm>
              <a:prstGeom prst="rect">
                <a:avLst/>
              </a:prstGeom>
              <a:blipFill>
                <a:blip r:embed="rId5"/>
                <a:stretch>
                  <a:fillRect l="-1538" t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1F6DC36A-FEC1-8949-9375-048C1FB96D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9709" y="4186060"/>
                <a:ext cx="8159115" cy="8346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 Recovers the norm-based loss</a:t>
                </a:r>
                <a:r>
                  <a:rPr lang="en-US" altLang="zh-CN" dirty="0"/>
                  <a:t>,</a:t>
                </a:r>
                <a:r>
                  <a:rPr lang="zh-CN" altLang="en-US" dirty="0"/>
                  <a:t> </a:t>
                </a:r>
                <a:r>
                  <a:rPr lang="en-US" dirty="0"/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dirty="0"/>
                  <a:t> is Lipschitz </a:t>
                </a:r>
                <a:r>
                  <a:rPr lang="en-US" dirty="0" err="1"/>
                  <a:t>w.r.t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1F6DC36A-FEC1-8949-9375-048C1FB96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09" y="4186060"/>
                <a:ext cx="8159115" cy="834689"/>
              </a:xfrm>
              <a:prstGeom prst="rect">
                <a:avLst/>
              </a:prstGeom>
              <a:blipFill>
                <a:blip r:embed="rId6"/>
                <a:stretch>
                  <a:fillRect l="-467" t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Arc 25">
            <a:extLst>
              <a:ext uri="{FF2B5EF4-FFF2-40B4-BE49-F238E27FC236}">
                <a16:creationId xmlns:a16="http://schemas.microsoft.com/office/drawing/2014/main" id="{7156917A-1841-754C-BA74-6AA82C2A5B12}"/>
              </a:ext>
            </a:extLst>
          </p:cNvPr>
          <p:cNvSpPr/>
          <p:nvPr/>
        </p:nvSpPr>
        <p:spPr>
          <a:xfrm rot="268553" flipH="1" flipV="1">
            <a:off x="6614042" y="4855856"/>
            <a:ext cx="634220" cy="45719"/>
          </a:xfrm>
          <a:custGeom>
            <a:avLst/>
            <a:gdLst>
              <a:gd name="connsiteX0" fmla="*/ 339844 w 679688"/>
              <a:gd name="connsiteY0" fmla="*/ 0 h 694357"/>
              <a:gd name="connsiteX1" fmla="*/ 679688 w 679688"/>
              <a:gd name="connsiteY1" fmla="*/ 347179 h 694357"/>
              <a:gd name="connsiteX2" fmla="*/ 339844 w 679688"/>
              <a:gd name="connsiteY2" fmla="*/ 347179 h 694357"/>
              <a:gd name="connsiteX3" fmla="*/ 339844 w 679688"/>
              <a:gd name="connsiteY3" fmla="*/ 0 h 694357"/>
              <a:gd name="connsiteX0" fmla="*/ 339844 w 679688"/>
              <a:gd name="connsiteY0" fmla="*/ 0 h 694357"/>
              <a:gd name="connsiteX1" fmla="*/ 679688 w 679688"/>
              <a:gd name="connsiteY1" fmla="*/ 347179 h 694357"/>
              <a:gd name="connsiteX0" fmla="*/ 0 w 339844"/>
              <a:gd name="connsiteY0" fmla="*/ 6631 h 353810"/>
              <a:gd name="connsiteX1" fmla="*/ 339844 w 339844"/>
              <a:gd name="connsiteY1" fmla="*/ 353810 h 353810"/>
              <a:gd name="connsiteX2" fmla="*/ 0 w 339844"/>
              <a:gd name="connsiteY2" fmla="*/ 353810 h 353810"/>
              <a:gd name="connsiteX3" fmla="*/ 0 w 339844"/>
              <a:gd name="connsiteY3" fmla="*/ 6631 h 353810"/>
              <a:gd name="connsiteX0" fmla="*/ 0 w 339844"/>
              <a:gd name="connsiteY0" fmla="*/ 6631 h 353810"/>
              <a:gd name="connsiteX1" fmla="*/ 339844 w 339844"/>
              <a:gd name="connsiteY1" fmla="*/ 353810 h 353810"/>
              <a:gd name="connsiteX0" fmla="*/ 0 w 342253"/>
              <a:gd name="connsiteY0" fmla="*/ 94000 h 441179"/>
              <a:gd name="connsiteX1" fmla="*/ 133396 w 342253"/>
              <a:gd name="connsiteY1" fmla="*/ 20952 h 441179"/>
              <a:gd name="connsiteX2" fmla="*/ 339844 w 342253"/>
              <a:gd name="connsiteY2" fmla="*/ 441179 h 441179"/>
              <a:gd name="connsiteX3" fmla="*/ 0 w 342253"/>
              <a:gd name="connsiteY3" fmla="*/ 441179 h 441179"/>
              <a:gd name="connsiteX4" fmla="*/ 0 w 342253"/>
              <a:gd name="connsiteY4" fmla="*/ 94000 h 441179"/>
              <a:gd name="connsiteX0" fmla="*/ 0 w 342253"/>
              <a:gd name="connsiteY0" fmla="*/ 94000 h 441179"/>
              <a:gd name="connsiteX1" fmla="*/ 339844 w 342253"/>
              <a:gd name="connsiteY1" fmla="*/ 441179 h 441179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63807 w 666216"/>
              <a:gd name="connsiteY1" fmla="*/ 441181 h 441181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63807 w 666216"/>
              <a:gd name="connsiteY1" fmla="*/ 441181 h 441181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1200 w 666216"/>
              <a:gd name="connsiteY1" fmla="*/ 112055 h 441181"/>
              <a:gd name="connsiteX2" fmla="*/ 663807 w 666216"/>
              <a:gd name="connsiteY2" fmla="*/ 441181 h 441181"/>
              <a:gd name="connsiteX0" fmla="*/ 323963 w 666216"/>
              <a:gd name="connsiteY0" fmla="*/ 114308 h 461487"/>
              <a:gd name="connsiteX1" fmla="*/ 457359 w 666216"/>
              <a:gd name="connsiteY1" fmla="*/ 41260 h 461487"/>
              <a:gd name="connsiteX2" fmla="*/ 663807 w 666216"/>
              <a:gd name="connsiteY2" fmla="*/ 461487 h 461487"/>
              <a:gd name="connsiteX3" fmla="*/ 323963 w 666216"/>
              <a:gd name="connsiteY3" fmla="*/ 461487 h 461487"/>
              <a:gd name="connsiteX4" fmla="*/ 323963 w 666216"/>
              <a:gd name="connsiteY4" fmla="*/ 114308 h 461487"/>
              <a:gd name="connsiteX0" fmla="*/ 0 w 666216"/>
              <a:gd name="connsiteY0" fmla="*/ 394740 h 461487"/>
              <a:gd name="connsiteX1" fmla="*/ 61200 w 666216"/>
              <a:gd name="connsiteY1" fmla="*/ 132361 h 461487"/>
              <a:gd name="connsiteX2" fmla="*/ 305761 w 666216"/>
              <a:gd name="connsiteY2" fmla="*/ 14284 h 461487"/>
              <a:gd name="connsiteX3" fmla="*/ 663807 w 666216"/>
              <a:gd name="connsiteY3" fmla="*/ 461487 h 461487"/>
              <a:gd name="connsiteX0" fmla="*/ 323963 w 666216"/>
              <a:gd name="connsiteY0" fmla="*/ 114308 h 461487"/>
              <a:gd name="connsiteX1" fmla="*/ 457359 w 666216"/>
              <a:gd name="connsiteY1" fmla="*/ 41260 h 461487"/>
              <a:gd name="connsiteX2" fmla="*/ 663807 w 666216"/>
              <a:gd name="connsiteY2" fmla="*/ 461487 h 461487"/>
              <a:gd name="connsiteX3" fmla="*/ 323963 w 666216"/>
              <a:gd name="connsiteY3" fmla="*/ 461487 h 461487"/>
              <a:gd name="connsiteX4" fmla="*/ 323963 w 666216"/>
              <a:gd name="connsiteY4" fmla="*/ 114308 h 461487"/>
              <a:gd name="connsiteX0" fmla="*/ 0 w 666216"/>
              <a:gd name="connsiteY0" fmla="*/ 394740 h 461487"/>
              <a:gd name="connsiteX1" fmla="*/ 61200 w 666216"/>
              <a:gd name="connsiteY1" fmla="*/ 132361 h 461487"/>
              <a:gd name="connsiteX2" fmla="*/ 305761 w 666216"/>
              <a:gd name="connsiteY2" fmla="*/ 14284 h 461487"/>
              <a:gd name="connsiteX3" fmla="*/ 470919 w 666216"/>
              <a:gd name="connsiteY3" fmla="*/ 132362 h 461487"/>
              <a:gd name="connsiteX4" fmla="*/ 663807 w 666216"/>
              <a:gd name="connsiteY4" fmla="*/ 461487 h 461487"/>
              <a:gd name="connsiteX0" fmla="*/ 323963 w 666216"/>
              <a:gd name="connsiteY0" fmla="*/ 112112 h 459291"/>
              <a:gd name="connsiteX1" fmla="*/ 457359 w 666216"/>
              <a:gd name="connsiteY1" fmla="*/ 39064 h 459291"/>
              <a:gd name="connsiteX2" fmla="*/ 663807 w 666216"/>
              <a:gd name="connsiteY2" fmla="*/ 459291 h 459291"/>
              <a:gd name="connsiteX3" fmla="*/ 323963 w 666216"/>
              <a:gd name="connsiteY3" fmla="*/ 459291 h 459291"/>
              <a:gd name="connsiteX4" fmla="*/ 323963 w 666216"/>
              <a:gd name="connsiteY4" fmla="*/ 112112 h 459291"/>
              <a:gd name="connsiteX0" fmla="*/ 0 w 666216"/>
              <a:gd name="connsiteY0" fmla="*/ 392544 h 459291"/>
              <a:gd name="connsiteX1" fmla="*/ 64376 w 666216"/>
              <a:gd name="connsiteY1" fmla="*/ 159686 h 459291"/>
              <a:gd name="connsiteX2" fmla="*/ 305761 w 666216"/>
              <a:gd name="connsiteY2" fmla="*/ 12088 h 459291"/>
              <a:gd name="connsiteX3" fmla="*/ 470919 w 666216"/>
              <a:gd name="connsiteY3" fmla="*/ 130166 h 459291"/>
              <a:gd name="connsiteX4" fmla="*/ 663807 w 666216"/>
              <a:gd name="connsiteY4" fmla="*/ 459291 h 459291"/>
              <a:gd name="connsiteX0" fmla="*/ 323963 w 666216"/>
              <a:gd name="connsiteY0" fmla="*/ 110300 h 457479"/>
              <a:gd name="connsiteX1" fmla="*/ 457359 w 666216"/>
              <a:gd name="connsiteY1" fmla="*/ 37252 h 457479"/>
              <a:gd name="connsiteX2" fmla="*/ 663807 w 666216"/>
              <a:gd name="connsiteY2" fmla="*/ 457479 h 457479"/>
              <a:gd name="connsiteX3" fmla="*/ 323963 w 666216"/>
              <a:gd name="connsiteY3" fmla="*/ 457479 h 457479"/>
              <a:gd name="connsiteX4" fmla="*/ 323963 w 666216"/>
              <a:gd name="connsiteY4" fmla="*/ 110300 h 457479"/>
              <a:gd name="connsiteX0" fmla="*/ 0 w 666216"/>
              <a:gd name="connsiteY0" fmla="*/ 390732 h 457479"/>
              <a:gd name="connsiteX1" fmla="*/ 67551 w 666216"/>
              <a:gd name="connsiteY1" fmla="*/ 191436 h 457479"/>
              <a:gd name="connsiteX2" fmla="*/ 305761 w 666216"/>
              <a:gd name="connsiteY2" fmla="*/ 10276 h 457479"/>
              <a:gd name="connsiteX3" fmla="*/ 470919 w 666216"/>
              <a:gd name="connsiteY3" fmla="*/ 128354 h 457479"/>
              <a:gd name="connsiteX4" fmla="*/ 663807 w 666216"/>
              <a:gd name="connsiteY4" fmla="*/ 457479 h 457479"/>
              <a:gd name="connsiteX0" fmla="*/ 323963 w 666216"/>
              <a:gd name="connsiteY0" fmla="*/ 110300 h 617606"/>
              <a:gd name="connsiteX1" fmla="*/ 457359 w 666216"/>
              <a:gd name="connsiteY1" fmla="*/ 37252 h 617606"/>
              <a:gd name="connsiteX2" fmla="*/ 663807 w 666216"/>
              <a:gd name="connsiteY2" fmla="*/ 457479 h 617606"/>
              <a:gd name="connsiteX3" fmla="*/ 323963 w 666216"/>
              <a:gd name="connsiteY3" fmla="*/ 457479 h 617606"/>
              <a:gd name="connsiteX4" fmla="*/ 323963 w 666216"/>
              <a:gd name="connsiteY4" fmla="*/ 110300 h 617606"/>
              <a:gd name="connsiteX0" fmla="*/ 0 w 666216"/>
              <a:gd name="connsiteY0" fmla="*/ 390732 h 617606"/>
              <a:gd name="connsiteX1" fmla="*/ 67551 w 666216"/>
              <a:gd name="connsiteY1" fmla="*/ 191436 h 617606"/>
              <a:gd name="connsiteX2" fmla="*/ 305761 w 666216"/>
              <a:gd name="connsiteY2" fmla="*/ 10276 h 617606"/>
              <a:gd name="connsiteX3" fmla="*/ 470919 w 666216"/>
              <a:gd name="connsiteY3" fmla="*/ 128354 h 617606"/>
              <a:gd name="connsiteX4" fmla="*/ 665250 w 666216"/>
              <a:gd name="connsiteY4" fmla="*/ 617606 h 617606"/>
              <a:gd name="connsiteX0" fmla="*/ 323963 w 674188"/>
              <a:gd name="connsiteY0" fmla="*/ 110300 h 617606"/>
              <a:gd name="connsiteX1" fmla="*/ 457359 w 674188"/>
              <a:gd name="connsiteY1" fmla="*/ 37252 h 617606"/>
              <a:gd name="connsiteX2" fmla="*/ 578398 w 674188"/>
              <a:gd name="connsiteY2" fmla="*/ 264748 h 617606"/>
              <a:gd name="connsiteX3" fmla="*/ 663807 w 674188"/>
              <a:gd name="connsiteY3" fmla="*/ 457479 h 617606"/>
              <a:gd name="connsiteX4" fmla="*/ 323963 w 674188"/>
              <a:gd name="connsiteY4" fmla="*/ 457479 h 617606"/>
              <a:gd name="connsiteX5" fmla="*/ 323963 w 674188"/>
              <a:gd name="connsiteY5" fmla="*/ 110300 h 617606"/>
              <a:gd name="connsiteX0" fmla="*/ 0 w 674188"/>
              <a:gd name="connsiteY0" fmla="*/ 390732 h 617606"/>
              <a:gd name="connsiteX1" fmla="*/ 67551 w 674188"/>
              <a:gd name="connsiteY1" fmla="*/ 191436 h 617606"/>
              <a:gd name="connsiteX2" fmla="*/ 305761 w 674188"/>
              <a:gd name="connsiteY2" fmla="*/ 10276 h 617606"/>
              <a:gd name="connsiteX3" fmla="*/ 470919 w 674188"/>
              <a:gd name="connsiteY3" fmla="*/ 128354 h 617606"/>
              <a:gd name="connsiteX4" fmla="*/ 665250 w 674188"/>
              <a:gd name="connsiteY4" fmla="*/ 617606 h 617606"/>
              <a:gd name="connsiteX0" fmla="*/ 323963 w 674737"/>
              <a:gd name="connsiteY0" fmla="*/ 110300 h 617606"/>
              <a:gd name="connsiteX1" fmla="*/ 457359 w 674737"/>
              <a:gd name="connsiteY1" fmla="*/ 37252 h 617606"/>
              <a:gd name="connsiteX2" fmla="*/ 584713 w 674737"/>
              <a:gd name="connsiteY2" fmla="*/ 234025 h 617606"/>
              <a:gd name="connsiteX3" fmla="*/ 663807 w 674737"/>
              <a:gd name="connsiteY3" fmla="*/ 457479 h 617606"/>
              <a:gd name="connsiteX4" fmla="*/ 323963 w 674737"/>
              <a:gd name="connsiteY4" fmla="*/ 457479 h 617606"/>
              <a:gd name="connsiteX5" fmla="*/ 323963 w 674737"/>
              <a:gd name="connsiteY5" fmla="*/ 110300 h 617606"/>
              <a:gd name="connsiteX0" fmla="*/ 0 w 674737"/>
              <a:gd name="connsiteY0" fmla="*/ 390732 h 617606"/>
              <a:gd name="connsiteX1" fmla="*/ 67551 w 674737"/>
              <a:gd name="connsiteY1" fmla="*/ 191436 h 617606"/>
              <a:gd name="connsiteX2" fmla="*/ 305761 w 674737"/>
              <a:gd name="connsiteY2" fmla="*/ 10276 h 617606"/>
              <a:gd name="connsiteX3" fmla="*/ 470919 w 674737"/>
              <a:gd name="connsiteY3" fmla="*/ 128354 h 617606"/>
              <a:gd name="connsiteX4" fmla="*/ 665250 w 674737"/>
              <a:gd name="connsiteY4" fmla="*/ 617606 h 617606"/>
              <a:gd name="connsiteX0" fmla="*/ 323963 w 674737"/>
              <a:gd name="connsiteY0" fmla="*/ 110300 h 699423"/>
              <a:gd name="connsiteX1" fmla="*/ 457359 w 674737"/>
              <a:gd name="connsiteY1" fmla="*/ 37252 h 699423"/>
              <a:gd name="connsiteX2" fmla="*/ 584713 w 674737"/>
              <a:gd name="connsiteY2" fmla="*/ 234025 h 699423"/>
              <a:gd name="connsiteX3" fmla="*/ 663807 w 674737"/>
              <a:gd name="connsiteY3" fmla="*/ 457479 h 699423"/>
              <a:gd name="connsiteX4" fmla="*/ 323963 w 674737"/>
              <a:gd name="connsiteY4" fmla="*/ 457479 h 699423"/>
              <a:gd name="connsiteX5" fmla="*/ 323963 w 674737"/>
              <a:gd name="connsiteY5" fmla="*/ 110300 h 699423"/>
              <a:gd name="connsiteX0" fmla="*/ 0 w 674737"/>
              <a:gd name="connsiteY0" fmla="*/ 390732 h 699423"/>
              <a:gd name="connsiteX1" fmla="*/ 67551 w 674737"/>
              <a:gd name="connsiteY1" fmla="*/ 191436 h 699423"/>
              <a:gd name="connsiteX2" fmla="*/ 305761 w 674737"/>
              <a:gd name="connsiteY2" fmla="*/ 10276 h 699423"/>
              <a:gd name="connsiteX3" fmla="*/ 470919 w 674737"/>
              <a:gd name="connsiteY3" fmla="*/ 128354 h 699423"/>
              <a:gd name="connsiteX4" fmla="*/ 655003 w 674737"/>
              <a:gd name="connsiteY4" fmla="*/ 699422 h 699423"/>
              <a:gd name="connsiteX0" fmla="*/ 323963 w 674737"/>
              <a:gd name="connsiteY0" fmla="*/ 110300 h 699423"/>
              <a:gd name="connsiteX1" fmla="*/ 457359 w 674737"/>
              <a:gd name="connsiteY1" fmla="*/ 37252 h 699423"/>
              <a:gd name="connsiteX2" fmla="*/ 584713 w 674737"/>
              <a:gd name="connsiteY2" fmla="*/ 234025 h 699423"/>
              <a:gd name="connsiteX3" fmla="*/ 663807 w 674737"/>
              <a:gd name="connsiteY3" fmla="*/ 457479 h 699423"/>
              <a:gd name="connsiteX4" fmla="*/ 323963 w 674737"/>
              <a:gd name="connsiteY4" fmla="*/ 457479 h 699423"/>
              <a:gd name="connsiteX5" fmla="*/ 323963 w 674737"/>
              <a:gd name="connsiteY5" fmla="*/ 110300 h 699423"/>
              <a:gd name="connsiteX0" fmla="*/ 0 w 674737"/>
              <a:gd name="connsiteY0" fmla="*/ 390732 h 699423"/>
              <a:gd name="connsiteX1" fmla="*/ 67551 w 674737"/>
              <a:gd name="connsiteY1" fmla="*/ 191436 h 699423"/>
              <a:gd name="connsiteX2" fmla="*/ 305761 w 674737"/>
              <a:gd name="connsiteY2" fmla="*/ 10276 h 699423"/>
              <a:gd name="connsiteX3" fmla="*/ 470919 w 674737"/>
              <a:gd name="connsiteY3" fmla="*/ 128354 h 699423"/>
              <a:gd name="connsiteX4" fmla="*/ 588355 w 674737"/>
              <a:gd name="connsiteY4" fmla="*/ 404194 h 699423"/>
              <a:gd name="connsiteX5" fmla="*/ 655003 w 674737"/>
              <a:gd name="connsiteY5" fmla="*/ 699422 h 69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4737" h="699423" stroke="0" extrusionOk="0">
                <a:moveTo>
                  <a:pt x="323963" y="110300"/>
                </a:moveTo>
                <a:cubicBezTo>
                  <a:pt x="348843" y="53792"/>
                  <a:pt x="400718" y="-20611"/>
                  <a:pt x="457359" y="37252"/>
                </a:cubicBezTo>
                <a:cubicBezTo>
                  <a:pt x="498510" y="61858"/>
                  <a:pt x="550305" y="163987"/>
                  <a:pt x="584713" y="234025"/>
                </a:cubicBezTo>
                <a:cubicBezTo>
                  <a:pt x="619121" y="304063"/>
                  <a:pt x="704958" y="424221"/>
                  <a:pt x="663807" y="457479"/>
                </a:cubicBezTo>
                <a:lnTo>
                  <a:pt x="323963" y="457479"/>
                </a:lnTo>
                <a:lnTo>
                  <a:pt x="323963" y="110300"/>
                </a:lnTo>
                <a:close/>
              </a:path>
              <a:path w="674737" h="699423" fill="none">
                <a:moveTo>
                  <a:pt x="0" y="390732"/>
                </a:moveTo>
                <a:cubicBezTo>
                  <a:pt x="19199" y="365452"/>
                  <a:pt x="43552" y="223037"/>
                  <a:pt x="67551" y="191436"/>
                </a:cubicBezTo>
                <a:cubicBezTo>
                  <a:pt x="113218" y="135407"/>
                  <a:pt x="205327" y="-44578"/>
                  <a:pt x="305761" y="10276"/>
                </a:cubicBezTo>
                <a:cubicBezTo>
                  <a:pt x="369813" y="12736"/>
                  <a:pt x="411245" y="53820"/>
                  <a:pt x="470919" y="128354"/>
                </a:cubicBezTo>
                <a:cubicBezTo>
                  <a:pt x="517030" y="196150"/>
                  <a:pt x="557674" y="309016"/>
                  <a:pt x="588355" y="404194"/>
                </a:cubicBezTo>
                <a:cubicBezTo>
                  <a:pt x="619036" y="499372"/>
                  <a:pt x="642907" y="652360"/>
                  <a:pt x="655003" y="699422"/>
                </a:cubicBezTo>
              </a:path>
            </a:pathLst>
          </a:cu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47135D01-C9AB-7046-97C7-8F3336F14D6C}"/>
              </a:ext>
            </a:extLst>
          </p:cNvPr>
          <p:cNvSpPr txBox="1">
            <a:spLocks/>
          </p:cNvSpPr>
          <p:nvPr/>
        </p:nvSpPr>
        <p:spPr>
          <a:xfrm>
            <a:off x="6806652" y="4644518"/>
            <a:ext cx="2514599" cy="400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solidFill>
                  <a:srgbClr val="FF0000"/>
                </a:solidFill>
              </a:rPr>
              <a:t>No square compared to MSE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D9BD73-06BF-FF47-B06B-8E97D535C8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4525" y="4726689"/>
            <a:ext cx="4838700" cy="50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778EDD-5D9F-684A-97DA-1AD71DE4D0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4866" y="2528690"/>
            <a:ext cx="6908800" cy="482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1569AE4A-28F4-F94A-A5A9-0DDE071ACD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4573" y="5439312"/>
                <a:ext cx="8159115" cy="8346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 Inspire</a:t>
                </a:r>
                <a:r>
                  <a:rPr lang="en-US" altLang="zh-CN" dirty="0"/>
                  <a:t>s</a:t>
                </a:r>
                <a:r>
                  <a:rPr lang="en-US" dirty="0"/>
                  <a:t> a practical algorithm </a:t>
                </a:r>
                <a:r>
                  <a:rPr lang="en-US" altLang="zh-CN" dirty="0"/>
                  <a:t>(SLBO)</a:t>
                </a:r>
                <a:r>
                  <a:rPr lang="zh-CN" altLang="en-US" dirty="0"/>
                  <a:t> </a:t>
                </a:r>
                <a:r>
                  <a:rPr lang="en-US" dirty="0"/>
                  <a:t>that uses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loss (not MSE) and optimizes the objective with SGD </a:t>
                </a:r>
              </a:p>
              <a:p>
                <a:pPr lvl="1"/>
                <a:r>
                  <a:rPr lang="en-US" sz="2200" dirty="0"/>
                  <a:t> </a:t>
                </a:r>
                <a:r>
                  <a:rPr lang="en-US" altLang="zh-CN" sz="2200" dirty="0"/>
                  <a:t>n</a:t>
                </a:r>
                <a:r>
                  <a:rPr lang="en-US" sz="2200" dirty="0"/>
                  <a:t>o optimism is </a:t>
                </a:r>
                <a:r>
                  <a:rPr lang="en-US" altLang="zh-CN" sz="2200" dirty="0"/>
                  <a:t>practically</a:t>
                </a:r>
                <a:r>
                  <a:rPr lang="zh-CN" altLang="en-US" sz="2200" dirty="0"/>
                  <a:t> </a:t>
                </a:r>
                <a:r>
                  <a:rPr lang="en-US" sz="2200" dirty="0"/>
                  <a:t>needed though</a:t>
                </a: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1569AE4A-28F4-F94A-A5A9-0DDE071AC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73" y="5439312"/>
                <a:ext cx="8159115" cy="834689"/>
              </a:xfrm>
              <a:prstGeom prst="rect">
                <a:avLst/>
              </a:prstGeom>
              <a:blipFill>
                <a:blip r:embed="rId9"/>
                <a:stretch>
                  <a:fillRect l="-467" t="-8955" r="-1089" b="-38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763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  <p:bldP spid="21" grpId="0" animBg="1"/>
      <p:bldP spid="22" grpId="0"/>
      <p:bldP spid="25" grpId="0"/>
      <p:bldP spid="27" grpId="0" animBg="1"/>
      <p:bldP spid="28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7D0D-3E00-4741-AEA9-DF9F61158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67190"/>
            <a:ext cx="8732520" cy="464673"/>
          </a:xfrm>
        </p:spPr>
        <p:txBody>
          <a:bodyPr/>
          <a:lstStyle/>
          <a:p>
            <a:pPr marL="0" indent="0">
              <a:buNone/>
            </a:pPr>
            <a:r>
              <a:rPr lang="en-US" altLang="zh-Hans" sz="3000" dirty="0"/>
              <a:t>Demo:</a:t>
            </a:r>
            <a:r>
              <a:rPr lang="zh-Hans" altLang="en-US" sz="3000" dirty="0"/>
              <a:t> </a:t>
            </a:r>
            <a:r>
              <a:rPr lang="en-US" altLang="zh-Hans" sz="3000" dirty="0"/>
              <a:t>learning</a:t>
            </a:r>
            <a:r>
              <a:rPr lang="zh-Hans" altLang="en-US" sz="3000" dirty="0"/>
              <a:t> </a:t>
            </a:r>
            <a:r>
              <a:rPr lang="en-US" altLang="zh-Hans" sz="3000" dirty="0"/>
              <a:t>to walk to</a:t>
            </a:r>
            <a:r>
              <a:rPr lang="zh-Hans" altLang="en-US" sz="3000" dirty="0"/>
              <a:t> </a:t>
            </a:r>
            <a:r>
              <a:rPr lang="en-US" altLang="zh-Hans" sz="3000" dirty="0"/>
              <a:t>the</a:t>
            </a:r>
            <a:r>
              <a:rPr lang="zh-Hans" altLang="en-US" sz="3000" dirty="0"/>
              <a:t> </a:t>
            </a:r>
            <a:r>
              <a:rPr lang="en-US" altLang="zh-Hans" sz="3000" dirty="0"/>
              <a:t>right</a:t>
            </a:r>
            <a:r>
              <a:rPr lang="zh-Hans" altLang="en-US" sz="3000" dirty="0"/>
              <a:t> </a:t>
            </a:r>
            <a:r>
              <a:rPr lang="en-US" altLang="zh-Hans" sz="3000" dirty="0"/>
              <a:t>as</a:t>
            </a:r>
            <a:r>
              <a:rPr lang="zh-Hans" altLang="en-US" sz="3000" dirty="0"/>
              <a:t> </a:t>
            </a:r>
            <a:r>
              <a:rPr lang="en-US" altLang="zh-Hans" sz="3000" dirty="0"/>
              <a:t>fast</a:t>
            </a:r>
            <a:r>
              <a:rPr lang="zh-Hans" altLang="en-US" sz="3000" dirty="0"/>
              <a:t> </a:t>
            </a:r>
            <a:r>
              <a:rPr lang="en-US" altLang="zh-Hans" sz="3000" dirty="0"/>
              <a:t>as</a:t>
            </a:r>
            <a:r>
              <a:rPr lang="zh-Hans" altLang="en-US" sz="3000" dirty="0"/>
              <a:t> </a:t>
            </a:r>
            <a:r>
              <a:rPr lang="en-US" altLang="zh-Hans" sz="3000" dirty="0"/>
              <a:t>possible</a:t>
            </a:r>
            <a:r>
              <a:rPr lang="zh-Hans" altLang="en-US" sz="3000" dirty="0"/>
              <a:t> </a:t>
            </a:r>
            <a:endParaRPr lang="en-US" sz="3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77CEE5C-8247-FB41-88B1-75523865BCB8}"/>
              </a:ext>
            </a:extLst>
          </p:cNvPr>
          <p:cNvSpPr txBox="1">
            <a:spLocks/>
          </p:cNvSpPr>
          <p:nvPr/>
        </p:nvSpPr>
        <p:spPr>
          <a:xfrm>
            <a:off x="901700" y="820952"/>
            <a:ext cx="3738880" cy="464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 What the learned </a:t>
            </a:r>
            <a:r>
              <a:rPr lang="en-US" altLang="zh-CN" sz="2000" dirty="0"/>
              <a:t>dynamics</a:t>
            </a:r>
            <a:r>
              <a:rPr lang="en-US" sz="2000" dirty="0"/>
              <a:t>  predicts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D5B8721-82FC-CA4B-AC68-D22B27BFFBFC}"/>
              </a:ext>
            </a:extLst>
          </p:cNvPr>
          <p:cNvSpPr txBox="1">
            <a:spLocks/>
          </p:cNvSpPr>
          <p:nvPr/>
        </p:nvSpPr>
        <p:spPr>
          <a:xfrm>
            <a:off x="4640580" y="816404"/>
            <a:ext cx="4383664" cy="464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 What the humanoid does in reality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F86C060-2F01-4546-828D-029E7439A799}"/>
              </a:ext>
            </a:extLst>
          </p:cNvPr>
          <p:cNvSpPr txBox="1">
            <a:spLocks/>
          </p:cNvSpPr>
          <p:nvPr/>
        </p:nvSpPr>
        <p:spPr>
          <a:xfrm>
            <a:off x="2791777" y="5146154"/>
            <a:ext cx="3560445" cy="464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Iteration 10</a:t>
            </a:r>
          </a:p>
        </p:txBody>
      </p:sp>
      <p:pic>
        <p:nvPicPr>
          <p:cNvPr id="20" name="pomdp_humanoid-stage-10-virt">
            <a:hlinkClick r:id="" action="ppaction://media"/>
            <a:extLst>
              <a:ext uri="{FF2B5EF4-FFF2-40B4-BE49-F238E27FC236}">
                <a16:creationId xmlns:a16="http://schemas.microsoft.com/office/drawing/2014/main" id="{0308B2AA-DBB9-894F-B083-EE698565F6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9375" y="2201726"/>
            <a:ext cx="2540000" cy="2540000"/>
          </a:xfrm>
          <a:prstGeom prst="rect">
            <a:avLst/>
          </a:prstGeom>
        </p:spPr>
      </p:pic>
      <p:pic>
        <p:nvPicPr>
          <p:cNvPr id="21" name="pomdp_humanoid-stage-10-real">
            <a:hlinkClick r:id="" action="ppaction://media"/>
            <a:extLst>
              <a:ext uri="{FF2B5EF4-FFF2-40B4-BE49-F238E27FC236}">
                <a16:creationId xmlns:a16="http://schemas.microsoft.com/office/drawing/2014/main" id="{1E4C1E3C-7FDB-5B46-BE67-0D96CE2A198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2412" y="2193063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7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6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7D0D-3E00-4741-AEA9-DF9F61158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67190"/>
            <a:ext cx="8732520" cy="464673"/>
          </a:xfrm>
        </p:spPr>
        <p:txBody>
          <a:bodyPr/>
          <a:lstStyle/>
          <a:p>
            <a:pPr marL="0" indent="0">
              <a:buNone/>
            </a:pPr>
            <a:r>
              <a:rPr lang="en-US" altLang="zh-Hans" sz="3000" dirty="0"/>
              <a:t>Demo:</a:t>
            </a:r>
            <a:r>
              <a:rPr lang="zh-Hans" altLang="en-US" sz="3000" dirty="0"/>
              <a:t> </a:t>
            </a:r>
            <a:r>
              <a:rPr lang="en-US" altLang="zh-Hans" sz="3000" dirty="0"/>
              <a:t>learning</a:t>
            </a:r>
            <a:r>
              <a:rPr lang="zh-Hans" altLang="en-US" sz="3000" dirty="0"/>
              <a:t> </a:t>
            </a:r>
            <a:r>
              <a:rPr lang="en-US" altLang="zh-Hans" sz="3000" dirty="0"/>
              <a:t>to walk to</a:t>
            </a:r>
            <a:r>
              <a:rPr lang="zh-Hans" altLang="en-US" sz="3000" dirty="0"/>
              <a:t> </a:t>
            </a:r>
            <a:r>
              <a:rPr lang="en-US" altLang="zh-Hans" sz="3000" dirty="0"/>
              <a:t>the</a:t>
            </a:r>
            <a:r>
              <a:rPr lang="zh-Hans" altLang="en-US" sz="3000" dirty="0"/>
              <a:t> </a:t>
            </a:r>
            <a:r>
              <a:rPr lang="en-US" altLang="zh-Hans" sz="3000" dirty="0"/>
              <a:t>right</a:t>
            </a:r>
            <a:r>
              <a:rPr lang="zh-Hans" altLang="en-US" sz="3000" dirty="0"/>
              <a:t> </a:t>
            </a:r>
            <a:r>
              <a:rPr lang="en-US" altLang="zh-Hans" sz="3000" dirty="0"/>
              <a:t>as</a:t>
            </a:r>
            <a:r>
              <a:rPr lang="zh-Hans" altLang="en-US" sz="3000" dirty="0"/>
              <a:t> </a:t>
            </a:r>
            <a:r>
              <a:rPr lang="en-US" altLang="zh-Hans" sz="3000" dirty="0"/>
              <a:t>fast</a:t>
            </a:r>
            <a:r>
              <a:rPr lang="zh-Hans" altLang="en-US" sz="3000" dirty="0"/>
              <a:t> </a:t>
            </a:r>
            <a:r>
              <a:rPr lang="en-US" altLang="zh-Hans" sz="3000" dirty="0"/>
              <a:t>as</a:t>
            </a:r>
            <a:r>
              <a:rPr lang="zh-Hans" altLang="en-US" sz="3000" dirty="0"/>
              <a:t> </a:t>
            </a:r>
            <a:r>
              <a:rPr lang="en-US" altLang="zh-Hans" sz="3000" dirty="0"/>
              <a:t>possible</a:t>
            </a:r>
            <a:r>
              <a:rPr lang="zh-Hans" altLang="en-US" sz="3000" dirty="0"/>
              <a:t> </a:t>
            </a:r>
            <a:endParaRPr lang="en-US" sz="3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D5B8721-82FC-CA4B-AC68-D22B27BFFBFC}"/>
              </a:ext>
            </a:extLst>
          </p:cNvPr>
          <p:cNvSpPr txBox="1">
            <a:spLocks/>
          </p:cNvSpPr>
          <p:nvPr/>
        </p:nvSpPr>
        <p:spPr>
          <a:xfrm>
            <a:off x="4640580" y="816404"/>
            <a:ext cx="4383664" cy="464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 What the humanoid does in reality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F86C060-2F01-4546-828D-029E7439A799}"/>
              </a:ext>
            </a:extLst>
          </p:cNvPr>
          <p:cNvSpPr txBox="1">
            <a:spLocks/>
          </p:cNvSpPr>
          <p:nvPr/>
        </p:nvSpPr>
        <p:spPr>
          <a:xfrm>
            <a:off x="2791777" y="5146154"/>
            <a:ext cx="3560445" cy="464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Iteration 20</a:t>
            </a:r>
          </a:p>
        </p:txBody>
      </p:sp>
      <p:pic>
        <p:nvPicPr>
          <p:cNvPr id="2" name="pomdp_humanoid-stage-20-virt">
            <a:hlinkClick r:id="" action="ppaction://media"/>
            <a:extLst>
              <a:ext uri="{FF2B5EF4-FFF2-40B4-BE49-F238E27FC236}">
                <a16:creationId xmlns:a16="http://schemas.microsoft.com/office/drawing/2014/main" id="{3DB6C351-87C5-8946-B007-3BCA29B29D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53312" y="2203704"/>
            <a:ext cx="2540000" cy="2540000"/>
          </a:xfrm>
          <a:prstGeom prst="rect">
            <a:avLst/>
          </a:prstGeom>
        </p:spPr>
      </p:pic>
      <p:pic>
        <p:nvPicPr>
          <p:cNvPr id="4" name="pomdp_humanoid-stage-20-real">
            <a:hlinkClick r:id="" action="ppaction://media"/>
            <a:extLst>
              <a:ext uri="{FF2B5EF4-FFF2-40B4-BE49-F238E27FC236}">
                <a16:creationId xmlns:a16="http://schemas.microsoft.com/office/drawing/2014/main" id="{44A5278F-ABAD-884D-9C91-554B5707AB7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9552" y="2203704"/>
            <a:ext cx="2540000" cy="2540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6F5040-E101-CE46-93E3-33F5B2918ED1}"/>
              </a:ext>
            </a:extLst>
          </p:cNvPr>
          <p:cNvSpPr txBox="1">
            <a:spLocks/>
          </p:cNvSpPr>
          <p:nvPr/>
        </p:nvSpPr>
        <p:spPr>
          <a:xfrm>
            <a:off x="901700" y="820952"/>
            <a:ext cx="3738880" cy="464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 What the learned </a:t>
            </a:r>
            <a:r>
              <a:rPr lang="en-US" altLang="zh-CN" sz="2000" dirty="0"/>
              <a:t>dynamics</a:t>
            </a:r>
            <a:r>
              <a:rPr lang="en-US" sz="2000" dirty="0"/>
              <a:t>  predicts</a:t>
            </a:r>
          </a:p>
        </p:txBody>
      </p:sp>
    </p:spTree>
    <p:extLst>
      <p:ext uri="{BB962C8B-B14F-4D97-AF65-F5344CB8AC3E}">
        <p14:creationId xmlns:p14="http://schemas.microsoft.com/office/powerpoint/2010/main" val="407601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10BD8-94C7-FE4D-8DD0-090F0322F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Sample-Efficiency Challenge in RL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20CD5C-C0EA-3C45-BAD2-983DCC7C0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7"/>
          <a:stretch/>
        </p:blipFill>
        <p:spPr>
          <a:xfrm>
            <a:off x="7058012" y="3047511"/>
            <a:ext cx="1772054" cy="130185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535085-717A-E240-8C68-373B17066F93}"/>
              </a:ext>
            </a:extLst>
          </p:cNvPr>
          <p:cNvSpPr txBox="1">
            <a:spLocks/>
          </p:cNvSpPr>
          <p:nvPr/>
        </p:nvSpPr>
        <p:spPr>
          <a:xfrm>
            <a:off x="400050" y="1441423"/>
            <a:ext cx="6524622" cy="4104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Hans" dirty="0"/>
              <a:t>Trials and errors:</a:t>
            </a:r>
          </a:p>
          <a:p>
            <a:pPr lvl="1"/>
            <a:r>
              <a:rPr lang="en-US" altLang="zh-Hans" sz="2200" dirty="0"/>
              <a:t> Try the current strategy and collet feedbacks</a:t>
            </a:r>
          </a:p>
          <a:p>
            <a:pPr lvl="1"/>
            <a:r>
              <a:rPr lang="en-US" altLang="zh-Hans" sz="2200" dirty="0"/>
              <a:t> Use the feedbacks to improve the strategy</a:t>
            </a:r>
          </a:p>
          <a:p>
            <a:pPr marL="274320" lvl="1" indent="0">
              <a:buNone/>
            </a:pPr>
            <a:endParaRPr lang="en-US" altLang="zh-Hans" sz="2200" dirty="0"/>
          </a:p>
          <a:p>
            <a:pPr marL="0" indent="0">
              <a:buNone/>
            </a:pPr>
            <a:r>
              <a:rPr lang="en-US" dirty="0"/>
              <a:t>How to reduce the amount of trials (samples)? </a:t>
            </a:r>
          </a:p>
          <a:p>
            <a:pPr lvl="1"/>
            <a:r>
              <a:rPr lang="en-US" sz="2200" dirty="0"/>
              <a:t> </a:t>
            </a:r>
            <a:r>
              <a:rPr lang="en-US" sz="2200" dirty="0">
                <a:solidFill>
                  <a:srgbClr val="0432FF"/>
                </a:solidFill>
              </a:rPr>
              <a:t>Model-based RL</a:t>
            </a:r>
          </a:p>
          <a:p>
            <a:pPr lvl="1"/>
            <a:r>
              <a:rPr lang="en-US" sz="2200" dirty="0">
                <a:solidFill>
                  <a:srgbClr val="0432FF"/>
                </a:solidFill>
              </a:rPr>
              <a:t> Imitation learning from expert demonstrations</a:t>
            </a:r>
          </a:p>
          <a:p>
            <a:pPr lvl="1"/>
            <a:r>
              <a:rPr lang="en-US" sz="2200" dirty="0"/>
              <a:t> </a:t>
            </a:r>
            <a:r>
              <a:rPr lang="en-US" sz="2200" dirty="0">
                <a:solidFill>
                  <a:srgbClr val="0432FF"/>
                </a:solidFill>
              </a:rPr>
              <a:t>Multi-task</a:t>
            </a:r>
            <a:r>
              <a:rPr lang="en-US" sz="2200" dirty="0"/>
              <a:t>, lifelong, continual RL  </a:t>
            </a:r>
          </a:p>
          <a:p>
            <a:pPr lvl="1"/>
            <a:r>
              <a:rPr lang="en-US" sz="2200" dirty="0"/>
              <a:t> Hierarchical RL </a:t>
            </a:r>
          </a:p>
          <a:p>
            <a:pPr lvl="1"/>
            <a:r>
              <a:rPr lang="en-US" sz="2200" dirty="0"/>
              <a:t> Safe RL</a:t>
            </a:r>
          </a:p>
          <a:p>
            <a:pPr lvl="1"/>
            <a:r>
              <a:rPr lang="en-US" sz="2200" dirty="0"/>
              <a:t> …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C700D7-7A25-684C-88BB-FD1EC8D83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12" y="4846394"/>
            <a:ext cx="1772054" cy="1181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BECB6A-F678-974F-93F4-66232C901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12" y="456400"/>
            <a:ext cx="1772054" cy="1763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E44FEF-F12B-7A43-920B-439B659166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102" y="2154610"/>
            <a:ext cx="665868" cy="4295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2984D6-5725-C543-959B-E56A23D6A4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49"/>
          <a:stretch/>
        </p:blipFill>
        <p:spPr>
          <a:xfrm>
            <a:off x="6596996" y="3538947"/>
            <a:ext cx="384080" cy="4486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A5BFB1-12AC-504C-B2E8-45B534925F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49"/>
          <a:stretch/>
        </p:blipFill>
        <p:spPr>
          <a:xfrm>
            <a:off x="6596996" y="5207117"/>
            <a:ext cx="384080" cy="44866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C10B70-6A40-9D49-BCB5-A378746EB5DB}"/>
              </a:ext>
            </a:extLst>
          </p:cNvPr>
          <p:cNvSpPr txBox="1">
            <a:spLocks/>
          </p:cNvSpPr>
          <p:nvPr/>
        </p:nvSpPr>
        <p:spPr>
          <a:xfrm>
            <a:off x="6805922" y="2219504"/>
            <a:ext cx="2504335" cy="66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millions of games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324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67D0D-3E00-4741-AEA9-DF9F61158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67190"/>
            <a:ext cx="8732520" cy="464673"/>
          </a:xfrm>
        </p:spPr>
        <p:txBody>
          <a:bodyPr/>
          <a:lstStyle/>
          <a:p>
            <a:pPr marL="0" indent="0">
              <a:buNone/>
            </a:pPr>
            <a:r>
              <a:rPr lang="en-US" altLang="zh-Hans" sz="3000" dirty="0"/>
              <a:t>Demo:</a:t>
            </a:r>
            <a:r>
              <a:rPr lang="zh-Hans" altLang="en-US" sz="3000" dirty="0"/>
              <a:t> </a:t>
            </a:r>
            <a:r>
              <a:rPr lang="en-US" altLang="zh-Hans" sz="3000" dirty="0"/>
              <a:t>learning</a:t>
            </a:r>
            <a:r>
              <a:rPr lang="zh-Hans" altLang="en-US" sz="3000" dirty="0"/>
              <a:t> </a:t>
            </a:r>
            <a:r>
              <a:rPr lang="en-US" altLang="zh-Hans" sz="3000" dirty="0"/>
              <a:t>to walk to</a:t>
            </a:r>
            <a:r>
              <a:rPr lang="zh-Hans" altLang="en-US" sz="3000" dirty="0"/>
              <a:t> </a:t>
            </a:r>
            <a:r>
              <a:rPr lang="en-US" altLang="zh-Hans" sz="3000" dirty="0"/>
              <a:t>the</a:t>
            </a:r>
            <a:r>
              <a:rPr lang="zh-Hans" altLang="en-US" sz="3000" dirty="0"/>
              <a:t> </a:t>
            </a:r>
            <a:r>
              <a:rPr lang="en-US" altLang="zh-Hans" sz="3000" dirty="0"/>
              <a:t>right</a:t>
            </a:r>
            <a:r>
              <a:rPr lang="zh-Hans" altLang="en-US" sz="3000" dirty="0"/>
              <a:t> </a:t>
            </a:r>
            <a:r>
              <a:rPr lang="en-US" altLang="zh-Hans" sz="3000" dirty="0"/>
              <a:t>as</a:t>
            </a:r>
            <a:r>
              <a:rPr lang="zh-Hans" altLang="en-US" sz="3000" dirty="0"/>
              <a:t> </a:t>
            </a:r>
            <a:r>
              <a:rPr lang="en-US" altLang="zh-Hans" sz="3000" dirty="0"/>
              <a:t>fast</a:t>
            </a:r>
            <a:r>
              <a:rPr lang="zh-Hans" altLang="en-US" sz="3000" dirty="0"/>
              <a:t> </a:t>
            </a:r>
            <a:r>
              <a:rPr lang="en-US" altLang="zh-Hans" sz="3000" dirty="0"/>
              <a:t>as</a:t>
            </a:r>
            <a:r>
              <a:rPr lang="zh-Hans" altLang="en-US" sz="3000" dirty="0"/>
              <a:t> </a:t>
            </a:r>
            <a:r>
              <a:rPr lang="en-US" altLang="zh-Hans" sz="3000" dirty="0"/>
              <a:t>possible</a:t>
            </a:r>
            <a:r>
              <a:rPr lang="zh-Hans" altLang="en-US" sz="3000" dirty="0"/>
              <a:t> </a:t>
            </a:r>
            <a:endParaRPr lang="en-US" sz="3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D5B8721-82FC-CA4B-AC68-D22B27BFFBFC}"/>
              </a:ext>
            </a:extLst>
          </p:cNvPr>
          <p:cNvSpPr txBox="1">
            <a:spLocks/>
          </p:cNvSpPr>
          <p:nvPr/>
        </p:nvSpPr>
        <p:spPr>
          <a:xfrm>
            <a:off x="4640580" y="816404"/>
            <a:ext cx="4383664" cy="464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 What the humanoid does in reality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F86C060-2F01-4546-828D-029E7439A799}"/>
              </a:ext>
            </a:extLst>
          </p:cNvPr>
          <p:cNvSpPr txBox="1">
            <a:spLocks/>
          </p:cNvSpPr>
          <p:nvPr/>
        </p:nvSpPr>
        <p:spPr>
          <a:xfrm>
            <a:off x="2791777" y="5146154"/>
            <a:ext cx="3560445" cy="464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Iteration 210</a:t>
            </a:r>
          </a:p>
        </p:txBody>
      </p:sp>
      <p:pic>
        <p:nvPicPr>
          <p:cNvPr id="2" name="pomdp_humanoid-stage-210-virt">
            <a:hlinkClick r:id="" action="ppaction://media"/>
            <a:extLst>
              <a:ext uri="{FF2B5EF4-FFF2-40B4-BE49-F238E27FC236}">
                <a16:creationId xmlns:a16="http://schemas.microsoft.com/office/drawing/2014/main" id="{8C5F0890-53BE-8441-9746-BA93D79819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53312" y="2203704"/>
            <a:ext cx="2540000" cy="2540000"/>
          </a:xfrm>
          <a:prstGeom prst="rect">
            <a:avLst/>
          </a:prstGeom>
        </p:spPr>
      </p:pic>
      <p:pic>
        <p:nvPicPr>
          <p:cNvPr id="4" name="pomdp_humanoid-stage-210-real">
            <a:hlinkClick r:id="" action="ppaction://media"/>
            <a:extLst>
              <a:ext uri="{FF2B5EF4-FFF2-40B4-BE49-F238E27FC236}">
                <a16:creationId xmlns:a16="http://schemas.microsoft.com/office/drawing/2014/main" id="{38AF94AF-C903-C24D-A049-A3349E1F63D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9552" y="2203704"/>
            <a:ext cx="2540000" cy="2540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4E8BAE-FF5C-A04F-8DB0-C4ACA48D5DC4}"/>
              </a:ext>
            </a:extLst>
          </p:cNvPr>
          <p:cNvSpPr txBox="1">
            <a:spLocks/>
          </p:cNvSpPr>
          <p:nvPr/>
        </p:nvSpPr>
        <p:spPr>
          <a:xfrm>
            <a:off x="901700" y="820952"/>
            <a:ext cx="3738880" cy="464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 What the learned </a:t>
            </a:r>
            <a:r>
              <a:rPr lang="en-US" altLang="zh-CN" sz="2000" dirty="0"/>
              <a:t>dynamics</a:t>
            </a:r>
            <a:r>
              <a:rPr lang="en-US" sz="2000" dirty="0"/>
              <a:t>  predicts</a:t>
            </a:r>
          </a:p>
        </p:txBody>
      </p:sp>
    </p:spTree>
    <p:extLst>
      <p:ext uri="{BB962C8B-B14F-4D97-AF65-F5344CB8AC3E}">
        <p14:creationId xmlns:p14="http://schemas.microsoft.com/office/powerpoint/2010/main" val="175371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AF3A72-EBDE-E44F-B0C9-437412490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321" y="5297547"/>
            <a:ext cx="8563356" cy="4563836"/>
          </a:xfrm>
        </p:spPr>
        <p:txBody>
          <a:bodyPr/>
          <a:lstStyle/>
          <a:p>
            <a:r>
              <a:rPr lang="en-US" dirty="0"/>
              <a:t> Outperforms prior works when 1M (or fewer) samples are permitted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997FFC-88BC-3445-ACFC-1C01E8E03F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140"/>
          <a:stretch/>
        </p:blipFill>
        <p:spPr>
          <a:xfrm>
            <a:off x="652148" y="1098862"/>
            <a:ext cx="7687303" cy="404029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51CD987-D44D-4341-B17A-EFFE7511A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286461"/>
            <a:ext cx="8563356" cy="976775"/>
          </a:xfrm>
        </p:spPr>
        <p:txBody>
          <a:bodyPr>
            <a:normAutofit/>
          </a:bodyPr>
          <a:lstStyle/>
          <a:p>
            <a:r>
              <a:rPr lang="en-US" dirty="0"/>
              <a:t>Evaluations on </a:t>
            </a:r>
            <a:r>
              <a:rPr lang="en-US" dirty="0" err="1"/>
              <a:t>MuJoCo</a:t>
            </a:r>
            <a:r>
              <a:rPr lang="en-US" dirty="0"/>
              <a:t> Benchmark Tasks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992FA5-72C2-7248-8B4C-D41B2343584C}"/>
              </a:ext>
            </a:extLst>
          </p:cNvPr>
          <p:cNvSpPr/>
          <p:nvPr/>
        </p:nvSpPr>
        <p:spPr>
          <a:xfrm>
            <a:off x="3287210" y="5794560"/>
            <a:ext cx="57705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[Algorithmic Framework for Model-based Reinforcement Learning with Theoretical Guarantees</a:t>
            </a:r>
          </a:p>
          <a:p>
            <a:pPr algn="r"/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Luo-Xu-Tian-Darrell-M.’19]</a:t>
            </a:r>
          </a:p>
        </p:txBody>
      </p:sp>
    </p:spTree>
    <p:extLst>
      <p:ext uri="{BB962C8B-B14F-4D97-AF65-F5344CB8AC3E}">
        <p14:creationId xmlns:p14="http://schemas.microsoft.com/office/powerpoint/2010/main" val="402418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412A4-CA56-0C4A-AB81-8F6AF0133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Follow-up: Model-based </a:t>
            </a:r>
            <a:r>
              <a:rPr lang="en-US" dirty="0">
                <a:solidFill>
                  <a:srgbClr val="0432FF"/>
                </a:solidFill>
              </a:rPr>
              <a:t>Multi-task</a:t>
            </a:r>
            <a:r>
              <a:rPr lang="en-US" dirty="0"/>
              <a:t> 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95300-6B4C-8F4F-9C7C-EAEECD7CE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Setting: A single robot, but multiple tasks</a:t>
            </a:r>
          </a:p>
          <a:p>
            <a:pPr lvl="1"/>
            <a:r>
              <a:rPr lang="en-US" dirty="0"/>
              <a:t> e.g., humanoid runs with different speeds and directions</a:t>
            </a:r>
          </a:p>
          <a:p>
            <a:pPr marL="274320" lvl="1" indent="0">
              <a:buNone/>
            </a:pPr>
            <a:endParaRPr lang="en-US" dirty="0"/>
          </a:p>
          <a:p>
            <a:r>
              <a:rPr lang="en-US" dirty="0"/>
              <a:t> Our </a:t>
            </a:r>
            <a:r>
              <a:rPr lang="en-US" dirty="0" err="1"/>
              <a:t>algo</a:t>
            </a:r>
            <a:r>
              <a:rPr lang="en-US" dirty="0"/>
              <a:t>.: learns a dynamics shared across tasks sequentially </a:t>
            </a:r>
          </a:p>
          <a:p>
            <a:pPr lvl="1"/>
            <a:r>
              <a:rPr lang="en-US" dirty="0"/>
              <a:t> </a:t>
            </a:r>
            <a:r>
              <a:rPr lang="en-US" dirty="0">
                <a:solidFill>
                  <a:srgbClr val="0432FF"/>
                </a:solidFill>
              </a:rPr>
              <a:t>Amortized sample costs </a:t>
            </a:r>
            <a:r>
              <a:rPr lang="en-US" dirty="0"/>
              <a:t>over tasks </a:t>
            </a:r>
          </a:p>
          <a:p>
            <a:pPr marL="274320" lvl="1" indent="0">
              <a:buNone/>
            </a:pPr>
            <a:endParaRPr lang="en-US" dirty="0"/>
          </a:p>
          <a:p>
            <a:r>
              <a:rPr lang="en-US" dirty="0"/>
              <a:t> Prior work: MAML (model-agnostic meta-learning)</a:t>
            </a:r>
          </a:p>
          <a:p>
            <a:pPr lvl="1"/>
            <a:r>
              <a:rPr lang="en-US" dirty="0"/>
              <a:t> Learns a shared policy that can be adapted to tasks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24A2AA-874D-1F4B-A004-FC004848BE06}"/>
              </a:ext>
            </a:extLst>
          </p:cNvPr>
          <p:cNvSpPr/>
          <p:nvPr/>
        </p:nvSpPr>
        <p:spPr>
          <a:xfrm>
            <a:off x="-439837" y="5864009"/>
            <a:ext cx="94975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[A Model-based Approach for Sample-efficient Multi-task Reinforcement Learning </a:t>
            </a:r>
          </a:p>
          <a:p>
            <a:pPr algn="r"/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Landolfi-Thomas-M.’19]</a:t>
            </a:r>
          </a:p>
        </p:txBody>
      </p:sp>
    </p:spTree>
    <p:extLst>
      <p:ext uri="{BB962C8B-B14F-4D97-AF65-F5344CB8AC3E}">
        <p14:creationId xmlns:p14="http://schemas.microsoft.com/office/powerpoint/2010/main" val="248585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CD86DF-2991-2243-BD8E-B48729BCA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3" y="554927"/>
            <a:ext cx="8677733" cy="383328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2E1F116-8DC8-A842-A41A-9C63D67CE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4700218"/>
            <a:ext cx="8563356" cy="456383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Tasks: running with random velocit</a:t>
            </a:r>
            <a:r>
              <a:rPr lang="en-US" altLang="zh-CN" dirty="0"/>
              <a:t>ies</a:t>
            </a:r>
            <a:r>
              <a:rPr lang="en-US" dirty="0"/>
              <a:t> in the interval/region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714454-1E69-EF4A-ABB4-067B7ACE960E}"/>
              </a:ext>
            </a:extLst>
          </p:cNvPr>
          <p:cNvSpPr/>
          <p:nvPr/>
        </p:nvSpPr>
        <p:spPr>
          <a:xfrm>
            <a:off x="-439837" y="5864009"/>
            <a:ext cx="94975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[A Model-based Approach for Sample-efficient Multi-task Reinforcement Learning </a:t>
            </a:r>
          </a:p>
          <a:p>
            <a:pPr algn="r"/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Landolfi-Thomas-M.’19]</a:t>
            </a:r>
          </a:p>
        </p:txBody>
      </p:sp>
    </p:spTree>
    <p:extLst>
      <p:ext uri="{BB962C8B-B14F-4D97-AF65-F5344CB8AC3E}">
        <p14:creationId xmlns:p14="http://schemas.microsoft.com/office/powerpoint/2010/main" val="206275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63B04-AEB3-554B-BC55-ABAF59382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Imitation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3F56F0-F5A3-A245-976E-22CC49079B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 RL from scratch alone may still be not sample-efficient enough</a:t>
                </a:r>
              </a:p>
              <a:p>
                <a:r>
                  <a:rPr lang="en-US" dirty="0"/>
                  <a:t> Imitation learning: learning from (human) experts demonstration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Formulation: </a:t>
                </a:r>
              </a:p>
              <a:p>
                <a:r>
                  <a:rPr lang="en-US" dirty="0"/>
                  <a:t> experts run a policy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to collect trajectories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,…, 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</m:d>
                                    </m:sup>
                                  </m:sSub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 </a:t>
                </a:r>
                <a:r>
                  <a:rPr lang="en-US" altLang="zh-CN" dirty="0"/>
                  <a:t>we</a:t>
                </a:r>
                <a:r>
                  <a:rPr lang="zh-CN" altLang="en-US" dirty="0"/>
                  <a:t> </a:t>
                </a:r>
                <a:r>
                  <a:rPr lang="en-US" dirty="0"/>
                  <a:t>learn a policy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 with or without additional samples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3F56F0-F5A3-A245-976E-22CC49079B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89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293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00A6-C385-9440-B9D6-3774531DB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Classic</a:t>
            </a:r>
            <a:r>
              <a:rPr lang="zh-CN" altLang="en-US" dirty="0"/>
              <a:t> </a:t>
            </a:r>
            <a:r>
              <a:rPr lang="en-US" altLang="zh-CN" dirty="0"/>
              <a:t>Algorithm:</a:t>
            </a:r>
            <a:r>
              <a:rPr lang="zh-CN" altLang="en-US" dirty="0"/>
              <a:t> </a:t>
            </a:r>
            <a:r>
              <a:rPr lang="en-US" dirty="0"/>
              <a:t>Behavioral Cloning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6A834F-21C7-D345-AD34-10BDF5883A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0050" y="1112066"/>
                <a:ext cx="8563356" cy="1526962"/>
              </a:xfrm>
            </p:spPr>
            <p:txBody>
              <a:bodyPr/>
              <a:lstStyle/>
              <a:p>
                <a:r>
                  <a:rPr lang="en-US" dirty="0"/>
                  <a:t> Supervised learning on demonstrations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,…, 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 Fit a policy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BC</m:t>
                        </m:r>
                      </m:sub>
                    </m:sSub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BC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 Well-known </a:t>
                </a:r>
                <a:r>
                  <a:rPr lang="en-US" altLang="zh-CN" dirty="0"/>
                  <a:t>issue</a:t>
                </a:r>
                <a:r>
                  <a:rPr lang="en-US" dirty="0"/>
                  <a:t>: distribution drift and cascading errors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36A834F-21C7-D345-AD34-10BDF5883A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0050" y="1112066"/>
                <a:ext cx="8563356" cy="1526962"/>
              </a:xfrm>
              <a:blipFill>
                <a:blip r:embed="rId2"/>
                <a:stretch>
                  <a:fillRect l="-593" t="-4959" b="-32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B23D35C-0238-EC48-8F70-38DD4B48CC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4" t="68422"/>
          <a:stretch/>
        </p:blipFill>
        <p:spPr>
          <a:xfrm>
            <a:off x="2086750" y="4008776"/>
            <a:ext cx="828683" cy="70484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3729DE4-C3CA-FA43-BA52-7BEAA2C85D0D}"/>
              </a:ext>
            </a:extLst>
          </p:cNvPr>
          <p:cNvCxnSpPr>
            <a:cxnSpLocks/>
          </p:cNvCxnSpPr>
          <p:nvPr/>
        </p:nvCxnSpPr>
        <p:spPr>
          <a:xfrm flipV="1">
            <a:off x="3508656" y="4345325"/>
            <a:ext cx="677947" cy="719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8196FF1-E9B8-DF4C-8831-16968E6A6404}"/>
              </a:ext>
            </a:extLst>
          </p:cNvPr>
          <p:cNvCxnSpPr>
            <a:cxnSpLocks/>
          </p:cNvCxnSpPr>
          <p:nvPr/>
        </p:nvCxnSpPr>
        <p:spPr>
          <a:xfrm flipV="1">
            <a:off x="4169247" y="4102186"/>
            <a:ext cx="515899" cy="2532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CB9354D-B8C8-9B48-A9DB-641119AF70E1}"/>
              </a:ext>
            </a:extLst>
          </p:cNvPr>
          <p:cNvCxnSpPr>
            <a:cxnSpLocks/>
          </p:cNvCxnSpPr>
          <p:nvPr/>
        </p:nvCxnSpPr>
        <p:spPr>
          <a:xfrm flipV="1">
            <a:off x="4658857" y="3735139"/>
            <a:ext cx="489055" cy="3658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5FC17A4-4345-854E-AFEB-954124819431}"/>
              </a:ext>
            </a:extLst>
          </p:cNvPr>
          <p:cNvCxnSpPr>
            <a:cxnSpLocks/>
          </p:cNvCxnSpPr>
          <p:nvPr/>
        </p:nvCxnSpPr>
        <p:spPr>
          <a:xfrm flipV="1">
            <a:off x="5129016" y="3496887"/>
            <a:ext cx="249039" cy="2382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A16353-C972-F64A-BFB2-F86EC7BBDE09}"/>
              </a:ext>
            </a:extLst>
          </p:cNvPr>
          <p:cNvCxnSpPr>
            <a:cxnSpLocks/>
          </p:cNvCxnSpPr>
          <p:nvPr/>
        </p:nvCxnSpPr>
        <p:spPr>
          <a:xfrm flipV="1">
            <a:off x="3583649" y="4545097"/>
            <a:ext cx="650556" cy="1685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C8D27B0-BE2D-B147-B2B6-A4F689BD98DF}"/>
              </a:ext>
            </a:extLst>
          </p:cNvPr>
          <p:cNvCxnSpPr>
            <a:cxnSpLocks/>
          </p:cNvCxnSpPr>
          <p:nvPr/>
        </p:nvCxnSpPr>
        <p:spPr>
          <a:xfrm flipV="1">
            <a:off x="4196087" y="4256290"/>
            <a:ext cx="580163" cy="2935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A5B67F-9DB5-8945-A1D8-B919CAF24857}"/>
              </a:ext>
            </a:extLst>
          </p:cNvPr>
          <p:cNvCxnSpPr>
            <a:cxnSpLocks/>
          </p:cNvCxnSpPr>
          <p:nvPr/>
        </p:nvCxnSpPr>
        <p:spPr>
          <a:xfrm flipV="1">
            <a:off x="4729120" y="3848618"/>
            <a:ext cx="447355" cy="4076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ACF4384-7472-0C4A-8AC5-C00D15F6AF45}"/>
              </a:ext>
            </a:extLst>
          </p:cNvPr>
          <p:cNvCxnSpPr>
            <a:cxnSpLocks/>
          </p:cNvCxnSpPr>
          <p:nvPr/>
        </p:nvCxnSpPr>
        <p:spPr>
          <a:xfrm flipV="1">
            <a:off x="5154636" y="3502426"/>
            <a:ext cx="230143" cy="3529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A1E4EF5-91B6-1849-A7D4-32D3C12B2498}"/>
              </a:ext>
            </a:extLst>
          </p:cNvPr>
          <p:cNvSpPr txBox="1">
            <a:spLocks/>
          </p:cNvSpPr>
          <p:nvPr/>
        </p:nvSpPr>
        <p:spPr>
          <a:xfrm>
            <a:off x="5324267" y="3162472"/>
            <a:ext cx="874814" cy="393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goal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71F41AA-7933-8541-A247-12E3C3C42746}"/>
              </a:ext>
            </a:extLst>
          </p:cNvPr>
          <p:cNvCxnSpPr>
            <a:cxnSpLocks/>
          </p:cNvCxnSpPr>
          <p:nvPr/>
        </p:nvCxnSpPr>
        <p:spPr>
          <a:xfrm flipV="1">
            <a:off x="3398650" y="4143377"/>
            <a:ext cx="677947" cy="719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3B0BFCD-8DCB-594D-B973-98D2DF74613B}"/>
              </a:ext>
            </a:extLst>
          </p:cNvPr>
          <p:cNvCxnSpPr>
            <a:cxnSpLocks/>
          </p:cNvCxnSpPr>
          <p:nvPr/>
        </p:nvCxnSpPr>
        <p:spPr>
          <a:xfrm flipV="1">
            <a:off x="4057113" y="3963500"/>
            <a:ext cx="490818" cy="1878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A4966F8-4281-3E4D-97F2-4AE200EF1EF1}"/>
              </a:ext>
            </a:extLst>
          </p:cNvPr>
          <p:cNvCxnSpPr>
            <a:cxnSpLocks/>
          </p:cNvCxnSpPr>
          <p:nvPr/>
        </p:nvCxnSpPr>
        <p:spPr>
          <a:xfrm flipV="1">
            <a:off x="4547931" y="3720361"/>
            <a:ext cx="443753" cy="2431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507438D-3D8E-1249-A0E4-AABAFB68B0A2}"/>
              </a:ext>
            </a:extLst>
          </p:cNvPr>
          <p:cNvCxnSpPr>
            <a:cxnSpLocks/>
          </p:cNvCxnSpPr>
          <p:nvPr/>
        </p:nvCxnSpPr>
        <p:spPr>
          <a:xfrm flipV="1">
            <a:off x="4991683" y="3494167"/>
            <a:ext cx="395933" cy="2261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>
            <a:extLst>
              <a:ext uri="{FF2B5EF4-FFF2-40B4-BE49-F238E27FC236}">
                <a16:creationId xmlns:a16="http://schemas.microsoft.com/office/drawing/2014/main" id="{8DDDDF11-A9BC-9848-9141-8C2540343781}"/>
              </a:ext>
            </a:extLst>
          </p:cNvPr>
          <p:cNvSpPr/>
          <p:nvPr/>
        </p:nvSpPr>
        <p:spPr>
          <a:xfrm>
            <a:off x="3287793" y="4052454"/>
            <a:ext cx="464551" cy="90950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Content Placeholder 2">
                <a:extLst>
                  <a:ext uri="{FF2B5EF4-FFF2-40B4-BE49-F238E27FC236}">
                    <a16:creationId xmlns:a16="http://schemas.microsoft.com/office/drawing/2014/main" id="{D48DD441-A65E-F740-A73E-A2E01F2BB8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57849" y="4713620"/>
                <a:ext cx="440801" cy="3934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</m:sSub>
                        </m:e>
                        <m:sub/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84" name="Content Placeholder 2">
                <a:extLst>
                  <a:ext uri="{FF2B5EF4-FFF2-40B4-BE49-F238E27FC236}">
                    <a16:creationId xmlns:a16="http://schemas.microsoft.com/office/drawing/2014/main" id="{D48DD441-A65E-F740-A73E-A2E01F2BB8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849" y="4713620"/>
                <a:ext cx="440801" cy="393425"/>
              </a:xfrm>
              <a:prstGeom prst="rect">
                <a:avLst/>
              </a:prstGeom>
              <a:blipFill>
                <a:blip r:embed="rId4"/>
                <a:stretch>
                  <a:fillRect r="-13889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27F3186D-2C07-984E-91D3-EAE3D5789891}"/>
              </a:ext>
            </a:extLst>
          </p:cNvPr>
          <p:cNvCxnSpPr>
            <a:cxnSpLocks/>
          </p:cNvCxnSpPr>
          <p:nvPr/>
        </p:nvCxnSpPr>
        <p:spPr>
          <a:xfrm flipV="1">
            <a:off x="3583649" y="4697498"/>
            <a:ext cx="802956" cy="16122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78C72F7-E1C6-B94C-9249-884BAE7A5F6A}"/>
              </a:ext>
            </a:extLst>
          </p:cNvPr>
          <p:cNvCxnSpPr>
            <a:cxnSpLocks/>
          </p:cNvCxnSpPr>
          <p:nvPr/>
        </p:nvCxnSpPr>
        <p:spPr>
          <a:xfrm flipV="1">
            <a:off x="4348487" y="4554365"/>
            <a:ext cx="604310" cy="147847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7BF41660-CD53-974C-ADFA-351561A8B2B8}"/>
              </a:ext>
            </a:extLst>
          </p:cNvPr>
          <p:cNvCxnSpPr>
            <a:cxnSpLocks/>
          </p:cNvCxnSpPr>
          <p:nvPr/>
        </p:nvCxnSpPr>
        <p:spPr>
          <a:xfrm flipV="1">
            <a:off x="4939349" y="4301634"/>
            <a:ext cx="469310" cy="248178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95DDC959-FCA5-3D4E-9F0A-A56F6C10A08E}"/>
              </a:ext>
            </a:extLst>
          </p:cNvPr>
          <p:cNvCxnSpPr>
            <a:cxnSpLocks/>
          </p:cNvCxnSpPr>
          <p:nvPr/>
        </p:nvCxnSpPr>
        <p:spPr>
          <a:xfrm flipV="1">
            <a:off x="5408659" y="4194094"/>
            <a:ext cx="682859" cy="115478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Arc 25">
            <a:extLst>
              <a:ext uri="{FF2B5EF4-FFF2-40B4-BE49-F238E27FC236}">
                <a16:creationId xmlns:a16="http://schemas.microsoft.com/office/drawing/2014/main" id="{88BB62E7-9486-444C-B852-AEF526C67BB2}"/>
              </a:ext>
            </a:extLst>
          </p:cNvPr>
          <p:cNvSpPr/>
          <p:nvPr/>
        </p:nvSpPr>
        <p:spPr>
          <a:xfrm rot="3012629" flipH="1" flipV="1">
            <a:off x="5288590" y="4565523"/>
            <a:ext cx="594556" cy="45719"/>
          </a:xfrm>
          <a:custGeom>
            <a:avLst/>
            <a:gdLst>
              <a:gd name="connsiteX0" fmla="*/ 339844 w 679688"/>
              <a:gd name="connsiteY0" fmla="*/ 0 h 694357"/>
              <a:gd name="connsiteX1" fmla="*/ 679688 w 679688"/>
              <a:gd name="connsiteY1" fmla="*/ 347179 h 694357"/>
              <a:gd name="connsiteX2" fmla="*/ 339844 w 679688"/>
              <a:gd name="connsiteY2" fmla="*/ 347179 h 694357"/>
              <a:gd name="connsiteX3" fmla="*/ 339844 w 679688"/>
              <a:gd name="connsiteY3" fmla="*/ 0 h 694357"/>
              <a:gd name="connsiteX0" fmla="*/ 339844 w 679688"/>
              <a:gd name="connsiteY0" fmla="*/ 0 h 694357"/>
              <a:gd name="connsiteX1" fmla="*/ 679688 w 679688"/>
              <a:gd name="connsiteY1" fmla="*/ 347179 h 694357"/>
              <a:gd name="connsiteX0" fmla="*/ 0 w 339844"/>
              <a:gd name="connsiteY0" fmla="*/ 6631 h 353810"/>
              <a:gd name="connsiteX1" fmla="*/ 339844 w 339844"/>
              <a:gd name="connsiteY1" fmla="*/ 353810 h 353810"/>
              <a:gd name="connsiteX2" fmla="*/ 0 w 339844"/>
              <a:gd name="connsiteY2" fmla="*/ 353810 h 353810"/>
              <a:gd name="connsiteX3" fmla="*/ 0 w 339844"/>
              <a:gd name="connsiteY3" fmla="*/ 6631 h 353810"/>
              <a:gd name="connsiteX0" fmla="*/ 0 w 339844"/>
              <a:gd name="connsiteY0" fmla="*/ 6631 h 353810"/>
              <a:gd name="connsiteX1" fmla="*/ 339844 w 339844"/>
              <a:gd name="connsiteY1" fmla="*/ 353810 h 353810"/>
              <a:gd name="connsiteX0" fmla="*/ 0 w 342253"/>
              <a:gd name="connsiteY0" fmla="*/ 94000 h 441179"/>
              <a:gd name="connsiteX1" fmla="*/ 133396 w 342253"/>
              <a:gd name="connsiteY1" fmla="*/ 20952 h 441179"/>
              <a:gd name="connsiteX2" fmla="*/ 339844 w 342253"/>
              <a:gd name="connsiteY2" fmla="*/ 441179 h 441179"/>
              <a:gd name="connsiteX3" fmla="*/ 0 w 342253"/>
              <a:gd name="connsiteY3" fmla="*/ 441179 h 441179"/>
              <a:gd name="connsiteX4" fmla="*/ 0 w 342253"/>
              <a:gd name="connsiteY4" fmla="*/ 94000 h 441179"/>
              <a:gd name="connsiteX0" fmla="*/ 0 w 342253"/>
              <a:gd name="connsiteY0" fmla="*/ 94000 h 441179"/>
              <a:gd name="connsiteX1" fmla="*/ 339844 w 342253"/>
              <a:gd name="connsiteY1" fmla="*/ 441179 h 441179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63807 w 666216"/>
              <a:gd name="connsiteY1" fmla="*/ 441181 h 441181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63807 w 666216"/>
              <a:gd name="connsiteY1" fmla="*/ 441181 h 441181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1200 w 666216"/>
              <a:gd name="connsiteY1" fmla="*/ 112055 h 441181"/>
              <a:gd name="connsiteX2" fmla="*/ 663807 w 666216"/>
              <a:gd name="connsiteY2" fmla="*/ 441181 h 441181"/>
              <a:gd name="connsiteX0" fmla="*/ 323963 w 666216"/>
              <a:gd name="connsiteY0" fmla="*/ 114308 h 461487"/>
              <a:gd name="connsiteX1" fmla="*/ 457359 w 666216"/>
              <a:gd name="connsiteY1" fmla="*/ 41260 h 461487"/>
              <a:gd name="connsiteX2" fmla="*/ 663807 w 666216"/>
              <a:gd name="connsiteY2" fmla="*/ 461487 h 461487"/>
              <a:gd name="connsiteX3" fmla="*/ 323963 w 666216"/>
              <a:gd name="connsiteY3" fmla="*/ 461487 h 461487"/>
              <a:gd name="connsiteX4" fmla="*/ 323963 w 666216"/>
              <a:gd name="connsiteY4" fmla="*/ 114308 h 461487"/>
              <a:gd name="connsiteX0" fmla="*/ 0 w 666216"/>
              <a:gd name="connsiteY0" fmla="*/ 394740 h 461487"/>
              <a:gd name="connsiteX1" fmla="*/ 61200 w 666216"/>
              <a:gd name="connsiteY1" fmla="*/ 132361 h 461487"/>
              <a:gd name="connsiteX2" fmla="*/ 305761 w 666216"/>
              <a:gd name="connsiteY2" fmla="*/ 14284 h 461487"/>
              <a:gd name="connsiteX3" fmla="*/ 663807 w 666216"/>
              <a:gd name="connsiteY3" fmla="*/ 461487 h 461487"/>
              <a:gd name="connsiteX0" fmla="*/ 323963 w 666216"/>
              <a:gd name="connsiteY0" fmla="*/ 114308 h 461487"/>
              <a:gd name="connsiteX1" fmla="*/ 457359 w 666216"/>
              <a:gd name="connsiteY1" fmla="*/ 41260 h 461487"/>
              <a:gd name="connsiteX2" fmla="*/ 663807 w 666216"/>
              <a:gd name="connsiteY2" fmla="*/ 461487 h 461487"/>
              <a:gd name="connsiteX3" fmla="*/ 323963 w 666216"/>
              <a:gd name="connsiteY3" fmla="*/ 461487 h 461487"/>
              <a:gd name="connsiteX4" fmla="*/ 323963 w 666216"/>
              <a:gd name="connsiteY4" fmla="*/ 114308 h 461487"/>
              <a:gd name="connsiteX0" fmla="*/ 0 w 666216"/>
              <a:gd name="connsiteY0" fmla="*/ 394740 h 461487"/>
              <a:gd name="connsiteX1" fmla="*/ 61200 w 666216"/>
              <a:gd name="connsiteY1" fmla="*/ 132361 h 461487"/>
              <a:gd name="connsiteX2" fmla="*/ 305761 w 666216"/>
              <a:gd name="connsiteY2" fmla="*/ 14284 h 461487"/>
              <a:gd name="connsiteX3" fmla="*/ 470919 w 666216"/>
              <a:gd name="connsiteY3" fmla="*/ 132362 h 461487"/>
              <a:gd name="connsiteX4" fmla="*/ 663807 w 666216"/>
              <a:gd name="connsiteY4" fmla="*/ 461487 h 461487"/>
              <a:gd name="connsiteX0" fmla="*/ 323963 w 666216"/>
              <a:gd name="connsiteY0" fmla="*/ 112112 h 459291"/>
              <a:gd name="connsiteX1" fmla="*/ 457359 w 666216"/>
              <a:gd name="connsiteY1" fmla="*/ 39064 h 459291"/>
              <a:gd name="connsiteX2" fmla="*/ 663807 w 666216"/>
              <a:gd name="connsiteY2" fmla="*/ 459291 h 459291"/>
              <a:gd name="connsiteX3" fmla="*/ 323963 w 666216"/>
              <a:gd name="connsiteY3" fmla="*/ 459291 h 459291"/>
              <a:gd name="connsiteX4" fmla="*/ 323963 w 666216"/>
              <a:gd name="connsiteY4" fmla="*/ 112112 h 459291"/>
              <a:gd name="connsiteX0" fmla="*/ 0 w 666216"/>
              <a:gd name="connsiteY0" fmla="*/ 392544 h 459291"/>
              <a:gd name="connsiteX1" fmla="*/ 64376 w 666216"/>
              <a:gd name="connsiteY1" fmla="*/ 159686 h 459291"/>
              <a:gd name="connsiteX2" fmla="*/ 305761 w 666216"/>
              <a:gd name="connsiteY2" fmla="*/ 12088 h 459291"/>
              <a:gd name="connsiteX3" fmla="*/ 470919 w 666216"/>
              <a:gd name="connsiteY3" fmla="*/ 130166 h 459291"/>
              <a:gd name="connsiteX4" fmla="*/ 663807 w 666216"/>
              <a:gd name="connsiteY4" fmla="*/ 459291 h 459291"/>
              <a:gd name="connsiteX0" fmla="*/ 323963 w 666216"/>
              <a:gd name="connsiteY0" fmla="*/ 110300 h 457479"/>
              <a:gd name="connsiteX1" fmla="*/ 457359 w 666216"/>
              <a:gd name="connsiteY1" fmla="*/ 37252 h 457479"/>
              <a:gd name="connsiteX2" fmla="*/ 663807 w 666216"/>
              <a:gd name="connsiteY2" fmla="*/ 457479 h 457479"/>
              <a:gd name="connsiteX3" fmla="*/ 323963 w 666216"/>
              <a:gd name="connsiteY3" fmla="*/ 457479 h 457479"/>
              <a:gd name="connsiteX4" fmla="*/ 323963 w 666216"/>
              <a:gd name="connsiteY4" fmla="*/ 110300 h 457479"/>
              <a:gd name="connsiteX0" fmla="*/ 0 w 666216"/>
              <a:gd name="connsiteY0" fmla="*/ 390732 h 457479"/>
              <a:gd name="connsiteX1" fmla="*/ 67551 w 666216"/>
              <a:gd name="connsiteY1" fmla="*/ 191436 h 457479"/>
              <a:gd name="connsiteX2" fmla="*/ 305761 w 666216"/>
              <a:gd name="connsiteY2" fmla="*/ 10276 h 457479"/>
              <a:gd name="connsiteX3" fmla="*/ 470919 w 666216"/>
              <a:gd name="connsiteY3" fmla="*/ 128354 h 457479"/>
              <a:gd name="connsiteX4" fmla="*/ 663807 w 666216"/>
              <a:gd name="connsiteY4" fmla="*/ 457479 h 457479"/>
              <a:gd name="connsiteX0" fmla="*/ 323963 w 666216"/>
              <a:gd name="connsiteY0" fmla="*/ 110300 h 617606"/>
              <a:gd name="connsiteX1" fmla="*/ 457359 w 666216"/>
              <a:gd name="connsiteY1" fmla="*/ 37252 h 617606"/>
              <a:gd name="connsiteX2" fmla="*/ 663807 w 666216"/>
              <a:gd name="connsiteY2" fmla="*/ 457479 h 617606"/>
              <a:gd name="connsiteX3" fmla="*/ 323963 w 666216"/>
              <a:gd name="connsiteY3" fmla="*/ 457479 h 617606"/>
              <a:gd name="connsiteX4" fmla="*/ 323963 w 666216"/>
              <a:gd name="connsiteY4" fmla="*/ 110300 h 617606"/>
              <a:gd name="connsiteX0" fmla="*/ 0 w 666216"/>
              <a:gd name="connsiteY0" fmla="*/ 390732 h 617606"/>
              <a:gd name="connsiteX1" fmla="*/ 67551 w 666216"/>
              <a:gd name="connsiteY1" fmla="*/ 191436 h 617606"/>
              <a:gd name="connsiteX2" fmla="*/ 305761 w 666216"/>
              <a:gd name="connsiteY2" fmla="*/ 10276 h 617606"/>
              <a:gd name="connsiteX3" fmla="*/ 470919 w 666216"/>
              <a:gd name="connsiteY3" fmla="*/ 128354 h 617606"/>
              <a:gd name="connsiteX4" fmla="*/ 665250 w 666216"/>
              <a:gd name="connsiteY4" fmla="*/ 617606 h 617606"/>
              <a:gd name="connsiteX0" fmla="*/ 323963 w 674188"/>
              <a:gd name="connsiteY0" fmla="*/ 110300 h 617606"/>
              <a:gd name="connsiteX1" fmla="*/ 457359 w 674188"/>
              <a:gd name="connsiteY1" fmla="*/ 37252 h 617606"/>
              <a:gd name="connsiteX2" fmla="*/ 578398 w 674188"/>
              <a:gd name="connsiteY2" fmla="*/ 264748 h 617606"/>
              <a:gd name="connsiteX3" fmla="*/ 663807 w 674188"/>
              <a:gd name="connsiteY3" fmla="*/ 457479 h 617606"/>
              <a:gd name="connsiteX4" fmla="*/ 323963 w 674188"/>
              <a:gd name="connsiteY4" fmla="*/ 457479 h 617606"/>
              <a:gd name="connsiteX5" fmla="*/ 323963 w 674188"/>
              <a:gd name="connsiteY5" fmla="*/ 110300 h 617606"/>
              <a:gd name="connsiteX0" fmla="*/ 0 w 674188"/>
              <a:gd name="connsiteY0" fmla="*/ 390732 h 617606"/>
              <a:gd name="connsiteX1" fmla="*/ 67551 w 674188"/>
              <a:gd name="connsiteY1" fmla="*/ 191436 h 617606"/>
              <a:gd name="connsiteX2" fmla="*/ 305761 w 674188"/>
              <a:gd name="connsiteY2" fmla="*/ 10276 h 617606"/>
              <a:gd name="connsiteX3" fmla="*/ 470919 w 674188"/>
              <a:gd name="connsiteY3" fmla="*/ 128354 h 617606"/>
              <a:gd name="connsiteX4" fmla="*/ 665250 w 674188"/>
              <a:gd name="connsiteY4" fmla="*/ 617606 h 617606"/>
              <a:gd name="connsiteX0" fmla="*/ 323963 w 674737"/>
              <a:gd name="connsiteY0" fmla="*/ 110300 h 617606"/>
              <a:gd name="connsiteX1" fmla="*/ 457359 w 674737"/>
              <a:gd name="connsiteY1" fmla="*/ 37252 h 617606"/>
              <a:gd name="connsiteX2" fmla="*/ 584713 w 674737"/>
              <a:gd name="connsiteY2" fmla="*/ 234025 h 617606"/>
              <a:gd name="connsiteX3" fmla="*/ 663807 w 674737"/>
              <a:gd name="connsiteY3" fmla="*/ 457479 h 617606"/>
              <a:gd name="connsiteX4" fmla="*/ 323963 w 674737"/>
              <a:gd name="connsiteY4" fmla="*/ 457479 h 617606"/>
              <a:gd name="connsiteX5" fmla="*/ 323963 w 674737"/>
              <a:gd name="connsiteY5" fmla="*/ 110300 h 617606"/>
              <a:gd name="connsiteX0" fmla="*/ 0 w 674737"/>
              <a:gd name="connsiteY0" fmla="*/ 390732 h 617606"/>
              <a:gd name="connsiteX1" fmla="*/ 67551 w 674737"/>
              <a:gd name="connsiteY1" fmla="*/ 191436 h 617606"/>
              <a:gd name="connsiteX2" fmla="*/ 305761 w 674737"/>
              <a:gd name="connsiteY2" fmla="*/ 10276 h 617606"/>
              <a:gd name="connsiteX3" fmla="*/ 470919 w 674737"/>
              <a:gd name="connsiteY3" fmla="*/ 128354 h 617606"/>
              <a:gd name="connsiteX4" fmla="*/ 665250 w 674737"/>
              <a:gd name="connsiteY4" fmla="*/ 617606 h 617606"/>
              <a:gd name="connsiteX0" fmla="*/ 323963 w 674737"/>
              <a:gd name="connsiteY0" fmla="*/ 110300 h 699423"/>
              <a:gd name="connsiteX1" fmla="*/ 457359 w 674737"/>
              <a:gd name="connsiteY1" fmla="*/ 37252 h 699423"/>
              <a:gd name="connsiteX2" fmla="*/ 584713 w 674737"/>
              <a:gd name="connsiteY2" fmla="*/ 234025 h 699423"/>
              <a:gd name="connsiteX3" fmla="*/ 663807 w 674737"/>
              <a:gd name="connsiteY3" fmla="*/ 457479 h 699423"/>
              <a:gd name="connsiteX4" fmla="*/ 323963 w 674737"/>
              <a:gd name="connsiteY4" fmla="*/ 457479 h 699423"/>
              <a:gd name="connsiteX5" fmla="*/ 323963 w 674737"/>
              <a:gd name="connsiteY5" fmla="*/ 110300 h 699423"/>
              <a:gd name="connsiteX0" fmla="*/ 0 w 674737"/>
              <a:gd name="connsiteY0" fmla="*/ 390732 h 699423"/>
              <a:gd name="connsiteX1" fmla="*/ 67551 w 674737"/>
              <a:gd name="connsiteY1" fmla="*/ 191436 h 699423"/>
              <a:gd name="connsiteX2" fmla="*/ 305761 w 674737"/>
              <a:gd name="connsiteY2" fmla="*/ 10276 h 699423"/>
              <a:gd name="connsiteX3" fmla="*/ 470919 w 674737"/>
              <a:gd name="connsiteY3" fmla="*/ 128354 h 699423"/>
              <a:gd name="connsiteX4" fmla="*/ 655003 w 674737"/>
              <a:gd name="connsiteY4" fmla="*/ 699422 h 699423"/>
              <a:gd name="connsiteX0" fmla="*/ 323963 w 674737"/>
              <a:gd name="connsiteY0" fmla="*/ 110300 h 699423"/>
              <a:gd name="connsiteX1" fmla="*/ 457359 w 674737"/>
              <a:gd name="connsiteY1" fmla="*/ 37252 h 699423"/>
              <a:gd name="connsiteX2" fmla="*/ 584713 w 674737"/>
              <a:gd name="connsiteY2" fmla="*/ 234025 h 699423"/>
              <a:gd name="connsiteX3" fmla="*/ 663807 w 674737"/>
              <a:gd name="connsiteY3" fmla="*/ 457479 h 699423"/>
              <a:gd name="connsiteX4" fmla="*/ 323963 w 674737"/>
              <a:gd name="connsiteY4" fmla="*/ 457479 h 699423"/>
              <a:gd name="connsiteX5" fmla="*/ 323963 w 674737"/>
              <a:gd name="connsiteY5" fmla="*/ 110300 h 699423"/>
              <a:gd name="connsiteX0" fmla="*/ 0 w 674737"/>
              <a:gd name="connsiteY0" fmla="*/ 390732 h 699423"/>
              <a:gd name="connsiteX1" fmla="*/ 67551 w 674737"/>
              <a:gd name="connsiteY1" fmla="*/ 191436 h 699423"/>
              <a:gd name="connsiteX2" fmla="*/ 305761 w 674737"/>
              <a:gd name="connsiteY2" fmla="*/ 10276 h 699423"/>
              <a:gd name="connsiteX3" fmla="*/ 470919 w 674737"/>
              <a:gd name="connsiteY3" fmla="*/ 128354 h 699423"/>
              <a:gd name="connsiteX4" fmla="*/ 588355 w 674737"/>
              <a:gd name="connsiteY4" fmla="*/ 404194 h 699423"/>
              <a:gd name="connsiteX5" fmla="*/ 655003 w 674737"/>
              <a:gd name="connsiteY5" fmla="*/ 699422 h 69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4737" h="699423" stroke="0" extrusionOk="0">
                <a:moveTo>
                  <a:pt x="323963" y="110300"/>
                </a:moveTo>
                <a:cubicBezTo>
                  <a:pt x="348843" y="53792"/>
                  <a:pt x="400718" y="-20611"/>
                  <a:pt x="457359" y="37252"/>
                </a:cubicBezTo>
                <a:cubicBezTo>
                  <a:pt x="498510" y="61858"/>
                  <a:pt x="550305" y="163987"/>
                  <a:pt x="584713" y="234025"/>
                </a:cubicBezTo>
                <a:cubicBezTo>
                  <a:pt x="619121" y="304063"/>
                  <a:pt x="704958" y="424221"/>
                  <a:pt x="663807" y="457479"/>
                </a:cubicBezTo>
                <a:lnTo>
                  <a:pt x="323963" y="457479"/>
                </a:lnTo>
                <a:lnTo>
                  <a:pt x="323963" y="110300"/>
                </a:lnTo>
                <a:close/>
              </a:path>
              <a:path w="674737" h="699423" fill="none">
                <a:moveTo>
                  <a:pt x="0" y="390732"/>
                </a:moveTo>
                <a:cubicBezTo>
                  <a:pt x="19199" y="365452"/>
                  <a:pt x="43552" y="223037"/>
                  <a:pt x="67551" y="191436"/>
                </a:cubicBezTo>
                <a:cubicBezTo>
                  <a:pt x="113218" y="135407"/>
                  <a:pt x="205327" y="-44578"/>
                  <a:pt x="305761" y="10276"/>
                </a:cubicBezTo>
                <a:cubicBezTo>
                  <a:pt x="369813" y="12736"/>
                  <a:pt x="411245" y="53820"/>
                  <a:pt x="470919" y="128354"/>
                </a:cubicBezTo>
                <a:cubicBezTo>
                  <a:pt x="517030" y="196150"/>
                  <a:pt x="557674" y="309016"/>
                  <a:pt x="588355" y="404194"/>
                </a:cubicBezTo>
                <a:cubicBezTo>
                  <a:pt x="619036" y="499372"/>
                  <a:pt x="642907" y="652360"/>
                  <a:pt x="655003" y="699422"/>
                </a:cubicBezTo>
              </a:path>
            </a:pathLst>
          </a:cu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41D1538-7613-5F47-AA9F-75010A2B3AD5}"/>
              </a:ext>
            </a:extLst>
          </p:cNvPr>
          <p:cNvSpPr txBox="1"/>
          <p:nvPr/>
        </p:nvSpPr>
        <p:spPr>
          <a:xfrm>
            <a:off x="5408659" y="4755862"/>
            <a:ext cx="30024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far from the distribution of demonstration states; </a:t>
            </a:r>
          </a:p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no guarantees </a:t>
            </a: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27FF8B58-B661-7F4B-8421-74AF91C18721}"/>
              </a:ext>
            </a:extLst>
          </p:cNvPr>
          <p:cNvSpPr/>
          <p:nvPr/>
        </p:nvSpPr>
        <p:spPr>
          <a:xfrm rot="3333924">
            <a:off x="4076435" y="2798642"/>
            <a:ext cx="891502" cy="2420268"/>
          </a:xfrm>
          <a:prstGeom prst="ellipse">
            <a:avLst/>
          </a:prstGeom>
          <a:noFill/>
          <a:ln w="28575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Arc 25">
            <a:extLst>
              <a:ext uri="{FF2B5EF4-FFF2-40B4-BE49-F238E27FC236}">
                <a16:creationId xmlns:a16="http://schemas.microsoft.com/office/drawing/2014/main" id="{66554C3D-7112-E84E-A521-59D6A44773F2}"/>
              </a:ext>
            </a:extLst>
          </p:cNvPr>
          <p:cNvSpPr/>
          <p:nvPr/>
        </p:nvSpPr>
        <p:spPr>
          <a:xfrm rot="20587058" flipH="1">
            <a:off x="5464395" y="3595975"/>
            <a:ext cx="594556" cy="45719"/>
          </a:xfrm>
          <a:custGeom>
            <a:avLst/>
            <a:gdLst>
              <a:gd name="connsiteX0" fmla="*/ 339844 w 679688"/>
              <a:gd name="connsiteY0" fmla="*/ 0 h 694357"/>
              <a:gd name="connsiteX1" fmla="*/ 679688 w 679688"/>
              <a:gd name="connsiteY1" fmla="*/ 347179 h 694357"/>
              <a:gd name="connsiteX2" fmla="*/ 339844 w 679688"/>
              <a:gd name="connsiteY2" fmla="*/ 347179 h 694357"/>
              <a:gd name="connsiteX3" fmla="*/ 339844 w 679688"/>
              <a:gd name="connsiteY3" fmla="*/ 0 h 694357"/>
              <a:gd name="connsiteX0" fmla="*/ 339844 w 679688"/>
              <a:gd name="connsiteY0" fmla="*/ 0 h 694357"/>
              <a:gd name="connsiteX1" fmla="*/ 679688 w 679688"/>
              <a:gd name="connsiteY1" fmla="*/ 347179 h 694357"/>
              <a:gd name="connsiteX0" fmla="*/ 0 w 339844"/>
              <a:gd name="connsiteY0" fmla="*/ 6631 h 353810"/>
              <a:gd name="connsiteX1" fmla="*/ 339844 w 339844"/>
              <a:gd name="connsiteY1" fmla="*/ 353810 h 353810"/>
              <a:gd name="connsiteX2" fmla="*/ 0 w 339844"/>
              <a:gd name="connsiteY2" fmla="*/ 353810 h 353810"/>
              <a:gd name="connsiteX3" fmla="*/ 0 w 339844"/>
              <a:gd name="connsiteY3" fmla="*/ 6631 h 353810"/>
              <a:gd name="connsiteX0" fmla="*/ 0 w 339844"/>
              <a:gd name="connsiteY0" fmla="*/ 6631 h 353810"/>
              <a:gd name="connsiteX1" fmla="*/ 339844 w 339844"/>
              <a:gd name="connsiteY1" fmla="*/ 353810 h 353810"/>
              <a:gd name="connsiteX0" fmla="*/ 0 w 342253"/>
              <a:gd name="connsiteY0" fmla="*/ 94000 h 441179"/>
              <a:gd name="connsiteX1" fmla="*/ 133396 w 342253"/>
              <a:gd name="connsiteY1" fmla="*/ 20952 h 441179"/>
              <a:gd name="connsiteX2" fmla="*/ 339844 w 342253"/>
              <a:gd name="connsiteY2" fmla="*/ 441179 h 441179"/>
              <a:gd name="connsiteX3" fmla="*/ 0 w 342253"/>
              <a:gd name="connsiteY3" fmla="*/ 441179 h 441179"/>
              <a:gd name="connsiteX4" fmla="*/ 0 w 342253"/>
              <a:gd name="connsiteY4" fmla="*/ 94000 h 441179"/>
              <a:gd name="connsiteX0" fmla="*/ 0 w 342253"/>
              <a:gd name="connsiteY0" fmla="*/ 94000 h 441179"/>
              <a:gd name="connsiteX1" fmla="*/ 339844 w 342253"/>
              <a:gd name="connsiteY1" fmla="*/ 441179 h 441179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63807 w 666216"/>
              <a:gd name="connsiteY1" fmla="*/ 441181 h 441181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63807 w 666216"/>
              <a:gd name="connsiteY1" fmla="*/ 441181 h 441181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1200 w 666216"/>
              <a:gd name="connsiteY1" fmla="*/ 112055 h 441181"/>
              <a:gd name="connsiteX2" fmla="*/ 663807 w 666216"/>
              <a:gd name="connsiteY2" fmla="*/ 441181 h 441181"/>
              <a:gd name="connsiteX0" fmla="*/ 323963 w 666216"/>
              <a:gd name="connsiteY0" fmla="*/ 114308 h 461487"/>
              <a:gd name="connsiteX1" fmla="*/ 457359 w 666216"/>
              <a:gd name="connsiteY1" fmla="*/ 41260 h 461487"/>
              <a:gd name="connsiteX2" fmla="*/ 663807 w 666216"/>
              <a:gd name="connsiteY2" fmla="*/ 461487 h 461487"/>
              <a:gd name="connsiteX3" fmla="*/ 323963 w 666216"/>
              <a:gd name="connsiteY3" fmla="*/ 461487 h 461487"/>
              <a:gd name="connsiteX4" fmla="*/ 323963 w 666216"/>
              <a:gd name="connsiteY4" fmla="*/ 114308 h 461487"/>
              <a:gd name="connsiteX0" fmla="*/ 0 w 666216"/>
              <a:gd name="connsiteY0" fmla="*/ 394740 h 461487"/>
              <a:gd name="connsiteX1" fmla="*/ 61200 w 666216"/>
              <a:gd name="connsiteY1" fmla="*/ 132361 h 461487"/>
              <a:gd name="connsiteX2" fmla="*/ 305761 w 666216"/>
              <a:gd name="connsiteY2" fmla="*/ 14284 h 461487"/>
              <a:gd name="connsiteX3" fmla="*/ 663807 w 666216"/>
              <a:gd name="connsiteY3" fmla="*/ 461487 h 461487"/>
              <a:gd name="connsiteX0" fmla="*/ 323963 w 666216"/>
              <a:gd name="connsiteY0" fmla="*/ 114308 h 461487"/>
              <a:gd name="connsiteX1" fmla="*/ 457359 w 666216"/>
              <a:gd name="connsiteY1" fmla="*/ 41260 h 461487"/>
              <a:gd name="connsiteX2" fmla="*/ 663807 w 666216"/>
              <a:gd name="connsiteY2" fmla="*/ 461487 h 461487"/>
              <a:gd name="connsiteX3" fmla="*/ 323963 w 666216"/>
              <a:gd name="connsiteY3" fmla="*/ 461487 h 461487"/>
              <a:gd name="connsiteX4" fmla="*/ 323963 w 666216"/>
              <a:gd name="connsiteY4" fmla="*/ 114308 h 461487"/>
              <a:gd name="connsiteX0" fmla="*/ 0 w 666216"/>
              <a:gd name="connsiteY0" fmla="*/ 394740 h 461487"/>
              <a:gd name="connsiteX1" fmla="*/ 61200 w 666216"/>
              <a:gd name="connsiteY1" fmla="*/ 132361 h 461487"/>
              <a:gd name="connsiteX2" fmla="*/ 305761 w 666216"/>
              <a:gd name="connsiteY2" fmla="*/ 14284 h 461487"/>
              <a:gd name="connsiteX3" fmla="*/ 470919 w 666216"/>
              <a:gd name="connsiteY3" fmla="*/ 132362 h 461487"/>
              <a:gd name="connsiteX4" fmla="*/ 663807 w 666216"/>
              <a:gd name="connsiteY4" fmla="*/ 461487 h 461487"/>
              <a:gd name="connsiteX0" fmla="*/ 323963 w 666216"/>
              <a:gd name="connsiteY0" fmla="*/ 112112 h 459291"/>
              <a:gd name="connsiteX1" fmla="*/ 457359 w 666216"/>
              <a:gd name="connsiteY1" fmla="*/ 39064 h 459291"/>
              <a:gd name="connsiteX2" fmla="*/ 663807 w 666216"/>
              <a:gd name="connsiteY2" fmla="*/ 459291 h 459291"/>
              <a:gd name="connsiteX3" fmla="*/ 323963 w 666216"/>
              <a:gd name="connsiteY3" fmla="*/ 459291 h 459291"/>
              <a:gd name="connsiteX4" fmla="*/ 323963 w 666216"/>
              <a:gd name="connsiteY4" fmla="*/ 112112 h 459291"/>
              <a:gd name="connsiteX0" fmla="*/ 0 w 666216"/>
              <a:gd name="connsiteY0" fmla="*/ 392544 h 459291"/>
              <a:gd name="connsiteX1" fmla="*/ 64376 w 666216"/>
              <a:gd name="connsiteY1" fmla="*/ 159686 h 459291"/>
              <a:gd name="connsiteX2" fmla="*/ 305761 w 666216"/>
              <a:gd name="connsiteY2" fmla="*/ 12088 h 459291"/>
              <a:gd name="connsiteX3" fmla="*/ 470919 w 666216"/>
              <a:gd name="connsiteY3" fmla="*/ 130166 h 459291"/>
              <a:gd name="connsiteX4" fmla="*/ 663807 w 666216"/>
              <a:gd name="connsiteY4" fmla="*/ 459291 h 459291"/>
              <a:gd name="connsiteX0" fmla="*/ 323963 w 666216"/>
              <a:gd name="connsiteY0" fmla="*/ 110300 h 457479"/>
              <a:gd name="connsiteX1" fmla="*/ 457359 w 666216"/>
              <a:gd name="connsiteY1" fmla="*/ 37252 h 457479"/>
              <a:gd name="connsiteX2" fmla="*/ 663807 w 666216"/>
              <a:gd name="connsiteY2" fmla="*/ 457479 h 457479"/>
              <a:gd name="connsiteX3" fmla="*/ 323963 w 666216"/>
              <a:gd name="connsiteY3" fmla="*/ 457479 h 457479"/>
              <a:gd name="connsiteX4" fmla="*/ 323963 w 666216"/>
              <a:gd name="connsiteY4" fmla="*/ 110300 h 457479"/>
              <a:gd name="connsiteX0" fmla="*/ 0 w 666216"/>
              <a:gd name="connsiteY0" fmla="*/ 390732 h 457479"/>
              <a:gd name="connsiteX1" fmla="*/ 67551 w 666216"/>
              <a:gd name="connsiteY1" fmla="*/ 191436 h 457479"/>
              <a:gd name="connsiteX2" fmla="*/ 305761 w 666216"/>
              <a:gd name="connsiteY2" fmla="*/ 10276 h 457479"/>
              <a:gd name="connsiteX3" fmla="*/ 470919 w 666216"/>
              <a:gd name="connsiteY3" fmla="*/ 128354 h 457479"/>
              <a:gd name="connsiteX4" fmla="*/ 663807 w 666216"/>
              <a:gd name="connsiteY4" fmla="*/ 457479 h 457479"/>
              <a:gd name="connsiteX0" fmla="*/ 323963 w 666216"/>
              <a:gd name="connsiteY0" fmla="*/ 110300 h 617606"/>
              <a:gd name="connsiteX1" fmla="*/ 457359 w 666216"/>
              <a:gd name="connsiteY1" fmla="*/ 37252 h 617606"/>
              <a:gd name="connsiteX2" fmla="*/ 663807 w 666216"/>
              <a:gd name="connsiteY2" fmla="*/ 457479 h 617606"/>
              <a:gd name="connsiteX3" fmla="*/ 323963 w 666216"/>
              <a:gd name="connsiteY3" fmla="*/ 457479 h 617606"/>
              <a:gd name="connsiteX4" fmla="*/ 323963 w 666216"/>
              <a:gd name="connsiteY4" fmla="*/ 110300 h 617606"/>
              <a:gd name="connsiteX0" fmla="*/ 0 w 666216"/>
              <a:gd name="connsiteY0" fmla="*/ 390732 h 617606"/>
              <a:gd name="connsiteX1" fmla="*/ 67551 w 666216"/>
              <a:gd name="connsiteY1" fmla="*/ 191436 h 617606"/>
              <a:gd name="connsiteX2" fmla="*/ 305761 w 666216"/>
              <a:gd name="connsiteY2" fmla="*/ 10276 h 617606"/>
              <a:gd name="connsiteX3" fmla="*/ 470919 w 666216"/>
              <a:gd name="connsiteY3" fmla="*/ 128354 h 617606"/>
              <a:gd name="connsiteX4" fmla="*/ 665250 w 666216"/>
              <a:gd name="connsiteY4" fmla="*/ 617606 h 617606"/>
              <a:gd name="connsiteX0" fmla="*/ 323963 w 674188"/>
              <a:gd name="connsiteY0" fmla="*/ 110300 h 617606"/>
              <a:gd name="connsiteX1" fmla="*/ 457359 w 674188"/>
              <a:gd name="connsiteY1" fmla="*/ 37252 h 617606"/>
              <a:gd name="connsiteX2" fmla="*/ 578398 w 674188"/>
              <a:gd name="connsiteY2" fmla="*/ 264748 h 617606"/>
              <a:gd name="connsiteX3" fmla="*/ 663807 w 674188"/>
              <a:gd name="connsiteY3" fmla="*/ 457479 h 617606"/>
              <a:gd name="connsiteX4" fmla="*/ 323963 w 674188"/>
              <a:gd name="connsiteY4" fmla="*/ 457479 h 617606"/>
              <a:gd name="connsiteX5" fmla="*/ 323963 w 674188"/>
              <a:gd name="connsiteY5" fmla="*/ 110300 h 617606"/>
              <a:gd name="connsiteX0" fmla="*/ 0 w 674188"/>
              <a:gd name="connsiteY0" fmla="*/ 390732 h 617606"/>
              <a:gd name="connsiteX1" fmla="*/ 67551 w 674188"/>
              <a:gd name="connsiteY1" fmla="*/ 191436 h 617606"/>
              <a:gd name="connsiteX2" fmla="*/ 305761 w 674188"/>
              <a:gd name="connsiteY2" fmla="*/ 10276 h 617606"/>
              <a:gd name="connsiteX3" fmla="*/ 470919 w 674188"/>
              <a:gd name="connsiteY3" fmla="*/ 128354 h 617606"/>
              <a:gd name="connsiteX4" fmla="*/ 665250 w 674188"/>
              <a:gd name="connsiteY4" fmla="*/ 617606 h 617606"/>
              <a:gd name="connsiteX0" fmla="*/ 323963 w 674737"/>
              <a:gd name="connsiteY0" fmla="*/ 110300 h 617606"/>
              <a:gd name="connsiteX1" fmla="*/ 457359 w 674737"/>
              <a:gd name="connsiteY1" fmla="*/ 37252 h 617606"/>
              <a:gd name="connsiteX2" fmla="*/ 584713 w 674737"/>
              <a:gd name="connsiteY2" fmla="*/ 234025 h 617606"/>
              <a:gd name="connsiteX3" fmla="*/ 663807 w 674737"/>
              <a:gd name="connsiteY3" fmla="*/ 457479 h 617606"/>
              <a:gd name="connsiteX4" fmla="*/ 323963 w 674737"/>
              <a:gd name="connsiteY4" fmla="*/ 457479 h 617606"/>
              <a:gd name="connsiteX5" fmla="*/ 323963 w 674737"/>
              <a:gd name="connsiteY5" fmla="*/ 110300 h 617606"/>
              <a:gd name="connsiteX0" fmla="*/ 0 w 674737"/>
              <a:gd name="connsiteY0" fmla="*/ 390732 h 617606"/>
              <a:gd name="connsiteX1" fmla="*/ 67551 w 674737"/>
              <a:gd name="connsiteY1" fmla="*/ 191436 h 617606"/>
              <a:gd name="connsiteX2" fmla="*/ 305761 w 674737"/>
              <a:gd name="connsiteY2" fmla="*/ 10276 h 617606"/>
              <a:gd name="connsiteX3" fmla="*/ 470919 w 674737"/>
              <a:gd name="connsiteY3" fmla="*/ 128354 h 617606"/>
              <a:gd name="connsiteX4" fmla="*/ 665250 w 674737"/>
              <a:gd name="connsiteY4" fmla="*/ 617606 h 617606"/>
              <a:gd name="connsiteX0" fmla="*/ 323963 w 674737"/>
              <a:gd name="connsiteY0" fmla="*/ 110300 h 699423"/>
              <a:gd name="connsiteX1" fmla="*/ 457359 w 674737"/>
              <a:gd name="connsiteY1" fmla="*/ 37252 h 699423"/>
              <a:gd name="connsiteX2" fmla="*/ 584713 w 674737"/>
              <a:gd name="connsiteY2" fmla="*/ 234025 h 699423"/>
              <a:gd name="connsiteX3" fmla="*/ 663807 w 674737"/>
              <a:gd name="connsiteY3" fmla="*/ 457479 h 699423"/>
              <a:gd name="connsiteX4" fmla="*/ 323963 w 674737"/>
              <a:gd name="connsiteY4" fmla="*/ 457479 h 699423"/>
              <a:gd name="connsiteX5" fmla="*/ 323963 w 674737"/>
              <a:gd name="connsiteY5" fmla="*/ 110300 h 699423"/>
              <a:gd name="connsiteX0" fmla="*/ 0 w 674737"/>
              <a:gd name="connsiteY0" fmla="*/ 390732 h 699423"/>
              <a:gd name="connsiteX1" fmla="*/ 67551 w 674737"/>
              <a:gd name="connsiteY1" fmla="*/ 191436 h 699423"/>
              <a:gd name="connsiteX2" fmla="*/ 305761 w 674737"/>
              <a:gd name="connsiteY2" fmla="*/ 10276 h 699423"/>
              <a:gd name="connsiteX3" fmla="*/ 470919 w 674737"/>
              <a:gd name="connsiteY3" fmla="*/ 128354 h 699423"/>
              <a:gd name="connsiteX4" fmla="*/ 655003 w 674737"/>
              <a:gd name="connsiteY4" fmla="*/ 699422 h 699423"/>
              <a:gd name="connsiteX0" fmla="*/ 323963 w 674737"/>
              <a:gd name="connsiteY0" fmla="*/ 110300 h 699423"/>
              <a:gd name="connsiteX1" fmla="*/ 457359 w 674737"/>
              <a:gd name="connsiteY1" fmla="*/ 37252 h 699423"/>
              <a:gd name="connsiteX2" fmla="*/ 584713 w 674737"/>
              <a:gd name="connsiteY2" fmla="*/ 234025 h 699423"/>
              <a:gd name="connsiteX3" fmla="*/ 663807 w 674737"/>
              <a:gd name="connsiteY3" fmla="*/ 457479 h 699423"/>
              <a:gd name="connsiteX4" fmla="*/ 323963 w 674737"/>
              <a:gd name="connsiteY4" fmla="*/ 457479 h 699423"/>
              <a:gd name="connsiteX5" fmla="*/ 323963 w 674737"/>
              <a:gd name="connsiteY5" fmla="*/ 110300 h 699423"/>
              <a:gd name="connsiteX0" fmla="*/ 0 w 674737"/>
              <a:gd name="connsiteY0" fmla="*/ 390732 h 699423"/>
              <a:gd name="connsiteX1" fmla="*/ 67551 w 674737"/>
              <a:gd name="connsiteY1" fmla="*/ 191436 h 699423"/>
              <a:gd name="connsiteX2" fmla="*/ 305761 w 674737"/>
              <a:gd name="connsiteY2" fmla="*/ 10276 h 699423"/>
              <a:gd name="connsiteX3" fmla="*/ 470919 w 674737"/>
              <a:gd name="connsiteY3" fmla="*/ 128354 h 699423"/>
              <a:gd name="connsiteX4" fmla="*/ 588355 w 674737"/>
              <a:gd name="connsiteY4" fmla="*/ 404194 h 699423"/>
              <a:gd name="connsiteX5" fmla="*/ 655003 w 674737"/>
              <a:gd name="connsiteY5" fmla="*/ 699422 h 69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4737" h="699423" stroke="0" extrusionOk="0">
                <a:moveTo>
                  <a:pt x="323963" y="110300"/>
                </a:moveTo>
                <a:cubicBezTo>
                  <a:pt x="348843" y="53792"/>
                  <a:pt x="400718" y="-20611"/>
                  <a:pt x="457359" y="37252"/>
                </a:cubicBezTo>
                <a:cubicBezTo>
                  <a:pt x="498510" y="61858"/>
                  <a:pt x="550305" y="163987"/>
                  <a:pt x="584713" y="234025"/>
                </a:cubicBezTo>
                <a:cubicBezTo>
                  <a:pt x="619121" y="304063"/>
                  <a:pt x="704958" y="424221"/>
                  <a:pt x="663807" y="457479"/>
                </a:cubicBezTo>
                <a:lnTo>
                  <a:pt x="323963" y="457479"/>
                </a:lnTo>
                <a:lnTo>
                  <a:pt x="323963" y="110300"/>
                </a:lnTo>
                <a:close/>
              </a:path>
              <a:path w="674737" h="699423" fill="none">
                <a:moveTo>
                  <a:pt x="0" y="390732"/>
                </a:moveTo>
                <a:cubicBezTo>
                  <a:pt x="19199" y="365452"/>
                  <a:pt x="43552" y="223037"/>
                  <a:pt x="67551" y="191436"/>
                </a:cubicBezTo>
                <a:cubicBezTo>
                  <a:pt x="113218" y="135407"/>
                  <a:pt x="205327" y="-44578"/>
                  <a:pt x="305761" y="10276"/>
                </a:cubicBezTo>
                <a:cubicBezTo>
                  <a:pt x="369813" y="12736"/>
                  <a:pt x="411245" y="53820"/>
                  <a:pt x="470919" y="128354"/>
                </a:cubicBezTo>
                <a:cubicBezTo>
                  <a:pt x="517030" y="196150"/>
                  <a:pt x="557674" y="309016"/>
                  <a:pt x="588355" y="404194"/>
                </a:cubicBezTo>
                <a:cubicBezTo>
                  <a:pt x="619036" y="499372"/>
                  <a:pt x="642907" y="652360"/>
                  <a:pt x="655003" y="699422"/>
                </a:cubicBezTo>
              </a:path>
            </a:pathLst>
          </a:cu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89F79DD7-6A69-8A45-B0E0-CCA5FB5D4288}"/>
                  </a:ext>
                </a:extLst>
              </p:cNvPr>
              <p:cNvSpPr txBox="1"/>
              <p:nvPr/>
            </p:nvSpPr>
            <p:spPr>
              <a:xfrm>
                <a:off x="5953517" y="3189053"/>
                <a:ext cx="213249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demonstration states set:=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𝒰</m:t>
                    </m:r>
                  </m:oMath>
                </a14:m>
                <a:endParaRPr lang="en-US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89F79DD7-6A69-8A45-B0E0-CCA5FB5D42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3517" y="3189053"/>
                <a:ext cx="2132491" cy="769441"/>
              </a:xfrm>
              <a:prstGeom prst="rect">
                <a:avLst/>
              </a:prstGeom>
              <a:blipFill>
                <a:blip r:embed="rId5"/>
                <a:stretch>
                  <a:fillRect t="-3226" b="-1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649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83" grpId="0" animBg="1"/>
      <p:bldP spid="84" grpId="0"/>
      <p:bldP spid="100" grpId="0" animBg="1"/>
      <p:bldP spid="101" grpId="0"/>
      <p:bldP spid="103" grpId="0" animBg="1"/>
      <p:bldP spid="104" grpId="0" animBg="1"/>
      <p:bldP spid="10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EAEB4-BC1C-BF48-BC51-8F1D36AA5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Another Attempt: Learning Value Functions from Demonstrations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39FFF0-8BEA-A941-8C62-EED523DB1E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0050" y="868994"/>
                <a:ext cx="8563356" cy="4563836"/>
              </a:xfrm>
            </p:spPr>
            <p:txBody>
              <a:bodyPr/>
              <a:lstStyle/>
              <a:p>
                <a:r>
                  <a:rPr lang="en-US" dirty="0"/>
                  <a:t> Recall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:=</m:t>
                    </m:r>
                  </m:oMath>
                </a14:m>
                <a:r>
                  <a:rPr lang="en-US" dirty="0"/>
                  <a:t> total payoff of expert policy starting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 </m:t>
                    </m:r>
                  </m:oMath>
                </a14:m>
                <a:r>
                  <a:rPr lang="en-US" dirty="0"/>
                  <a:t> demonstration states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𝒰</m:t>
                    </m:r>
                  </m:oMath>
                </a14:m>
                <a:r>
                  <a:rPr lang="en-US" dirty="0"/>
                  <a:t>, we know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 Attempt: learn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 by supervised learning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𝒰</m:t>
                    </m:r>
                  </m:oMath>
                </a14:m>
                <a:endParaRPr lang="en-US" dirty="0"/>
              </a:p>
              <a:p>
                <a:r>
                  <a:rPr lang="en-US" dirty="0"/>
                  <a:t> Same issue: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dirty="0"/>
                  <a:t> extrapolates falsely outside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𝒰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39FFF0-8BEA-A941-8C62-EED523DB1E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0050" y="868994"/>
                <a:ext cx="8563356" cy="4563836"/>
              </a:xfrm>
              <a:blipFill>
                <a:blip r:embed="rId3"/>
                <a:stretch>
                  <a:fillRect l="-593" t="-1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95EEEDF-2647-324B-BDF4-2F9FC496C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10" y="2579991"/>
            <a:ext cx="4897232" cy="324207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D91A645-900D-C84F-ACE3-110AD060C4CA}"/>
              </a:ext>
            </a:extLst>
          </p:cNvPr>
          <p:cNvSpPr txBox="1">
            <a:spLocks/>
          </p:cNvSpPr>
          <p:nvPr/>
        </p:nvSpPr>
        <p:spPr>
          <a:xfrm>
            <a:off x="1643517" y="2591566"/>
            <a:ext cx="874814" cy="393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goal</a:t>
            </a:r>
          </a:p>
        </p:txBody>
      </p:sp>
      <p:sp>
        <p:nvSpPr>
          <p:cNvPr id="6" name="Arc 25">
            <a:extLst>
              <a:ext uri="{FF2B5EF4-FFF2-40B4-BE49-F238E27FC236}">
                <a16:creationId xmlns:a16="http://schemas.microsoft.com/office/drawing/2014/main" id="{5A072B45-429C-4448-BE59-8D9CC39FC673}"/>
              </a:ext>
            </a:extLst>
          </p:cNvPr>
          <p:cNvSpPr/>
          <p:nvPr/>
        </p:nvSpPr>
        <p:spPr>
          <a:xfrm rot="16200000" flipH="1">
            <a:off x="1613443" y="3270250"/>
            <a:ext cx="707589" cy="45719"/>
          </a:xfrm>
          <a:custGeom>
            <a:avLst/>
            <a:gdLst>
              <a:gd name="connsiteX0" fmla="*/ 339844 w 679688"/>
              <a:gd name="connsiteY0" fmla="*/ 0 h 694357"/>
              <a:gd name="connsiteX1" fmla="*/ 679688 w 679688"/>
              <a:gd name="connsiteY1" fmla="*/ 347179 h 694357"/>
              <a:gd name="connsiteX2" fmla="*/ 339844 w 679688"/>
              <a:gd name="connsiteY2" fmla="*/ 347179 h 694357"/>
              <a:gd name="connsiteX3" fmla="*/ 339844 w 679688"/>
              <a:gd name="connsiteY3" fmla="*/ 0 h 694357"/>
              <a:gd name="connsiteX0" fmla="*/ 339844 w 679688"/>
              <a:gd name="connsiteY0" fmla="*/ 0 h 694357"/>
              <a:gd name="connsiteX1" fmla="*/ 679688 w 679688"/>
              <a:gd name="connsiteY1" fmla="*/ 347179 h 694357"/>
              <a:gd name="connsiteX0" fmla="*/ 0 w 339844"/>
              <a:gd name="connsiteY0" fmla="*/ 6631 h 353810"/>
              <a:gd name="connsiteX1" fmla="*/ 339844 w 339844"/>
              <a:gd name="connsiteY1" fmla="*/ 353810 h 353810"/>
              <a:gd name="connsiteX2" fmla="*/ 0 w 339844"/>
              <a:gd name="connsiteY2" fmla="*/ 353810 h 353810"/>
              <a:gd name="connsiteX3" fmla="*/ 0 w 339844"/>
              <a:gd name="connsiteY3" fmla="*/ 6631 h 353810"/>
              <a:gd name="connsiteX0" fmla="*/ 0 w 339844"/>
              <a:gd name="connsiteY0" fmla="*/ 6631 h 353810"/>
              <a:gd name="connsiteX1" fmla="*/ 339844 w 339844"/>
              <a:gd name="connsiteY1" fmla="*/ 353810 h 353810"/>
              <a:gd name="connsiteX0" fmla="*/ 0 w 342253"/>
              <a:gd name="connsiteY0" fmla="*/ 94000 h 441179"/>
              <a:gd name="connsiteX1" fmla="*/ 133396 w 342253"/>
              <a:gd name="connsiteY1" fmla="*/ 20952 h 441179"/>
              <a:gd name="connsiteX2" fmla="*/ 339844 w 342253"/>
              <a:gd name="connsiteY2" fmla="*/ 441179 h 441179"/>
              <a:gd name="connsiteX3" fmla="*/ 0 w 342253"/>
              <a:gd name="connsiteY3" fmla="*/ 441179 h 441179"/>
              <a:gd name="connsiteX4" fmla="*/ 0 w 342253"/>
              <a:gd name="connsiteY4" fmla="*/ 94000 h 441179"/>
              <a:gd name="connsiteX0" fmla="*/ 0 w 342253"/>
              <a:gd name="connsiteY0" fmla="*/ 94000 h 441179"/>
              <a:gd name="connsiteX1" fmla="*/ 339844 w 342253"/>
              <a:gd name="connsiteY1" fmla="*/ 441179 h 441179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63807 w 666216"/>
              <a:gd name="connsiteY1" fmla="*/ 441181 h 441181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63807 w 666216"/>
              <a:gd name="connsiteY1" fmla="*/ 441181 h 441181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1200 w 666216"/>
              <a:gd name="connsiteY1" fmla="*/ 112055 h 441181"/>
              <a:gd name="connsiteX2" fmla="*/ 663807 w 666216"/>
              <a:gd name="connsiteY2" fmla="*/ 441181 h 441181"/>
              <a:gd name="connsiteX0" fmla="*/ 323963 w 666216"/>
              <a:gd name="connsiteY0" fmla="*/ 114308 h 461487"/>
              <a:gd name="connsiteX1" fmla="*/ 457359 w 666216"/>
              <a:gd name="connsiteY1" fmla="*/ 41260 h 461487"/>
              <a:gd name="connsiteX2" fmla="*/ 663807 w 666216"/>
              <a:gd name="connsiteY2" fmla="*/ 461487 h 461487"/>
              <a:gd name="connsiteX3" fmla="*/ 323963 w 666216"/>
              <a:gd name="connsiteY3" fmla="*/ 461487 h 461487"/>
              <a:gd name="connsiteX4" fmla="*/ 323963 w 666216"/>
              <a:gd name="connsiteY4" fmla="*/ 114308 h 461487"/>
              <a:gd name="connsiteX0" fmla="*/ 0 w 666216"/>
              <a:gd name="connsiteY0" fmla="*/ 394740 h 461487"/>
              <a:gd name="connsiteX1" fmla="*/ 61200 w 666216"/>
              <a:gd name="connsiteY1" fmla="*/ 132361 h 461487"/>
              <a:gd name="connsiteX2" fmla="*/ 305761 w 666216"/>
              <a:gd name="connsiteY2" fmla="*/ 14284 h 461487"/>
              <a:gd name="connsiteX3" fmla="*/ 663807 w 666216"/>
              <a:gd name="connsiteY3" fmla="*/ 461487 h 461487"/>
              <a:gd name="connsiteX0" fmla="*/ 323963 w 666216"/>
              <a:gd name="connsiteY0" fmla="*/ 114308 h 461487"/>
              <a:gd name="connsiteX1" fmla="*/ 457359 w 666216"/>
              <a:gd name="connsiteY1" fmla="*/ 41260 h 461487"/>
              <a:gd name="connsiteX2" fmla="*/ 663807 w 666216"/>
              <a:gd name="connsiteY2" fmla="*/ 461487 h 461487"/>
              <a:gd name="connsiteX3" fmla="*/ 323963 w 666216"/>
              <a:gd name="connsiteY3" fmla="*/ 461487 h 461487"/>
              <a:gd name="connsiteX4" fmla="*/ 323963 w 666216"/>
              <a:gd name="connsiteY4" fmla="*/ 114308 h 461487"/>
              <a:gd name="connsiteX0" fmla="*/ 0 w 666216"/>
              <a:gd name="connsiteY0" fmla="*/ 394740 h 461487"/>
              <a:gd name="connsiteX1" fmla="*/ 61200 w 666216"/>
              <a:gd name="connsiteY1" fmla="*/ 132361 h 461487"/>
              <a:gd name="connsiteX2" fmla="*/ 305761 w 666216"/>
              <a:gd name="connsiteY2" fmla="*/ 14284 h 461487"/>
              <a:gd name="connsiteX3" fmla="*/ 470919 w 666216"/>
              <a:gd name="connsiteY3" fmla="*/ 132362 h 461487"/>
              <a:gd name="connsiteX4" fmla="*/ 663807 w 666216"/>
              <a:gd name="connsiteY4" fmla="*/ 461487 h 461487"/>
              <a:gd name="connsiteX0" fmla="*/ 323963 w 666216"/>
              <a:gd name="connsiteY0" fmla="*/ 112112 h 459291"/>
              <a:gd name="connsiteX1" fmla="*/ 457359 w 666216"/>
              <a:gd name="connsiteY1" fmla="*/ 39064 h 459291"/>
              <a:gd name="connsiteX2" fmla="*/ 663807 w 666216"/>
              <a:gd name="connsiteY2" fmla="*/ 459291 h 459291"/>
              <a:gd name="connsiteX3" fmla="*/ 323963 w 666216"/>
              <a:gd name="connsiteY3" fmla="*/ 459291 h 459291"/>
              <a:gd name="connsiteX4" fmla="*/ 323963 w 666216"/>
              <a:gd name="connsiteY4" fmla="*/ 112112 h 459291"/>
              <a:gd name="connsiteX0" fmla="*/ 0 w 666216"/>
              <a:gd name="connsiteY0" fmla="*/ 392544 h 459291"/>
              <a:gd name="connsiteX1" fmla="*/ 64376 w 666216"/>
              <a:gd name="connsiteY1" fmla="*/ 159686 h 459291"/>
              <a:gd name="connsiteX2" fmla="*/ 305761 w 666216"/>
              <a:gd name="connsiteY2" fmla="*/ 12088 h 459291"/>
              <a:gd name="connsiteX3" fmla="*/ 470919 w 666216"/>
              <a:gd name="connsiteY3" fmla="*/ 130166 h 459291"/>
              <a:gd name="connsiteX4" fmla="*/ 663807 w 666216"/>
              <a:gd name="connsiteY4" fmla="*/ 459291 h 459291"/>
              <a:gd name="connsiteX0" fmla="*/ 323963 w 666216"/>
              <a:gd name="connsiteY0" fmla="*/ 110300 h 457479"/>
              <a:gd name="connsiteX1" fmla="*/ 457359 w 666216"/>
              <a:gd name="connsiteY1" fmla="*/ 37252 h 457479"/>
              <a:gd name="connsiteX2" fmla="*/ 663807 w 666216"/>
              <a:gd name="connsiteY2" fmla="*/ 457479 h 457479"/>
              <a:gd name="connsiteX3" fmla="*/ 323963 w 666216"/>
              <a:gd name="connsiteY3" fmla="*/ 457479 h 457479"/>
              <a:gd name="connsiteX4" fmla="*/ 323963 w 666216"/>
              <a:gd name="connsiteY4" fmla="*/ 110300 h 457479"/>
              <a:gd name="connsiteX0" fmla="*/ 0 w 666216"/>
              <a:gd name="connsiteY0" fmla="*/ 390732 h 457479"/>
              <a:gd name="connsiteX1" fmla="*/ 67551 w 666216"/>
              <a:gd name="connsiteY1" fmla="*/ 191436 h 457479"/>
              <a:gd name="connsiteX2" fmla="*/ 305761 w 666216"/>
              <a:gd name="connsiteY2" fmla="*/ 10276 h 457479"/>
              <a:gd name="connsiteX3" fmla="*/ 470919 w 666216"/>
              <a:gd name="connsiteY3" fmla="*/ 128354 h 457479"/>
              <a:gd name="connsiteX4" fmla="*/ 663807 w 666216"/>
              <a:gd name="connsiteY4" fmla="*/ 457479 h 457479"/>
              <a:gd name="connsiteX0" fmla="*/ 323963 w 666216"/>
              <a:gd name="connsiteY0" fmla="*/ 110300 h 617606"/>
              <a:gd name="connsiteX1" fmla="*/ 457359 w 666216"/>
              <a:gd name="connsiteY1" fmla="*/ 37252 h 617606"/>
              <a:gd name="connsiteX2" fmla="*/ 663807 w 666216"/>
              <a:gd name="connsiteY2" fmla="*/ 457479 h 617606"/>
              <a:gd name="connsiteX3" fmla="*/ 323963 w 666216"/>
              <a:gd name="connsiteY3" fmla="*/ 457479 h 617606"/>
              <a:gd name="connsiteX4" fmla="*/ 323963 w 666216"/>
              <a:gd name="connsiteY4" fmla="*/ 110300 h 617606"/>
              <a:gd name="connsiteX0" fmla="*/ 0 w 666216"/>
              <a:gd name="connsiteY0" fmla="*/ 390732 h 617606"/>
              <a:gd name="connsiteX1" fmla="*/ 67551 w 666216"/>
              <a:gd name="connsiteY1" fmla="*/ 191436 h 617606"/>
              <a:gd name="connsiteX2" fmla="*/ 305761 w 666216"/>
              <a:gd name="connsiteY2" fmla="*/ 10276 h 617606"/>
              <a:gd name="connsiteX3" fmla="*/ 470919 w 666216"/>
              <a:gd name="connsiteY3" fmla="*/ 128354 h 617606"/>
              <a:gd name="connsiteX4" fmla="*/ 665250 w 666216"/>
              <a:gd name="connsiteY4" fmla="*/ 617606 h 617606"/>
              <a:gd name="connsiteX0" fmla="*/ 323963 w 674188"/>
              <a:gd name="connsiteY0" fmla="*/ 110300 h 617606"/>
              <a:gd name="connsiteX1" fmla="*/ 457359 w 674188"/>
              <a:gd name="connsiteY1" fmla="*/ 37252 h 617606"/>
              <a:gd name="connsiteX2" fmla="*/ 578398 w 674188"/>
              <a:gd name="connsiteY2" fmla="*/ 264748 h 617606"/>
              <a:gd name="connsiteX3" fmla="*/ 663807 w 674188"/>
              <a:gd name="connsiteY3" fmla="*/ 457479 h 617606"/>
              <a:gd name="connsiteX4" fmla="*/ 323963 w 674188"/>
              <a:gd name="connsiteY4" fmla="*/ 457479 h 617606"/>
              <a:gd name="connsiteX5" fmla="*/ 323963 w 674188"/>
              <a:gd name="connsiteY5" fmla="*/ 110300 h 617606"/>
              <a:gd name="connsiteX0" fmla="*/ 0 w 674188"/>
              <a:gd name="connsiteY0" fmla="*/ 390732 h 617606"/>
              <a:gd name="connsiteX1" fmla="*/ 67551 w 674188"/>
              <a:gd name="connsiteY1" fmla="*/ 191436 h 617606"/>
              <a:gd name="connsiteX2" fmla="*/ 305761 w 674188"/>
              <a:gd name="connsiteY2" fmla="*/ 10276 h 617606"/>
              <a:gd name="connsiteX3" fmla="*/ 470919 w 674188"/>
              <a:gd name="connsiteY3" fmla="*/ 128354 h 617606"/>
              <a:gd name="connsiteX4" fmla="*/ 665250 w 674188"/>
              <a:gd name="connsiteY4" fmla="*/ 617606 h 617606"/>
              <a:gd name="connsiteX0" fmla="*/ 323963 w 674737"/>
              <a:gd name="connsiteY0" fmla="*/ 110300 h 617606"/>
              <a:gd name="connsiteX1" fmla="*/ 457359 w 674737"/>
              <a:gd name="connsiteY1" fmla="*/ 37252 h 617606"/>
              <a:gd name="connsiteX2" fmla="*/ 584713 w 674737"/>
              <a:gd name="connsiteY2" fmla="*/ 234025 h 617606"/>
              <a:gd name="connsiteX3" fmla="*/ 663807 w 674737"/>
              <a:gd name="connsiteY3" fmla="*/ 457479 h 617606"/>
              <a:gd name="connsiteX4" fmla="*/ 323963 w 674737"/>
              <a:gd name="connsiteY4" fmla="*/ 457479 h 617606"/>
              <a:gd name="connsiteX5" fmla="*/ 323963 w 674737"/>
              <a:gd name="connsiteY5" fmla="*/ 110300 h 617606"/>
              <a:gd name="connsiteX0" fmla="*/ 0 w 674737"/>
              <a:gd name="connsiteY0" fmla="*/ 390732 h 617606"/>
              <a:gd name="connsiteX1" fmla="*/ 67551 w 674737"/>
              <a:gd name="connsiteY1" fmla="*/ 191436 h 617606"/>
              <a:gd name="connsiteX2" fmla="*/ 305761 w 674737"/>
              <a:gd name="connsiteY2" fmla="*/ 10276 h 617606"/>
              <a:gd name="connsiteX3" fmla="*/ 470919 w 674737"/>
              <a:gd name="connsiteY3" fmla="*/ 128354 h 617606"/>
              <a:gd name="connsiteX4" fmla="*/ 665250 w 674737"/>
              <a:gd name="connsiteY4" fmla="*/ 617606 h 617606"/>
              <a:gd name="connsiteX0" fmla="*/ 323963 w 674737"/>
              <a:gd name="connsiteY0" fmla="*/ 110300 h 699423"/>
              <a:gd name="connsiteX1" fmla="*/ 457359 w 674737"/>
              <a:gd name="connsiteY1" fmla="*/ 37252 h 699423"/>
              <a:gd name="connsiteX2" fmla="*/ 584713 w 674737"/>
              <a:gd name="connsiteY2" fmla="*/ 234025 h 699423"/>
              <a:gd name="connsiteX3" fmla="*/ 663807 w 674737"/>
              <a:gd name="connsiteY3" fmla="*/ 457479 h 699423"/>
              <a:gd name="connsiteX4" fmla="*/ 323963 w 674737"/>
              <a:gd name="connsiteY4" fmla="*/ 457479 h 699423"/>
              <a:gd name="connsiteX5" fmla="*/ 323963 w 674737"/>
              <a:gd name="connsiteY5" fmla="*/ 110300 h 699423"/>
              <a:gd name="connsiteX0" fmla="*/ 0 w 674737"/>
              <a:gd name="connsiteY0" fmla="*/ 390732 h 699423"/>
              <a:gd name="connsiteX1" fmla="*/ 67551 w 674737"/>
              <a:gd name="connsiteY1" fmla="*/ 191436 h 699423"/>
              <a:gd name="connsiteX2" fmla="*/ 305761 w 674737"/>
              <a:gd name="connsiteY2" fmla="*/ 10276 h 699423"/>
              <a:gd name="connsiteX3" fmla="*/ 470919 w 674737"/>
              <a:gd name="connsiteY3" fmla="*/ 128354 h 699423"/>
              <a:gd name="connsiteX4" fmla="*/ 655003 w 674737"/>
              <a:gd name="connsiteY4" fmla="*/ 699422 h 699423"/>
              <a:gd name="connsiteX0" fmla="*/ 323963 w 674737"/>
              <a:gd name="connsiteY0" fmla="*/ 110300 h 699423"/>
              <a:gd name="connsiteX1" fmla="*/ 457359 w 674737"/>
              <a:gd name="connsiteY1" fmla="*/ 37252 h 699423"/>
              <a:gd name="connsiteX2" fmla="*/ 584713 w 674737"/>
              <a:gd name="connsiteY2" fmla="*/ 234025 h 699423"/>
              <a:gd name="connsiteX3" fmla="*/ 663807 w 674737"/>
              <a:gd name="connsiteY3" fmla="*/ 457479 h 699423"/>
              <a:gd name="connsiteX4" fmla="*/ 323963 w 674737"/>
              <a:gd name="connsiteY4" fmla="*/ 457479 h 699423"/>
              <a:gd name="connsiteX5" fmla="*/ 323963 w 674737"/>
              <a:gd name="connsiteY5" fmla="*/ 110300 h 699423"/>
              <a:gd name="connsiteX0" fmla="*/ 0 w 674737"/>
              <a:gd name="connsiteY0" fmla="*/ 390732 h 699423"/>
              <a:gd name="connsiteX1" fmla="*/ 67551 w 674737"/>
              <a:gd name="connsiteY1" fmla="*/ 191436 h 699423"/>
              <a:gd name="connsiteX2" fmla="*/ 305761 w 674737"/>
              <a:gd name="connsiteY2" fmla="*/ 10276 h 699423"/>
              <a:gd name="connsiteX3" fmla="*/ 470919 w 674737"/>
              <a:gd name="connsiteY3" fmla="*/ 128354 h 699423"/>
              <a:gd name="connsiteX4" fmla="*/ 588355 w 674737"/>
              <a:gd name="connsiteY4" fmla="*/ 404194 h 699423"/>
              <a:gd name="connsiteX5" fmla="*/ 655003 w 674737"/>
              <a:gd name="connsiteY5" fmla="*/ 699422 h 69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4737" h="699423" stroke="0" extrusionOk="0">
                <a:moveTo>
                  <a:pt x="323963" y="110300"/>
                </a:moveTo>
                <a:cubicBezTo>
                  <a:pt x="348843" y="53792"/>
                  <a:pt x="400718" y="-20611"/>
                  <a:pt x="457359" y="37252"/>
                </a:cubicBezTo>
                <a:cubicBezTo>
                  <a:pt x="498510" y="61858"/>
                  <a:pt x="550305" y="163987"/>
                  <a:pt x="584713" y="234025"/>
                </a:cubicBezTo>
                <a:cubicBezTo>
                  <a:pt x="619121" y="304063"/>
                  <a:pt x="704958" y="424221"/>
                  <a:pt x="663807" y="457479"/>
                </a:cubicBezTo>
                <a:lnTo>
                  <a:pt x="323963" y="457479"/>
                </a:lnTo>
                <a:lnTo>
                  <a:pt x="323963" y="110300"/>
                </a:lnTo>
                <a:close/>
              </a:path>
              <a:path w="674737" h="699423" fill="none">
                <a:moveTo>
                  <a:pt x="0" y="390732"/>
                </a:moveTo>
                <a:cubicBezTo>
                  <a:pt x="19199" y="365452"/>
                  <a:pt x="43552" y="223037"/>
                  <a:pt x="67551" y="191436"/>
                </a:cubicBezTo>
                <a:cubicBezTo>
                  <a:pt x="113218" y="135407"/>
                  <a:pt x="205327" y="-44578"/>
                  <a:pt x="305761" y="10276"/>
                </a:cubicBezTo>
                <a:cubicBezTo>
                  <a:pt x="369813" y="12736"/>
                  <a:pt x="411245" y="53820"/>
                  <a:pt x="470919" y="128354"/>
                </a:cubicBezTo>
                <a:cubicBezTo>
                  <a:pt x="517030" y="196150"/>
                  <a:pt x="557674" y="309016"/>
                  <a:pt x="588355" y="404194"/>
                </a:cubicBezTo>
                <a:cubicBezTo>
                  <a:pt x="619036" y="499372"/>
                  <a:pt x="642907" y="652360"/>
                  <a:pt x="655003" y="699422"/>
                </a:cubicBezTo>
              </a:path>
            </a:pathLst>
          </a:cu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BAB23539-FF82-CF48-9E6D-C0379EF610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99187" y="5044979"/>
                <a:ext cx="874814" cy="3934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BAB23539-FF82-CF48-9E6D-C0379EF610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9187" y="5044979"/>
                <a:ext cx="874814" cy="393425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c 25">
            <a:extLst>
              <a:ext uri="{FF2B5EF4-FFF2-40B4-BE49-F238E27FC236}">
                <a16:creationId xmlns:a16="http://schemas.microsoft.com/office/drawing/2014/main" id="{F89F7BBB-3EC8-A642-BD48-514F2D7F1BAA}"/>
              </a:ext>
            </a:extLst>
          </p:cNvPr>
          <p:cNvSpPr/>
          <p:nvPr/>
        </p:nvSpPr>
        <p:spPr>
          <a:xfrm rot="170343" flipH="1">
            <a:off x="3930309" y="5253557"/>
            <a:ext cx="707589" cy="45719"/>
          </a:xfrm>
          <a:custGeom>
            <a:avLst/>
            <a:gdLst>
              <a:gd name="connsiteX0" fmla="*/ 339844 w 679688"/>
              <a:gd name="connsiteY0" fmla="*/ 0 h 694357"/>
              <a:gd name="connsiteX1" fmla="*/ 679688 w 679688"/>
              <a:gd name="connsiteY1" fmla="*/ 347179 h 694357"/>
              <a:gd name="connsiteX2" fmla="*/ 339844 w 679688"/>
              <a:gd name="connsiteY2" fmla="*/ 347179 h 694357"/>
              <a:gd name="connsiteX3" fmla="*/ 339844 w 679688"/>
              <a:gd name="connsiteY3" fmla="*/ 0 h 694357"/>
              <a:gd name="connsiteX0" fmla="*/ 339844 w 679688"/>
              <a:gd name="connsiteY0" fmla="*/ 0 h 694357"/>
              <a:gd name="connsiteX1" fmla="*/ 679688 w 679688"/>
              <a:gd name="connsiteY1" fmla="*/ 347179 h 694357"/>
              <a:gd name="connsiteX0" fmla="*/ 0 w 339844"/>
              <a:gd name="connsiteY0" fmla="*/ 6631 h 353810"/>
              <a:gd name="connsiteX1" fmla="*/ 339844 w 339844"/>
              <a:gd name="connsiteY1" fmla="*/ 353810 h 353810"/>
              <a:gd name="connsiteX2" fmla="*/ 0 w 339844"/>
              <a:gd name="connsiteY2" fmla="*/ 353810 h 353810"/>
              <a:gd name="connsiteX3" fmla="*/ 0 w 339844"/>
              <a:gd name="connsiteY3" fmla="*/ 6631 h 353810"/>
              <a:gd name="connsiteX0" fmla="*/ 0 w 339844"/>
              <a:gd name="connsiteY0" fmla="*/ 6631 h 353810"/>
              <a:gd name="connsiteX1" fmla="*/ 339844 w 339844"/>
              <a:gd name="connsiteY1" fmla="*/ 353810 h 353810"/>
              <a:gd name="connsiteX0" fmla="*/ 0 w 342253"/>
              <a:gd name="connsiteY0" fmla="*/ 94000 h 441179"/>
              <a:gd name="connsiteX1" fmla="*/ 133396 w 342253"/>
              <a:gd name="connsiteY1" fmla="*/ 20952 h 441179"/>
              <a:gd name="connsiteX2" fmla="*/ 339844 w 342253"/>
              <a:gd name="connsiteY2" fmla="*/ 441179 h 441179"/>
              <a:gd name="connsiteX3" fmla="*/ 0 w 342253"/>
              <a:gd name="connsiteY3" fmla="*/ 441179 h 441179"/>
              <a:gd name="connsiteX4" fmla="*/ 0 w 342253"/>
              <a:gd name="connsiteY4" fmla="*/ 94000 h 441179"/>
              <a:gd name="connsiteX0" fmla="*/ 0 w 342253"/>
              <a:gd name="connsiteY0" fmla="*/ 94000 h 441179"/>
              <a:gd name="connsiteX1" fmla="*/ 339844 w 342253"/>
              <a:gd name="connsiteY1" fmla="*/ 441179 h 441179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63807 w 666216"/>
              <a:gd name="connsiteY1" fmla="*/ 441181 h 441181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63807 w 666216"/>
              <a:gd name="connsiteY1" fmla="*/ 441181 h 441181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1200 w 666216"/>
              <a:gd name="connsiteY1" fmla="*/ 112055 h 441181"/>
              <a:gd name="connsiteX2" fmla="*/ 663807 w 666216"/>
              <a:gd name="connsiteY2" fmla="*/ 441181 h 441181"/>
              <a:gd name="connsiteX0" fmla="*/ 323963 w 666216"/>
              <a:gd name="connsiteY0" fmla="*/ 114308 h 461487"/>
              <a:gd name="connsiteX1" fmla="*/ 457359 w 666216"/>
              <a:gd name="connsiteY1" fmla="*/ 41260 h 461487"/>
              <a:gd name="connsiteX2" fmla="*/ 663807 w 666216"/>
              <a:gd name="connsiteY2" fmla="*/ 461487 h 461487"/>
              <a:gd name="connsiteX3" fmla="*/ 323963 w 666216"/>
              <a:gd name="connsiteY3" fmla="*/ 461487 h 461487"/>
              <a:gd name="connsiteX4" fmla="*/ 323963 w 666216"/>
              <a:gd name="connsiteY4" fmla="*/ 114308 h 461487"/>
              <a:gd name="connsiteX0" fmla="*/ 0 w 666216"/>
              <a:gd name="connsiteY0" fmla="*/ 394740 h 461487"/>
              <a:gd name="connsiteX1" fmla="*/ 61200 w 666216"/>
              <a:gd name="connsiteY1" fmla="*/ 132361 h 461487"/>
              <a:gd name="connsiteX2" fmla="*/ 305761 w 666216"/>
              <a:gd name="connsiteY2" fmla="*/ 14284 h 461487"/>
              <a:gd name="connsiteX3" fmla="*/ 663807 w 666216"/>
              <a:gd name="connsiteY3" fmla="*/ 461487 h 461487"/>
              <a:gd name="connsiteX0" fmla="*/ 323963 w 666216"/>
              <a:gd name="connsiteY0" fmla="*/ 114308 h 461487"/>
              <a:gd name="connsiteX1" fmla="*/ 457359 w 666216"/>
              <a:gd name="connsiteY1" fmla="*/ 41260 h 461487"/>
              <a:gd name="connsiteX2" fmla="*/ 663807 w 666216"/>
              <a:gd name="connsiteY2" fmla="*/ 461487 h 461487"/>
              <a:gd name="connsiteX3" fmla="*/ 323963 w 666216"/>
              <a:gd name="connsiteY3" fmla="*/ 461487 h 461487"/>
              <a:gd name="connsiteX4" fmla="*/ 323963 w 666216"/>
              <a:gd name="connsiteY4" fmla="*/ 114308 h 461487"/>
              <a:gd name="connsiteX0" fmla="*/ 0 w 666216"/>
              <a:gd name="connsiteY0" fmla="*/ 394740 h 461487"/>
              <a:gd name="connsiteX1" fmla="*/ 61200 w 666216"/>
              <a:gd name="connsiteY1" fmla="*/ 132361 h 461487"/>
              <a:gd name="connsiteX2" fmla="*/ 305761 w 666216"/>
              <a:gd name="connsiteY2" fmla="*/ 14284 h 461487"/>
              <a:gd name="connsiteX3" fmla="*/ 470919 w 666216"/>
              <a:gd name="connsiteY3" fmla="*/ 132362 h 461487"/>
              <a:gd name="connsiteX4" fmla="*/ 663807 w 666216"/>
              <a:gd name="connsiteY4" fmla="*/ 461487 h 461487"/>
              <a:gd name="connsiteX0" fmla="*/ 323963 w 666216"/>
              <a:gd name="connsiteY0" fmla="*/ 112112 h 459291"/>
              <a:gd name="connsiteX1" fmla="*/ 457359 w 666216"/>
              <a:gd name="connsiteY1" fmla="*/ 39064 h 459291"/>
              <a:gd name="connsiteX2" fmla="*/ 663807 w 666216"/>
              <a:gd name="connsiteY2" fmla="*/ 459291 h 459291"/>
              <a:gd name="connsiteX3" fmla="*/ 323963 w 666216"/>
              <a:gd name="connsiteY3" fmla="*/ 459291 h 459291"/>
              <a:gd name="connsiteX4" fmla="*/ 323963 w 666216"/>
              <a:gd name="connsiteY4" fmla="*/ 112112 h 459291"/>
              <a:gd name="connsiteX0" fmla="*/ 0 w 666216"/>
              <a:gd name="connsiteY0" fmla="*/ 392544 h 459291"/>
              <a:gd name="connsiteX1" fmla="*/ 64376 w 666216"/>
              <a:gd name="connsiteY1" fmla="*/ 159686 h 459291"/>
              <a:gd name="connsiteX2" fmla="*/ 305761 w 666216"/>
              <a:gd name="connsiteY2" fmla="*/ 12088 h 459291"/>
              <a:gd name="connsiteX3" fmla="*/ 470919 w 666216"/>
              <a:gd name="connsiteY3" fmla="*/ 130166 h 459291"/>
              <a:gd name="connsiteX4" fmla="*/ 663807 w 666216"/>
              <a:gd name="connsiteY4" fmla="*/ 459291 h 459291"/>
              <a:gd name="connsiteX0" fmla="*/ 323963 w 666216"/>
              <a:gd name="connsiteY0" fmla="*/ 110300 h 457479"/>
              <a:gd name="connsiteX1" fmla="*/ 457359 w 666216"/>
              <a:gd name="connsiteY1" fmla="*/ 37252 h 457479"/>
              <a:gd name="connsiteX2" fmla="*/ 663807 w 666216"/>
              <a:gd name="connsiteY2" fmla="*/ 457479 h 457479"/>
              <a:gd name="connsiteX3" fmla="*/ 323963 w 666216"/>
              <a:gd name="connsiteY3" fmla="*/ 457479 h 457479"/>
              <a:gd name="connsiteX4" fmla="*/ 323963 w 666216"/>
              <a:gd name="connsiteY4" fmla="*/ 110300 h 457479"/>
              <a:gd name="connsiteX0" fmla="*/ 0 w 666216"/>
              <a:gd name="connsiteY0" fmla="*/ 390732 h 457479"/>
              <a:gd name="connsiteX1" fmla="*/ 67551 w 666216"/>
              <a:gd name="connsiteY1" fmla="*/ 191436 h 457479"/>
              <a:gd name="connsiteX2" fmla="*/ 305761 w 666216"/>
              <a:gd name="connsiteY2" fmla="*/ 10276 h 457479"/>
              <a:gd name="connsiteX3" fmla="*/ 470919 w 666216"/>
              <a:gd name="connsiteY3" fmla="*/ 128354 h 457479"/>
              <a:gd name="connsiteX4" fmla="*/ 663807 w 666216"/>
              <a:gd name="connsiteY4" fmla="*/ 457479 h 457479"/>
              <a:gd name="connsiteX0" fmla="*/ 323963 w 666216"/>
              <a:gd name="connsiteY0" fmla="*/ 110300 h 617606"/>
              <a:gd name="connsiteX1" fmla="*/ 457359 w 666216"/>
              <a:gd name="connsiteY1" fmla="*/ 37252 h 617606"/>
              <a:gd name="connsiteX2" fmla="*/ 663807 w 666216"/>
              <a:gd name="connsiteY2" fmla="*/ 457479 h 617606"/>
              <a:gd name="connsiteX3" fmla="*/ 323963 w 666216"/>
              <a:gd name="connsiteY3" fmla="*/ 457479 h 617606"/>
              <a:gd name="connsiteX4" fmla="*/ 323963 w 666216"/>
              <a:gd name="connsiteY4" fmla="*/ 110300 h 617606"/>
              <a:gd name="connsiteX0" fmla="*/ 0 w 666216"/>
              <a:gd name="connsiteY0" fmla="*/ 390732 h 617606"/>
              <a:gd name="connsiteX1" fmla="*/ 67551 w 666216"/>
              <a:gd name="connsiteY1" fmla="*/ 191436 h 617606"/>
              <a:gd name="connsiteX2" fmla="*/ 305761 w 666216"/>
              <a:gd name="connsiteY2" fmla="*/ 10276 h 617606"/>
              <a:gd name="connsiteX3" fmla="*/ 470919 w 666216"/>
              <a:gd name="connsiteY3" fmla="*/ 128354 h 617606"/>
              <a:gd name="connsiteX4" fmla="*/ 665250 w 666216"/>
              <a:gd name="connsiteY4" fmla="*/ 617606 h 617606"/>
              <a:gd name="connsiteX0" fmla="*/ 323963 w 674188"/>
              <a:gd name="connsiteY0" fmla="*/ 110300 h 617606"/>
              <a:gd name="connsiteX1" fmla="*/ 457359 w 674188"/>
              <a:gd name="connsiteY1" fmla="*/ 37252 h 617606"/>
              <a:gd name="connsiteX2" fmla="*/ 578398 w 674188"/>
              <a:gd name="connsiteY2" fmla="*/ 264748 h 617606"/>
              <a:gd name="connsiteX3" fmla="*/ 663807 w 674188"/>
              <a:gd name="connsiteY3" fmla="*/ 457479 h 617606"/>
              <a:gd name="connsiteX4" fmla="*/ 323963 w 674188"/>
              <a:gd name="connsiteY4" fmla="*/ 457479 h 617606"/>
              <a:gd name="connsiteX5" fmla="*/ 323963 w 674188"/>
              <a:gd name="connsiteY5" fmla="*/ 110300 h 617606"/>
              <a:gd name="connsiteX0" fmla="*/ 0 w 674188"/>
              <a:gd name="connsiteY0" fmla="*/ 390732 h 617606"/>
              <a:gd name="connsiteX1" fmla="*/ 67551 w 674188"/>
              <a:gd name="connsiteY1" fmla="*/ 191436 h 617606"/>
              <a:gd name="connsiteX2" fmla="*/ 305761 w 674188"/>
              <a:gd name="connsiteY2" fmla="*/ 10276 h 617606"/>
              <a:gd name="connsiteX3" fmla="*/ 470919 w 674188"/>
              <a:gd name="connsiteY3" fmla="*/ 128354 h 617606"/>
              <a:gd name="connsiteX4" fmla="*/ 665250 w 674188"/>
              <a:gd name="connsiteY4" fmla="*/ 617606 h 617606"/>
              <a:gd name="connsiteX0" fmla="*/ 323963 w 674737"/>
              <a:gd name="connsiteY0" fmla="*/ 110300 h 617606"/>
              <a:gd name="connsiteX1" fmla="*/ 457359 w 674737"/>
              <a:gd name="connsiteY1" fmla="*/ 37252 h 617606"/>
              <a:gd name="connsiteX2" fmla="*/ 584713 w 674737"/>
              <a:gd name="connsiteY2" fmla="*/ 234025 h 617606"/>
              <a:gd name="connsiteX3" fmla="*/ 663807 w 674737"/>
              <a:gd name="connsiteY3" fmla="*/ 457479 h 617606"/>
              <a:gd name="connsiteX4" fmla="*/ 323963 w 674737"/>
              <a:gd name="connsiteY4" fmla="*/ 457479 h 617606"/>
              <a:gd name="connsiteX5" fmla="*/ 323963 w 674737"/>
              <a:gd name="connsiteY5" fmla="*/ 110300 h 617606"/>
              <a:gd name="connsiteX0" fmla="*/ 0 w 674737"/>
              <a:gd name="connsiteY0" fmla="*/ 390732 h 617606"/>
              <a:gd name="connsiteX1" fmla="*/ 67551 w 674737"/>
              <a:gd name="connsiteY1" fmla="*/ 191436 h 617606"/>
              <a:gd name="connsiteX2" fmla="*/ 305761 w 674737"/>
              <a:gd name="connsiteY2" fmla="*/ 10276 h 617606"/>
              <a:gd name="connsiteX3" fmla="*/ 470919 w 674737"/>
              <a:gd name="connsiteY3" fmla="*/ 128354 h 617606"/>
              <a:gd name="connsiteX4" fmla="*/ 665250 w 674737"/>
              <a:gd name="connsiteY4" fmla="*/ 617606 h 617606"/>
              <a:gd name="connsiteX0" fmla="*/ 323963 w 674737"/>
              <a:gd name="connsiteY0" fmla="*/ 110300 h 699423"/>
              <a:gd name="connsiteX1" fmla="*/ 457359 w 674737"/>
              <a:gd name="connsiteY1" fmla="*/ 37252 h 699423"/>
              <a:gd name="connsiteX2" fmla="*/ 584713 w 674737"/>
              <a:gd name="connsiteY2" fmla="*/ 234025 h 699423"/>
              <a:gd name="connsiteX3" fmla="*/ 663807 w 674737"/>
              <a:gd name="connsiteY3" fmla="*/ 457479 h 699423"/>
              <a:gd name="connsiteX4" fmla="*/ 323963 w 674737"/>
              <a:gd name="connsiteY4" fmla="*/ 457479 h 699423"/>
              <a:gd name="connsiteX5" fmla="*/ 323963 w 674737"/>
              <a:gd name="connsiteY5" fmla="*/ 110300 h 699423"/>
              <a:gd name="connsiteX0" fmla="*/ 0 w 674737"/>
              <a:gd name="connsiteY0" fmla="*/ 390732 h 699423"/>
              <a:gd name="connsiteX1" fmla="*/ 67551 w 674737"/>
              <a:gd name="connsiteY1" fmla="*/ 191436 h 699423"/>
              <a:gd name="connsiteX2" fmla="*/ 305761 w 674737"/>
              <a:gd name="connsiteY2" fmla="*/ 10276 h 699423"/>
              <a:gd name="connsiteX3" fmla="*/ 470919 w 674737"/>
              <a:gd name="connsiteY3" fmla="*/ 128354 h 699423"/>
              <a:gd name="connsiteX4" fmla="*/ 655003 w 674737"/>
              <a:gd name="connsiteY4" fmla="*/ 699422 h 699423"/>
              <a:gd name="connsiteX0" fmla="*/ 323963 w 674737"/>
              <a:gd name="connsiteY0" fmla="*/ 110300 h 699423"/>
              <a:gd name="connsiteX1" fmla="*/ 457359 w 674737"/>
              <a:gd name="connsiteY1" fmla="*/ 37252 h 699423"/>
              <a:gd name="connsiteX2" fmla="*/ 584713 w 674737"/>
              <a:gd name="connsiteY2" fmla="*/ 234025 h 699423"/>
              <a:gd name="connsiteX3" fmla="*/ 663807 w 674737"/>
              <a:gd name="connsiteY3" fmla="*/ 457479 h 699423"/>
              <a:gd name="connsiteX4" fmla="*/ 323963 w 674737"/>
              <a:gd name="connsiteY4" fmla="*/ 457479 h 699423"/>
              <a:gd name="connsiteX5" fmla="*/ 323963 w 674737"/>
              <a:gd name="connsiteY5" fmla="*/ 110300 h 699423"/>
              <a:gd name="connsiteX0" fmla="*/ 0 w 674737"/>
              <a:gd name="connsiteY0" fmla="*/ 390732 h 699423"/>
              <a:gd name="connsiteX1" fmla="*/ 67551 w 674737"/>
              <a:gd name="connsiteY1" fmla="*/ 191436 h 699423"/>
              <a:gd name="connsiteX2" fmla="*/ 305761 w 674737"/>
              <a:gd name="connsiteY2" fmla="*/ 10276 h 699423"/>
              <a:gd name="connsiteX3" fmla="*/ 470919 w 674737"/>
              <a:gd name="connsiteY3" fmla="*/ 128354 h 699423"/>
              <a:gd name="connsiteX4" fmla="*/ 588355 w 674737"/>
              <a:gd name="connsiteY4" fmla="*/ 404194 h 699423"/>
              <a:gd name="connsiteX5" fmla="*/ 655003 w 674737"/>
              <a:gd name="connsiteY5" fmla="*/ 699422 h 69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4737" h="699423" stroke="0" extrusionOk="0">
                <a:moveTo>
                  <a:pt x="323963" y="110300"/>
                </a:moveTo>
                <a:cubicBezTo>
                  <a:pt x="348843" y="53792"/>
                  <a:pt x="400718" y="-20611"/>
                  <a:pt x="457359" y="37252"/>
                </a:cubicBezTo>
                <a:cubicBezTo>
                  <a:pt x="498510" y="61858"/>
                  <a:pt x="550305" y="163987"/>
                  <a:pt x="584713" y="234025"/>
                </a:cubicBezTo>
                <a:cubicBezTo>
                  <a:pt x="619121" y="304063"/>
                  <a:pt x="704958" y="424221"/>
                  <a:pt x="663807" y="457479"/>
                </a:cubicBezTo>
                <a:lnTo>
                  <a:pt x="323963" y="457479"/>
                </a:lnTo>
                <a:lnTo>
                  <a:pt x="323963" y="110300"/>
                </a:lnTo>
                <a:close/>
              </a:path>
              <a:path w="674737" h="699423" fill="none">
                <a:moveTo>
                  <a:pt x="0" y="390732"/>
                </a:moveTo>
                <a:cubicBezTo>
                  <a:pt x="19199" y="365452"/>
                  <a:pt x="43552" y="223037"/>
                  <a:pt x="67551" y="191436"/>
                </a:cubicBezTo>
                <a:cubicBezTo>
                  <a:pt x="113218" y="135407"/>
                  <a:pt x="205327" y="-44578"/>
                  <a:pt x="305761" y="10276"/>
                </a:cubicBezTo>
                <a:cubicBezTo>
                  <a:pt x="369813" y="12736"/>
                  <a:pt x="411245" y="53820"/>
                  <a:pt x="470919" y="128354"/>
                </a:cubicBezTo>
                <a:cubicBezTo>
                  <a:pt x="517030" y="196150"/>
                  <a:pt x="557674" y="309016"/>
                  <a:pt x="588355" y="404194"/>
                </a:cubicBezTo>
                <a:cubicBezTo>
                  <a:pt x="619036" y="499372"/>
                  <a:pt x="642907" y="652360"/>
                  <a:pt x="655003" y="699422"/>
                </a:cubicBezTo>
              </a:path>
            </a:pathLst>
          </a:cu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23567D6-1DC1-804C-B364-96EDA6DACB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7318" y="4460156"/>
                <a:ext cx="8563356" cy="45638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 Correct values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𝒰</m:t>
                    </m:r>
                  </m:oMath>
                </a14:m>
                <a:endParaRPr lang="en-US" dirty="0"/>
              </a:p>
              <a:p>
                <a:r>
                  <a:rPr lang="en-US" dirty="0"/>
                  <a:t> Wrong values outside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𝒰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23567D6-1DC1-804C-B364-96EDA6DAC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318" y="4460156"/>
                <a:ext cx="8563356" cy="4563836"/>
              </a:xfrm>
              <a:prstGeom prst="rect">
                <a:avLst/>
              </a:prstGeom>
              <a:blipFill>
                <a:blip r:embed="rId6"/>
                <a:stretch>
                  <a:fillRect l="-444" t="-1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c 25">
            <a:extLst>
              <a:ext uri="{FF2B5EF4-FFF2-40B4-BE49-F238E27FC236}">
                <a16:creationId xmlns:a16="http://schemas.microsoft.com/office/drawing/2014/main" id="{AF6C7B01-7EB6-974D-991C-693C5D18EB7E}"/>
              </a:ext>
            </a:extLst>
          </p:cNvPr>
          <p:cNvSpPr/>
          <p:nvPr/>
        </p:nvSpPr>
        <p:spPr>
          <a:xfrm rot="20794603" flipH="1">
            <a:off x="3930306" y="4248000"/>
            <a:ext cx="707864" cy="45719"/>
          </a:xfrm>
          <a:custGeom>
            <a:avLst/>
            <a:gdLst>
              <a:gd name="connsiteX0" fmla="*/ 339844 w 679688"/>
              <a:gd name="connsiteY0" fmla="*/ 0 h 694357"/>
              <a:gd name="connsiteX1" fmla="*/ 679688 w 679688"/>
              <a:gd name="connsiteY1" fmla="*/ 347179 h 694357"/>
              <a:gd name="connsiteX2" fmla="*/ 339844 w 679688"/>
              <a:gd name="connsiteY2" fmla="*/ 347179 h 694357"/>
              <a:gd name="connsiteX3" fmla="*/ 339844 w 679688"/>
              <a:gd name="connsiteY3" fmla="*/ 0 h 694357"/>
              <a:gd name="connsiteX0" fmla="*/ 339844 w 679688"/>
              <a:gd name="connsiteY0" fmla="*/ 0 h 694357"/>
              <a:gd name="connsiteX1" fmla="*/ 679688 w 679688"/>
              <a:gd name="connsiteY1" fmla="*/ 347179 h 694357"/>
              <a:gd name="connsiteX0" fmla="*/ 0 w 339844"/>
              <a:gd name="connsiteY0" fmla="*/ 6631 h 353810"/>
              <a:gd name="connsiteX1" fmla="*/ 339844 w 339844"/>
              <a:gd name="connsiteY1" fmla="*/ 353810 h 353810"/>
              <a:gd name="connsiteX2" fmla="*/ 0 w 339844"/>
              <a:gd name="connsiteY2" fmla="*/ 353810 h 353810"/>
              <a:gd name="connsiteX3" fmla="*/ 0 w 339844"/>
              <a:gd name="connsiteY3" fmla="*/ 6631 h 353810"/>
              <a:gd name="connsiteX0" fmla="*/ 0 w 339844"/>
              <a:gd name="connsiteY0" fmla="*/ 6631 h 353810"/>
              <a:gd name="connsiteX1" fmla="*/ 339844 w 339844"/>
              <a:gd name="connsiteY1" fmla="*/ 353810 h 353810"/>
              <a:gd name="connsiteX0" fmla="*/ 0 w 342253"/>
              <a:gd name="connsiteY0" fmla="*/ 94000 h 441179"/>
              <a:gd name="connsiteX1" fmla="*/ 133396 w 342253"/>
              <a:gd name="connsiteY1" fmla="*/ 20952 h 441179"/>
              <a:gd name="connsiteX2" fmla="*/ 339844 w 342253"/>
              <a:gd name="connsiteY2" fmla="*/ 441179 h 441179"/>
              <a:gd name="connsiteX3" fmla="*/ 0 w 342253"/>
              <a:gd name="connsiteY3" fmla="*/ 441179 h 441179"/>
              <a:gd name="connsiteX4" fmla="*/ 0 w 342253"/>
              <a:gd name="connsiteY4" fmla="*/ 94000 h 441179"/>
              <a:gd name="connsiteX0" fmla="*/ 0 w 342253"/>
              <a:gd name="connsiteY0" fmla="*/ 94000 h 441179"/>
              <a:gd name="connsiteX1" fmla="*/ 339844 w 342253"/>
              <a:gd name="connsiteY1" fmla="*/ 441179 h 441179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63807 w 666216"/>
              <a:gd name="connsiteY1" fmla="*/ 441181 h 441181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63807 w 666216"/>
              <a:gd name="connsiteY1" fmla="*/ 441181 h 441181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1200 w 666216"/>
              <a:gd name="connsiteY1" fmla="*/ 112055 h 441181"/>
              <a:gd name="connsiteX2" fmla="*/ 663807 w 666216"/>
              <a:gd name="connsiteY2" fmla="*/ 441181 h 441181"/>
              <a:gd name="connsiteX0" fmla="*/ 323963 w 666216"/>
              <a:gd name="connsiteY0" fmla="*/ 114308 h 461487"/>
              <a:gd name="connsiteX1" fmla="*/ 457359 w 666216"/>
              <a:gd name="connsiteY1" fmla="*/ 41260 h 461487"/>
              <a:gd name="connsiteX2" fmla="*/ 663807 w 666216"/>
              <a:gd name="connsiteY2" fmla="*/ 461487 h 461487"/>
              <a:gd name="connsiteX3" fmla="*/ 323963 w 666216"/>
              <a:gd name="connsiteY3" fmla="*/ 461487 h 461487"/>
              <a:gd name="connsiteX4" fmla="*/ 323963 w 666216"/>
              <a:gd name="connsiteY4" fmla="*/ 114308 h 461487"/>
              <a:gd name="connsiteX0" fmla="*/ 0 w 666216"/>
              <a:gd name="connsiteY0" fmla="*/ 394740 h 461487"/>
              <a:gd name="connsiteX1" fmla="*/ 61200 w 666216"/>
              <a:gd name="connsiteY1" fmla="*/ 132361 h 461487"/>
              <a:gd name="connsiteX2" fmla="*/ 305761 w 666216"/>
              <a:gd name="connsiteY2" fmla="*/ 14284 h 461487"/>
              <a:gd name="connsiteX3" fmla="*/ 663807 w 666216"/>
              <a:gd name="connsiteY3" fmla="*/ 461487 h 461487"/>
              <a:gd name="connsiteX0" fmla="*/ 323963 w 666216"/>
              <a:gd name="connsiteY0" fmla="*/ 114308 h 461487"/>
              <a:gd name="connsiteX1" fmla="*/ 457359 w 666216"/>
              <a:gd name="connsiteY1" fmla="*/ 41260 h 461487"/>
              <a:gd name="connsiteX2" fmla="*/ 663807 w 666216"/>
              <a:gd name="connsiteY2" fmla="*/ 461487 h 461487"/>
              <a:gd name="connsiteX3" fmla="*/ 323963 w 666216"/>
              <a:gd name="connsiteY3" fmla="*/ 461487 h 461487"/>
              <a:gd name="connsiteX4" fmla="*/ 323963 w 666216"/>
              <a:gd name="connsiteY4" fmla="*/ 114308 h 461487"/>
              <a:gd name="connsiteX0" fmla="*/ 0 w 666216"/>
              <a:gd name="connsiteY0" fmla="*/ 394740 h 461487"/>
              <a:gd name="connsiteX1" fmla="*/ 61200 w 666216"/>
              <a:gd name="connsiteY1" fmla="*/ 132361 h 461487"/>
              <a:gd name="connsiteX2" fmla="*/ 305761 w 666216"/>
              <a:gd name="connsiteY2" fmla="*/ 14284 h 461487"/>
              <a:gd name="connsiteX3" fmla="*/ 470919 w 666216"/>
              <a:gd name="connsiteY3" fmla="*/ 132362 h 461487"/>
              <a:gd name="connsiteX4" fmla="*/ 663807 w 666216"/>
              <a:gd name="connsiteY4" fmla="*/ 461487 h 461487"/>
              <a:gd name="connsiteX0" fmla="*/ 323963 w 666216"/>
              <a:gd name="connsiteY0" fmla="*/ 112112 h 459291"/>
              <a:gd name="connsiteX1" fmla="*/ 457359 w 666216"/>
              <a:gd name="connsiteY1" fmla="*/ 39064 h 459291"/>
              <a:gd name="connsiteX2" fmla="*/ 663807 w 666216"/>
              <a:gd name="connsiteY2" fmla="*/ 459291 h 459291"/>
              <a:gd name="connsiteX3" fmla="*/ 323963 w 666216"/>
              <a:gd name="connsiteY3" fmla="*/ 459291 h 459291"/>
              <a:gd name="connsiteX4" fmla="*/ 323963 w 666216"/>
              <a:gd name="connsiteY4" fmla="*/ 112112 h 459291"/>
              <a:gd name="connsiteX0" fmla="*/ 0 w 666216"/>
              <a:gd name="connsiteY0" fmla="*/ 392544 h 459291"/>
              <a:gd name="connsiteX1" fmla="*/ 64376 w 666216"/>
              <a:gd name="connsiteY1" fmla="*/ 159686 h 459291"/>
              <a:gd name="connsiteX2" fmla="*/ 305761 w 666216"/>
              <a:gd name="connsiteY2" fmla="*/ 12088 h 459291"/>
              <a:gd name="connsiteX3" fmla="*/ 470919 w 666216"/>
              <a:gd name="connsiteY3" fmla="*/ 130166 h 459291"/>
              <a:gd name="connsiteX4" fmla="*/ 663807 w 666216"/>
              <a:gd name="connsiteY4" fmla="*/ 459291 h 459291"/>
              <a:gd name="connsiteX0" fmla="*/ 323963 w 666216"/>
              <a:gd name="connsiteY0" fmla="*/ 110300 h 457479"/>
              <a:gd name="connsiteX1" fmla="*/ 457359 w 666216"/>
              <a:gd name="connsiteY1" fmla="*/ 37252 h 457479"/>
              <a:gd name="connsiteX2" fmla="*/ 663807 w 666216"/>
              <a:gd name="connsiteY2" fmla="*/ 457479 h 457479"/>
              <a:gd name="connsiteX3" fmla="*/ 323963 w 666216"/>
              <a:gd name="connsiteY3" fmla="*/ 457479 h 457479"/>
              <a:gd name="connsiteX4" fmla="*/ 323963 w 666216"/>
              <a:gd name="connsiteY4" fmla="*/ 110300 h 457479"/>
              <a:gd name="connsiteX0" fmla="*/ 0 w 666216"/>
              <a:gd name="connsiteY0" fmla="*/ 390732 h 457479"/>
              <a:gd name="connsiteX1" fmla="*/ 67551 w 666216"/>
              <a:gd name="connsiteY1" fmla="*/ 191436 h 457479"/>
              <a:gd name="connsiteX2" fmla="*/ 305761 w 666216"/>
              <a:gd name="connsiteY2" fmla="*/ 10276 h 457479"/>
              <a:gd name="connsiteX3" fmla="*/ 470919 w 666216"/>
              <a:gd name="connsiteY3" fmla="*/ 128354 h 457479"/>
              <a:gd name="connsiteX4" fmla="*/ 663807 w 666216"/>
              <a:gd name="connsiteY4" fmla="*/ 457479 h 457479"/>
              <a:gd name="connsiteX0" fmla="*/ 323963 w 666216"/>
              <a:gd name="connsiteY0" fmla="*/ 110300 h 617606"/>
              <a:gd name="connsiteX1" fmla="*/ 457359 w 666216"/>
              <a:gd name="connsiteY1" fmla="*/ 37252 h 617606"/>
              <a:gd name="connsiteX2" fmla="*/ 663807 w 666216"/>
              <a:gd name="connsiteY2" fmla="*/ 457479 h 617606"/>
              <a:gd name="connsiteX3" fmla="*/ 323963 w 666216"/>
              <a:gd name="connsiteY3" fmla="*/ 457479 h 617606"/>
              <a:gd name="connsiteX4" fmla="*/ 323963 w 666216"/>
              <a:gd name="connsiteY4" fmla="*/ 110300 h 617606"/>
              <a:gd name="connsiteX0" fmla="*/ 0 w 666216"/>
              <a:gd name="connsiteY0" fmla="*/ 390732 h 617606"/>
              <a:gd name="connsiteX1" fmla="*/ 67551 w 666216"/>
              <a:gd name="connsiteY1" fmla="*/ 191436 h 617606"/>
              <a:gd name="connsiteX2" fmla="*/ 305761 w 666216"/>
              <a:gd name="connsiteY2" fmla="*/ 10276 h 617606"/>
              <a:gd name="connsiteX3" fmla="*/ 470919 w 666216"/>
              <a:gd name="connsiteY3" fmla="*/ 128354 h 617606"/>
              <a:gd name="connsiteX4" fmla="*/ 665250 w 666216"/>
              <a:gd name="connsiteY4" fmla="*/ 617606 h 617606"/>
              <a:gd name="connsiteX0" fmla="*/ 323963 w 674188"/>
              <a:gd name="connsiteY0" fmla="*/ 110300 h 617606"/>
              <a:gd name="connsiteX1" fmla="*/ 457359 w 674188"/>
              <a:gd name="connsiteY1" fmla="*/ 37252 h 617606"/>
              <a:gd name="connsiteX2" fmla="*/ 578398 w 674188"/>
              <a:gd name="connsiteY2" fmla="*/ 264748 h 617606"/>
              <a:gd name="connsiteX3" fmla="*/ 663807 w 674188"/>
              <a:gd name="connsiteY3" fmla="*/ 457479 h 617606"/>
              <a:gd name="connsiteX4" fmla="*/ 323963 w 674188"/>
              <a:gd name="connsiteY4" fmla="*/ 457479 h 617606"/>
              <a:gd name="connsiteX5" fmla="*/ 323963 w 674188"/>
              <a:gd name="connsiteY5" fmla="*/ 110300 h 617606"/>
              <a:gd name="connsiteX0" fmla="*/ 0 w 674188"/>
              <a:gd name="connsiteY0" fmla="*/ 390732 h 617606"/>
              <a:gd name="connsiteX1" fmla="*/ 67551 w 674188"/>
              <a:gd name="connsiteY1" fmla="*/ 191436 h 617606"/>
              <a:gd name="connsiteX2" fmla="*/ 305761 w 674188"/>
              <a:gd name="connsiteY2" fmla="*/ 10276 h 617606"/>
              <a:gd name="connsiteX3" fmla="*/ 470919 w 674188"/>
              <a:gd name="connsiteY3" fmla="*/ 128354 h 617606"/>
              <a:gd name="connsiteX4" fmla="*/ 665250 w 674188"/>
              <a:gd name="connsiteY4" fmla="*/ 617606 h 617606"/>
              <a:gd name="connsiteX0" fmla="*/ 323963 w 674737"/>
              <a:gd name="connsiteY0" fmla="*/ 110300 h 617606"/>
              <a:gd name="connsiteX1" fmla="*/ 457359 w 674737"/>
              <a:gd name="connsiteY1" fmla="*/ 37252 h 617606"/>
              <a:gd name="connsiteX2" fmla="*/ 584713 w 674737"/>
              <a:gd name="connsiteY2" fmla="*/ 234025 h 617606"/>
              <a:gd name="connsiteX3" fmla="*/ 663807 w 674737"/>
              <a:gd name="connsiteY3" fmla="*/ 457479 h 617606"/>
              <a:gd name="connsiteX4" fmla="*/ 323963 w 674737"/>
              <a:gd name="connsiteY4" fmla="*/ 457479 h 617606"/>
              <a:gd name="connsiteX5" fmla="*/ 323963 w 674737"/>
              <a:gd name="connsiteY5" fmla="*/ 110300 h 617606"/>
              <a:gd name="connsiteX0" fmla="*/ 0 w 674737"/>
              <a:gd name="connsiteY0" fmla="*/ 390732 h 617606"/>
              <a:gd name="connsiteX1" fmla="*/ 67551 w 674737"/>
              <a:gd name="connsiteY1" fmla="*/ 191436 h 617606"/>
              <a:gd name="connsiteX2" fmla="*/ 305761 w 674737"/>
              <a:gd name="connsiteY2" fmla="*/ 10276 h 617606"/>
              <a:gd name="connsiteX3" fmla="*/ 470919 w 674737"/>
              <a:gd name="connsiteY3" fmla="*/ 128354 h 617606"/>
              <a:gd name="connsiteX4" fmla="*/ 665250 w 674737"/>
              <a:gd name="connsiteY4" fmla="*/ 617606 h 617606"/>
              <a:gd name="connsiteX0" fmla="*/ 323963 w 674737"/>
              <a:gd name="connsiteY0" fmla="*/ 110300 h 699423"/>
              <a:gd name="connsiteX1" fmla="*/ 457359 w 674737"/>
              <a:gd name="connsiteY1" fmla="*/ 37252 h 699423"/>
              <a:gd name="connsiteX2" fmla="*/ 584713 w 674737"/>
              <a:gd name="connsiteY2" fmla="*/ 234025 h 699423"/>
              <a:gd name="connsiteX3" fmla="*/ 663807 w 674737"/>
              <a:gd name="connsiteY3" fmla="*/ 457479 h 699423"/>
              <a:gd name="connsiteX4" fmla="*/ 323963 w 674737"/>
              <a:gd name="connsiteY4" fmla="*/ 457479 h 699423"/>
              <a:gd name="connsiteX5" fmla="*/ 323963 w 674737"/>
              <a:gd name="connsiteY5" fmla="*/ 110300 h 699423"/>
              <a:gd name="connsiteX0" fmla="*/ 0 w 674737"/>
              <a:gd name="connsiteY0" fmla="*/ 390732 h 699423"/>
              <a:gd name="connsiteX1" fmla="*/ 67551 w 674737"/>
              <a:gd name="connsiteY1" fmla="*/ 191436 h 699423"/>
              <a:gd name="connsiteX2" fmla="*/ 305761 w 674737"/>
              <a:gd name="connsiteY2" fmla="*/ 10276 h 699423"/>
              <a:gd name="connsiteX3" fmla="*/ 470919 w 674737"/>
              <a:gd name="connsiteY3" fmla="*/ 128354 h 699423"/>
              <a:gd name="connsiteX4" fmla="*/ 655003 w 674737"/>
              <a:gd name="connsiteY4" fmla="*/ 699422 h 699423"/>
              <a:gd name="connsiteX0" fmla="*/ 323963 w 674737"/>
              <a:gd name="connsiteY0" fmla="*/ 110300 h 699423"/>
              <a:gd name="connsiteX1" fmla="*/ 457359 w 674737"/>
              <a:gd name="connsiteY1" fmla="*/ 37252 h 699423"/>
              <a:gd name="connsiteX2" fmla="*/ 584713 w 674737"/>
              <a:gd name="connsiteY2" fmla="*/ 234025 h 699423"/>
              <a:gd name="connsiteX3" fmla="*/ 663807 w 674737"/>
              <a:gd name="connsiteY3" fmla="*/ 457479 h 699423"/>
              <a:gd name="connsiteX4" fmla="*/ 323963 w 674737"/>
              <a:gd name="connsiteY4" fmla="*/ 457479 h 699423"/>
              <a:gd name="connsiteX5" fmla="*/ 323963 w 674737"/>
              <a:gd name="connsiteY5" fmla="*/ 110300 h 699423"/>
              <a:gd name="connsiteX0" fmla="*/ 0 w 674737"/>
              <a:gd name="connsiteY0" fmla="*/ 390732 h 699423"/>
              <a:gd name="connsiteX1" fmla="*/ 67551 w 674737"/>
              <a:gd name="connsiteY1" fmla="*/ 191436 h 699423"/>
              <a:gd name="connsiteX2" fmla="*/ 305761 w 674737"/>
              <a:gd name="connsiteY2" fmla="*/ 10276 h 699423"/>
              <a:gd name="connsiteX3" fmla="*/ 470919 w 674737"/>
              <a:gd name="connsiteY3" fmla="*/ 128354 h 699423"/>
              <a:gd name="connsiteX4" fmla="*/ 588355 w 674737"/>
              <a:gd name="connsiteY4" fmla="*/ 404194 h 699423"/>
              <a:gd name="connsiteX5" fmla="*/ 655003 w 674737"/>
              <a:gd name="connsiteY5" fmla="*/ 699422 h 69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4737" h="699423" stroke="0" extrusionOk="0">
                <a:moveTo>
                  <a:pt x="323963" y="110300"/>
                </a:moveTo>
                <a:cubicBezTo>
                  <a:pt x="348843" y="53792"/>
                  <a:pt x="400718" y="-20611"/>
                  <a:pt x="457359" y="37252"/>
                </a:cubicBezTo>
                <a:cubicBezTo>
                  <a:pt x="498510" y="61858"/>
                  <a:pt x="550305" y="163987"/>
                  <a:pt x="584713" y="234025"/>
                </a:cubicBezTo>
                <a:cubicBezTo>
                  <a:pt x="619121" y="304063"/>
                  <a:pt x="704958" y="424221"/>
                  <a:pt x="663807" y="457479"/>
                </a:cubicBezTo>
                <a:lnTo>
                  <a:pt x="323963" y="457479"/>
                </a:lnTo>
                <a:lnTo>
                  <a:pt x="323963" y="110300"/>
                </a:lnTo>
                <a:close/>
              </a:path>
              <a:path w="674737" h="699423" fill="none">
                <a:moveTo>
                  <a:pt x="0" y="390732"/>
                </a:moveTo>
                <a:cubicBezTo>
                  <a:pt x="19199" y="365452"/>
                  <a:pt x="43552" y="223037"/>
                  <a:pt x="67551" y="191436"/>
                </a:cubicBezTo>
                <a:cubicBezTo>
                  <a:pt x="113218" y="135407"/>
                  <a:pt x="205327" y="-44578"/>
                  <a:pt x="305761" y="10276"/>
                </a:cubicBezTo>
                <a:cubicBezTo>
                  <a:pt x="369813" y="12736"/>
                  <a:pt x="411245" y="53820"/>
                  <a:pt x="470919" y="128354"/>
                </a:cubicBezTo>
                <a:cubicBezTo>
                  <a:pt x="517030" y="196150"/>
                  <a:pt x="557674" y="309016"/>
                  <a:pt x="588355" y="404194"/>
                </a:cubicBezTo>
                <a:cubicBezTo>
                  <a:pt x="619036" y="499372"/>
                  <a:pt x="642907" y="652360"/>
                  <a:pt x="655003" y="699422"/>
                </a:cubicBezTo>
              </a:path>
            </a:pathLst>
          </a:cu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2128808-351A-4347-83C6-B4AD17A895B2}"/>
              </a:ext>
            </a:extLst>
          </p:cNvPr>
          <p:cNvSpPr txBox="1">
            <a:spLocks/>
          </p:cNvSpPr>
          <p:nvPr/>
        </p:nvSpPr>
        <p:spPr>
          <a:xfrm>
            <a:off x="4595030" y="3970258"/>
            <a:ext cx="2109846" cy="393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demonstrations</a:t>
            </a:r>
          </a:p>
        </p:txBody>
      </p:sp>
    </p:spTree>
    <p:extLst>
      <p:ext uri="{BB962C8B-B14F-4D97-AF65-F5344CB8AC3E}">
        <p14:creationId xmlns:p14="http://schemas.microsoft.com/office/powerpoint/2010/main" val="346130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1" animBg="1"/>
      <p:bldP spid="7" grpId="0"/>
      <p:bldP spid="8" grpId="1" animBg="1"/>
      <p:bldP spid="9" grpId="0"/>
      <p:bldP spid="10" grpId="1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B7D5F-1E3F-B44D-8BC2-62090D1EB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436931"/>
            <a:ext cx="8563356" cy="976775"/>
          </a:xfrm>
        </p:spPr>
        <p:txBody>
          <a:bodyPr>
            <a:normAutofit fontScale="90000"/>
          </a:bodyPr>
          <a:lstStyle/>
          <a:p>
            <a:r>
              <a:rPr lang="en-US" dirty="0"/>
              <a:t>Our Idea: Learning a Better Value Function (and Use it Correct Mistakes of Behavioral Cloning)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D7BA5-0A15-F343-A30F-BDFB53C228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0050" y="1505604"/>
                <a:ext cx="8563356" cy="4563836"/>
              </a:xfrm>
            </p:spPr>
            <p:txBody>
              <a:bodyPr/>
              <a:lstStyle/>
              <a:p>
                <a:r>
                  <a:rPr lang="en-US" dirty="0"/>
                  <a:t> Key: the value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should be relatively smaller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𝒰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following the value function leads us back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𝒰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AD7BA5-0A15-F343-A30F-BDFB53C228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0050" y="1505604"/>
                <a:ext cx="8563356" cy="4563836"/>
              </a:xfrm>
              <a:blipFill>
                <a:blip r:embed="rId2"/>
                <a:stretch>
                  <a:fillRect l="-593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474BE8F-572B-B348-BE50-02F796178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10" y="2857787"/>
            <a:ext cx="4897232" cy="3242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2C85A5-AA5A-6B48-BB74-C10B0CBBA4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899"/>
          <a:stretch/>
        </p:blipFill>
        <p:spPr>
          <a:xfrm>
            <a:off x="4880591" y="2834637"/>
            <a:ext cx="3485781" cy="323049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FFB467-29F4-9B45-AB67-8BAF746139DA}"/>
              </a:ext>
            </a:extLst>
          </p:cNvPr>
          <p:cNvSpPr txBox="1">
            <a:spLocks/>
          </p:cNvSpPr>
          <p:nvPr/>
        </p:nvSpPr>
        <p:spPr>
          <a:xfrm>
            <a:off x="1342653" y="2857787"/>
            <a:ext cx="2532946" cy="45638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falsely-extrapolated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AD7605-FA4B-7540-8333-F2C613435E06}"/>
              </a:ext>
            </a:extLst>
          </p:cNvPr>
          <p:cNvSpPr txBox="1">
            <a:spLocks/>
          </p:cNvSpPr>
          <p:nvPr/>
        </p:nvSpPr>
        <p:spPr>
          <a:xfrm>
            <a:off x="4716453" y="2857787"/>
            <a:ext cx="3846718" cy="45638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conservatively-extrapolated</a:t>
            </a:r>
          </a:p>
        </p:txBody>
      </p:sp>
    </p:spTree>
    <p:extLst>
      <p:ext uri="{BB962C8B-B14F-4D97-AF65-F5344CB8AC3E}">
        <p14:creationId xmlns:p14="http://schemas.microsoft.com/office/powerpoint/2010/main" val="310353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375A3A-345A-BA43-B39B-9A74B1E25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12" y="2092121"/>
            <a:ext cx="8230681" cy="10677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422D11-55DA-5643-AFFF-2BDC488F3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1EF4B9-9F19-1A44-AF1E-A736D0771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0050" y="1818121"/>
                <a:ext cx="8563356" cy="4563836"/>
              </a:xfrm>
            </p:spPr>
            <p:txBody>
              <a:bodyPr/>
              <a:lstStyle/>
              <a:p>
                <a:r>
                  <a:rPr lang="en-US" dirty="0"/>
                  <a:t> Conservatively-extrapolated value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1EF4B9-9F19-1A44-AF1E-A736D0771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0050" y="1818121"/>
                <a:ext cx="8563356" cy="4563836"/>
              </a:xfrm>
              <a:blipFill>
                <a:blip r:embed="rId3"/>
                <a:stretch>
                  <a:fillRect l="-593" t="-1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AFFD728-ADCD-0D44-B1FA-FF5B795C173D}"/>
              </a:ext>
            </a:extLst>
          </p:cNvPr>
          <p:cNvCxnSpPr>
            <a:cxnSpLocks/>
          </p:cNvCxnSpPr>
          <p:nvPr/>
        </p:nvCxnSpPr>
        <p:spPr>
          <a:xfrm flipV="1">
            <a:off x="6772715" y="1144494"/>
            <a:ext cx="677947" cy="719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C2B794C-B44C-0D4B-9FDD-2095645D5349}"/>
              </a:ext>
            </a:extLst>
          </p:cNvPr>
          <p:cNvCxnSpPr>
            <a:cxnSpLocks/>
          </p:cNvCxnSpPr>
          <p:nvPr/>
        </p:nvCxnSpPr>
        <p:spPr>
          <a:xfrm flipV="1">
            <a:off x="7433306" y="901355"/>
            <a:ext cx="515899" cy="2532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250360D-D359-2747-9301-6E635852BE30}"/>
              </a:ext>
            </a:extLst>
          </p:cNvPr>
          <p:cNvCxnSpPr>
            <a:cxnSpLocks/>
          </p:cNvCxnSpPr>
          <p:nvPr/>
        </p:nvCxnSpPr>
        <p:spPr>
          <a:xfrm flipV="1">
            <a:off x="7922916" y="534308"/>
            <a:ext cx="489055" cy="3658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EE4F39E-5E72-2945-94A8-8F3000E47A40}"/>
              </a:ext>
            </a:extLst>
          </p:cNvPr>
          <p:cNvCxnSpPr>
            <a:cxnSpLocks/>
          </p:cNvCxnSpPr>
          <p:nvPr/>
        </p:nvCxnSpPr>
        <p:spPr>
          <a:xfrm flipV="1">
            <a:off x="8393075" y="296056"/>
            <a:ext cx="249039" cy="2382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F4F505B-6997-7E42-87D1-F7C305DB1D14}"/>
              </a:ext>
            </a:extLst>
          </p:cNvPr>
          <p:cNvCxnSpPr>
            <a:cxnSpLocks/>
          </p:cNvCxnSpPr>
          <p:nvPr/>
        </p:nvCxnSpPr>
        <p:spPr>
          <a:xfrm flipV="1">
            <a:off x="6847708" y="1344266"/>
            <a:ext cx="650556" cy="1685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688AC63-B57D-C940-8733-CCF302B0A6BC}"/>
              </a:ext>
            </a:extLst>
          </p:cNvPr>
          <p:cNvCxnSpPr>
            <a:cxnSpLocks/>
          </p:cNvCxnSpPr>
          <p:nvPr/>
        </p:nvCxnSpPr>
        <p:spPr>
          <a:xfrm flipV="1">
            <a:off x="7460146" y="1055459"/>
            <a:ext cx="580163" cy="2935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2A5FF7F-C939-814F-B35A-0C9F5CDD0928}"/>
              </a:ext>
            </a:extLst>
          </p:cNvPr>
          <p:cNvCxnSpPr>
            <a:cxnSpLocks/>
          </p:cNvCxnSpPr>
          <p:nvPr/>
        </p:nvCxnSpPr>
        <p:spPr>
          <a:xfrm flipV="1">
            <a:off x="7993179" y="647787"/>
            <a:ext cx="447355" cy="4076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E33056B-AFAA-CC42-9A76-3A655ED8A8C9}"/>
              </a:ext>
            </a:extLst>
          </p:cNvPr>
          <p:cNvCxnSpPr>
            <a:cxnSpLocks/>
          </p:cNvCxnSpPr>
          <p:nvPr/>
        </p:nvCxnSpPr>
        <p:spPr>
          <a:xfrm flipV="1">
            <a:off x="8418695" y="301595"/>
            <a:ext cx="230143" cy="3529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A1C1ABD-0374-CF4C-888E-830DFDEF6CFD}"/>
              </a:ext>
            </a:extLst>
          </p:cNvPr>
          <p:cNvCxnSpPr>
            <a:cxnSpLocks/>
          </p:cNvCxnSpPr>
          <p:nvPr/>
        </p:nvCxnSpPr>
        <p:spPr>
          <a:xfrm flipV="1">
            <a:off x="6662709" y="942546"/>
            <a:ext cx="677947" cy="719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33C00CB-4375-704A-BA27-33124F3F7301}"/>
              </a:ext>
            </a:extLst>
          </p:cNvPr>
          <p:cNvCxnSpPr>
            <a:cxnSpLocks/>
          </p:cNvCxnSpPr>
          <p:nvPr/>
        </p:nvCxnSpPr>
        <p:spPr>
          <a:xfrm flipV="1">
            <a:off x="7321172" y="762669"/>
            <a:ext cx="490818" cy="1878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AC24121-1432-704D-AD30-35AAE66DC002}"/>
              </a:ext>
            </a:extLst>
          </p:cNvPr>
          <p:cNvCxnSpPr>
            <a:cxnSpLocks/>
          </p:cNvCxnSpPr>
          <p:nvPr/>
        </p:nvCxnSpPr>
        <p:spPr>
          <a:xfrm flipV="1">
            <a:off x="7811990" y="519530"/>
            <a:ext cx="443753" cy="2431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426EE1-3B4D-B148-AD02-942B048B2E58}"/>
              </a:ext>
            </a:extLst>
          </p:cNvPr>
          <p:cNvCxnSpPr>
            <a:cxnSpLocks/>
          </p:cNvCxnSpPr>
          <p:nvPr/>
        </p:nvCxnSpPr>
        <p:spPr>
          <a:xfrm flipV="1">
            <a:off x="8255742" y="293336"/>
            <a:ext cx="395933" cy="2261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FB4C387A-29F2-7440-BB24-3F7645DD86E9}"/>
              </a:ext>
            </a:extLst>
          </p:cNvPr>
          <p:cNvSpPr/>
          <p:nvPr/>
        </p:nvSpPr>
        <p:spPr>
          <a:xfrm>
            <a:off x="6551852" y="851623"/>
            <a:ext cx="464551" cy="90950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ontent Placeholder 2">
                <a:extLst>
                  <a:ext uri="{FF2B5EF4-FFF2-40B4-BE49-F238E27FC236}">
                    <a16:creationId xmlns:a16="http://schemas.microsoft.com/office/drawing/2014/main" id="{D2D25F46-AF08-134E-BB56-F597D3EB68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21908" y="1512789"/>
                <a:ext cx="440801" cy="3934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</m:sSub>
                        </m:e>
                        <m:sub/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44" name="Content Placeholder 2">
                <a:extLst>
                  <a:ext uri="{FF2B5EF4-FFF2-40B4-BE49-F238E27FC236}">
                    <a16:creationId xmlns:a16="http://schemas.microsoft.com/office/drawing/2014/main" id="{D2D25F46-AF08-134E-BB56-F597D3EB6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908" y="1512789"/>
                <a:ext cx="440801" cy="393425"/>
              </a:xfrm>
              <a:prstGeom prst="rect">
                <a:avLst/>
              </a:prstGeom>
              <a:blipFill>
                <a:blip r:embed="rId4"/>
                <a:stretch>
                  <a:fillRect r="-13889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ED48CED-0434-4F48-AC6C-3EC82780EC9C}"/>
              </a:ext>
            </a:extLst>
          </p:cNvPr>
          <p:cNvCxnSpPr>
            <a:cxnSpLocks/>
          </p:cNvCxnSpPr>
          <p:nvPr/>
        </p:nvCxnSpPr>
        <p:spPr>
          <a:xfrm flipH="1" flipV="1">
            <a:off x="7870644" y="1273193"/>
            <a:ext cx="169666" cy="301009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1643C3B-40F4-2044-9966-5739F627B5DC}"/>
                  </a:ext>
                </a:extLst>
              </p:cNvPr>
              <p:cNvSpPr txBox="1"/>
              <p:nvPr/>
            </p:nvSpPr>
            <p:spPr>
              <a:xfrm>
                <a:off x="7810317" y="1506875"/>
                <a:ext cx="61256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1643C3B-40F4-2044-9966-5739F627B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317" y="1506875"/>
                <a:ext cx="612569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Oval 50">
            <a:extLst>
              <a:ext uri="{FF2B5EF4-FFF2-40B4-BE49-F238E27FC236}">
                <a16:creationId xmlns:a16="http://schemas.microsoft.com/office/drawing/2014/main" id="{61DB0EF6-8997-FB42-A6FC-2F9B5871799D}"/>
              </a:ext>
            </a:extLst>
          </p:cNvPr>
          <p:cNvSpPr/>
          <p:nvPr/>
        </p:nvSpPr>
        <p:spPr>
          <a:xfrm rot="3333924">
            <a:off x="7340494" y="-402189"/>
            <a:ext cx="891502" cy="2420268"/>
          </a:xfrm>
          <a:prstGeom prst="ellipse">
            <a:avLst/>
          </a:prstGeom>
          <a:noFill/>
          <a:ln w="28575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C547D3E-8BF7-4A41-8137-0E987E8A7ABA}"/>
                  </a:ext>
                </a:extLst>
              </p:cNvPr>
              <p:cNvSpPr txBox="1"/>
              <p:nvPr/>
            </p:nvSpPr>
            <p:spPr>
              <a:xfrm>
                <a:off x="7840679" y="381301"/>
                <a:ext cx="213249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𝒰</m:t>
                      </m:r>
                    </m:oMath>
                  </m:oMathPara>
                </a14:m>
                <a:endParaRPr lang="en-US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C547D3E-8BF7-4A41-8137-0E987E8A7A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0679" y="381301"/>
                <a:ext cx="2132491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404A75E-79A0-5442-94B1-A9B3BA533FDD}"/>
                  </a:ext>
                </a:extLst>
              </p:cNvPr>
              <p:cNvSpPr txBox="1"/>
              <p:nvPr/>
            </p:nvSpPr>
            <p:spPr>
              <a:xfrm>
                <a:off x="7983235" y="1069296"/>
                <a:ext cx="61256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Π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𝒰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404A75E-79A0-5442-94B1-A9B3BA533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3235" y="1069296"/>
                <a:ext cx="612569" cy="430887"/>
              </a:xfrm>
              <a:prstGeom prst="rect">
                <a:avLst/>
              </a:prstGeom>
              <a:blipFill>
                <a:blip r:embed="rId7"/>
                <a:stretch>
                  <a:fillRect l="-10204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49D4391-D33A-8842-86FF-D9FE928E64D6}"/>
                  </a:ext>
                </a:extLst>
              </p:cNvPr>
              <p:cNvSpPr txBox="1"/>
              <p:nvPr/>
            </p:nvSpPr>
            <p:spPr>
              <a:xfrm>
                <a:off x="578764" y="3292627"/>
                <a:ext cx="8070073" cy="2147473"/>
              </a:xfrm>
              <a:prstGeom prst="rect">
                <a:avLst/>
              </a:prstGeom>
              <a:noFill/>
              <a:ln w="28575">
                <a:solidFill>
                  <a:srgbClr val="0099FF"/>
                </a:solidFill>
              </a:ln>
            </p:spPr>
            <p:txBody>
              <a:bodyPr wrap="square" rtlCol="0" anchor="ctr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200" b="1" dirty="0">
                    <a:latin typeface="Calibri" charset="0"/>
                    <a:ea typeface="Calibri" charset="0"/>
                    <a:cs typeface="Calibri" charset="0"/>
                  </a:rPr>
                  <a:t>Theorem </a:t>
                </a:r>
                <a:r>
                  <a:rPr lang="en-US" sz="2200" dirty="0">
                    <a:latin typeface="Calibri" charset="0"/>
                    <a:ea typeface="Calibri" charset="0"/>
                    <a:cs typeface="Calibri" charset="0"/>
                  </a:rPr>
                  <a:t>(informal): Assume the access to an approximate model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libri" charset="0"/>
                        <a:cs typeface="Calibri" charset="0"/>
                      </a:rPr>
                      <m:t>𝑀</m:t>
                    </m:r>
                    <m:r>
                      <a:rPr lang="en-US" sz="2200" b="0" i="0" smtClean="0">
                        <a:latin typeface="Cambria Math" panose="02040503050406030204" pitchFamily="18" charset="0"/>
                        <a:ea typeface="Calibri" charset="0"/>
                        <a:cs typeface="Calibri" charset="0"/>
                      </a:rPr>
                      <m:t>.</m:t>
                    </m:r>
                  </m:oMath>
                </a14:m>
                <a:r>
                  <a:rPr lang="en-US" sz="2200" dirty="0">
                    <a:latin typeface="Calibri" charset="0"/>
                    <a:ea typeface="Calibri" charset="0"/>
                    <a:cs typeface="Calibri" charset="0"/>
                  </a:rPr>
                  <a:t> Then, the policy induced from a conservatively-extrapolated value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libri" charset="0"/>
                        <a:cs typeface="Calibri" charset="0"/>
                      </a:rPr>
                      <m:t>𝑉</m:t>
                    </m:r>
                  </m:oMath>
                </a14:m>
                <a:r>
                  <a:rPr lang="en-US" sz="2200" dirty="0">
                    <a:latin typeface="Calibri" charset="0"/>
                    <a:ea typeface="Calibri" charset="0"/>
                    <a:cs typeface="Calibri" charset="0"/>
                  </a:rPr>
                  <a:t> (below) stays close to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libri" charset="0"/>
                        <a:cs typeface="Calibri" charset="0"/>
                      </a:rPr>
                      <m:t>𝒰</m:t>
                    </m:r>
                  </m:oMath>
                </a14:m>
                <a:r>
                  <a:rPr lang="en-US" sz="2200" dirty="0">
                    <a:latin typeface="Calibri" charset="0"/>
                    <a:ea typeface="Calibri" charset="0"/>
                    <a:cs typeface="Calibri" charset="0"/>
                  </a:rPr>
                  <a:t> and has good performance:</a:t>
                </a: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ea typeface="Calibri" charset="0"/>
                          <a:cs typeface="Calibri" charset="0"/>
                        </a:rPr>
                        <m:t>𝜋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  <a:ea typeface="Calibri" charset="0"/>
                          <a:cs typeface="Calibri" charset="0"/>
                        </a:rPr>
                        <m:t>=</m:t>
                      </m:r>
                      <m:func>
                        <m:func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  <m:t>𝑉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  <m:t>(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  <m:t>𝑀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2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49D4391-D33A-8842-86FF-D9FE928E64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764" y="3292627"/>
                <a:ext cx="8070073" cy="2147473"/>
              </a:xfrm>
              <a:prstGeom prst="rect">
                <a:avLst/>
              </a:prstGeom>
              <a:blipFill>
                <a:blip r:embed="rId8"/>
                <a:stretch>
                  <a:fillRect l="-784"/>
                </a:stretch>
              </a:blipFill>
              <a:ln w="28575">
                <a:solidFill>
                  <a:srgbClr val="0099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ctangle 61">
            <a:extLst>
              <a:ext uri="{FF2B5EF4-FFF2-40B4-BE49-F238E27FC236}">
                <a16:creationId xmlns:a16="http://schemas.microsoft.com/office/drawing/2014/main" id="{3C0BB9BF-24E1-4E49-98EA-64804F19266F}"/>
              </a:ext>
            </a:extLst>
          </p:cNvPr>
          <p:cNvSpPr/>
          <p:nvPr/>
        </p:nvSpPr>
        <p:spPr>
          <a:xfrm>
            <a:off x="3113591" y="5864009"/>
            <a:ext cx="59441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[Learning Self-Correctable Policies and Value Functions from Demonstrations with Negative Sampling </a:t>
            </a:r>
          </a:p>
          <a:p>
            <a:pPr algn="r"/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Luo-Xu-M.’19]</a:t>
            </a:r>
          </a:p>
        </p:txBody>
      </p:sp>
    </p:spTree>
    <p:extLst>
      <p:ext uri="{BB962C8B-B14F-4D97-AF65-F5344CB8AC3E}">
        <p14:creationId xmlns:p14="http://schemas.microsoft.com/office/powerpoint/2010/main" val="347454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50" grpId="0"/>
      <p:bldP spid="51" grpId="0" animBg="1"/>
      <p:bldP spid="53" grpId="0"/>
      <p:bldP spid="57" grpId="0"/>
      <p:bldP spid="6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22D11-55DA-5643-AFFF-2BDC488F3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Results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EF4B9-9F19-1A44-AF1E-A736D0771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818121"/>
            <a:ext cx="8563356" cy="4563836"/>
          </a:xfrm>
        </p:spPr>
        <p:txBody>
          <a:bodyPr/>
          <a:lstStyle/>
          <a:p>
            <a:r>
              <a:rPr lang="en-US" dirty="0"/>
              <a:t> Note: </a:t>
            </a:r>
            <a:r>
              <a:rPr lang="en-US" altLang="zh-CN" dirty="0"/>
              <a:t>dynamics</a:t>
            </a:r>
            <a:r>
              <a:rPr lang="en-US" dirty="0"/>
              <a:t> may be hard to learn from demonstrations (can only expect it to work around expert actions)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49D4391-D33A-8842-86FF-D9FE928E64D6}"/>
                  </a:ext>
                </a:extLst>
              </p:cNvPr>
              <p:cNvSpPr txBox="1"/>
              <p:nvPr/>
            </p:nvSpPr>
            <p:spPr>
              <a:xfrm>
                <a:off x="578764" y="3292627"/>
                <a:ext cx="8070073" cy="2147473"/>
              </a:xfrm>
              <a:prstGeom prst="rect">
                <a:avLst/>
              </a:prstGeom>
              <a:noFill/>
              <a:ln w="28575">
                <a:solidFill>
                  <a:srgbClr val="0099FF"/>
                </a:solidFill>
              </a:ln>
            </p:spPr>
            <p:txBody>
              <a:bodyPr wrap="square" rtlCol="0" anchor="ctr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200" b="1" dirty="0">
                    <a:latin typeface="Calibri" charset="0"/>
                    <a:ea typeface="Calibri" charset="0"/>
                    <a:cs typeface="Calibri" charset="0"/>
                  </a:rPr>
                  <a:t>Theorem </a:t>
                </a:r>
                <a:r>
                  <a:rPr lang="en-US" sz="2200" dirty="0">
                    <a:latin typeface="Calibri" charset="0"/>
                    <a:ea typeface="Calibri" charset="0"/>
                    <a:cs typeface="Calibri" charset="0"/>
                  </a:rPr>
                  <a:t>(informal): Assume the access to an approximate model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libri" charset="0"/>
                        <a:cs typeface="Calibri" charset="0"/>
                      </a:rPr>
                      <m:t>𝑀</m:t>
                    </m:r>
                    <m:r>
                      <a:rPr lang="en-US" sz="2200" b="0" i="0" smtClean="0">
                        <a:latin typeface="Cambria Math" panose="02040503050406030204" pitchFamily="18" charset="0"/>
                        <a:ea typeface="Calibri" charset="0"/>
                        <a:cs typeface="Calibri" charset="0"/>
                      </a:rPr>
                      <m:t>.</m:t>
                    </m:r>
                  </m:oMath>
                </a14:m>
                <a:r>
                  <a:rPr lang="en-US" sz="2200" dirty="0">
                    <a:latin typeface="Calibri" charset="0"/>
                    <a:ea typeface="Calibri" charset="0"/>
                    <a:cs typeface="Calibri" charset="0"/>
                  </a:rPr>
                  <a:t> Then, the policy induced from a conservatively-extrapolated value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libri" charset="0"/>
                        <a:cs typeface="Calibri" charset="0"/>
                      </a:rPr>
                      <m:t>𝑉</m:t>
                    </m:r>
                  </m:oMath>
                </a14:m>
                <a:r>
                  <a:rPr lang="en-US" sz="2200" dirty="0">
                    <a:latin typeface="Calibri" charset="0"/>
                    <a:ea typeface="Calibri" charset="0"/>
                    <a:cs typeface="Calibri" charset="0"/>
                  </a:rPr>
                  <a:t> (below) stays close to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libri" charset="0"/>
                        <a:cs typeface="Calibri" charset="0"/>
                      </a:rPr>
                      <m:t>𝒰</m:t>
                    </m:r>
                  </m:oMath>
                </a14:m>
                <a:r>
                  <a:rPr lang="en-US" sz="2200" dirty="0">
                    <a:latin typeface="Calibri" charset="0"/>
                    <a:ea typeface="Calibri" charset="0"/>
                    <a:cs typeface="Calibri" charset="0"/>
                  </a:rPr>
                  <a:t> and has good performance:</a:t>
                </a: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ea typeface="Calibri" charset="0"/>
                          <a:cs typeface="Calibri" charset="0"/>
                        </a:rPr>
                        <m:t>𝜋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  <a:ea typeface="Calibri" charset="0"/>
                          <a:cs typeface="Calibri" charset="0"/>
                        </a:rPr>
                        <m:t>=</m:t>
                      </m:r>
                      <m:func>
                        <m:func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  <m:t>𝑉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  <m:t>(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  <m:t>𝑀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2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49D4391-D33A-8842-86FF-D9FE928E64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764" y="3292627"/>
                <a:ext cx="8070073" cy="2147473"/>
              </a:xfrm>
              <a:prstGeom prst="rect">
                <a:avLst/>
              </a:prstGeom>
              <a:blipFill>
                <a:blip r:embed="rId2"/>
                <a:stretch>
                  <a:fillRect l="-784"/>
                </a:stretch>
              </a:blipFill>
              <a:ln w="28575">
                <a:solidFill>
                  <a:srgbClr val="0099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D845531-1169-1545-8DF1-D99AA45C9626}"/>
              </a:ext>
            </a:extLst>
          </p:cNvPr>
          <p:cNvCxnSpPr>
            <a:cxnSpLocks/>
          </p:cNvCxnSpPr>
          <p:nvPr/>
        </p:nvCxnSpPr>
        <p:spPr>
          <a:xfrm>
            <a:off x="5636870" y="3648918"/>
            <a:ext cx="269690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EC72D34F-83A4-CE49-8142-2923710B80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66334" y="2592927"/>
                <a:ext cx="3837971" cy="699700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dirty="0"/>
                  <a:t>m</a:t>
                </a:r>
                <a:r>
                  <a:rPr lang="en-US" b="0" dirty="0"/>
                  <a:t>odel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approximately correct near the demonstration</a:t>
                </a: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EC72D34F-83A4-CE49-8142-2923710B8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6334" y="2592927"/>
                <a:ext cx="3837971" cy="699700"/>
              </a:xfrm>
              <a:prstGeom prst="rect">
                <a:avLst/>
              </a:prstGeom>
              <a:blipFill>
                <a:blip r:embed="rId3"/>
                <a:stretch>
                  <a:fillRect l="-328" t="-6897" r="-1967" b="-13793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5F50543-5198-AF42-9B8B-46B4D2F6AF83}"/>
              </a:ext>
            </a:extLst>
          </p:cNvPr>
          <p:cNvCxnSpPr>
            <a:cxnSpLocks/>
          </p:cNvCxnSpPr>
          <p:nvPr/>
        </p:nvCxnSpPr>
        <p:spPr>
          <a:xfrm>
            <a:off x="3393083" y="5074533"/>
            <a:ext cx="269690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F5DB81AC-412A-5E4F-A378-D77681BF4C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71483" y="5425433"/>
                <a:ext cx="5248634" cy="889903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3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libri" charset="0"/>
                          <a:cs typeface="Calibri" charset="0"/>
                        </a:rPr>
                        <m:t>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  <m:t>𝑠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libri" charset="0"/>
                          <a:cs typeface="Calibri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𝑎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:||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𝑎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charset="0"/>
                                      <a:cs typeface="Calibri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charset="0"/>
                                      <a:cs typeface="Calibri" charset="0"/>
                                    </a:rPr>
                                    <m:t>𝐵𝐶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charset="0"/>
                                      <a:cs typeface="Calibri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charset="0"/>
                                      <a:cs typeface="Calibri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m:rPr>
                                  <m:lit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||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≤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𝜖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  <m:t>𝑉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  <m:t>𝑀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charset="0"/>
                                  <a:cs typeface="Calibri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libri" charset="0"/>
                              <a:cs typeface="Calibri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F5DB81AC-412A-5E4F-A378-D77681BF4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483" y="5425433"/>
                <a:ext cx="5248634" cy="8899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374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8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1F626-AD03-F049-975F-3DB065967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66540"/>
            <a:ext cx="8563356" cy="1310998"/>
          </a:xfrm>
        </p:spPr>
        <p:txBody>
          <a:bodyPr>
            <a:normAutofit/>
          </a:bodyPr>
          <a:lstStyle/>
          <a:p>
            <a:r>
              <a:rPr lang="en-US" sz="3000" dirty="0"/>
              <a:t>Backgrounds and Terminologies </a:t>
            </a:r>
            <a:br>
              <a:rPr lang="en-US" sz="3000" dirty="0"/>
            </a:br>
            <a:r>
              <a:rPr lang="en-US" sz="3000" dirty="0"/>
              <a:t>(on Continuous State-Space, Deterministic Dynamics)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2D0B37-B168-0C44-8873-47F8319FA9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0049" y="1349577"/>
                <a:ext cx="7262392" cy="2141774"/>
              </a:xfrm>
            </p:spPr>
            <p:txBody>
              <a:bodyPr/>
              <a:lstStyle/>
              <a:p>
                <a:r>
                  <a:rPr lang="zh-CN" altLang="en-US" dirty="0"/>
                  <a:t> </a:t>
                </a:r>
                <a:r>
                  <a:rPr lang="en-US" altLang="zh-CN" dirty="0"/>
                  <a:t>Time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=0,…,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(≈∞)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en-US" dirty="0"/>
                  <a:t> 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Unknown</a:t>
                </a:r>
                <a:r>
                  <a:rPr lang="en-US" dirty="0"/>
                  <a:t> dynamics/environment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0432FF"/>
                  </a:solidFill>
                </a:endParaRPr>
              </a:p>
              <a:p>
                <a:r>
                  <a:rPr lang="en-US" dirty="0"/>
                  <a:t> Trajectory: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F2D0B37-B168-0C44-8873-47F8319FA9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0049" y="1349577"/>
                <a:ext cx="7262392" cy="2141774"/>
              </a:xfrm>
              <a:blipFill>
                <a:blip r:embed="rId3"/>
                <a:stretch>
                  <a:fillRect l="-524" t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308F268-0B8D-5740-94C7-4B5BE24832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19241" y="3120866"/>
                <a:ext cx="6090805" cy="5248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i="1" dirty="0"/>
                  <a:t>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i="1" dirty="0"/>
                  <a:t>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  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i="1" dirty="0"/>
                  <a:t>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  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i="1" dirty="0"/>
                  <a:t>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  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i="1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⋯⋯</m:t>
                    </m:r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308F268-0B8D-5740-94C7-4B5BE2483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9241" y="3120866"/>
                <a:ext cx="6090805" cy="5248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BC8414AA-B534-2F45-8DB9-19D694C5CD6D}"/>
              </a:ext>
            </a:extLst>
          </p:cNvPr>
          <p:cNvGrpSpPr/>
          <p:nvPr/>
        </p:nvGrpSpPr>
        <p:grpSpPr>
          <a:xfrm>
            <a:off x="3950033" y="2835606"/>
            <a:ext cx="3343517" cy="547697"/>
            <a:chOff x="3950033" y="2835606"/>
            <a:chExt cx="3343517" cy="5476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Content Placeholder 2">
                  <a:extLst>
                    <a:ext uri="{FF2B5EF4-FFF2-40B4-BE49-F238E27FC236}">
                      <a16:creationId xmlns:a16="http://schemas.microsoft.com/office/drawing/2014/main" id="{3BBFC954-1E2C-A24F-AD22-39FA549EE43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50033" y="2858429"/>
                  <a:ext cx="548735" cy="52487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182880" indent="-182880" algn="l" defTabSz="914400" rtl="0" eaLnBrk="1" latinLnBrk="0" hangingPunct="1">
                    <a:lnSpc>
                      <a:spcPct val="90000"/>
                    </a:lnSpc>
                    <a:spcBef>
                      <a:spcPts val="1200"/>
                    </a:spcBef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anose="05000000000000000000" pitchFamily="2" charset="2"/>
                    <a:buChar char="Ø"/>
                    <a:defRPr sz="2200"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lvl1pPr>
                  <a:lvl2pPr marL="45720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charset="2"/>
                    <a:buChar char="Ø"/>
                    <a:defRPr sz="22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2pPr>
                  <a:lvl3pPr marL="73152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3pPr>
                  <a:lvl4pPr marL="100584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8016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6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7" name="Content Placeholder 2">
                  <a:extLst>
                    <a:ext uri="{FF2B5EF4-FFF2-40B4-BE49-F238E27FC236}">
                      <a16:creationId xmlns:a16="http://schemas.microsoft.com/office/drawing/2014/main" id="{3BBFC954-1E2C-A24F-AD22-39FA549EE4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0033" y="2858429"/>
                  <a:ext cx="548735" cy="52487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ontent Placeholder 2">
                  <a:extLst>
                    <a:ext uri="{FF2B5EF4-FFF2-40B4-BE49-F238E27FC236}">
                      <a16:creationId xmlns:a16="http://schemas.microsoft.com/office/drawing/2014/main" id="{84E70A30-2C59-FD4E-BEFD-FDF5BCFAC32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81627" y="2853129"/>
                  <a:ext cx="548735" cy="52487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182880" indent="-182880" algn="l" defTabSz="914400" rtl="0" eaLnBrk="1" latinLnBrk="0" hangingPunct="1">
                    <a:lnSpc>
                      <a:spcPct val="90000"/>
                    </a:lnSpc>
                    <a:spcBef>
                      <a:spcPts val="1200"/>
                    </a:spcBef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anose="05000000000000000000" pitchFamily="2" charset="2"/>
                    <a:buChar char="Ø"/>
                    <a:defRPr sz="2200"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lvl1pPr>
                  <a:lvl2pPr marL="45720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charset="2"/>
                    <a:buChar char="Ø"/>
                    <a:defRPr sz="22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2pPr>
                  <a:lvl3pPr marL="73152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3pPr>
                  <a:lvl4pPr marL="100584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8016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6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8" name="Content Placeholder 2">
                  <a:extLst>
                    <a:ext uri="{FF2B5EF4-FFF2-40B4-BE49-F238E27FC236}">
                      <a16:creationId xmlns:a16="http://schemas.microsoft.com/office/drawing/2014/main" id="{84E70A30-2C59-FD4E-BEFD-FDF5BCFAC3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1627" y="2853129"/>
                  <a:ext cx="548735" cy="52487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ontent Placeholder 2">
                  <a:extLst>
                    <a:ext uri="{FF2B5EF4-FFF2-40B4-BE49-F238E27FC236}">
                      <a16:creationId xmlns:a16="http://schemas.microsoft.com/office/drawing/2014/main" id="{A572513B-D581-464E-8F8B-298F0232F6B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813221" y="2835606"/>
                  <a:ext cx="548735" cy="52487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182880" indent="-182880" algn="l" defTabSz="914400" rtl="0" eaLnBrk="1" latinLnBrk="0" hangingPunct="1">
                    <a:lnSpc>
                      <a:spcPct val="90000"/>
                    </a:lnSpc>
                    <a:spcBef>
                      <a:spcPts val="1200"/>
                    </a:spcBef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anose="05000000000000000000" pitchFamily="2" charset="2"/>
                    <a:buChar char="Ø"/>
                    <a:defRPr sz="2200"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lvl1pPr>
                  <a:lvl2pPr marL="45720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charset="2"/>
                    <a:buChar char="Ø"/>
                    <a:defRPr sz="22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2pPr>
                  <a:lvl3pPr marL="73152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3pPr>
                  <a:lvl4pPr marL="100584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8016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6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9" name="Content Placeholder 2">
                  <a:extLst>
                    <a:ext uri="{FF2B5EF4-FFF2-40B4-BE49-F238E27FC236}">
                      <a16:creationId xmlns:a16="http://schemas.microsoft.com/office/drawing/2014/main" id="{A572513B-D581-464E-8F8B-298F0232F6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3221" y="2835606"/>
                  <a:ext cx="548735" cy="52487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ontent Placeholder 2">
                  <a:extLst>
                    <a:ext uri="{FF2B5EF4-FFF2-40B4-BE49-F238E27FC236}">
                      <a16:creationId xmlns:a16="http://schemas.microsoft.com/office/drawing/2014/main" id="{7420CC0F-936A-E747-BF2A-CC574E65A8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744815" y="2853129"/>
                  <a:ext cx="548735" cy="52487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182880" indent="-182880" algn="l" defTabSz="914400" rtl="0" eaLnBrk="1" latinLnBrk="0" hangingPunct="1">
                    <a:lnSpc>
                      <a:spcPct val="90000"/>
                    </a:lnSpc>
                    <a:spcBef>
                      <a:spcPts val="1200"/>
                    </a:spcBef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anose="05000000000000000000" pitchFamily="2" charset="2"/>
                    <a:buChar char="Ø"/>
                    <a:defRPr sz="2200"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lvl1pPr>
                  <a:lvl2pPr marL="45720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charset="2"/>
                    <a:buChar char="Ø"/>
                    <a:defRPr sz="22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2pPr>
                  <a:lvl3pPr marL="73152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3pPr>
                  <a:lvl4pPr marL="100584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8016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6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10" name="Content Placeholder 2">
                  <a:extLst>
                    <a:ext uri="{FF2B5EF4-FFF2-40B4-BE49-F238E27FC236}">
                      <a16:creationId xmlns:a16="http://schemas.microsoft.com/office/drawing/2014/main" id="{7420CC0F-936A-E747-BF2A-CC574E65A8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4815" y="2853129"/>
                  <a:ext cx="548735" cy="52487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473CCA6A-6962-4949-B818-D71BE4B77A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0048" y="3699815"/>
                <a:ext cx="8563357" cy="30278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dirty="0"/>
                  <a:t> </a:t>
                </a:r>
                <a:r>
                  <a:rPr lang="en-US" altLang="zh-CN" dirty="0"/>
                  <a:t>Policy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states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actions</a:t>
                </a:r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473CCA6A-6962-4949-B818-D71BE4B77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48" y="3699815"/>
                <a:ext cx="8563357" cy="302783"/>
              </a:xfrm>
              <a:prstGeom prst="rect">
                <a:avLst/>
              </a:prstGeom>
              <a:blipFill>
                <a:blip r:embed="rId9"/>
                <a:stretch>
                  <a:fillRect l="-444" t="-20000" b="-6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D4B9A6E2-1316-324B-9404-B18015843513}"/>
              </a:ext>
            </a:extLst>
          </p:cNvPr>
          <p:cNvGrpSpPr/>
          <p:nvPr/>
        </p:nvGrpSpPr>
        <p:grpSpPr>
          <a:xfrm>
            <a:off x="3831960" y="2875419"/>
            <a:ext cx="3543724" cy="530174"/>
            <a:chOff x="3831282" y="3879124"/>
            <a:chExt cx="3543724" cy="5301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Content Placeholder 2">
                  <a:extLst>
                    <a:ext uri="{FF2B5EF4-FFF2-40B4-BE49-F238E27FC236}">
                      <a16:creationId xmlns:a16="http://schemas.microsoft.com/office/drawing/2014/main" id="{79700CB3-810B-7E45-886F-314FF394186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831282" y="3884424"/>
                  <a:ext cx="548735" cy="52487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182880" indent="-182880" algn="l" defTabSz="914400" rtl="0" eaLnBrk="1" latinLnBrk="0" hangingPunct="1">
                    <a:lnSpc>
                      <a:spcPct val="90000"/>
                    </a:lnSpc>
                    <a:spcBef>
                      <a:spcPts val="1200"/>
                    </a:spcBef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anose="05000000000000000000" pitchFamily="2" charset="2"/>
                    <a:buChar char="Ø"/>
                    <a:defRPr sz="2200"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lvl1pPr>
                  <a:lvl2pPr marL="45720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charset="2"/>
                    <a:buChar char="Ø"/>
                    <a:defRPr sz="22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2pPr>
                  <a:lvl3pPr marL="73152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3pPr>
                  <a:lvl4pPr marL="100584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8016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6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14" name="Content Placeholder 2">
                  <a:extLst>
                    <a:ext uri="{FF2B5EF4-FFF2-40B4-BE49-F238E27FC236}">
                      <a16:creationId xmlns:a16="http://schemas.microsoft.com/office/drawing/2014/main" id="{79700CB3-810B-7E45-886F-314FF39418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1282" y="3884424"/>
                  <a:ext cx="548735" cy="524874"/>
                </a:xfrm>
                <a:prstGeom prst="rect">
                  <a:avLst/>
                </a:prstGeom>
                <a:blipFill>
                  <a:blip r:embed="rId10"/>
                  <a:stretch>
                    <a:fillRect r="-5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ontent Placeholder 2">
                  <a:extLst>
                    <a:ext uri="{FF2B5EF4-FFF2-40B4-BE49-F238E27FC236}">
                      <a16:creationId xmlns:a16="http://schemas.microsoft.com/office/drawing/2014/main" id="{838F4433-C47A-3A47-949C-1361CAAC4A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744443" y="3879124"/>
                  <a:ext cx="711649" cy="52487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182880" indent="-182880" algn="l" defTabSz="914400" rtl="0" eaLnBrk="1" latinLnBrk="0" hangingPunct="1">
                    <a:lnSpc>
                      <a:spcPct val="90000"/>
                    </a:lnSpc>
                    <a:spcBef>
                      <a:spcPts val="1200"/>
                    </a:spcBef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anose="05000000000000000000" pitchFamily="2" charset="2"/>
                    <a:buChar char="Ø"/>
                    <a:defRPr sz="2200"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lvl1pPr>
                  <a:lvl2pPr marL="45720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charset="2"/>
                    <a:buChar char="Ø"/>
                    <a:defRPr sz="22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2pPr>
                  <a:lvl3pPr marL="73152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3pPr>
                  <a:lvl4pPr marL="100584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8016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6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18" name="Content Placeholder 2">
                  <a:extLst>
                    <a:ext uri="{FF2B5EF4-FFF2-40B4-BE49-F238E27FC236}">
                      <a16:creationId xmlns:a16="http://schemas.microsoft.com/office/drawing/2014/main" id="{838F4433-C47A-3A47-949C-1361CAAC4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4443" y="3879124"/>
                  <a:ext cx="711649" cy="524874"/>
                </a:xfrm>
                <a:prstGeom prst="rect">
                  <a:avLst/>
                </a:prstGeom>
                <a:blipFill>
                  <a:blip r:embed="rId11"/>
                  <a:stretch>
                    <a:fillRect r="-210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ontent Placeholder 2">
                  <a:extLst>
                    <a:ext uri="{FF2B5EF4-FFF2-40B4-BE49-F238E27FC236}">
                      <a16:creationId xmlns:a16="http://schemas.microsoft.com/office/drawing/2014/main" id="{6C40ED84-57FE-2649-8482-19408252CC5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731765" y="3879124"/>
                  <a:ext cx="711649" cy="52487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182880" indent="-182880" algn="l" defTabSz="914400" rtl="0" eaLnBrk="1" latinLnBrk="0" hangingPunct="1">
                    <a:lnSpc>
                      <a:spcPct val="90000"/>
                    </a:lnSpc>
                    <a:spcBef>
                      <a:spcPts val="1200"/>
                    </a:spcBef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anose="05000000000000000000" pitchFamily="2" charset="2"/>
                    <a:buChar char="Ø"/>
                    <a:defRPr sz="2200"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lvl1pPr>
                  <a:lvl2pPr marL="45720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charset="2"/>
                    <a:buChar char="Ø"/>
                    <a:defRPr sz="22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2pPr>
                  <a:lvl3pPr marL="73152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3pPr>
                  <a:lvl4pPr marL="100584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8016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6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19" name="Content Placeholder 2">
                  <a:extLst>
                    <a:ext uri="{FF2B5EF4-FFF2-40B4-BE49-F238E27FC236}">
                      <a16:creationId xmlns:a16="http://schemas.microsoft.com/office/drawing/2014/main" id="{6C40ED84-57FE-2649-8482-19408252CC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1765" y="3879124"/>
                  <a:ext cx="711649" cy="524874"/>
                </a:xfrm>
                <a:prstGeom prst="rect">
                  <a:avLst/>
                </a:prstGeom>
                <a:blipFill>
                  <a:blip r:embed="rId12"/>
                  <a:stretch>
                    <a:fillRect r="-228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Content Placeholder 2">
                  <a:extLst>
                    <a:ext uri="{FF2B5EF4-FFF2-40B4-BE49-F238E27FC236}">
                      <a16:creationId xmlns:a16="http://schemas.microsoft.com/office/drawing/2014/main" id="{62ECF256-7A95-1943-B1B6-912A70E27C6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663357" y="3879124"/>
                  <a:ext cx="711649" cy="52487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182880" indent="-182880" algn="l" defTabSz="914400" rtl="0" eaLnBrk="1" latinLnBrk="0" hangingPunct="1">
                    <a:lnSpc>
                      <a:spcPct val="90000"/>
                    </a:lnSpc>
                    <a:spcBef>
                      <a:spcPts val="1200"/>
                    </a:spcBef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anose="05000000000000000000" pitchFamily="2" charset="2"/>
                    <a:buChar char="Ø"/>
                    <a:defRPr sz="2200"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lvl1pPr>
                  <a:lvl2pPr marL="45720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charset="2"/>
                    <a:buChar char="Ø"/>
                    <a:defRPr sz="22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2pPr>
                  <a:lvl3pPr marL="73152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3pPr>
                  <a:lvl4pPr marL="100584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8016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6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20" name="Content Placeholder 2">
                  <a:extLst>
                    <a:ext uri="{FF2B5EF4-FFF2-40B4-BE49-F238E27FC236}">
                      <a16:creationId xmlns:a16="http://schemas.microsoft.com/office/drawing/2014/main" id="{62ECF256-7A95-1943-B1B6-912A70E27C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3357" y="3879124"/>
                  <a:ext cx="711649" cy="524874"/>
                </a:xfrm>
                <a:prstGeom prst="rect">
                  <a:avLst/>
                </a:prstGeom>
                <a:blipFill>
                  <a:blip r:embed="rId13"/>
                  <a:stretch>
                    <a:fillRect r="-228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A685C117-BFFD-6946-9135-B6E6492D45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0047" y="4191566"/>
                <a:ext cx="8563357" cy="30278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dirty="0"/>
                  <a:t> </a:t>
                </a:r>
                <a:r>
                  <a:rPr lang="en-US" altLang="zh-CN" dirty="0"/>
                  <a:t>Reward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endParaRPr lang="en-US" dirty="0"/>
              </a:p>
              <a:p>
                <a:r>
                  <a:rPr lang="en-US" dirty="0"/>
                  <a:t> Expected payoff of a policy:</a:t>
                </a:r>
              </a:p>
            </p:txBody>
          </p:sp>
        </mc:Choice>
        <mc:Fallback xmlns="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A685C117-BFFD-6946-9135-B6E6492D45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47" y="4191566"/>
                <a:ext cx="8563357" cy="302783"/>
              </a:xfrm>
              <a:prstGeom prst="rect">
                <a:avLst/>
              </a:prstGeom>
              <a:blipFill>
                <a:blip r:embed="rId14"/>
                <a:stretch>
                  <a:fillRect l="-444" t="-20000" b="-2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F781CA1D-6269-E441-9079-4621A9A32BEE}"/>
              </a:ext>
            </a:extLst>
          </p:cNvPr>
          <p:cNvGrpSpPr/>
          <p:nvPr/>
        </p:nvGrpSpPr>
        <p:grpSpPr>
          <a:xfrm>
            <a:off x="3962777" y="3400863"/>
            <a:ext cx="4002660" cy="482354"/>
            <a:chOff x="3962777" y="3400863"/>
            <a:chExt cx="4002660" cy="48235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84CD290-FB2A-F243-B7C3-B7B0C8EF49D9}"/>
                </a:ext>
              </a:extLst>
            </p:cNvPr>
            <p:cNvSpPr/>
            <p:nvPr/>
          </p:nvSpPr>
          <p:spPr>
            <a:xfrm>
              <a:off x="3962777" y="3406163"/>
              <a:ext cx="1156356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500" dirty="0"/>
                <a:t>👍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74B751-AA01-4E4D-A021-F1CC3D6AF3E8}"/>
                </a:ext>
              </a:extLst>
            </p:cNvPr>
            <p:cNvSpPr/>
            <p:nvPr/>
          </p:nvSpPr>
          <p:spPr>
            <a:xfrm rot="10800000">
              <a:off x="4877980" y="3400863"/>
              <a:ext cx="528632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500" dirty="0"/>
                <a:t>👍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3BA29C4-1B79-144D-82EF-21C28CC7E796}"/>
                </a:ext>
              </a:extLst>
            </p:cNvPr>
            <p:cNvSpPr/>
            <p:nvPr/>
          </p:nvSpPr>
          <p:spPr>
            <a:xfrm rot="10800000">
              <a:off x="5843531" y="3400863"/>
              <a:ext cx="528632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500" dirty="0"/>
                <a:t>👍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72DCAE4-B4FB-7F4B-886E-97DD87892A70}"/>
                </a:ext>
              </a:extLst>
            </p:cNvPr>
            <p:cNvSpPr/>
            <p:nvPr/>
          </p:nvSpPr>
          <p:spPr>
            <a:xfrm>
              <a:off x="6809081" y="3405593"/>
              <a:ext cx="1156356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500" dirty="0"/>
                <a:t>👍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FACEE68-CA36-B543-9CD6-0AF12CDCDF04}"/>
                  </a:ext>
                </a:extLst>
              </p:cNvPr>
              <p:cNvSpPr/>
              <p:nvPr/>
            </p:nvSpPr>
            <p:spPr>
              <a:xfrm>
                <a:off x="1023847" y="5082769"/>
                <a:ext cx="7096305" cy="508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𝜋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</m:sSub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+…]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FACEE68-CA36-B543-9CD6-0AF12CDCDF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847" y="5082769"/>
                <a:ext cx="7096305" cy="508216"/>
              </a:xfrm>
              <a:prstGeom prst="rect">
                <a:avLst/>
              </a:prstGeom>
              <a:blipFill>
                <a:blip r:embed="rId15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DDFE23A2-E77B-984A-8C96-593105AEE978}"/>
              </a:ext>
            </a:extLst>
          </p:cNvPr>
          <p:cNvSpPr txBox="1">
            <a:spLocks/>
          </p:cNvSpPr>
          <p:nvPr/>
        </p:nvSpPr>
        <p:spPr>
          <a:xfrm>
            <a:off x="5318977" y="1270849"/>
            <a:ext cx="3644427" cy="695109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 </a:t>
            </a:r>
            <a:r>
              <a:rPr lang="en-US" altLang="zh-CN" dirty="0"/>
              <a:t>e.g., state = location of arm; action = desired movement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739F70-9312-0042-8D44-22BF8499E798}"/>
              </a:ext>
            </a:extLst>
          </p:cNvPr>
          <p:cNvSpPr txBox="1"/>
          <p:nvPr/>
        </p:nvSpPr>
        <p:spPr>
          <a:xfrm>
            <a:off x="3298785" y="50002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26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3BDD4-E91F-6146-BC6E-772DD1F4B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77C184-3082-B047-9775-4BE369491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050" y="2817187"/>
            <a:ext cx="8562975" cy="166305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10235EB-76AF-8141-9842-FB9226976D3B}"/>
              </a:ext>
            </a:extLst>
          </p:cNvPr>
          <p:cNvSpPr txBox="1">
            <a:spLocks/>
          </p:cNvSpPr>
          <p:nvPr/>
        </p:nvSpPr>
        <p:spPr>
          <a:xfrm>
            <a:off x="400051" y="1159059"/>
            <a:ext cx="4095750" cy="45638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Learn conservatively-extrapolated value functions with a heuristic borrowed from NLP, negative sampling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27CFF0-BCB6-4948-BDEC-7B121A442CBB}"/>
              </a:ext>
            </a:extLst>
          </p:cNvPr>
          <p:cNvSpPr txBox="1">
            <a:spLocks/>
          </p:cNvSpPr>
          <p:nvPr/>
        </p:nvSpPr>
        <p:spPr>
          <a:xfrm>
            <a:off x="4533478" y="1517877"/>
            <a:ext cx="4391869" cy="45638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B2A0F3-5993-F44E-A5BB-D17749DB4014}"/>
              </a:ext>
            </a:extLst>
          </p:cNvPr>
          <p:cNvSpPr txBox="1">
            <a:spLocks/>
          </p:cNvSpPr>
          <p:nvPr/>
        </p:nvSpPr>
        <p:spPr>
          <a:xfrm>
            <a:off x="4848436" y="1159059"/>
            <a:ext cx="4295564" cy="45638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Initialize an RL algorithm (that takes additional samples) with value function, policy, and dynamics learned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dirty="0"/>
              <a:t>demonstrations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CA272D-E148-384D-9A18-1AF34323AC69}"/>
              </a:ext>
            </a:extLst>
          </p:cNvPr>
          <p:cNvSpPr/>
          <p:nvPr/>
        </p:nvSpPr>
        <p:spPr>
          <a:xfrm>
            <a:off x="3113591" y="5644089"/>
            <a:ext cx="59441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[Learning Self-Correctable Policies and Value Functions from Demonstrations with Negative Sampling </a:t>
            </a:r>
          </a:p>
          <a:p>
            <a:pPr algn="r"/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Luo-Xu-M.’19]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B4EAF946-28A6-CC4C-A6CA-351B4E319F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944"/>
          <a:stretch/>
        </p:blipFill>
        <p:spPr>
          <a:xfrm>
            <a:off x="471279" y="2817187"/>
            <a:ext cx="4115010" cy="16630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001BEF9-26B3-2F42-A191-BFFD25D2C4A8}"/>
              </a:ext>
            </a:extLst>
          </p:cNvPr>
          <p:cNvSpPr/>
          <p:nvPr/>
        </p:nvSpPr>
        <p:spPr>
          <a:xfrm>
            <a:off x="400050" y="4352081"/>
            <a:ext cx="3914775" cy="902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1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83E68-4C40-074A-A2DD-D255A2F4F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F8E1F-552B-6E4B-844F-5DB3C3374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12066"/>
            <a:ext cx="8975444" cy="4563836"/>
          </a:xfrm>
        </p:spPr>
        <p:txBody>
          <a:bodyPr/>
          <a:lstStyle/>
          <a:p>
            <a:r>
              <a:rPr lang="zh-CN" altLang="en-US" dirty="0"/>
              <a:t> </a:t>
            </a:r>
            <a:r>
              <a:rPr lang="en-US" altLang="zh-CN" dirty="0"/>
              <a:t>Convergence</a:t>
            </a:r>
            <a:r>
              <a:rPr lang="zh-CN" altLang="en-US" dirty="0"/>
              <a:t> </a:t>
            </a:r>
            <a:r>
              <a:rPr lang="en-US" altLang="zh-CN" dirty="0"/>
              <a:t>guarantees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meta</a:t>
            </a:r>
            <a:r>
              <a:rPr lang="zh-CN" altLang="en-US" dirty="0"/>
              <a:t> </a:t>
            </a:r>
            <a:r>
              <a:rPr lang="en-US" altLang="zh-CN" dirty="0"/>
              <a:t>model-based</a:t>
            </a:r>
            <a:r>
              <a:rPr lang="zh-CN" altLang="en-US" dirty="0"/>
              <a:t> </a:t>
            </a:r>
            <a:r>
              <a:rPr lang="en-US" altLang="zh-CN" dirty="0"/>
              <a:t>RL</a:t>
            </a:r>
            <a:r>
              <a:rPr lang="zh-CN" altLang="en-US" dirty="0"/>
              <a:t> </a:t>
            </a:r>
            <a:r>
              <a:rPr lang="en-US" altLang="zh-CN" dirty="0"/>
              <a:t>algorithm</a:t>
            </a:r>
          </a:p>
          <a:p>
            <a:pPr lvl="1"/>
            <a:r>
              <a:rPr lang="zh-CN" altLang="en-US" dirty="0"/>
              <a:t> </a:t>
            </a:r>
            <a:r>
              <a:rPr lang="en-US" altLang="zh-CN" dirty="0"/>
              <a:t>Reward-aware</a:t>
            </a:r>
            <a:r>
              <a:rPr lang="zh-CN" altLang="en-US" dirty="0"/>
              <a:t> </a:t>
            </a:r>
            <a:r>
              <a:rPr lang="en-US" altLang="zh-CN" dirty="0"/>
              <a:t>loss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dynamics</a:t>
            </a:r>
            <a:endParaRPr lang="en-US" dirty="0"/>
          </a:p>
          <a:p>
            <a:pPr lvl="1"/>
            <a:r>
              <a:rPr lang="zh-CN" altLang="en-US" dirty="0"/>
              <a:t> </a:t>
            </a:r>
            <a:r>
              <a:rPr lang="en-US" dirty="0"/>
              <a:t>SLBO: a much simplified instantiation of the meta-algorithm that works well empirically </a:t>
            </a:r>
          </a:p>
          <a:p>
            <a:r>
              <a:rPr lang="zh-CN" altLang="en-US" dirty="0"/>
              <a:t> </a:t>
            </a:r>
            <a:r>
              <a:rPr lang="en-US" altLang="zh-CN" dirty="0"/>
              <a:t>Model-based</a:t>
            </a:r>
            <a:r>
              <a:rPr lang="zh-CN" altLang="en-US" dirty="0"/>
              <a:t> </a:t>
            </a:r>
            <a:r>
              <a:rPr lang="en-US" altLang="zh-CN" dirty="0"/>
              <a:t>multi-task</a:t>
            </a:r>
            <a:r>
              <a:rPr lang="zh-CN" altLang="en-US" dirty="0"/>
              <a:t> </a:t>
            </a:r>
            <a:r>
              <a:rPr lang="en-US" altLang="zh-CN" dirty="0"/>
              <a:t>RL</a:t>
            </a:r>
          </a:p>
          <a:p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self-correctable</a:t>
            </a:r>
            <a:r>
              <a:rPr lang="zh-CN" altLang="en-US" dirty="0"/>
              <a:t> </a:t>
            </a:r>
            <a:r>
              <a:rPr lang="en-US" altLang="zh-CN" dirty="0"/>
              <a:t>policy</a:t>
            </a:r>
            <a:r>
              <a:rPr lang="zh-CN" altLang="en-US" dirty="0"/>
              <a:t> </a:t>
            </a:r>
            <a:r>
              <a:rPr lang="en-US" altLang="zh-CN" dirty="0"/>
              <a:t>via</a:t>
            </a:r>
            <a:r>
              <a:rPr lang="zh-CN" altLang="en-US" dirty="0"/>
              <a:t> </a:t>
            </a:r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conservatively-extrapolated</a:t>
            </a:r>
            <a:r>
              <a:rPr lang="zh-CN" altLang="en-US" dirty="0"/>
              <a:t> </a:t>
            </a:r>
            <a:r>
              <a:rPr lang="en-US" altLang="zh-CN" dirty="0"/>
              <a:t>value</a:t>
            </a:r>
            <a:r>
              <a:rPr lang="zh-CN" altLang="en-US" dirty="0"/>
              <a:t> </a:t>
            </a:r>
            <a:r>
              <a:rPr lang="en-US" altLang="zh-CN" dirty="0"/>
              <a:t>functions</a:t>
            </a:r>
            <a:endParaRPr lang="en-US" dirty="0"/>
          </a:p>
          <a:p>
            <a:endParaRPr lang="en-US" dirty="0"/>
          </a:p>
          <a:p>
            <a:r>
              <a:rPr lang="en-US" dirty="0"/>
              <a:t> Open question</a:t>
            </a:r>
            <a:r>
              <a:rPr lang="en-US" altLang="zh-CN" dirty="0"/>
              <a:t>s</a:t>
            </a:r>
            <a:r>
              <a:rPr lang="en-US" dirty="0"/>
              <a:t>: </a:t>
            </a:r>
          </a:p>
          <a:p>
            <a:pPr lvl="1"/>
            <a:r>
              <a:rPr lang="en-US" sz="2200" dirty="0"/>
              <a:t> How to empirically leverage optimism</a:t>
            </a:r>
            <a:r>
              <a:rPr lang="zh-CN" altLang="en-US" sz="2200" dirty="0"/>
              <a:t> </a:t>
            </a:r>
            <a:r>
              <a:rPr lang="en-US" altLang="zh-CN" sz="2200" dirty="0"/>
              <a:t>in</a:t>
            </a:r>
            <a:r>
              <a:rPr lang="zh-CN" altLang="en-US" sz="2200" dirty="0"/>
              <a:t> </a:t>
            </a:r>
            <a:r>
              <a:rPr lang="en-US" altLang="zh-CN" sz="2200" dirty="0"/>
              <a:t>model-based</a:t>
            </a:r>
            <a:r>
              <a:rPr lang="zh-CN" altLang="en-US" sz="2200" dirty="0"/>
              <a:t> </a:t>
            </a:r>
            <a:r>
              <a:rPr lang="en-US" altLang="zh-CN" sz="2200" dirty="0"/>
              <a:t>RL</a:t>
            </a:r>
            <a:r>
              <a:rPr lang="en-US" sz="2200" dirty="0"/>
              <a:t>?</a:t>
            </a:r>
          </a:p>
          <a:p>
            <a:pPr lvl="1"/>
            <a:r>
              <a:rPr lang="en-US" sz="2200" dirty="0"/>
              <a:t> How to customize algorithms for particular environments</a:t>
            </a:r>
            <a:r>
              <a:rPr lang="en-US" altLang="zh-CN" sz="2200" dirty="0"/>
              <a:t>?</a:t>
            </a:r>
            <a:endParaRPr lang="en-US" sz="2200" dirty="0"/>
          </a:p>
          <a:p>
            <a:pPr lvl="1"/>
            <a:r>
              <a:rPr lang="en-US" sz="2200" dirty="0"/>
              <a:t> How to apply dynamical models to other settings (</a:t>
            </a:r>
            <a:r>
              <a:rPr lang="en-US" altLang="zh-CN" sz="2200" dirty="0"/>
              <a:t>e.g.,</a:t>
            </a:r>
            <a:r>
              <a:rPr lang="zh-CN" altLang="en-US" sz="2200" dirty="0"/>
              <a:t> </a:t>
            </a:r>
            <a:r>
              <a:rPr lang="en-US" sz="2200" dirty="0"/>
              <a:t>hierarchical RL)?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739A9-4981-AD48-89BD-E2FD6A6C19B6}"/>
              </a:ext>
            </a:extLst>
          </p:cNvPr>
          <p:cNvSpPr txBox="1"/>
          <p:nvPr/>
        </p:nvSpPr>
        <p:spPr>
          <a:xfrm>
            <a:off x="6004947" y="5917912"/>
            <a:ext cx="238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</a:rPr>
              <a:t>Thank</a:t>
            </a:r>
            <a:r>
              <a:rPr lang="zh-CN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</a:rPr>
              <a:t>you!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86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DC6D4-3CEB-BB48-975C-5A2B58C7C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Reinforcement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B9C389-2998-B24C-8237-46DC703ECD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0050" y="1043315"/>
                <a:ext cx="8563356" cy="4563836"/>
              </a:xfrm>
            </p:spPr>
            <p:txBody>
              <a:bodyPr/>
              <a:lstStyle/>
              <a:p>
                <a:r>
                  <a:rPr lang="en-US" dirty="0"/>
                  <a:t> Learn the dynamics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r>
                  <a:rPr lang="en-US" dirty="0"/>
                  <a:t> somewhat explicitly </a:t>
                </a:r>
              </a:p>
              <a:p>
                <a:r>
                  <a:rPr lang="en-US" dirty="0"/>
                  <a:t> Standard model-based RL algorithm: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B9C389-2998-B24C-8237-46DC703ECD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0050" y="1043315"/>
                <a:ext cx="8563356" cy="4563836"/>
              </a:xfrm>
              <a:blipFill>
                <a:blip r:embed="rId2"/>
                <a:stretch>
                  <a:fillRect l="-593" t="-1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31C61EB-2D80-4C44-8F28-25FBAFA436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2719" y="2247252"/>
                <a:ext cx="8298562" cy="3586389"/>
              </a:xfrm>
              <a:prstGeom prst="rect">
                <a:avLst/>
              </a:prstGeom>
              <a:ln w="28575">
                <a:solidFill>
                  <a:srgbClr val="0000FF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solidFill>
                      <a:srgbClr val="0432FF"/>
                    </a:solidFill>
                  </a:rPr>
                  <a:t>Repeat: </a:t>
                </a:r>
              </a:p>
              <a:p>
                <a:pPr marL="731520" lvl="1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sz="2200" dirty="0"/>
                  <a:t>Sample trajectori</a:t>
                </a:r>
                <a:r>
                  <a:rPr lang="en-US" sz="2200" dirty="0">
                    <a:solidFill>
                      <a:srgbClr val="0432FF"/>
                    </a:solidFill>
                  </a:rPr>
                  <a:t>es</a:t>
                </a:r>
                <a:r>
                  <a:rPr lang="en-US" sz="2200" dirty="0"/>
                  <a:t> from real dynamics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r>
                  <a:rPr lang="en-US" sz="2200" dirty="0"/>
                  <a:t> using current policy</a:t>
                </a:r>
              </a:p>
              <a:p>
                <a:pPr marL="731520" lvl="1" indent="-457200">
                  <a:buFont typeface="+mj-lt"/>
                  <a:buAutoNum type="arabicPeriod"/>
                </a:pPr>
                <a:endParaRPr lang="en-US" sz="2200" dirty="0"/>
              </a:p>
              <a:p>
                <a:pPr marL="731520" lvl="1" indent="-457200">
                  <a:lnSpc>
                    <a:spcPct val="30000"/>
                  </a:lnSpc>
                  <a:buFont typeface="+mj-lt"/>
                  <a:buAutoNum type="arabicPeriod"/>
                </a:pPr>
                <a:endParaRPr lang="en-US" sz="2200" dirty="0"/>
              </a:p>
              <a:p>
                <a:pPr marL="731520" lvl="1" indent="-457200">
                  <a:buFont typeface="+mj-lt"/>
                  <a:buAutoNum type="arabicPeriod"/>
                </a:pPr>
                <a:r>
                  <a:rPr lang="en-US" sz="2200" dirty="0"/>
                  <a:t>Learn a dynamical model using existing trajectories</a:t>
                </a:r>
              </a:p>
              <a:p>
                <a:pPr marL="731520" lvl="1" indent="-457200">
                  <a:buFont typeface="+mj-lt"/>
                  <a:buAutoNum type="arabicPeriod"/>
                </a:pPr>
                <a:endParaRPr lang="en-US" sz="2200" dirty="0"/>
              </a:p>
              <a:p>
                <a:pPr marL="731520" lvl="1" indent="-457200">
                  <a:buFont typeface="+mj-lt"/>
                  <a:buAutoNum type="arabicPeriod"/>
                </a:pPr>
                <a:endParaRPr lang="en-US" sz="2200" dirty="0"/>
              </a:p>
              <a:p>
                <a:pPr marL="731520" lvl="1" indent="-457200">
                  <a:buFont typeface="+mj-lt"/>
                  <a:buAutoNum type="arabicPeriod"/>
                </a:pPr>
                <a:r>
                  <a:rPr lang="en-US" sz="2200" dirty="0"/>
                  <a:t>Find a good policy for the learned dynamics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sz="2200" dirty="0"/>
              </a:p>
              <a:p>
                <a:pPr lvl="2">
                  <a:buFont typeface="Wingdings" pitchFamily="2" charset="2"/>
                  <a:buChar char="Ø"/>
                </a:pPr>
                <a:r>
                  <a:rPr lang="en-US" sz="2200" dirty="0"/>
                  <a:t> Does not cost real samples;  any RL </a:t>
                </a:r>
                <a:r>
                  <a:rPr lang="en-US" sz="2200" dirty="0" err="1"/>
                  <a:t>algo</a:t>
                </a:r>
                <a:r>
                  <a:rPr lang="en-US" sz="2200" dirty="0"/>
                  <a:t>. may be used as a </a:t>
                </a:r>
                <a:r>
                  <a:rPr lang="en-US" sz="2200" dirty="0" err="1"/>
                  <a:t>blackbox</a:t>
                </a:r>
                <a:endParaRPr lang="en-US" sz="2200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C31C61EB-2D80-4C44-8F28-25FBAFA436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19" y="2247252"/>
                <a:ext cx="8298562" cy="3586389"/>
              </a:xfrm>
              <a:prstGeom prst="rect">
                <a:avLst/>
              </a:prstGeom>
              <a:blipFill>
                <a:blip r:embed="rId3"/>
                <a:stretch>
                  <a:fillRect l="-609" t="-1754" b="-1404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AEAAE19-294C-5643-8F01-5A5F4236A7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01609" y="3067502"/>
                <a:ext cx="6090805" cy="5248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i="1" dirty="0"/>
                  <a:t>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i="1" dirty="0"/>
                  <a:t>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  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i="1" dirty="0"/>
                  <a:t>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  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i="1" dirty="0"/>
                  <a:t>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  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i="1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⋯⋯</m:t>
                    </m:r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AEAAE19-294C-5643-8F01-5A5F4236A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1609" y="3067502"/>
                <a:ext cx="6090805" cy="5248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2BF035DF-4906-C14A-BA95-5A4B7DC6B15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4263" y="4099870"/>
                <a:ext cx="6863074" cy="5248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∑</m:t>
                          </m:r>
                          <m:r>
                            <m:rPr>
                              <m:lit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m:rPr>
                              <m:lit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lit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2BF035DF-4906-C14A-BA95-5A4B7DC6B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263" y="4099870"/>
                <a:ext cx="6863074" cy="5248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485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uiExpand="1" build="allAtOnce" animBg="1"/>
      <p:bldP spid="6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6130BD-CDC4-EB41-A15E-040B5DE19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28" y="72071"/>
            <a:ext cx="3264061" cy="217518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365B7F-4271-534B-8D32-6139650A5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19" y="385055"/>
            <a:ext cx="4959509" cy="181413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3. Planning the vacation at home</a:t>
            </a:r>
          </a:p>
          <a:p>
            <a:pPr marL="0" indent="0">
              <a:buNone/>
            </a:pPr>
            <a:r>
              <a:rPr lang="en-US" sz="2400" dirty="0"/>
              <a:t>1. Go, enjoy, and explore</a:t>
            </a:r>
          </a:p>
          <a:p>
            <a:pPr marL="0" indent="0">
              <a:buNone/>
            </a:pPr>
            <a:r>
              <a:rPr lang="en-US" sz="2400" dirty="0"/>
              <a:t>2. Keep notes on the good restaurants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E30D8294-9693-6642-909B-0BC1ABA091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2719" y="2247252"/>
                <a:ext cx="8298562" cy="3586389"/>
              </a:xfrm>
              <a:prstGeom prst="rect">
                <a:avLst/>
              </a:prstGeom>
              <a:ln w="28575">
                <a:solidFill>
                  <a:srgbClr val="0000FF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solidFill>
                      <a:srgbClr val="0432FF"/>
                    </a:solidFill>
                  </a:rPr>
                  <a:t>Repeat: </a:t>
                </a:r>
              </a:p>
              <a:p>
                <a:pPr marL="731520" lvl="1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sz="2200" dirty="0"/>
                  <a:t>Sample trajectori</a:t>
                </a:r>
                <a:r>
                  <a:rPr lang="en-US" sz="2200" dirty="0">
                    <a:solidFill>
                      <a:srgbClr val="0432FF"/>
                    </a:solidFill>
                  </a:rPr>
                  <a:t>es</a:t>
                </a:r>
                <a:r>
                  <a:rPr lang="en-US" sz="2200" dirty="0"/>
                  <a:t> from real dynamics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r>
                  <a:rPr lang="en-US" sz="2200" dirty="0"/>
                  <a:t> using current policy</a:t>
                </a:r>
              </a:p>
              <a:p>
                <a:pPr marL="731520" lvl="1" indent="-457200">
                  <a:buFont typeface="+mj-lt"/>
                  <a:buAutoNum type="arabicPeriod"/>
                </a:pPr>
                <a:endParaRPr lang="en-US" sz="2200" dirty="0"/>
              </a:p>
              <a:p>
                <a:pPr marL="731520" lvl="1" indent="-457200">
                  <a:lnSpc>
                    <a:spcPct val="30000"/>
                  </a:lnSpc>
                  <a:buFont typeface="+mj-lt"/>
                  <a:buAutoNum type="arabicPeriod"/>
                </a:pPr>
                <a:endParaRPr lang="en-US" sz="2200" dirty="0"/>
              </a:p>
              <a:p>
                <a:pPr marL="731520" lvl="1" indent="-457200">
                  <a:buFont typeface="+mj-lt"/>
                  <a:buAutoNum type="arabicPeriod"/>
                </a:pPr>
                <a:r>
                  <a:rPr lang="en-US" sz="2200" dirty="0"/>
                  <a:t>Learn a dynamical model using existing trajectories</a:t>
                </a:r>
              </a:p>
              <a:p>
                <a:pPr marL="731520" lvl="1" indent="-457200">
                  <a:buFont typeface="+mj-lt"/>
                  <a:buAutoNum type="arabicPeriod"/>
                </a:pPr>
                <a:endParaRPr lang="en-US" sz="2200" dirty="0"/>
              </a:p>
              <a:p>
                <a:pPr marL="731520" lvl="1" indent="-457200">
                  <a:buFont typeface="+mj-lt"/>
                  <a:buAutoNum type="arabicPeriod"/>
                </a:pPr>
                <a:endParaRPr lang="en-US" sz="2200" dirty="0"/>
              </a:p>
              <a:p>
                <a:pPr marL="731520" lvl="1" indent="-457200">
                  <a:buFont typeface="+mj-lt"/>
                  <a:buAutoNum type="arabicPeriod"/>
                </a:pPr>
                <a:r>
                  <a:rPr lang="en-US" sz="2200" dirty="0"/>
                  <a:t>Find a good policy for the learned dynamics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sz="2200" dirty="0"/>
              </a:p>
              <a:p>
                <a:pPr lvl="2">
                  <a:buFont typeface="Wingdings" pitchFamily="2" charset="2"/>
                  <a:buChar char="Ø"/>
                </a:pPr>
                <a:r>
                  <a:rPr lang="en-US" sz="2200" dirty="0"/>
                  <a:t> Does not cost real samples;  any RL </a:t>
                </a:r>
                <a:r>
                  <a:rPr lang="en-US" sz="2200" dirty="0" err="1"/>
                  <a:t>algo</a:t>
                </a:r>
                <a:r>
                  <a:rPr lang="en-US" sz="2200" dirty="0"/>
                  <a:t>. may be used as a </a:t>
                </a:r>
                <a:r>
                  <a:rPr lang="en-US" sz="2200" dirty="0" err="1"/>
                  <a:t>blackbox</a:t>
                </a:r>
                <a:endParaRPr lang="en-US" sz="2200" dirty="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E30D8294-9693-6642-909B-0BC1ABA09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19" y="2247252"/>
                <a:ext cx="8298562" cy="3586389"/>
              </a:xfrm>
              <a:prstGeom prst="rect">
                <a:avLst/>
              </a:prstGeom>
              <a:blipFill>
                <a:blip r:embed="rId3"/>
                <a:stretch>
                  <a:fillRect l="-609" t="-1754" b="-1404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803861FC-C448-8144-8F32-B6CC9AFD7A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01609" y="3067502"/>
                <a:ext cx="6090805" cy="5248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i="1" dirty="0"/>
                  <a:t>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i="1" dirty="0"/>
                  <a:t>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  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i="1" dirty="0"/>
                  <a:t>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  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i="1" dirty="0"/>
                  <a:t>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  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i="1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⋯⋯</m:t>
                    </m:r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803861FC-C448-8144-8F32-B6CC9AFD7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1609" y="3067502"/>
                <a:ext cx="6090805" cy="5248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51863E0D-B140-1B40-BE9B-A3536D3F51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4263" y="4099870"/>
                <a:ext cx="6863074" cy="5248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∑</m:t>
                          </m:r>
                          <m:r>
                            <m:rPr>
                              <m:lit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m:rPr>
                              <m:lit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lit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51863E0D-B140-1B40-BE9B-A3536D3F5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263" y="4099870"/>
                <a:ext cx="6863074" cy="5248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8275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3780B-ED24-EE4C-9367-E064FF6E5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Analyzing </a:t>
            </a:r>
            <a:r>
              <a:rPr lang="en-US" dirty="0">
                <a:solidFill>
                  <a:srgbClr val="0432FF"/>
                </a:solidFill>
              </a:rPr>
              <a:t>Deep</a:t>
            </a:r>
            <a:r>
              <a:rPr lang="en-US" dirty="0"/>
              <a:t> Model-Based RL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B1DDEC-A23F-D944-A185-9A3E1BA7CB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 High-dimensional state and action space</a:t>
                </a:r>
              </a:p>
              <a:p>
                <a:r>
                  <a:rPr lang="en-US" dirty="0"/>
                  <a:t> Non-linear dynamics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, policy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parameterized by neural networks</a:t>
                </a:r>
              </a:p>
              <a:p>
                <a:r>
                  <a:rPr lang="en-US" dirty="0">
                    <a:solidFill>
                      <a:srgbClr val="0432FF"/>
                    </a:solidFill>
                  </a:rPr>
                  <a:t> Goal: </a:t>
                </a:r>
                <a:r>
                  <a:rPr lang="en-US" dirty="0"/>
                  <a:t>an analyzable algorithm with # samples polynomial in dimension (assuming some computational oracles)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altLang="zh-CN" dirty="0"/>
                  <a:t>Prior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work</a:t>
                </a:r>
              </a:p>
              <a:p>
                <a:r>
                  <a:rPr lang="zh-CN" altLang="en-US" dirty="0"/>
                  <a:t> </a:t>
                </a:r>
                <a:r>
                  <a:rPr lang="en-US" altLang="zh-CN" dirty="0"/>
                  <a:t>Finite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state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space: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[</a:t>
                </a:r>
                <a:r>
                  <a:rPr lang="en-US" altLang="zh-CN" dirty="0" err="1"/>
                  <a:t>Jaksch</a:t>
                </a:r>
                <a:r>
                  <a:rPr lang="en-US" altLang="zh-CN" dirty="0"/>
                  <a:t> et al., 2010; Bartlett &amp; </a:t>
                </a:r>
                <a:r>
                  <a:rPr lang="en-US" altLang="zh-CN" dirty="0" err="1"/>
                  <a:t>Tewari</a:t>
                </a:r>
                <a:r>
                  <a:rPr lang="en-US" altLang="zh-CN" dirty="0"/>
                  <a:t>, 2009; Fruit et al., 2018; Lakshmanan et al., 2015; Hinderer, 2005; </a:t>
                </a:r>
                <a:r>
                  <a:rPr lang="en-US" altLang="zh-CN" dirty="0" err="1"/>
                  <a:t>Pirotta</a:t>
                </a:r>
                <a:r>
                  <a:rPr lang="en-US" altLang="zh-CN" dirty="0"/>
                  <a:t> et al., 2015; 2013)</a:t>
                </a:r>
              </a:p>
              <a:p>
                <a:r>
                  <a:rPr lang="zh-CN" altLang="en-US" dirty="0"/>
                  <a:t> </a:t>
                </a:r>
                <a:r>
                  <a:rPr lang="en-US" altLang="zh-CN" dirty="0"/>
                  <a:t>Linear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dynamics: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[</a:t>
                </a:r>
                <a:r>
                  <a:rPr lang="en-US" dirty="0"/>
                  <a:t>Abbasi-</a:t>
                </a:r>
                <a:r>
                  <a:rPr lang="en-US" dirty="0" err="1"/>
                  <a:t>Yadkori</a:t>
                </a:r>
                <a:r>
                  <a:rPr lang="en-US" dirty="0"/>
                  <a:t> &amp; </a:t>
                </a:r>
                <a:r>
                  <a:rPr lang="en-US" dirty="0" err="1"/>
                  <a:t>Szepesvári</a:t>
                </a:r>
                <a:r>
                  <a:rPr lang="en-US" dirty="0"/>
                  <a:t>, 2011; </a:t>
                </a:r>
                <a:r>
                  <a:rPr lang="en-US" dirty="0" err="1"/>
                  <a:t>Simchowitz</a:t>
                </a:r>
                <a:r>
                  <a:rPr lang="en-US" dirty="0"/>
                  <a:t> et al., 2018; Dean et al., 2017; Sutton et al., 2012; Tamar et al., 2012</a:t>
                </a:r>
                <a:r>
                  <a:rPr lang="en-US" altLang="zh-CN" dirty="0"/>
                  <a:t>]</a:t>
                </a:r>
              </a:p>
              <a:p>
                <a:r>
                  <a:rPr lang="zh-CN" altLang="en-US" dirty="0"/>
                  <a:t> </a:t>
                </a:r>
                <a:r>
                  <a:rPr lang="en-US" altLang="zh-CN" dirty="0"/>
                  <a:t>Sample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complexity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result: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[Sun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al.’2017]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B1DDEC-A23F-D944-A185-9A3E1BA7CB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89" t="-1667" r="-296" b="-17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92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>
            <a:extLst>
              <a:ext uri="{FF2B5EF4-FFF2-40B4-BE49-F238E27FC236}">
                <a16:creationId xmlns:a16="http://schemas.microsoft.com/office/drawing/2014/main" id="{C3FB3EC2-92E9-CC47-B3C0-BDFDC6DA9D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4" t="68422"/>
          <a:stretch/>
        </p:blipFill>
        <p:spPr>
          <a:xfrm>
            <a:off x="3713674" y="4583929"/>
            <a:ext cx="828683" cy="7048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D3780B-ED24-EE4C-9367-E064FF6E5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Analyzing </a:t>
            </a:r>
            <a:r>
              <a:rPr lang="en-US" dirty="0">
                <a:solidFill>
                  <a:srgbClr val="0432FF"/>
                </a:solidFill>
              </a:rPr>
              <a:t>Deep</a:t>
            </a:r>
            <a:r>
              <a:rPr lang="en-US" dirty="0"/>
              <a:t> Model-Based RL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1DDEC-A23F-D944-A185-9A3E1BA7C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112066"/>
            <a:ext cx="8563356" cy="4563836"/>
          </a:xfrm>
        </p:spPr>
        <p:txBody>
          <a:bodyPr/>
          <a:lstStyle/>
          <a:p>
            <a:r>
              <a:rPr lang="en-US" dirty="0"/>
              <a:t> Issue: the learned dynamics are not accurate for those states unseen in training trajectories</a:t>
            </a:r>
          </a:p>
          <a:p>
            <a:r>
              <a:rPr lang="en-US" dirty="0"/>
              <a:t> Exploitation: only go to places that the dynamics is certain</a:t>
            </a:r>
          </a:p>
          <a:p>
            <a:r>
              <a:rPr lang="en-US" dirty="0"/>
              <a:t> Exploration: improve the certainty of the model by trying diverse policies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Content Placeholder 2">
                <a:extLst>
                  <a:ext uri="{FF2B5EF4-FFF2-40B4-BE49-F238E27FC236}">
                    <a16:creationId xmlns:a16="http://schemas.microsoft.com/office/drawing/2014/main" id="{46CE4EB7-D04D-3547-9129-A965E4B9A9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81381" y="3941178"/>
                <a:ext cx="440801" cy="3934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84" name="Content Placeholder 2">
                <a:extLst>
                  <a:ext uri="{FF2B5EF4-FFF2-40B4-BE49-F238E27FC236}">
                    <a16:creationId xmlns:a16="http://schemas.microsoft.com/office/drawing/2014/main" id="{46CE4EB7-D04D-3547-9129-A965E4B9A9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1381" y="3941178"/>
                <a:ext cx="440801" cy="393425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Content Placeholder 2">
                <a:extLst>
                  <a:ext uri="{FF2B5EF4-FFF2-40B4-BE49-F238E27FC236}">
                    <a16:creationId xmlns:a16="http://schemas.microsoft.com/office/drawing/2014/main" id="{E68ED19A-B327-C940-BE15-BB15610E65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21292" y="4013643"/>
                <a:ext cx="440801" cy="3934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85" name="Content Placeholder 2">
                <a:extLst>
                  <a:ext uri="{FF2B5EF4-FFF2-40B4-BE49-F238E27FC236}">
                    <a16:creationId xmlns:a16="http://schemas.microsoft.com/office/drawing/2014/main" id="{E68ED19A-B327-C940-BE15-BB15610E6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292" y="4013643"/>
                <a:ext cx="440801" cy="393425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Content Placeholder 2">
            <a:extLst>
              <a:ext uri="{FF2B5EF4-FFF2-40B4-BE49-F238E27FC236}">
                <a16:creationId xmlns:a16="http://schemas.microsoft.com/office/drawing/2014/main" id="{F1F415E5-87A1-5E43-B339-1C57D116951D}"/>
              </a:ext>
            </a:extLst>
          </p:cNvPr>
          <p:cNvSpPr txBox="1">
            <a:spLocks/>
          </p:cNvSpPr>
          <p:nvPr/>
        </p:nvSpPr>
        <p:spPr>
          <a:xfrm>
            <a:off x="6853659" y="4474809"/>
            <a:ext cx="2158059" cy="648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      training </a:t>
            </a:r>
            <a:r>
              <a:rPr lang="en-US" dirty="0" err="1">
                <a:solidFill>
                  <a:srgbClr val="C00000"/>
                </a:solidFill>
              </a:rPr>
              <a:t>traj</a:t>
            </a:r>
            <a:r>
              <a:rPr lang="en-US" dirty="0">
                <a:solidFill>
                  <a:srgbClr val="C00000"/>
                </a:solidFill>
              </a:rPr>
              <a:t>. on real dynamics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27781763-8EB1-FD4D-A615-7707D7BC5767}"/>
              </a:ext>
            </a:extLst>
          </p:cNvPr>
          <p:cNvGrpSpPr/>
          <p:nvPr/>
        </p:nvGrpSpPr>
        <p:grpSpPr>
          <a:xfrm>
            <a:off x="4531146" y="4013643"/>
            <a:ext cx="1710547" cy="208667"/>
            <a:chOff x="4531146" y="4013643"/>
            <a:chExt cx="1710547" cy="208667"/>
          </a:xfrm>
        </p:grpSpPr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DC04DDF4-08B1-3D4C-A567-B553752CE152}"/>
                </a:ext>
              </a:extLst>
            </p:cNvPr>
            <p:cNvCxnSpPr>
              <a:cxnSpLocks/>
            </p:cNvCxnSpPr>
            <p:nvPr/>
          </p:nvCxnSpPr>
          <p:spPr>
            <a:xfrm>
              <a:off x="4531146" y="4190504"/>
              <a:ext cx="420079" cy="19851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FA2725BC-29AF-2E4F-A53F-13B820CA57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5325" y="4209303"/>
              <a:ext cx="364952" cy="13007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46823A05-C309-9F4E-A4A7-579C22235F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3988" y="4098813"/>
              <a:ext cx="347933" cy="122311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6B973D97-A149-6841-B4FB-5B6F24EDF0A3}"/>
                </a:ext>
              </a:extLst>
            </p:cNvPr>
            <p:cNvCxnSpPr>
              <a:cxnSpLocks/>
              <a:endCxn id="85" idx="0"/>
            </p:cNvCxnSpPr>
            <p:nvPr/>
          </p:nvCxnSpPr>
          <p:spPr>
            <a:xfrm flipV="1">
              <a:off x="5602651" y="4013643"/>
              <a:ext cx="639042" cy="83828"/>
            </a:xfrm>
            <a:prstGeom prst="straightConnector1">
              <a:avLst/>
            </a:prstGeom>
            <a:ln w="3810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02EF1589-5961-DF4A-8640-45B852D45129}"/>
              </a:ext>
            </a:extLst>
          </p:cNvPr>
          <p:cNvCxnSpPr>
            <a:cxnSpLocks/>
          </p:cNvCxnSpPr>
          <p:nvPr/>
        </p:nvCxnSpPr>
        <p:spPr>
          <a:xfrm flipV="1">
            <a:off x="6984585" y="4680822"/>
            <a:ext cx="348592" cy="1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Content Placeholder 2">
            <a:extLst>
              <a:ext uri="{FF2B5EF4-FFF2-40B4-BE49-F238E27FC236}">
                <a16:creationId xmlns:a16="http://schemas.microsoft.com/office/drawing/2014/main" id="{BD1F40B1-52E3-8E4E-9F28-914D1A944328}"/>
              </a:ext>
            </a:extLst>
          </p:cNvPr>
          <p:cNvSpPr txBox="1">
            <a:spLocks/>
          </p:cNvSpPr>
          <p:nvPr/>
        </p:nvSpPr>
        <p:spPr>
          <a:xfrm>
            <a:off x="6804512" y="4127768"/>
            <a:ext cx="2539446" cy="648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      predicted  </a:t>
            </a:r>
            <a:r>
              <a:rPr lang="en-US" dirty="0" err="1">
                <a:solidFill>
                  <a:srgbClr val="C00000"/>
                </a:solidFill>
              </a:rPr>
              <a:t>traj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C20521C4-EE4E-114D-AFD9-8E609FB79BFE}"/>
              </a:ext>
            </a:extLst>
          </p:cNvPr>
          <p:cNvCxnSpPr>
            <a:cxnSpLocks/>
          </p:cNvCxnSpPr>
          <p:nvPr/>
        </p:nvCxnSpPr>
        <p:spPr>
          <a:xfrm flipV="1">
            <a:off x="6979124" y="4364317"/>
            <a:ext cx="348592" cy="1"/>
          </a:xfrm>
          <a:prstGeom prst="straightConnector1">
            <a:avLst/>
          </a:prstGeom>
          <a:ln w="38100"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D7FC26BB-72B3-464D-9C66-4F0DA9CEF309}"/>
              </a:ext>
            </a:extLst>
          </p:cNvPr>
          <p:cNvGrpSpPr/>
          <p:nvPr/>
        </p:nvGrpSpPr>
        <p:grpSpPr>
          <a:xfrm>
            <a:off x="4188780" y="3696758"/>
            <a:ext cx="2285696" cy="1181080"/>
            <a:chOff x="4188780" y="3696758"/>
            <a:chExt cx="2285696" cy="118108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02F8035-2CB4-B64D-B308-8DCD52C7C324}"/>
                </a:ext>
              </a:extLst>
            </p:cNvPr>
            <p:cNvCxnSpPr>
              <a:cxnSpLocks/>
            </p:cNvCxnSpPr>
            <p:nvPr/>
          </p:nvCxnSpPr>
          <p:spPr>
            <a:xfrm>
              <a:off x="4421212" y="4310760"/>
              <a:ext cx="380010" cy="15438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5442326-3D00-1447-972D-2580455DB31D}"/>
                </a:ext>
              </a:extLst>
            </p:cNvPr>
            <p:cNvCxnSpPr>
              <a:cxnSpLocks/>
            </p:cNvCxnSpPr>
            <p:nvPr/>
          </p:nvCxnSpPr>
          <p:spPr>
            <a:xfrm>
              <a:off x="4801218" y="4469853"/>
              <a:ext cx="46277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1012833-E756-754D-A53A-10C16273CA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14557" y="4474566"/>
              <a:ext cx="113805" cy="22512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C59A9D8-268A-7D48-8A4F-C7C4F153DB1E}"/>
                </a:ext>
              </a:extLst>
            </p:cNvPr>
            <p:cNvCxnSpPr>
              <a:cxnSpLocks/>
            </p:cNvCxnSpPr>
            <p:nvPr/>
          </p:nvCxnSpPr>
          <p:spPr>
            <a:xfrm>
              <a:off x="5126433" y="4694981"/>
              <a:ext cx="980397" cy="18285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19F4893-CAF5-A247-9737-7EA4A3B7B3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34153" y="4103855"/>
              <a:ext cx="384462" cy="7719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15C6989-1A5D-8448-91EE-B7E85C1BC91C}"/>
                </a:ext>
              </a:extLst>
            </p:cNvPr>
            <p:cNvCxnSpPr>
              <a:cxnSpLocks/>
            </p:cNvCxnSpPr>
            <p:nvPr/>
          </p:nvCxnSpPr>
          <p:spPr>
            <a:xfrm>
              <a:off x="4918615" y="4103855"/>
              <a:ext cx="41563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20969DE-079E-C946-B282-940370F7F908}"/>
                </a:ext>
              </a:extLst>
            </p:cNvPr>
            <p:cNvCxnSpPr>
              <a:cxnSpLocks/>
            </p:cNvCxnSpPr>
            <p:nvPr/>
          </p:nvCxnSpPr>
          <p:spPr>
            <a:xfrm>
              <a:off x="5263988" y="4103855"/>
              <a:ext cx="248889" cy="21300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DF0696B-E21F-9849-B145-8217D63F61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07241" y="4278534"/>
              <a:ext cx="599589" cy="3222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67BF4690-12BB-6848-A303-1856AE43DAC2}"/>
                </a:ext>
              </a:extLst>
            </p:cNvPr>
            <p:cNvCxnSpPr>
              <a:cxnSpLocks/>
            </p:cNvCxnSpPr>
            <p:nvPr/>
          </p:nvCxnSpPr>
          <p:spPr>
            <a:xfrm>
              <a:off x="4400145" y="4627211"/>
              <a:ext cx="411468" cy="20392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F424D12-7D3D-E24B-ADF8-B4A39BE299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1218" y="4831139"/>
              <a:ext cx="426031" cy="1683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EDE87D2-CA1B-8D47-8337-16CD919A38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6986" y="4594853"/>
              <a:ext cx="624620" cy="23628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218038D9-2DCE-D243-AF7F-51652B2C71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62752" y="4528095"/>
              <a:ext cx="711724" cy="7147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Content Placeholder 2">
                  <a:extLst>
                    <a:ext uri="{FF2B5EF4-FFF2-40B4-BE49-F238E27FC236}">
                      <a16:creationId xmlns:a16="http://schemas.microsoft.com/office/drawing/2014/main" id="{80F0FAA5-4D8E-1D4E-AFC7-407F1CA1F03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188780" y="3852478"/>
                  <a:ext cx="440801" cy="39342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182880" indent="-182880" algn="l" defTabSz="914400" rtl="0" eaLnBrk="1" latinLnBrk="0" hangingPunct="1">
                    <a:lnSpc>
                      <a:spcPct val="90000"/>
                    </a:lnSpc>
                    <a:spcBef>
                      <a:spcPts val="1200"/>
                    </a:spcBef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anose="05000000000000000000" pitchFamily="2" charset="2"/>
                    <a:buChar char="Ø"/>
                    <a:defRPr sz="2200"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lvl1pPr>
                  <a:lvl2pPr marL="45720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charset="2"/>
                    <a:buChar char="Ø"/>
                    <a:defRPr sz="22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2pPr>
                  <a:lvl3pPr marL="73152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3pPr>
                  <a:lvl4pPr marL="100584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8016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6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81" name="Content Placeholder 2">
                  <a:extLst>
                    <a:ext uri="{FF2B5EF4-FFF2-40B4-BE49-F238E27FC236}">
                      <a16:creationId xmlns:a16="http://schemas.microsoft.com/office/drawing/2014/main" id="{80F0FAA5-4D8E-1D4E-AFC7-407F1CA1F0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780" y="3852478"/>
                  <a:ext cx="440801" cy="393425"/>
                </a:xfrm>
                <a:prstGeom prst="rect">
                  <a:avLst/>
                </a:prstGeom>
                <a:blipFill>
                  <a:blip r:embed="rId6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Content Placeholder 2">
                  <a:extLst>
                    <a:ext uri="{FF2B5EF4-FFF2-40B4-BE49-F238E27FC236}">
                      <a16:creationId xmlns:a16="http://schemas.microsoft.com/office/drawing/2014/main" id="{D0CC4A79-A67E-1C4F-B546-AC19BD2C6F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18936" y="3701800"/>
                  <a:ext cx="440801" cy="39342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182880" indent="-182880" algn="l" defTabSz="914400" rtl="0" eaLnBrk="1" latinLnBrk="0" hangingPunct="1">
                    <a:lnSpc>
                      <a:spcPct val="90000"/>
                    </a:lnSpc>
                    <a:spcBef>
                      <a:spcPts val="1200"/>
                    </a:spcBef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anose="05000000000000000000" pitchFamily="2" charset="2"/>
                    <a:buChar char="Ø"/>
                    <a:defRPr sz="2200"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lvl1pPr>
                  <a:lvl2pPr marL="45720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charset="2"/>
                    <a:buChar char="Ø"/>
                    <a:defRPr sz="22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2pPr>
                  <a:lvl3pPr marL="73152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3pPr>
                  <a:lvl4pPr marL="100584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8016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6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82" name="Content Placeholder 2">
                  <a:extLst>
                    <a:ext uri="{FF2B5EF4-FFF2-40B4-BE49-F238E27FC236}">
                      <a16:creationId xmlns:a16="http://schemas.microsoft.com/office/drawing/2014/main" id="{D0CC4A79-A67E-1C4F-B546-AC19BD2C6F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8936" y="3701800"/>
                  <a:ext cx="440801" cy="393425"/>
                </a:xfrm>
                <a:prstGeom prst="rect">
                  <a:avLst/>
                </a:prstGeom>
                <a:blipFill>
                  <a:blip r:embed="rId7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Content Placeholder 2">
                  <a:extLst>
                    <a:ext uri="{FF2B5EF4-FFF2-40B4-BE49-F238E27FC236}">
                      <a16:creationId xmlns:a16="http://schemas.microsoft.com/office/drawing/2014/main" id="{7B55BC2E-9ABC-0A4A-96DF-54E4B8A0CB2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049092" y="3696758"/>
                  <a:ext cx="440801" cy="39342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182880" indent="-182880" algn="l" defTabSz="914400" rtl="0" eaLnBrk="1" latinLnBrk="0" hangingPunct="1">
                    <a:lnSpc>
                      <a:spcPct val="90000"/>
                    </a:lnSpc>
                    <a:spcBef>
                      <a:spcPts val="1200"/>
                    </a:spcBef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anose="05000000000000000000" pitchFamily="2" charset="2"/>
                    <a:buChar char="Ø"/>
                    <a:defRPr sz="2200"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lvl1pPr>
                  <a:lvl2pPr marL="45720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charset="2"/>
                    <a:buChar char="Ø"/>
                    <a:defRPr sz="22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2pPr>
                  <a:lvl3pPr marL="73152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3pPr>
                  <a:lvl4pPr marL="100584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80160" indent="-18288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2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6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9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2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400"/>
                    </a:spcBef>
                    <a:spcAft>
                      <a:spcPts val="200"/>
                    </a:spcAft>
                    <a:buClr>
                      <a:schemeClr val="accent1">
                        <a:lumMod val="75000"/>
                      </a:schemeClr>
                    </a:buClr>
                    <a:buSzPct val="85000"/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83" name="Content Placeholder 2">
                  <a:extLst>
                    <a:ext uri="{FF2B5EF4-FFF2-40B4-BE49-F238E27FC236}">
                      <a16:creationId xmlns:a16="http://schemas.microsoft.com/office/drawing/2014/main" id="{7B55BC2E-9ABC-0A4A-96DF-54E4B8A0CB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9092" y="3696758"/>
                  <a:ext cx="440801" cy="393425"/>
                </a:xfrm>
                <a:prstGeom prst="rect">
                  <a:avLst/>
                </a:prstGeom>
                <a:blipFill>
                  <a:blip r:embed="rId8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50F20F42-A6CE-6945-89BE-A828FC9F8D3D}"/>
              </a:ext>
            </a:extLst>
          </p:cNvPr>
          <p:cNvCxnSpPr>
            <a:cxnSpLocks/>
          </p:cNvCxnSpPr>
          <p:nvPr/>
        </p:nvCxnSpPr>
        <p:spPr>
          <a:xfrm flipH="1" flipV="1">
            <a:off x="4084546" y="4122943"/>
            <a:ext cx="347556" cy="405153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F77A6878-35FC-5C4A-A5AA-60838B1F052B}"/>
              </a:ext>
            </a:extLst>
          </p:cNvPr>
          <p:cNvCxnSpPr>
            <a:cxnSpLocks/>
          </p:cNvCxnSpPr>
          <p:nvPr/>
        </p:nvCxnSpPr>
        <p:spPr>
          <a:xfrm flipH="1" flipV="1">
            <a:off x="3936683" y="3810064"/>
            <a:ext cx="159634" cy="349904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ACB96EFF-48D2-374E-A91A-07972C9617A6}"/>
              </a:ext>
            </a:extLst>
          </p:cNvPr>
          <p:cNvCxnSpPr>
            <a:cxnSpLocks/>
          </p:cNvCxnSpPr>
          <p:nvPr/>
        </p:nvCxnSpPr>
        <p:spPr>
          <a:xfrm flipH="1" flipV="1">
            <a:off x="3662170" y="3541048"/>
            <a:ext cx="252096" cy="269016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CDFA0543-49E3-004E-8E70-6A645DE22D9F}"/>
              </a:ext>
            </a:extLst>
          </p:cNvPr>
          <p:cNvCxnSpPr>
            <a:cxnSpLocks/>
          </p:cNvCxnSpPr>
          <p:nvPr/>
        </p:nvCxnSpPr>
        <p:spPr>
          <a:xfrm flipH="1">
            <a:off x="3074038" y="3541048"/>
            <a:ext cx="612795" cy="155710"/>
          </a:xfrm>
          <a:prstGeom prst="straightConnector1">
            <a:avLst/>
          </a:prstGeom>
          <a:ln w="381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279F77E6-D617-E243-87C6-472C85C5EB10}"/>
              </a:ext>
            </a:extLst>
          </p:cNvPr>
          <p:cNvCxnSpPr>
            <a:cxnSpLocks/>
          </p:cNvCxnSpPr>
          <p:nvPr/>
        </p:nvCxnSpPr>
        <p:spPr>
          <a:xfrm flipH="1" flipV="1">
            <a:off x="3841053" y="4314654"/>
            <a:ext cx="627925" cy="226503"/>
          </a:xfrm>
          <a:prstGeom prst="straightConnector1">
            <a:avLst/>
          </a:prstGeom>
          <a:ln w="38100">
            <a:solidFill>
              <a:srgbClr val="0432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742D5EC7-572E-8D4D-9B54-525EE0276C87}"/>
              </a:ext>
            </a:extLst>
          </p:cNvPr>
          <p:cNvCxnSpPr>
            <a:cxnSpLocks/>
          </p:cNvCxnSpPr>
          <p:nvPr/>
        </p:nvCxnSpPr>
        <p:spPr>
          <a:xfrm flipH="1">
            <a:off x="3211073" y="4334603"/>
            <a:ext cx="628982" cy="29714"/>
          </a:xfrm>
          <a:prstGeom prst="straightConnector1">
            <a:avLst/>
          </a:prstGeom>
          <a:ln w="38100">
            <a:solidFill>
              <a:srgbClr val="0432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4FE1B806-43FF-D543-9212-8E523D6545D1}"/>
              </a:ext>
            </a:extLst>
          </p:cNvPr>
          <p:cNvCxnSpPr>
            <a:cxnSpLocks/>
          </p:cNvCxnSpPr>
          <p:nvPr/>
        </p:nvCxnSpPr>
        <p:spPr>
          <a:xfrm flipH="1">
            <a:off x="2818147" y="4364317"/>
            <a:ext cx="418431" cy="412050"/>
          </a:xfrm>
          <a:prstGeom prst="straightConnector1">
            <a:avLst/>
          </a:prstGeom>
          <a:ln w="38100">
            <a:solidFill>
              <a:srgbClr val="0432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ACE99124-7AB7-694A-8DEA-55C5247743C0}"/>
              </a:ext>
            </a:extLst>
          </p:cNvPr>
          <p:cNvCxnSpPr>
            <a:cxnSpLocks/>
          </p:cNvCxnSpPr>
          <p:nvPr/>
        </p:nvCxnSpPr>
        <p:spPr>
          <a:xfrm flipH="1">
            <a:off x="2558338" y="4770142"/>
            <a:ext cx="275755" cy="604066"/>
          </a:xfrm>
          <a:prstGeom prst="straightConnector1">
            <a:avLst/>
          </a:prstGeom>
          <a:ln w="38100">
            <a:solidFill>
              <a:srgbClr val="0432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Content Placeholder 2">
            <a:extLst>
              <a:ext uri="{FF2B5EF4-FFF2-40B4-BE49-F238E27FC236}">
                <a16:creationId xmlns:a16="http://schemas.microsoft.com/office/drawing/2014/main" id="{23B2004F-4C1F-0042-BC14-BB71E3E686E7}"/>
              </a:ext>
            </a:extLst>
          </p:cNvPr>
          <p:cNvSpPr txBox="1">
            <a:spLocks/>
          </p:cNvSpPr>
          <p:nvPr/>
        </p:nvSpPr>
        <p:spPr>
          <a:xfrm>
            <a:off x="112557" y="3970347"/>
            <a:ext cx="2539446" cy="648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0432FF"/>
                </a:solidFill>
              </a:rPr>
              <a:t>testing predictions on a different policy</a:t>
            </a:r>
          </a:p>
        </p:txBody>
      </p:sp>
    </p:spTree>
    <p:extLst>
      <p:ext uri="{BB962C8B-B14F-4D97-AF65-F5344CB8AC3E}">
        <p14:creationId xmlns:p14="http://schemas.microsoft.com/office/powerpoint/2010/main" val="108422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  <p:bldP spid="87" grpId="0"/>
      <p:bldP spid="104" grpId="0"/>
      <p:bldP spid="1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3780B-ED24-EE4C-9367-E064FF6E5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A Classical Idea: Optimism in the Face of Uncertainty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5010790E-11BC-B943-961C-EBDC0E11CA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194" y="1160895"/>
                <a:ext cx="8298562" cy="2030675"/>
              </a:xfrm>
              <a:prstGeom prst="rect">
                <a:avLst/>
              </a:prstGeom>
              <a:ln w="28575">
                <a:solidFill>
                  <a:srgbClr val="0000FF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solidFill>
                      <a:srgbClr val="0432FF"/>
                    </a:solidFill>
                  </a:rPr>
                  <a:t>Repeat: </a:t>
                </a:r>
              </a:p>
              <a:p>
                <a:pPr marL="731520" lvl="1" indent="-457200">
                  <a:buFont typeface="+mj-lt"/>
                  <a:buAutoNum type="arabicPeriod"/>
                </a:pPr>
                <a:r>
                  <a:rPr lang="en-US" sz="2200" dirty="0"/>
                  <a:t>Sample trajectories from real dynamics using current policy</a:t>
                </a:r>
              </a:p>
              <a:p>
                <a:pPr marL="731520" lvl="1" indent="-457200">
                  <a:buFont typeface="+mj-lt"/>
                  <a:buAutoNum type="arabicPeriod"/>
                </a:pPr>
                <a:endParaRPr lang="en-US" sz="2200" dirty="0"/>
              </a:p>
              <a:p>
                <a:pPr marL="731520" lvl="1" indent="-457200">
                  <a:buFont typeface="+mj-lt"/>
                  <a:buAutoNum type="arabicPeriod"/>
                </a:pPr>
                <a:r>
                  <a:rPr lang="en-US" sz="2200" dirty="0"/>
                  <a:t>                     policy, dynamics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arg</m:t>
                    </m:r>
                    <m:limLow>
                      <m:limLow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   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lim>
                    </m:limLow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sz="2200" dirty="0"/>
              </a:p>
              <a:p>
                <a:pPr marL="274320" lvl="1" indent="0">
                  <a:buNone/>
                </a:pPr>
                <a:r>
                  <a:rPr lang="en-US" sz="2200" dirty="0"/>
                  <a:t>	                     </a:t>
                </a:r>
                <a:r>
                  <a:rPr lang="en-US" sz="2200" dirty="0" err="1"/>
                  <a:t>s.t.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200" dirty="0"/>
                  <a:t> is consistent with existing trajectories</a:t>
                </a:r>
              </a:p>
              <a:p>
                <a:pPr marL="731520" lvl="1" indent="-457200">
                  <a:buFont typeface="+mj-lt"/>
                  <a:buAutoNum type="arabicPeriod"/>
                </a:pPr>
                <a:endParaRPr lang="en-US" sz="2200" dirty="0"/>
              </a:p>
            </p:txBody>
          </p:sp>
        </mc:Choice>
        <mc:Fallback xmlns=""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5010790E-11BC-B943-961C-EBDC0E11CA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94" y="1160895"/>
                <a:ext cx="8298562" cy="2030675"/>
              </a:xfrm>
              <a:prstGeom prst="rect">
                <a:avLst/>
              </a:prstGeom>
              <a:blipFill>
                <a:blip r:embed="rId3"/>
                <a:stretch>
                  <a:fillRect l="-761" t="-2454" b="-4294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Arc 25">
            <a:extLst>
              <a:ext uri="{FF2B5EF4-FFF2-40B4-BE49-F238E27FC236}">
                <a16:creationId xmlns:a16="http://schemas.microsoft.com/office/drawing/2014/main" id="{12C32A06-BA01-9149-833F-B592232AA221}"/>
              </a:ext>
            </a:extLst>
          </p:cNvPr>
          <p:cNvSpPr/>
          <p:nvPr/>
        </p:nvSpPr>
        <p:spPr>
          <a:xfrm rot="20414271" flipH="1">
            <a:off x="6324297" y="2300634"/>
            <a:ext cx="812030" cy="45719"/>
          </a:xfrm>
          <a:custGeom>
            <a:avLst/>
            <a:gdLst>
              <a:gd name="connsiteX0" fmla="*/ 339844 w 679688"/>
              <a:gd name="connsiteY0" fmla="*/ 0 h 694357"/>
              <a:gd name="connsiteX1" fmla="*/ 679688 w 679688"/>
              <a:gd name="connsiteY1" fmla="*/ 347179 h 694357"/>
              <a:gd name="connsiteX2" fmla="*/ 339844 w 679688"/>
              <a:gd name="connsiteY2" fmla="*/ 347179 h 694357"/>
              <a:gd name="connsiteX3" fmla="*/ 339844 w 679688"/>
              <a:gd name="connsiteY3" fmla="*/ 0 h 694357"/>
              <a:gd name="connsiteX0" fmla="*/ 339844 w 679688"/>
              <a:gd name="connsiteY0" fmla="*/ 0 h 694357"/>
              <a:gd name="connsiteX1" fmla="*/ 679688 w 679688"/>
              <a:gd name="connsiteY1" fmla="*/ 347179 h 694357"/>
              <a:gd name="connsiteX0" fmla="*/ 0 w 339844"/>
              <a:gd name="connsiteY0" fmla="*/ 6631 h 353810"/>
              <a:gd name="connsiteX1" fmla="*/ 339844 w 339844"/>
              <a:gd name="connsiteY1" fmla="*/ 353810 h 353810"/>
              <a:gd name="connsiteX2" fmla="*/ 0 w 339844"/>
              <a:gd name="connsiteY2" fmla="*/ 353810 h 353810"/>
              <a:gd name="connsiteX3" fmla="*/ 0 w 339844"/>
              <a:gd name="connsiteY3" fmla="*/ 6631 h 353810"/>
              <a:gd name="connsiteX0" fmla="*/ 0 w 339844"/>
              <a:gd name="connsiteY0" fmla="*/ 6631 h 353810"/>
              <a:gd name="connsiteX1" fmla="*/ 339844 w 339844"/>
              <a:gd name="connsiteY1" fmla="*/ 353810 h 353810"/>
              <a:gd name="connsiteX0" fmla="*/ 0 w 342253"/>
              <a:gd name="connsiteY0" fmla="*/ 94000 h 441179"/>
              <a:gd name="connsiteX1" fmla="*/ 133396 w 342253"/>
              <a:gd name="connsiteY1" fmla="*/ 20952 h 441179"/>
              <a:gd name="connsiteX2" fmla="*/ 339844 w 342253"/>
              <a:gd name="connsiteY2" fmla="*/ 441179 h 441179"/>
              <a:gd name="connsiteX3" fmla="*/ 0 w 342253"/>
              <a:gd name="connsiteY3" fmla="*/ 441179 h 441179"/>
              <a:gd name="connsiteX4" fmla="*/ 0 w 342253"/>
              <a:gd name="connsiteY4" fmla="*/ 94000 h 441179"/>
              <a:gd name="connsiteX0" fmla="*/ 0 w 342253"/>
              <a:gd name="connsiteY0" fmla="*/ 94000 h 441179"/>
              <a:gd name="connsiteX1" fmla="*/ 339844 w 342253"/>
              <a:gd name="connsiteY1" fmla="*/ 441179 h 441179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63807 w 666216"/>
              <a:gd name="connsiteY1" fmla="*/ 441181 h 441181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63807 w 666216"/>
              <a:gd name="connsiteY1" fmla="*/ 441181 h 441181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1200 w 666216"/>
              <a:gd name="connsiteY1" fmla="*/ 112055 h 441181"/>
              <a:gd name="connsiteX2" fmla="*/ 663807 w 666216"/>
              <a:gd name="connsiteY2" fmla="*/ 441181 h 441181"/>
              <a:gd name="connsiteX0" fmla="*/ 323963 w 666216"/>
              <a:gd name="connsiteY0" fmla="*/ 114308 h 461487"/>
              <a:gd name="connsiteX1" fmla="*/ 457359 w 666216"/>
              <a:gd name="connsiteY1" fmla="*/ 41260 h 461487"/>
              <a:gd name="connsiteX2" fmla="*/ 663807 w 666216"/>
              <a:gd name="connsiteY2" fmla="*/ 461487 h 461487"/>
              <a:gd name="connsiteX3" fmla="*/ 323963 w 666216"/>
              <a:gd name="connsiteY3" fmla="*/ 461487 h 461487"/>
              <a:gd name="connsiteX4" fmla="*/ 323963 w 666216"/>
              <a:gd name="connsiteY4" fmla="*/ 114308 h 461487"/>
              <a:gd name="connsiteX0" fmla="*/ 0 w 666216"/>
              <a:gd name="connsiteY0" fmla="*/ 394740 h 461487"/>
              <a:gd name="connsiteX1" fmla="*/ 61200 w 666216"/>
              <a:gd name="connsiteY1" fmla="*/ 132361 h 461487"/>
              <a:gd name="connsiteX2" fmla="*/ 305761 w 666216"/>
              <a:gd name="connsiteY2" fmla="*/ 14284 h 461487"/>
              <a:gd name="connsiteX3" fmla="*/ 663807 w 666216"/>
              <a:gd name="connsiteY3" fmla="*/ 461487 h 461487"/>
              <a:gd name="connsiteX0" fmla="*/ 323963 w 666216"/>
              <a:gd name="connsiteY0" fmla="*/ 114308 h 461487"/>
              <a:gd name="connsiteX1" fmla="*/ 457359 w 666216"/>
              <a:gd name="connsiteY1" fmla="*/ 41260 h 461487"/>
              <a:gd name="connsiteX2" fmla="*/ 663807 w 666216"/>
              <a:gd name="connsiteY2" fmla="*/ 461487 h 461487"/>
              <a:gd name="connsiteX3" fmla="*/ 323963 w 666216"/>
              <a:gd name="connsiteY3" fmla="*/ 461487 h 461487"/>
              <a:gd name="connsiteX4" fmla="*/ 323963 w 666216"/>
              <a:gd name="connsiteY4" fmla="*/ 114308 h 461487"/>
              <a:gd name="connsiteX0" fmla="*/ 0 w 666216"/>
              <a:gd name="connsiteY0" fmla="*/ 394740 h 461487"/>
              <a:gd name="connsiteX1" fmla="*/ 61200 w 666216"/>
              <a:gd name="connsiteY1" fmla="*/ 132361 h 461487"/>
              <a:gd name="connsiteX2" fmla="*/ 305761 w 666216"/>
              <a:gd name="connsiteY2" fmla="*/ 14284 h 461487"/>
              <a:gd name="connsiteX3" fmla="*/ 470919 w 666216"/>
              <a:gd name="connsiteY3" fmla="*/ 132362 h 461487"/>
              <a:gd name="connsiteX4" fmla="*/ 663807 w 666216"/>
              <a:gd name="connsiteY4" fmla="*/ 461487 h 461487"/>
              <a:gd name="connsiteX0" fmla="*/ 323963 w 666216"/>
              <a:gd name="connsiteY0" fmla="*/ 112112 h 459291"/>
              <a:gd name="connsiteX1" fmla="*/ 457359 w 666216"/>
              <a:gd name="connsiteY1" fmla="*/ 39064 h 459291"/>
              <a:gd name="connsiteX2" fmla="*/ 663807 w 666216"/>
              <a:gd name="connsiteY2" fmla="*/ 459291 h 459291"/>
              <a:gd name="connsiteX3" fmla="*/ 323963 w 666216"/>
              <a:gd name="connsiteY3" fmla="*/ 459291 h 459291"/>
              <a:gd name="connsiteX4" fmla="*/ 323963 w 666216"/>
              <a:gd name="connsiteY4" fmla="*/ 112112 h 459291"/>
              <a:gd name="connsiteX0" fmla="*/ 0 w 666216"/>
              <a:gd name="connsiteY0" fmla="*/ 392544 h 459291"/>
              <a:gd name="connsiteX1" fmla="*/ 64376 w 666216"/>
              <a:gd name="connsiteY1" fmla="*/ 159686 h 459291"/>
              <a:gd name="connsiteX2" fmla="*/ 305761 w 666216"/>
              <a:gd name="connsiteY2" fmla="*/ 12088 h 459291"/>
              <a:gd name="connsiteX3" fmla="*/ 470919 w 666216"/>
              <a:gd name="connsiteY3" fmla="*/ 130166 h 459291"/>
              <a:gd name="connsiteX4" fmla="*/ 663807 w 666216"/>
              <a:gd name="connsiteY4" fmla="*/ 459291 h 459291"/>
              <a:gd name="connsiteX0" fmla="*/ 323963 w 666216"/>
              <a:gd name="connsiteY0" fmla="*/ 110300 h 457479"/>
              <a:gd name="connsiteX1" fmla="*/ 457359 w 666216"/>
              <a:gd name="connsiteY1" fmla="*/ 37252 h 457479"/>
              <a:gd name="connsiteX2" fmla="*/ 663807 w 666216"/>
              <a:gd name="connsiteY2" fmla="*/ 457479 h 457479"/>
              <a:gd name="connsiteX3" fmla="*/ 323963 w 666216"/>
              <a:gd name="connsiteY3" fmla="*/ 457479 h 457479"/>
              <a:gd name="connsiteX4" fmla="*/ 323963 w 666216"/>
              <a:gd name="connsiteY4" fmla="*/ 110300 h 457479"/>
              <a:gd name="connsiteX0" fmla="*/ 0 w 666216"/>
              <a:gd name="connsiteY0" fmla="*/ 390732 h 457479"/>
              <a:gd name="connsiteX1" fmla="*/ 67551 w 666216"/>
              <a:gd name="connsiteY1" fmla="*/ 191436 h 457479"/>
              <a:gd name="connsiteX2" fmla="*/ 305761 w 666216"/>
              <a:gd name="connsiteY2" fmla="*/ 10276 h 457479"/>
              <a:gd name="connsiteX3" fmla="*/ 470919 w 666216"/>
              <a:gd name="connsiteY3" fmla="*/ 128354 h 457479"/>
              <a:gd name="connsiteX4" fmla="*/ 663807 w 666216"/>
              <a:gd name="connsiteY4" fmla="*/ 457479 h 457479"/>
              <a:gd name="connsiteX0" fmla="*/ 323963 w 666216"/>
              <a:gd name="connsiteY0" fmla="*/ 110300 h 617606"/>
              <a:gd name="connsiteX1" fmla="*/ 457359 w 666216"/>
              <a:gd name="connsiteY1" fmla="*/ 37252 h 617606"/>
              <a:gd name="connsiteX2" fmla="*/ 663807 w 666216"/>
              <a:gd name="connsiteY2" fmla="*/ 457479 h 617606"/>
              <a:gd name="connsiteX3" fmla="*/ 323963 w 666216"/>
              <a:gd name="connsiteY3" fmla="*/ 457479 h 617606"/>
              <a:gd name="connsiteX4" fmla="*/ 323963 w 666216"/>
              <a:gd name="connsiteY4" fmla="*/ 110300 h 617606"/>
              <a:gd name="connsiteX0" fmla="*/ 0 w 666216"/>
              <a:gd name="connsiteY0" fmla="*/ 390732 h 617606"/>
              <a:gd name="connsiteX1" fmla="*/ 67551 w 666216"/>
              <a:gd name="connsiteY1" fmla="*/ 191436 h 617606"/>
              <a:gd name="connsiteX2" fmla="*/ 305761 w 666216"/>
              <a:gd name="connsiteY2" fmla="*/ 10276 h 617606"/>
              <a:gd name="connsiteX3" fmla="*/ 470919 w 666216"/>
              <a:gd name="connsiteY3" fmla="*/ 128354 h 617606"/>
              <a:gd name="connsiteX4" fmla="*/ 665250 w 666216"/>
              <a:gd name="connsiteY4" fmla="*/ 617606 h 617606"/>
              <a:gd name="connsiteX0" fmla="*/ 323963 w 674188"/>
              <a:gd name="connsiteY0" fmla="*/ 110300 h 617606"/>
              <a:gd name="connsiteX1" fmla="*/ 457359 w 674188"/>
              <a:gd name="connsiteY1" fmla="*/ 37252 h 617606"/>
              <a:gd name="connsiteX2" fmla="*/ 578398 w 674188"/>
              <a:gd name="connsiteY2" fmla="*/ 264748 h 617606"/>
              <a:gd name="connsiteX3" fmla="*/ 663807 w 674188"/>
              <a:gd name="connsiteY3" fmla="*/ 457479 h 617606"/>
              <a:gd name="connsiteX4" fmla="*/ 323963 w 674188"/>
              <a:gd name="connsiteY4" fmla="*/ 457479 h 617606"/>
              <a:gd name="connsiteX5" fmla="*/ 323963 w 674188"/>
              <a:gd name="connsiteY5" fmla="*/ 110300 h 617606"/>
              <a:gd name="connsiteX0" fmla="*/ 0 w 674188"/>
              <a:gd name="connsiteY0" fmla="*/ 390732 h 617606"/>
              <a:gd name="connsiteX1" fmla="*/ 67551 w 674188"/>
              <a:gd name="connsiteY1" fmla="*/ 191436 h 617606"/>
              <a:gd name="connsiteX2" fmla="*/ 305761 w 674188"/>
              <a:gd name="connsiteY2" fmla="*/ 10276 h 617606"/>
              <a:gd name="connsiteX3" fmla="*/ 470919 w 674188"/>
              <a:gd name="connsiteY3" fmla="*/ 128354 h 617606"/>
              <a:gd name="connsiteX4" fmla="*/ 665250 w 674188"/>
              <a:gd name="connsiteY4" fmla="*/ 617606 h 617606"/>
              <a:gd name="connsiteX0" fmla="*/ 323963 w 674737"/>
              <a:gd name="connsiteY0" fmla="*/ 110300 h 617606"/>
              <a:gd name="connsiteX1" fmla="*/ 457359 w 674737"/>
              <a:gd name="connsiteY1" fmla="*/ 37252 h 617606"/>
              <a:gd name="connsiteX2" fmla="*/ 584713 w 674737"/>
              <a:gd name="connsiteY2" fmla="*/ 234025 h 617606"/>
              <a:gd name="connsiteX3" fmla="*/ 663807 w 674737"/>
              <a:gd name="connsiteY3" fmla="*/ 457479 h 617606"/>
              <a:gd name="connsiteX4" fmla="*/ 323963 w 674737"/>
              <a:gd name="connsiteY4" fmla="*/ 457479 h 617606"/>
              <a:gd name="connsiteX5" fmla="*/ 323963 w 674737"/>
              <a:gd name="connsiteY5" fmla="*/ 110300 h 617606"/>
              <a:gd name="connsiteX0" fmla="*/ 0 w 674737"/>
              <a:gd name="connsiteY0" fmla="*/ 390732 h 617606"/>
              <a:gd name="connsiteX1" fmla="*/ 67551 w 674737"/>
              <a:gd name="connsiteY1" fmla="*/ 191436 h 617606"/>
              <a:gd name="connsiteX2" fmla="*/ 305761 w 674737"/>
              <a:gd name="connsiteY2" fmla="*/ 10276 h 617606"/>
              <a:gd name="connsiteX3" fmla="*/ 470919 w 674737"/>
              <a:gd name="connsiteY3" fmla="*/ 128354 h 617606"/>
              <a:gd name="connsiteX4" fmla="*/ 665250 w 674737"/>
              <a:gd name="connsiteY4" fmla="*/ 617606 h 617606"/>
              <a:gd name="connsiteX0" fmla="*/ 323963 w 674737"/>
              <a:gd name="connsiteY0" fmla="*/ 110300 h 699423"/>
              <a:gd name="connsiteX1" fmla="*/ 457359 w 674737"/>
              <a:gd name="connsiteY1" fmla="*/ 37252 h 699423"/>
              <a:gd name="connsiteX2" fmla="*/ 584713 w 674737"/>
              <a:gd name="connsiteY2" fmla="*/ 234025 h 699423"/>
              <a:gd name="connsiteX3" fmla="*/ 663807 w 674737"/>
              <a:gd name="connsiteY3" fmla="*/ 457479 h 699423"/>
              <a:gd name="connsiteX4" fmla="*/ 323963 w 674737"/>
              <a:gd name="connsiteY4" fmla="*/ 457479 h 699423"/>
              <a:gd name="connsiteX5" fmla="*/ 323963 w 674737"/>
              <a:gd name="connsiteY5" fmla="*/ 110300 h 699423"/>
              <a:gd name="connsiteX0" fmla="*/ 0 w 674737"/>
              <a:gd name="connsiteY0" fmla="*/ 390732 h 699423"/>
              <a:gd name="connsiteX1" fmla="*/ 67551 w 674737"/>
              <a:gd name="connsiteY1" fmla="*/ 191436 h 699423"/>
              <a:gd name="connsiteX2" fmla="*/ 305761 w 674737"/>
              <a:gd name="connsiteY2" fmla="*/ 10276 h 699423"/>
              <a:gd name="connsiteX3" fmla="*/ 470919 w 674737"/>
              <a:gd name="connsiteY3" fmla="*/ 128354 h 699423"/>
              <a:gd name="connsiteX4" fmla="*/ 655003 w 674737"/>
              <a:gd name="connsiteY4" fmla="*/ 699422 h 699423"/>
              <a:gd name="connsiteX0" fmla="*/ 323963 w 674737"/>
              <a:gd name="connsiteY0" fmla="*/ 110300 h 699423"/>
              <a:gd name="connsiteX1" fmla="*/ 457359 w 674737"/>
              <a:gd name="connsiteY1" fmla="*/ 37252 h 699423"/>
              <a:gd name="connsiteX2" fmla="*/ 584713 w 674737"/>
              <a:gd name="connsiteY2" fmla="*/ 234025 h 699423"/>
              <a:gd name="connsiteX3" fmla="*/ 663807 w 674737"/>
              <a:gd name="connsiteY3" fmla="*/ 457479 h 699423"/>
              <a:gd name="connsiteX4" fmla="*/ 323963 w 674737"/>
              <a:gd name="connsiteY4" fmla="*/ 457479 h 699423"/>
              <a:gd name="connsiteX5" fmla="*/ 323963 w 674737"/>
              <a:gd name="connsiteY5" fmla="*/ 110300 h 699423"/>
              <a:gd name="connsiteX0" fmla="*/ 0 w 674737"/>
              <a:gd name="connsiteY0" fmla="*/ 390732 h 699423"/>
              <a:gd name="connsiteX1" fmla="*/ 67551 w 674737"/>
              <a:gd name="connsiteY1" fmla="*/ 191436 h 699423"/>
              <a:gd name="connsiteX2" fmla="*/ 305761 w 674737"/>
              <a:gd name="connsiteY2" fmla="*/ 10276 h 699423"/>
              <a:gd name="connsiteX3" fmla="*/ 470919 w 674737"/>
              <a:gd name="connsiteY3" fmla="*/ 128354 h 699423"/>
              <a:gd name="connsiteX4" fmla="*/ 588355 w 674737"/>
              <a:gd name="connsiteY4" fmla="*/ 404194 h 699423"/>
              <a:gd name="connsiteX5" fmla="*/ 655003 w 674737"/>
              <a:gd name="connsiteY5" fmla="*/ 699422 h 69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4737" h="699423" stroke="0" extrusionOk="0">
                <a:moveTo>
                  <a:pt x="323963" y="110300"/>
                </a:moveTo>
                <a:cubicBezTo>
                  <a:pt x="348843" y="53792"/>
                  <a:pt x="400718" y="-20611"/>
                  <a:pt x="457359" y="37252"/>
                </a:cubicBezTo>
                <a:cubicBezTo>
                  <a:pt x="498510" y="61858"/>
                  <a:pt x="550305" y="163987"/>
                  <a:pt x="584713" y="234025"/>
                </a:cubicBezTo>
                <a:cubicBezTo>
                  <a:pt x="619121" y="304063"/>
                  <a:pt x="704958" y="424221"/>
                  <a:pt x="663807" y="457479"/>
                </a:cubicBezTo>
                <a:lnTo>
                  <a:pt x="323963" y="457479"/>
                </a:lnTo>
                <a:lnTo>
                  <a:pt x="323963" y="110300"/>
                </a:lnTo>
                <a:close/>
              </a:path>
              <a:path w="674737" h="699423" fill="none">
                <a:moveTo>
                  <a:pt x="0" y="390732"/>
                </a:moveTo>
                <a:cubicBezTo>
                  <a:pt x="19199" y="365452"/>
                  <a:pt x="43552" y="223037"/>
                  <a:pt x="67551" y="191436"/>
                </a:cubicBezTo>
                <a:cubicBezTo>
                  <a:pt x="113218" y="135407"/>
                  <a:pt x="205327" y="-44578"/>
                  <a:pt x="305761" y="10276"/>
                </a:cubicBezTo>
                <a:cubicBezTo>
                  <a:pt x="369813" y="12736"/>
                  <a:pt x="411245" y="53820"/>
                  <a:pt x="470919" y="128354"/>
                </a:cubicBezTo>
                <a:cubicBezTo>
                  <a:pt x="517030" y="196150"/>
                  <a:pt x="557674" y="309016"/>
                  <a:pt x="588355" y="404194"/>
                </a:cubicBezTo>
                <a:cubicBezTo>
                  <a:pt x="619036" y="499372"/>
                  <a:pt x="642907" y="652360"/>
                  <a:pt x="655003" y="699422"/>
                </a:cubicBezTo>
              </a:path>
            </a:pathLst>
          </a:cu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6C4C3F1-8246-0842-AAFD-A13EBBEA53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50405" y="1990144"/>
                <a:ext cx="2305170" cy="60428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dirty="0"/>
                  <a:t>p</a:t>
                </a:r>
                <a:r>
                  <a:rPr lang="en-US" dirty="0">
                    <a:solidFill>
                      <a:schemeClr val="tx1"/>
                    </a:solidFill>
                  </a:rPr>
                  <a:t>ayoff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on </a:t>
                </a:r>
                <a:r>
                  <a:rPr lang="en-US" dirty="0">
                    <a:solidFill>
                      <a:srgbClr val="C00000"/>
                    </a:solidFill>
                  </a:rPr>
                  <a:t>learned</a:t>
                </a:r>
                <a:r>
                  <a:rPr lang="en-US" dirty="0">
                    <a:solidFill>
                      <a:schemeClr val="tx1"/>
                    </a:solidFill>
                  </a:rPr>
                  <a:t> dynamics</a:t>
                </a:r>
              </a:p>
            </p:txBody>
          </p:sp>
        </mc:Choice>
        <mc:Fallback xmlns="">
          <p:sp>
            <p:nvSpPr>
              <p:cNvPr id="90" name="Content Placeholder 2">
                <a:extLst>
                  <a:ext uri="{FF2B5EF4-FFF2-40B4-BE49-F238E27FC236}">
                    <a16:creationId xmlns:a16="http://schemas.microsoft.com/office/drawing/2014/main" id="{86C4C3F1-8246-0842-AAFD-A13EBBEA5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405" y="1990144"/>
                <a:ext cx="2305170" cy="604284"/>
              </a:xfrm>
              <a:prstGeom prst="rect">
                <a:avLst/>
              </a:prstGeom>
              <a:blipFill>
                <a:blip r:embed="rId4"/>
                <a:stretch>
                  <a:fillRect t="-12245" b="-32653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53D28644-73C0-2E41-AB20-6C72E39D5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3598233"/>
            <a:ext cx="8563356" cy="4563836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rgbClr val="0432FF"/>
                </a:solidFill>
              </a:rPr>
              <a:t>Explore</a:t>
            </a:r>
            <a:r>
              <a:rPr lang="en-US" dirty="0"/>
              <a:t> a policy if it is good for some </a:t>
            </a:r>
            <a:r>
              <a:rPr lang="en-US" dirty="0">
                <a:solidFill>
                  <a:srgbClr val="0432FF"/>
                </a:solidFill>
              </a:rPr>
              <a:t>reasonable</a:t>
            </a:r>
            <a:r>
              <a:rPr lang="en-US" dirty="0"/>
              <a:t> dynamics</a:t>
            </a:r>
          </a:p>
        </p:txBody>
      </p:sp>
    </p:spTree>
    <p:extLst>
      <p:ext uri="{BB962C8B-B14F-4D97-AF65-F5344CB8AC3E}">
        <p14:creationId xmlns:p14="http://schemas.microsoft.com/office/powerpoint/2010/main" val="65187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uiExpand="1" build="allAtOnce" animBg="1"/>
      <p:bldP spid="42" grpId="0" animBg="1"/>
      <p:bldP spid="9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ontent Placeholder 2">
            <a:extLst>
              <a:ext uri="{FF2B5EF4-FFF2-40B4-BE49-F238E27FC236}">
                <a16:creationId xmlns:a16="http://schemas.microsoft.com/office/drawing/2014/main" id="{1CB250FD-2C6C-7C47-8EA6-8188FC0A66C8}"/>
              </a:ext>
            </a:extLst>
          </p:cNvPr>
          <p:cNvSpPr txBox="1">
            <a:spLocks/>
          </p:cNvSpPr>
          <p:nvPr/>
        </p:nvSpPr>
        <p:spPr>
          <a:xfrm>
            <a:off x="396195" y="3559618"/>
            <a:ext cx="8298561" cy="115756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anose="05000000000000000000" pitchFamily="2" charset="2"/>
              <a:buChar char="Ø"/>
              <a:defRPr sz="2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charset="2"/>
              <a:buChar char="Ø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Q1: how do we express the constraint for non-linear models? </a:t>
            </a:r>
          </a:p>
          <a:p>
            <a:r>
              <a:rPr lang="en-US" dirty="0"/>
              <a:t> confidence intervals for finite state space or linear models; not feasible for neural nets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Content Placeholder 2">
                <a:extLst>
                  <a:ext uri="{FF2B5EF4-FFF2-40B4-BE49-F238E27FC236}">
                    <a16:creationId xmlns:a16="http://schemas.microsoft.com/office/drawing/2014/main" id="{BCDD29DD-E4FC-3741-9CD7-BFFD17ABAB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194" y="1160895"/>
                <a:ext cx="8298562" cy="2030675"/>
              </a:xfrm>
              <a:prstGeom prst="rect">
                <a:avLst/>
              </a:prstGeom>
              <a:ln w="28575">
                <a:solidFill>
                  <a:srgbClr val="0000FF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>
                    <a:solidFill>
                      <a:srgbClr val="0432FF"/>
                    </a:solidFill>
                  </a:rPr>
                  <a:t>Repeat: </a:t>
                </a:r>
              </a:p>
              <a:p>
                <a:pPr marL="731520" lvl="1" indent="-457200">
                  <a:buFont typeface="+mj-lt"/>
                  <a:buAutoNum type="arabicPeriod"/>
                </a:pPr>
                <a:r>
                  <a:rPr lang="en-US" sz="2200" dirty="0"/>
                  <a:t>Sample trajectories from real dynamics using current policy</a:t>
                </a:r>
              </a:p>
              <a:p>
                <a:pPr marL="731520" lvl="1" indent="-457200">
                  <a:buFont typeface="+mj-lt"/>
                  <a:buAutoNum type="arabicPeriod"/>
                </a:pPr>
                <a:endParaRPr lang="en-US" sz="2200" dirty="0"/>
              </a:p>
              <a:p>
                <a:pPr marL="731520" lvl="1" indent="-457200">
                  <a:buFont typeface="+mj-lt"/>
                  <a:buAutoNum type="arabicPeriod"/>
                </a:pPr>
                <a:r>
                  <a:rPr lang="en-US" sz="2200" dirty="0"/>
                  <a:t>                     policy, dynamics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m:rPr>
                        <m:sty m:val="p"/>
                      </m:rPr>
                      <a:rPr lang="en-US" sz="2200" b="0" i="0" smtClean="0">
                        <a:latin typeface="Cambria Math" panose="02040503050406030204" pitchFamily="18" charset="0"/>
                      </a:rPr>
                      <m:t>arg</m:t>
                    </m:r>
                    <m:limLow>
                      <m:limLow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   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lim>
                    </m:limLow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sz="2200" dirty="0"/>
              </a:p>
              <a:p>
                <a:pPr marL="274320" lvl="1" indent="0">
                  <a:buNone/>
                </a:pPr>
                <a:r>
                  <a:rPr lang="en-US" sz="2200" dirty="0"/>
                  <a:t>	                     </a:t>
                </a:r>
                <a:r>
                  <a:rPr lang="en-US" sz="2200" dirty="0" err="1"/>
                  <a:t>s.t.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200" dirty="0"/>
                  <a:t> is consistent with existing trajectories</a:t>
                </a:r>
              </a:p>
              <a:p>
                <a:pPr marL="731520" lvl="1" indent="-457200">
                  <a:buFont typeface="+mj-lt"/>
                  <a:buAutoNum type="arabicPeriod"/>
                </a:pPr>
                <a:endParaRPr lang="en-US" sz="2200" dirty="0"/>
              </a:p>
            </p:txBody>
          </p:sp>
        </mc:Choice>
        <mc:Fallback xmlns="">
          <p:sp>
            <p:nvSpPr>
              <p:cNvPr id="149" name="Content Placeholder 2">
                <a:extLst>
                  <a:ext uri="{FF2B5EF4-FFF2-40B4-BE49-F238E27FC236}">
                    <a16:creationId xmlns:a16="http://schemas.microsoft.com/office/drawing/2014/main" id="{BCDD29DD-E4FC-3741-9CD7-BFFD17ABA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94" y="1160895"/>
                <a:ext cx="8298562" cy="2030675"/>
              </a:xfrm>
              <a:prstGeom prst="rect">
                <a:avLst/>
              </a:prstGeom>
              <a:blipFill>
                <a:blip r:embed="rId3"/>
                <a:stretch>
                  <a:fillRect l="-761" t="-2454" b="-4294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" name="Arc 25">
            <a:extLst>
              <a:ext uri="{FF2B5EF4-FFF2-40B4-BE49-F238E27FC236}">
                <a16:creationId xmlns:a16="http://schemas.microsoft.com/office/drawing/2014/main" id="{FFF67E79-E29B-0E4E-AF40-199C8B031BD8}"/>
              </a:ext>
            </a:extLst>
          </p:cNvPr>
          <p:cNvSpPr/>
          <p:nvPr/>
        </p:nvSpPr>
        <p:spPr>
          <a:xfrm rot="20414271" flipH="1">
            <a:off x="6324297" y="2300634"/>
            <a:ext cx="812030" cy="45719"/>
          </a:xfrm>
          <a:custGeom>
            <a:avLst/>
            <a:gdLst>
              <a:gd name="connsiteX0" fmla="*/ 339844 w 679688"/>
              <a:gd name="connsiteY0" fmla="*/ 0 h 694357"/>
              <a:gd name="connsiteX1" fmla="*/ 679688 w 679688"/>
              <a:gd name="connsiteY1" fmla="*/ 347179 h 694357"/>
              <a:gd name="connsiteX2" fmla="*/ 339844 w 679688"/>
              <a:gd name="connsiteY2" fmla="*/ 347179 h 694357"/>
              <a:gd name="connsiteX3" fmla="*/ 339844 w 679688"/>
              <a:gd name="connsiteY3" fmla="*/ 0 h 694357"/>
              <a:gd name="connsiteX0" fmla="*/ 339844 w 679688"/>
              <a:gd name="connsiteY0" fmla="*/ 0 h 694357"/>
              <a:gd name="connsiteX1" fmla="*/ 679688 w 679688"/>
              <a:gd name="connsiteY1" fmla="*/ 347179 h 694357"/>
              <a:gd name="connsiteX0" fmla="*/ 0 w 339844"/>
              <a:gd name="connsiteY0" fmla="*/ 6631 h 353810"/>
              <a:gd name="connsiteX1" fmla="*/ 339844 w 339844"/>
              <a:gd name="connsiteY1" fmla="*/ 353810 h 353810"/>
              <a:gd name="connsiteX2" fmla="*/ 0 w 339844"/>
              <a:gd name="connsiteY2" fmla="*/ 353810 h 353810"/>
              <a:gd name="connsiteX3" fmla="*/ 0 w 339844"/>
              <a:gd name="connsiteY3" fmla="*/ 6631 h 353810"/>
              <a:gd name="connsiteX0" fmla="*/ 0 w 339844"/>
              <a:gd name="connsiteY0" fmla="*/ 6631 h 353810"/>
              <a:gd name="connsiteX1" fmla="*/ 339844 w 339844"/>
              <a:gd name="connsiteY1" fmla="*/ 353810 h 353810"/>
              <a:gd name="connsiteX0" fmla="*/ 0 w 342253"/>
              <a:gd name="connsiteY0" fmla="*/ 94000 h 441179"/>
              <a:gd name="connsiteX1" fmla="*/ 133396 w 342253"/>
              <a:gd name="connsiteY1" fmla="*/ 20952 h 441179"/>
              <a:gd name="connsiteX2" fmla="*/ 339844 w 342253"/>
              <a:gd name="connsiteY2" fmla="*/ 441179 h 441179"/>
              <a:gd name="connsiteX3" fmla="*/ 0 w 342253"/>
              <a:gd name="connsiteY3" fmla="*/ 441179 h 441179"/>
              <a:gd name="connsiteX4" fmla="*/ 0 w 342253"/>
              <a:gd name="connsiteY4" fmla="*/ 94000 h 441179"/>
              <a:gd name="connsiteX0" fmla="*/ 0 w 342253"/>
              <a:gd name="connsiteY0" fmla="*/ 94000 h 441179"/>
              <a:gd name="connsiteX1" fmla="*/ 339844 w 342253"/>
              <a:gd name="connsiteY1" fmla="*/ 441179 h 441179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63807 w 666216"/>
              <a:gd name="connsiteY1" fmla="*/ 441181 h 441181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63807 w 666216"/>
              <a:gd name="connsiteY1" fmla="*/ 441181 h 441181"/>
              <a:gd name="connsiteX0" fmla="*/ 323963 w 666216"/>
              <a:gd name="connsiteY0" fmla="*/ 94002 h 441181"/>
              <a:gd name="connsiteX1" fmla="*/ 457359 w 666216"/>
              <a:gd name="connsiteY1" fmla="*/ 20954 h 441181"/>
              <a:gd name="connsiteX2" fmla="*/ 663807 w 666216"/>
              <a:gd name="connsiteY2" fmla="*/ 441181 h 441181"/>
              <a:gd name="connsiteX3" fmla="*/ 323963 w 666216"/>
              <a:gd name="connsiteY3" fmla="*/ 441181 h 441181"/>
              <a:gd name="connsiteX4" fmla="*/ 323963 w 666216"/>
              <a:gd name="connsiteY4" fmla="*/ 94002 h 441181"/>
              <a:gd name="connsiteX0" fmla="*/ 0 w 666216"/>
              <a:gd name="connsiteY0" fmla="*/ 374434 h 441181"/>
              <a:gd name="connsiteX1" fmla="*/ 61200 w 666216"/>
              <a:gd name="connsiteY1" fmla="*/ 112055 h 441181"/>
              <a:gd name="connsiteX2" fmla="*/ 663807 w 666216"/>
              <a:gd name="connsiteY2" fmla="*/ 441181 h 441181"/>
              <a:gd name="connsiteX0" fmla="*/ 323963 w 666216"/>
              <a:gd name="connsiteY0" fmla="*/ 114308 h 461487"/>
              <a:gd name="connsiteX1" fmla="*/ 457359 w 666216"/>
              <a:gd name="connsiteY1" fmla="*/ 41260 h 461487"/>
              <a:gd name="connsiteX2" fmla="*/ 663807 w 666216"/>
              <a:gd name="connsiteY2" fmla="*/ 461487 h 461487"/>
              <a:gd name="connsiteX3" fmla="*/ 323963 w 666216"/>
              <a:gd name="connsiteY3" fmla="*/ 461487 h 461487"/>
              <a:gd name="connsiteX4" fmla="*/ 323963 w 666216"/>
              <a:gd name="connsiteY4" fmla="*/ 114308 h 461487"/>
              <a:gd name="connsiteX0" fmla="*/ 0 w 666216"/>
              <a:gd name="connsiteY0" fmla="*/ 394740 h 461487"/>
              <a:gd name="connsiteX1" fmla="*/ 61200 w 666216"/>
              <a:gd name="connsiteY1" fmla="*/ 132361 h 461487"/>
              <a:gd name="connsiteX2" fmla="*/ 305761 w 666216"/>
              <a:gd name="connsiteY2" fmla="*/ 14284 h 461487"/>
              <a:gd name="connsiteX3" fmla="*/ 663807 w 666216"/>
              <a:gd name="connsiteY3" fmla="*/ 461487 h 461487"/>
              <a:gd name="connsiteX0" fmla="*/ 323963 w 666216"/>
              <a:gd name="connsiteY0" fmla="*/ 114308 h 461487"/>
              <a:gd name="connsiteX1" fmla="*/ 457359 w 666216"/>
              <a:gd name="connsiteY1" fmla="*/ 41260 h 461487"/>
              <a:gd name="connsiteX2" fmla="*/ 663807 w 666216"/>
              <a:gd name="connsiteY2" fmla="*/ 461487 h 461487"/>
              <a:gd name="connsiteX3" fmla="*/ 323963 w 666216"/>
              <a:gd name="connsiteY3" fmla="*/ 461487 h 461487"/>
              <a:gd name="connsiteX4" fmla="*/ 323963 w 666216"/>
              <a:gd name="connsiteY4" fmla="*/ 114308 h 461487"/>
              <a:gd name="connsiteX0" fmla="*/ 0 w 666216"/>
              <a:gd name="connsiteY0" fmla="*/ 394740 h 461487"/>
              <a:gd name="connsiteX1" fmla="*/ 61200 w 666216"/>
              <a:gd name="connsiteY1" fmla="*/ 132361 h 461487"/>
              <a:gd name="connsiteX2" fmla="*/ 305761 w 666216"/>
              <a:gd name="connsiteY2" fmla="*/ 14284 h 461487"/>
              <a:gd name="connsiteX3" fmla="*/ 470919 w 666216"/>
              <a:gd name="connsiteY3" fmla="*/ 132362 h 461487"/>
              <a:gd name="connsiteX4" fmla="*/ 663807 w 666216"/>
              <a:gd name="connsiteY4" fmla="*/ 461487 h 461487"/>
              <a:gd name="connsiteX0" fmla="*/ 323963 w 666216"/>
              <a:gd name="connsiteY0" fmla="*/ 112112 h 459291"/>
              <a:gd name="connsiteX1" fmla="*/ 457359 w 666216"/>
              <a:gd name="connsiteY1" fmla="*/ 39064 h 459291"/>
              <a:gd name="connsiteX2" fmla="*/ 663807 w 666216"/>
              <a:gd name="connsiteY2" fmla="*/ 459291 h 459291"/>
              <a:gd name="connsiteX3" fmla="*/ 323963 w 666216"/>
              <a:gd name="connsiteY3" fmla="*/ 459291 h 459291"/>
              <a:gd name="connsiteX4" fmla="*/ 323963 w 666216"/>
              <a:gd name="connsiteY4" fmla="*/ 112112 h 459291"/>
              <a:gd name="connsiteX0" fmla="*/ 0 w 666216"/>
              <a:gd name="connsiteY0" fmla="*/ 392544 h 459291"/>
              <a:gd name="connsiteX1" fmla="*/ 64376 w 666216"/>
              <a:gd name="connsiteY1" fmla="*/ 159686 h 459291"/>
              <a:gd name="connsiteX2" fmla="*/ 305761 w 666216"/>
              <a:gd name="connsiteY2" fmla="*/ 12088 h 459291"/>
              <a:gd name="connsiteX3" fmla="*/ 470919 w 666216"/>
              <a:gd name="connsiteY3" fmla="*/ 130166 h 459291"/>
              <a:gd name="connsiteX4" fmla="*/ 663807 w 666216"/>
              <a:gd name="connsiteY4" fmla="*/ 459291 h 459291"/>
              <a:gd name="connsiteX0" fmla="*/ 323963 w 666216"/>
              <a:gd name="connsiteY0" fmla="*/ 110300 h 457479"/>
              <a:gd name="connsiteX1" fmla="*/ 457359 w 666216"/>
              <a:gd name="connsiteY1" fmla="*/ 37252 h 457479"/>
              <a:gd name="connsiteX2" fmla="*/ 663807 w 666216"/>
              <a:gd name="connsiteY2" fmla="*/ 457479 h 457479"/>
              <a:gd name="connsiteX3" fmla="*/ 323963 w 666216"/>
              <a:gd name="connsiteY3" fmla="*/ 457479 h 457479"/>
              <a:gd name="connsiteX4" fmla="*/ 323963 w 666216"/>
              <a:gd name="connsiteY4" fmla="*/ 110300 h 457479"/>
              <a:gd name="connsiteX0" fmla="*/ 0 w 666216"/>
              <a:gd name="connsiteY0" fmla="*/ 390732 h 457479"/>
              <a:gd name="connsiteX1" fmla="*/ 67551 w 666216"/>
              <a:gd name="connsiteY1" fmla="*/ 191436 h 457479"/>
              <a:gd name="connsiteX2" fmla="*/ 305761 w 666216"/>
              <a:gd name="connsiteY2" fmla="*/ 10276 h 457479"/>
              <a:gd name="connsiteX3" fmla="*/ 470919 w 666216"/>
              <a:gd name="connsiteY3" fmla="*/ 128354 h 457479"/>
              <a:gd name="connsiteX4" fmla="*/ 663807 w 666216"/>
              <a:gd name="connsiteY4" fmla="*/ 457479 h 457479"/>
              <a:gd name="connsiteX0" fmla="*/ 323963 w 666216"/>
              <a:gd name="connsiteY0" fmla="*/ 110300 h 617606"/>
              <a:gd name="connsiteX1" fmla="*/ 457359 w 666216"/>
              <a:gd name="connsiteY1" fmla="*/ 37252 h 617606"/>
              <a:gd name="connsiteX2" fmla="*/ 663807 w 666216"/>
              <a:gd name="connsiteY2" fmla="*/ 457479 h 617606"/>
              <a:gd name="connsiteX3" fmla="*/ 323963 w 666216"/>
              <a:gd name="connsiteY3" fmla="*/ 457479 h 617606"/>
              <a:gd name="connsiteX4" fmla="*/ 323963 w 666216"/>
              <a:gd name="connsiteY4" fmla="*/ 110300 h 617606"/>
              <a:gd name="connsiteX0" fmla="*/ 0 w 666216"/>
              <a:gd name="connsiteY0" fmla="*/ 390732 h 617606"/>
              <a:gd name="connsiteX1" fmla="*/ 67551 w 666216"/>
              <a:gd name="connsiteY1" fmla="*/ 191436 h 617606"/>
              <a:gd name="connsiteX2" fmla="*/ 305761 w 666216"/>
              <a:gd name="connsiteY2" fmla="*/ 10276 h 617606"/>
              <a:gd name="connsiteX3" fmla="*/ 470919 w 666216"/>
              <a:gd name="connsiteY3" fmla="*/ 128354 h 617606"/>
              <a:gd name="connsiteX4" fmla="*/ 665250 w 666216"/>
              <a:gd name="connsiteY4" fmla="*/ 617606 h 617606"/>
              <a:gd name="connsiteX0" fmla="*/ 323963 w 674188"/>
              <a:gd name="connsiteY0" fmla="*/ 110300 h 617606"/>
              <a:gd name="connsiteX1" fmla="*/ 457359 w 674188"/>
              <a:gd name="connsiteY1" fmla="*/ 37252 h 617606"/>
              <a:gd name="connsiteX2" fmla="*/ 578398 w 674188"/>
              <a:gd name="connsiteY2" fmla="*/ 264748 h 617606"/>
              <a:gd name="connsiteX3" fmla="*/ 663807 w 674188"/>
              <a:gd name="connsiteY3" fmla="*/ 457479 h 617606"/>
              <a:gd name="connsiteX4" fmla="*/ 323963 w 674188"/>
              <a:gd name="connsiteY4" fmla="*/ 457479 h 617606"/>
              <a:gd name="connsiteX5" fmla="*/ 323963 w 674188"/>
              <a:gd name="connsiteY5" fmla="*/ 110300 h 617606"/>
              <a:gd name="connsiteX0" fmla="*/ 0 w 674188"/>
              <a:gd name="connsiteY0" fmla="*/ 390732 h 617606"/>
              <a:gd name="connsiteX1" fmla="*/ 67551 w 674188"/>
              <a:gd name="connsiteY1" fmla="*/ 191436 h 617606"/>
              <a:gd name="connsiteX2" fmla="*/ 305761 w 674188"/>
              <a:gd name="connsiteY2" fmla="*/ 10276 h 617606"/>
              <a:gd name="connsiteX3" fmla="*/ 470919 w 674188"/>
              <a:gd name="connsiteY3" fmla="*/ 128354 h 617606"/>
              <a:gd name="connsiteX4" fmla="*/ 665250 w 674188"/>
              <a:gd name="connsiteY4" fmla="*/ 617606 h 617606"/>
              <a:gd name="connsiteX0" fmla="*/ 323963 w 674737"/>
              <a:gd name="connsiteY0" fmla="*/ 110300 h 617606"/>
              <a:gd name="connsiteX1" fmla="*/ 457359 w 674737"/>
              <a:gd name="connsiteY1" fmla="*/ 37252 h 617606"/>
              <a:gd name="connsiteX2" fmla="*/ 584713 w 674737"/>
              <a:gd name="connsiteY2" fmla="*/ 234025 h 617606"/>
              <a:gd name="connsiteX3" fmla="*/ 663807 w 674737"/>
              <a:gd name="connsiteY3" fmla="*/ 457479 h 617606"/>
              <a:gd name="connsiteX4" fmla="*/ 323963 w 674737"/>
              <a:gd name="connsiteY4" fmla="*/ 457479 h 617606"/>
              <a:gd name="connsiteX5" fmla="*/ 323963 w 674737"/>
              <a:gd name="connsiteY5" fmla="*/ 110300 h 617606"/>
              <a:gd name="connsiteX0" fmla="*/ 0 w 674737"/>
              <a:gd name="connsiteY0" fmla="*/ 390732 h 617606"/>
              <a:gd name="connsiteX1" fmla="*/ 67551 w 674737"/>
              <a:gd name="connsiteY1" fmla="*/ 191436 h 617606"/>
              <a:gd name="connsiteX2" fmla="*/ 305761 w 674737"/>
              <a:gd name="connsiteY2" fmla="*/ 10276 h 617606"/>
              <a:gd name="connsiteX3" fmla="*/ 470919 w 674737"/>
              <a:gd name="connsiteY3" fmla="*/ 128354 h 617606"/>
              <a:gd name="connsiteX4" fmla="*/ 665250 w 674737"/>
              <a:gd name="connsiteY4" fmla="*/ 617606 h 617606"/>
              <a:gd name="connsiteX0" fmla="*/ 323963 w 674737"/>
              <a:gd name="connsiteY0" fmla="*/ 110300 h 699423"/>
              <a:gd name="connsiteX1" fmla="*/ 457359 w 674737"/>
              <a:gd name="connsiteY1" fmla="*/ 37252 h 699423"/>
              <a:gd name="connsiteX2" fmla="*/ 584713 w 674737"/>
              <a:gd name="connsiteY2" fmla="*/ 234025 h 699423"/>
              <a:gd name="connsiteX3" fmla="*/ 663807 w 674737"/>
              <a:gd name="connsiteY3" fmla="*/ 457479 h 699423"/>
              <a:gd name="connsiteX4" fmla="*/ 323963 w 674737"/>
              <a:gd name="connsiteY4" fmla="*/ 457479 h 699423"/>
              <a:gd name="connsiteX5" fmla="*/ 323963 w 674737"/>
              <a:gd name="connsiteY5" fmla="*/ 110300 h 699423"/>
              <a:gd name="connsiteX0" fmla="*/ 0 w 674737"/>
              <a:gd name="connsiteY0" fmla="*/ 390732 h 699423"/>
              <a:gd name="connsiteX1" fmla="*/ 67551 w 674737"/>
              <a:gd name="connsiteY1" fmla="*/ 191436 h 699423"/>
              <a:gd name="connsiteX2" fmla="*/ 305761 w 674737"/>
              <a:gd name="connsiteY2" fmla="*/ 10276 h 699423"/>
              <a:gd name="connsiteX3" fmla="*/ 470919 w 674737"/>
              <a:gd name="connsiteY3" fmla="*/ 128354 h 699423"/>
              <a:gd name="connsiteX4" fmla="*/ 655003 w 674737"/>
              <a:gd name="connsiteY4" fmla="*/ 699422 h 699423"/>
              <a:gd name="connsiteX0" fmla="*/ 323963 w 674737"/>
              <a:gd name="connsiteY0" fmla="*/ 110300 h 699423"/>
              <a:gd name="connsiteX1" fmla="*/ 457359 w 674737"/>
              <a:gd name="connsiteY1" fmla="*/ 37252 h 699423"/>
              <a:gd name="connsiteX2" fmla="*/ 584713 w 674737"/>
              <a:gd name="connsiteY2" fmla="*/ 234025 h 699423"/>
              <a:gd name="connsiteX3" fmla="*/ 663807 w 674737"/>
              <a:gd name="connsiteY3" fmla="*/ 457479 h 699423"/>
              <a:gd name="connsiteX4" fmla="*/ 323963 w 674737"/>
              <a:gd name="connsiteY4" fmla="*/ 457479 h 699423"/>
              <a:gd name="connsiteX5" fmla="*/ 323963 w 674737"/>
              <a:gd name="connsiteY5" fmla="*/ 110300 h 699423"/>
              <a:gd name="connsiteX0" fmla="*/ 0 w 674737"/>
              <a:gd name="connsiteY0" fmla="*/ 390732 h 699423"/>
              <a:gd name="connsiteX1" fmla="*/ 67551 w 674737"/>
              <a:gd name="connsiteY1" fmla="*/ 191436 h 699423"/>
              <a:gd name="connsiteX2" fmla="*/ 305761 w 674737"/>
              <a:gd name="connsiteY2" fmla="*/ 10276 h 699423"/>
              <a:gd name="connsiteX3" fmla="*/ 470919 w 674737"/>
              <a:gd name="connsiteY3" fmla="*/ 128354 h 699423"/>
              <a:gd name="connsiteX4" fmla="*/ 588355 w 674737"/>
              <a:gd name="connsiteY4" fmla="*/ 404194 h 699423"/>
              <a:gd name="connsiteX5" fmla="*/ 655003 w 674737"/>
              <a:gd name="connsiteY5" fmla="*/ 699422 h 69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4737" h="699423" stroke="0" extrusionOk="0">
                <a:moveTo>
                  <a:pt x="323963" y="110300"/>
                </a:moveTo>
                <a:cubicBezTo>
                  <a:pt x="348843" y="53792"/>
                  <a:pt x="400718" y="-20611"/>
                  <a:pt x="457359" y="37252"/>
                </a:cubicBezTo>
                <a:cubicBezTo>
                  <a:pt x="498510" y="61858"/>
                  <a:pt x="550305" y="163987"/>
                  <a:pt x="584713" y="234025"/>
                </a:cubicBezTo>
                <a:cubicBezTo>
                  <a:pt x="619121" y="304063"/>
                  <a:pt x="704958" y="424221"/>
                  <a:pt x="663807" y="457479"/>
                </a:cubicBezTo>
                <a:lnTo>
                  <a:pt x="323963" y="457479"/>
                </a:lnTo>
                <a:lnTo>
                  <a:pt x="323963" y="110300"/>
                </a:lnTo>
                <a:close/>
              </a:path>
              <a:path w="674737" h="699423" fill="none">
                <a:moveTo>
                  <a:pt x="0" y="390732"/>
                </a:moveTo>
                <a:cubicBezTo>
                  <a:pt x="19199" y="365452"/>
                  <a:pt x="43552" y="223037"/>
                  <a:pt x="67551" y="191436"/>
                </a:cubicBezTo>
                <a:cubicBezTo>
                  <a:pt x="113218" y="135407"/>
                  <a:pt x="205327" y="-44578"/>
                  <a:pt x="305761" y="10276"/>
                </a:cubicBezTo>
                <a:cubicBezTo>
                  <a:pt x="369813" y="12736"/>
                  <a:pt x="411245" y="53820"/>
                  <a:pt x="470919" y="128354"/>
                </a:cubicBezTo>
                <a:cubicBezTo>
                  <a:pt x="517030" y="196150"/>
                  <a:pt x="557674" y="309016"/>
                  <a:pt x="588355" y="404194"/>
                </a:cubicBezTo>
                <a:cubicBezTo>
                  <a:pt x="619036" y="499372"/>
                  <a:pt x="642907" y="652360"/>
                  <a:pt x="655003" y="699422"/>
                </a:cubicBezTo>
              </a:path>
            </a:pathLst>
          </a:custGeom>
          <a:ln w="28575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Content Placeholder 2">
                <a:extLst>
                  <a:ext uri="{FF2B5EF4-FFF2-40B4-BE49-F238E27FC236}">
                    <a16:creationId xmlns:a16="http://schemas.microsoft.com/office/drawing/2014/main" id="{37F0346B-954B-BE46-8676-F1A4617583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50405" y="1990144"/>
                <a:ext cx="2293595" cy="60428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anose="05000000000000000000" pitchFamily="2" charset="2"/>
                  <a:buChar char="Ø"/>
                  <a:defRPr sz="22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charset="2"/>
                  <a:buChar char="Ø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400"/>
                  </a:spcBef>
                  <a:spcAft>
                    <a:spcPts val="200"/>
                  </a:spcAft>
                  <a:buClr>
                    <a:schemeClr val="accent1">
                      <a:lumMod val="75000"/>
                    </a:schemeClr>
                  </a:buClr>
                  <a:buSzPct val="85000"/>
                  <a:buFont typeface="Wingdings" pitchFamily="2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dirty="0"/>
                  <a:t>p</a:t>
                </a:r>
                <a:r>
                  <a:rPr lang="en-US" dirty="0">
                    <a:solidFill>
                      <a:schemeClr val="tx1"/>
                    </a:solidFill>
                  </a:rPr>
                  <a:t>ayoff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on </a:t>
                </a:r>
                <a:r>
                  <a:rPr lang="en-US" dirty="0">
                    <a:solidFill>
                      <a:srgbClr val="C00000"/>
                    </a:solidFill>
                  </a:rPr>
                  <a:t>learned</a:t>
                </a:r>
                <a:r>
                  <a:rPr lang="en-US" dirty="0">
                    <a:solidFill>
                      <a:schemeClr val="tx1"/>
                    </a:solidFill>
                  </a:rPr>
                  <a:t> dynamics</a:t>
                </a:r>
              </a:p>
            </p:txBody>
          </p:sp>
        </mc:Choice>
        <mc:Fallback xmlns="">
          <p:sp>
            <p:nvSpPr>
              <p:cNvPr id="151" name="Content Placeholder 2">
                <a:extLst>
                  <a:ext uri="{FF2B5EF4-FFF2-40B4-BE49-F238E27FC236}">
                    <a16:creationId xmlns:a16="http://schemas.microsoft.com/office/drawing/2014/main" id="{37F0346B-954B-BE46-8676-F1A461758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405" y="1990144"/>
                <a:ext cx="2293595" cy="604284"/>
              </a:xfrm>
              <a:prstGeom prst="rect">
                <a:avLst/>
              </a:prstGeom>
              <a:blipFill>
                <a:blip r:embed="rId4"/>
                <a:stretch>
                  <a:fillRect t="-12245" b="-32653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2" name="Title 1">
            <a:extLst>
              <a:ext uri="{FF2B5EF4-FFF2-40B4-BE49-F238E27FC236}">
                <a16:creationId xmlns:a16="http://schemas.microsoft.com/office/drawing/2014/main" id="{D58C5104-C021-434F-B3BB-65876572C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66540"/>
            <a:ext cx="8563356" cy="976775"/>
          </a:xfrm>
        </p:spPr>
        <p:txBody>
          <a:bodyPr/>
          <a:lstStyle/>
          <a:p>
            <a:r>
              <a:rPr lang="en-US" dirty="0"/>
              <a:t> A Classical Idea: Optimism in the Face of Uncertainty</a:t>
            </a:r>
          </a:p>
        </p:txBody>
      </p:sp>
    </p:spTree>
    <p:extLst>
      <p:ext uri="{BB962C8B-B14F-4D97-AF65-F5344CB8AC3E}">
        <p14:creationId xmlns:p14="http://schemas.microsoft.com/office/powerpoint/2010/main" val="40821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112767</TotalTime>
  <Words>2186</Words>
  <Application>Microsoft Macintosh PowerPoint</Application>
  <PresentationFormat>On-screen Show (4:3)</PresentationFormat>
  <Paragraphs>307</Paragraphs>
  <Slides>31</Slides>
  <Notes>18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方正姚体</vt:lpstr>
      <vt:lpstr>Calibri</vt:lpstr>
      <vt:lpstr>Calibri Light</vt:lpstr>
      <vt:lpstr>Cambria Math</vt:lpstr>
      <vt:lpstr>Rockwell</vt:lpstr>
      <vt:lpstr>Rockwell Condensed</vt:lpstr>
      <vt:lpstr>Wingdings</vt:lpstr>
      <vt:lpstr>Wingdings 2</vt:lpstr>
      <vt:lpstr>HDOfficeLightV0</vt:lpstr>
      <vt:lpstr>Wood Type</vt:lpstr>
      <vt:lpstr>Model-based Algorithms for Reinforcement Learning and Imitation Learning with Theoretical Analyses</vt:lpstr>
      <vt:lpstr>Sample-Efficiency Challenge in RL</vt:lpstr>
      <vt:lpstr>Backgrounds and Terminologies  (on Continuous State-Space, Deterministic Dynamics)</vt:lpstr>
      <vt:lpstr>Model-Based Reinforcement Learning</vt:lpstr>
      <vt:lpstr>PowerPoint Presentation</vt:lpstr>
      <vt:lpstr>Challenges in Analyzing Deep Model-Based RL</vt:lpstr>
      <vt:lpstr>Challenges in Analyzing Deep Model-Based RL (Cont’d)</vt:lpstr>
      <vt:lpstr> A Classical Idea: Optimism in the Face of Uncertainty</vt:lpstr>
      <vt:lpstr> A Classical Idea: Optimism in the Face of Uncertainty</vt:lpstr>
      <vt:lpstr> A Classical Idea: Optimism in the Face of Uncertainty</vt:lpstr>
      <vt:lpstr>The Same Prediction Loss Could Mean Very Differently For Different States and Actions</vt:lpstr>
      <vt:lpstr>Our Idea </vt:lpstr>
      <vt:lpstr>PowerPoint Presentation</vt:lpstr>
      <vt:lpstr>Meta-Algorithm for Model-Based RL with Convergence Guarantees</vt:lpstr>
      <vt:lpstr>Meta-Algorithm for Model-Based RL with Convergence Guarantees</vt:lpstr>
      <vt:lpstr>Optimizable Upper Bounds of Ideal Loss</vt:lpstr>
      <vt:lpstr>Optimizable Upper Bounds of Ideal Loss (Cont’d) </vt:lpstr>
      <vt:lpstr>PowerPoint Presentation</vt:lpstr>
      <vt:lpstr>PowerPoint Presentation</vt:lpstr>
      <vt:lpstr>PowerPoint Presentation</vt:lpstr>
      <vt:lpstr>Evaluations on MuJoCo Benchmark Tasks</vt:lpstr>
      <vt:lpstr>Follow-up: Model-based Multi-task RL</vt:lpstr>
      <vt:lpstr>PowerPoint Presentation</vt:lpstr>
      <vt:lpstr>Imitation Learning</vt:lpstr>
      <vt:lpstr>A Classic Algorithm: Behavioral Cloning </vt:lpstr>
      <vt:lpstr>Another Attempt: Learning Value Functions from Demonstrations</vt:lpstr>
      <vt:lpstr>Our Idea: Learning a Better Value Function (and Use it Correct Mistakes of Behavioral Cloning)</vt:lpstr>
      <vt:lpstr>Theoretical Results</vt:lpstr>
      <vt:lpstr>Theoretical Results (Cont’d)</vt:lpstr>
      <vt:lpstr>Experiments </vt:lpstr>
      <vt:lpstr>Summary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linear algebraic structure of word meanings</dc:title>
  <dc:creator>Tengyu Ma</dc:creator>
  <cp:lastModifiedBy>Tengyu Ma</cp:lastModifiedBy>
  <cp:revision>7223</cp:revision>
  <cp:lastPrinted>2017-02-15T19:12:40Z</cp:lastPrinted>
  <dcterms:created xsi:type="dcterms:W3CDTF">2015-11-04T02:59:43Z</dcterms:created>
  <dcterms:modified xsi:type="dcterms:W3CDTF">2019-08-18T05:17:20Z</dcterms:modified>
</cp:coreProperties>
</file>