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04" r:id="rId3"/>
    <p:sldId id="257" r:id="rId4"/>
    <p:sldId id="258" r:id="rId5"/>
    <p:sldId id="405" r:id="rId6"/>
    <p:sldId id="294" r:id="rId7"/>
    <p:sldId id="397" r:id="rId8"/>
    <p:sldId id="398" r:id="rId9"/>
    <p:sldId id="400" r:id="rId10"/>
    <p:sldId id="402" r:id="rId11"/>
    <p:sldId id="408" r:id="rId12"/>
    <p:sldId id="314" r:id="rId13"/>
    <p:sldId id="315" r:id="rId14"/>
    <p:sldId id="317" r:id="rId15"/>
    <p:sldId id="318" r:id="rId16"/>
    <p:sldId id="259" r:id="rId17"/>
    <p:sldId id="260" r:id="rId18"/>
    <p:sldId id="403" r:id="rId19"/>
    <p:sldId id="406" r:id="rId20"/>
    <p:sldId id="407" r:id="rId21"/>
    <p:sldId id="399" r:id="rId22"/>
    <p:sldId id="40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9B376-199B-430A-8D37-000A08D9ED4B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FE19C-9479-43B3-8CD3-A010BD005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So if IO</a:t>
            </a:r>
            <a:r>
              <a:rPr lang="en-US" baseline="0" dirty="0"/>
              <a:t> can replace ideal obfuscation in so many places, can we show that it implies PPAD-hardness?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11DD3-2E20-4BBA-AB79-187EF21AD0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FBE1E-F674-41AC-B32E-9D9880242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7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</a:t>
            </a:r>
            <a:r>
              <a:rPr lang="en-US" baseline="0" dirty="0"/>
              <a:t>, in this talk as the title suggests we are interested in the multiparty setting.</a:t>
            </a:r>
          </a:p>
          <a:p>
            <a:endParaRPr lang="en-US" dirty="0"/>
          </a:p>
          <a:p>
            <a:r>
              <a:rPr lang="en-US" dirty="0"/>
              <a:t>Here</a:t>
            </a:r>
            <a:r>
              <a:rPr lang="en-US" baseline="0" dirty="0"/>
              <a:t>, there are n parties each with its own private input. They wish to compute a joint function f of their private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731-BA7A-CF45-A4CC-22D108842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6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before, the security notion is that even if a subset of parties get corrupted where the number of corrupted parties could be as large as n-1, they do not learn anything about the honest parties input apart from what is leaked from the function’s output.</a:t>
            </a:r>
          </a:p>
          <a:p>
            <a:endParaRPr lang="en-US" baseline="0" dirty="0"/>
          </a:p>
          <a:p>
            <a:r>
              <a:rPr lang="en-US" baseline="0" dirty="0"/>
              <a:t>Multiparty computation is a much more demanding setting and it is generally hard to design secure protocols that work in the multiparty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EF731-BA7A-CF45-A4CC-22D1088426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3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6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3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7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8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3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8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0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4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6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E07B-47FA-4BA9-96B4-BAB0516E3829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940DE-0CC6-404A-AC35-107BC77BB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8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Archivo:TBBTAtmBlack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0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0.png"/><Relationship Id="rId11" Type="http://schemas.openxmlformats.org/officeDocument/2006/relationships/image" Target="../media/image200.png"/><Relationship Id="rId5" Type="http://schemas.openxmlformats.org/officeDocument/2006/relationships/image" Target="../media/image4.png"/><Relationship Id="rId10" Type="http://schemas.openxmlformats.org/officeDocument/2006/relationships/image" Target="../media/image170.pn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image" Target="../media/image27.png"/><Relationship Id="rId4" Type="http://schemas.openxmlformats.org/officeDocument/2006/relationships/tags" Target="../tags/tag5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4.png"/><Relationship Id="rId7" Type="http://schemas.openxmlformats.org/officeDocument/2006/relationships/image" Target="../media/image1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43.png"/><Relationship Id="rId5" Type="http://schemas.openxmlformats.org/officeDocument/2006/relationships/image" Target="../media/image29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tiff"/><Relationship Id="rId7" Type="http://schemas.openxmlformats.org/officeDocument/2006/relationships/image" Target="../media/image37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tiff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39.png"/><Relationship Id="rId5" Type="http://schemas.openxmlformats.org/officeDocument/2006/relationships/image" Target="../media/image45.tiff"/><Relationship Id="rId10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33.tiff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9021-82CB-465F-B5CF-0AE01573B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Cryptography for Quantum Computers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FB1D2B-260D-4A9A-8088-3872BB41F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06394"/>
            <a:ext cx="6858000" cy="1655762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Sanjam Garg</a:t>
            </a:r>
          </a:p>
          <a:p>
            <a:r>
              <a:rPr lang="en-US" dirty="0"/>
              <a:t>University of California, Berkeley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0A50F-BE98-43E7-9A3A-3F14C34D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6819" y="1122363"/>
            <a:ext cx="1554111" cy="1585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656DAB-6BDA-4EE2-BF1C-8218200F1C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1295844"/>
            <a:ext cx="1238865" cy="12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93D2-2D5F-41BB-BF20-1417010A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Encodings </a:t>
            </a:r>
            <a:r>
              <a:rPr lang="en-US" sz="3200" dirty="0"/>
              <a:t>[IK00,IK02,AIK04]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8BF4F1-BE00-4560-8767-A67BC3BF9670}"/>
                  </a:ext>
                </a:extLst>
              </p:cNvPr>
              <p:cNvSpPr txBox="1"/>
              <p:nvPr/>
            </p:nvSpPr>
            <p:spPr>
              <a:xfrm>
                <a:off x="3444322" y="3784691"/>
                <a:ext cx="961307" cy="5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𝐸𝑛𝑐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8BF4F1-BE00-4560-8767-A67BC3BF9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322" y="3784691"/>
                <a:ext cx="961307" cy="593752"/>
              </a:xfrm>
              <a:prstGeom prst="rect">
                <a:avLst/>
              </a:prstGeom>
              <a:blipFill>
                <a:blip r:embed="rId2"/>
                <a:stretch>
                  <a:fillRect r="-7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117DAB4-E7BF-433D-A0C9-29F3FADAA792}"/>
              </a:ext>
            </a:extLst>
          </p:cNvPr>
          <p:cNvSpPr txBox="1"/>
          <p:nvPr/>
        </p:nvSpPr>
        <p:spPr>
          <a:xfrm>
            <a:off x="2110754" y="5132538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            Bob	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3776470-82E7-41A8-A477-FCEB3E0F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3598" y="3685766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8B0CE1-2D83-40D9-8CE4-F496A5E3B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613" y="3680682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1AF8B-ABB5-4808-9DA7-BF04491AAB33}"/>
                  </a:ext>
                </a:extLst>
              </p:cNvPr>
              <p:cNvSpPr txBox="1"/>
              <p:nvPr/>
            </p:nvSpPr>
            <p:spPr>
              <a:xfrm>
                <a:off x="1548581" y="3038168"/>
                <a:ext cx="16296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F1AF8B-ABB5-4808-9DA7-BF04491AA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81" y="3038168"/>
                <a:ext cx="162969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0FA761-655B-44A9-8695-E018D78D579E}"/>
              </a:ext>
            </a:extLst>
          </p:cNvPr>
          <p:cNvCxnSpPr/>
          <p:nvPr/>
        </p:nvCxnSpPr>
        <p:spPr>
          <a:xfrm>
            <a:off x="3303639" y="4431890"/>
            <a:ext cx="18730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FCE501-464B-4E0B-B20B-EED7A2341E72}"/>
                  </a:ext>
                </a:extLst>
              </p:cNvPr>
              <p:cNvSpPr txBox="1"/>
              <p:nvPr/>
            </p:nvSpPr>
            <p:spPr>
              <a:xfrm>
                <a:off x="6507887" y="4299155"/>
                <a:ext cx="961307" cy="5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FCE501-464B-4E0B-B20B-EED7A2341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887" y="4299155"/>
                <a:ext cx="961307" cy="593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433E73-7701-483E-8CCD-32FA057E1270}"/>
                  </a:ext>
                </a:extLst>
              </p:cNvPr>
              <p:cNvSpPr/>
              <p:nvPr/>
            </p:nvSpPr>
            <p:spPr>
              <a:xfrm>
                <a:off x="877078" y="5593554"/>
                <a:ext cx="7057102" cy="549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Security: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dirty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𝑆𝑖𝑚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433E73-7701-483E-8CCD-32FA057E12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8" y="5593554"/>
                <a:ext cx="7057102" cy="549959"/>
              </a:xfrm>
              <a:prstGeom prst="rect">
                <a:avLst/>
              </a:prstGeom>
              <a:blipFill>
                <a:blip r:embed="rId7"/>
                <a:stretch>
                  <a:fillRect t="-6667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DE53C65-5248-4E14-912E-7F37B63AB93E}"/>
              </a:ext>
            </a:extLst>
          </p:cNvPr>
          <p:cNvSpPr/>
          <p:nvPr/>
        </p:nvSpPr>
        <p:spPr>
          <a:xfrm>
            <a:off x="781213" y="1960591"/>
            <a:ext cx="7057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Encode a “</a:t>
            </a:r>
            <a:r>
              <a:rPr lang="en-US" sz="2800" dirty="0">
                <a:solidFill>
                  <a:srgbClr val="FF0000"/>
                </a:solidFill>
              </a:rPr>
              <a:t>complex</a:t>
            </a:r>
            <a:r>
              <a:rPr lang="en-US" sz="2800" dirty="0"/>
              <a:t>” computation into a “</a:t>
            </a:r>
            <a:r>
              <a:rPr lang="en-US" sz="2800" dirty="0">
                <a:solidFill>
                  <a:srgbClr val="FF0000"/>
                </a:solidFill>
              </a:rPr>
              <a:t>simple</a:t>
            </a:r>
            <a:r>
              <a:rPr lang="en-US" sz="2800" dirty="0"/>
              <a:t>” one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1AAC96-0572-4882-89AE-033DD888A4CB}"/>
              </a:ext>
            </a:extLst>
          </p:cNvPr>
          <p:cNvSpPr/>
          <p:nvPr/>
        </p:nvSpPr>
        <p:spPr>
          <a:xfrm>
            <a:off x="6076335" y="2536723"/>
            <a:ext cx="2625213" cy="663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E.g. Enc is low depth but larger parallel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99E9DD-78C8-4A54-8F3D-9C9C41F01F0D}"/>
                  </a:ext>
                </a:extLst>
              </p:cNvPr>
              <p:cNvSpPr/>
              <p:nvPr/>
            </p:nvSpPr>
            <p:spPr>
              <a:xfrm>
                <a:off x="342899" y="6184358"/>
                <a:ext cx="8616745" cy="6170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𝐸𝑛𝑐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&lt;|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sz="2400" dirty="0"/>
                  <a:t> then we can use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𝐸𝑛𝑐</m:t>
                    </m:r>
                  </m:oMath>
                </a14:m>
                <a:r>
                  <a:rPr lang="en-US" sz="2400" dirty="0"/>
                  <a:t> to obtain obfuscation.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99E9DD-78C8-4A54-8F3D-9C9C41F01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" y="6184358"/>
                <a:ext cx="8616745" cy="617031"/>
              </a:xfrm>
              <a:prstGeom prst="rect">
                <a:avLst/>
              </a:prstGeom>
              <a:blipFill>
                <a:blip r:embed="rId8"/>
                <a:stretch>
                  <a:fillRect l="-494" r="-424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9D89E61-E066-47C7-906A-5C87F967D554}"/>
              </a:ext>
            </a:extLst>
          </p:cNvPr>
          <p:cNvSpPr/>
          <p:nvPr/>
        </p:nvSpPr>
        <p:spPr>
          <a:xfrm>
            <a:off x="211778" y="214249"/>
            <a:ext cx="8616745" cy="1721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3: </a:t>
            </a:r>
            <a:r>
              <a:rPr lang="en-US" sz="3200" dirty="0">
                <a:solidFill>
                  <a:srgbClr val="FF0000"/>
                </a:solidFill>
              </a:rPr>
              <a:t>Can Alice encode a quantum program classically? </a:t>
            </a:r>
          </a:p>
        </p:txBody>
      </p:sp>
    </p:spTree>
    <p:extLst>
      <p:ext uri="{BB962C8B-B14F-4D97-AF65-F5344CB8AC3E}">
        <p14:creationId xmlns:p14="http://schemas.microsoft.com/office/powerpoint/2010/main" val="1429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D2EE-FA7E-4430-8503-2DA0CFFAE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Attribute-Based Encryption </a:t>
            </a:r>
            <a:br>
              <a:rPr lang="en-US" dirty="0"/>
            </a:br>
            <a:r>
              <a:rPr lang="en-US" sz="3200" dirty="0"/>
              <a:t>[SW05, GPSW06, … GVW13,…]</a:t>
            </a:r>
          </a:p>
        </p:txBody>
      </p:sp>
      <p:pic>
        <p:nvPicPr>
          <p:cNvPr id="61" name="Picture 3" descr="carl">
            <a:extLst>
              <a:ext uri="{FF2B5EF4-FFF2-40B4-BE49-F238E27FC236}">
                <a16:creationId xmlns:a16="http://schemas.microsoft.com/office/drawing/2014/main" id="{317DC5D8-23DB-4792-B582-5DE12D5C6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622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sarah">
            <a:extLst>
              <a:ext uri="{FF2B5EF4-FFF2-40B4-BE49-F238E27FC236}">
                <a16:creationId xmlns:a16="http://schemas.microsoft.com/office/drawing/2014/main" id="{D57E07CF-A55B-4235-94F3-E4D101B4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kevin">
            <a:extLst>
              <a:ext uri="{FF2B5EF4-FFF2-40B4-BE49-F238E27FC236}">
                <a16:creationId xmlns:a16="http://schemas.microsoft.com/office/drawing/2014/main" id="{A8EC0618-27AE-4EC8-9EF5-67575A24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029200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 Box 6">
            <a:extLst>
              <a:ext uri="{FF2B5EF4-FFF2-40B4-BE49-F238E27FC236}">
                <a16:creationId xmlns:a16="http://schemas.microsoft.com/office/drawing/2014/main" id="{670F3DC1-3282-454E-BA31-40AF51B2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86000"/>
            <a:ext cx="644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800"/>
              <a:t>PK</a:t>
            </a: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C9EF5C13-0A20-4B70-9864-066E0CB2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752600"/>
            <a:ext cx="973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2800"/>
              <a:t>MSK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16307775-32FD-4420-B473-2BECCF081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320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/>
              <a:t>“PC”</a:t>
            </a:r>
          </a:p>
          <a:p>
            <a:r>
              <a:rPr lang="en-US" sz="2000"/>
              <a:t>“Crypto”</a:t>
            </a:r>
          </a:p>
        </p:txBody>
      </p:sp>
      <p:sp>
        <p:nvSpPr>
          <p:cNvPr id="67" name="Text Box 9">
            <a:extLst>
              <a:ext uri="{FF2B5EF4-FFF2-40B4-BE49-F238E27FC236}">
                <a16:creationId xmlns:a16="http://schemas.microsoft.com/office/drawing/2014/main" id="{56EB7725-9629-4872-90B4-FCDAE743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562600"/>
            <a:ext cx="2957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000"/>
              <a:t>“PC”</a:t>
            </a:r>
          </a:p>
          <a:p>
            <a:r>
              <a:rPr lang="en-US" sz="2000"/>
              <a:t>“Eurocrypt”</a:t>
            </a:r>
          </a:p>
        </p:txBody>
      </p:sp>
      <p:sp>
        <p:nvSpPr>
          <p:cNvPr id="68" name="Line 10">
            <a:extLst>
              <a:ext uri="{FF2B5EF4-FFF2-40B4-BE49-F238E27FC236}">
                <a16:creationId xmlns:a16="http://schemas.microsoft.com/office/drawing/2014/main" id="{E79D92C4-1910-472B-AE13-E874E0FAD0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2286000"/>
            <a:ext cx="5638800" cy="2667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Line 11">
            <a:extLst>
              <a:ext uri="{FF2B5EF4-FFF2-40B4-BE49-F238E27FC236}">
                <a16:creationId xmlns:a16="http://schemas.microsoft.com/office/drawing/2014/main" id="{0B1AEAD7-2840-4EB7-BBCD-B3C482F605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2286000"/>
            <a:ext cx="1981200" cy="26670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Picture 12" descr="pmore3">
            <a:extLst>
              <a:ext uri="{FF2B5EF4-FFF2-40B4-BE49-F238E27FC236}">
                <a16:creationId xmlns:a16="http://schemas.microsoft.com/office/drawing/2014/main" id="{8E73EB70-3A66-41D3-8A60-D201A80154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27432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grpSp>
        <p:nvGrpSpPr>
          <p:cNvPr id="71" name="Group 13">
            <a:extLst>
              <a:ext uri="{FF2B5EF4-FFF2-40B4-BE49-F238E27FC236}">
                <a16:creationId xmlns:a16="http://schemas.microsoft.com/office/drawing/2014/main" id="{018EB3BD-3AD3-4CDD-AA20-7A59C032920C}"/>
              </a:ext>
            </a:extLst>
          </p:cNvPr>
          <p:cNvGrpSpPr>
            <a:grpSpLocks/>
          </p:cNvGrpSpPr>
          <p:nvPr/>
        </p:nvGrpSpPr>
        <p:grpSpPr bwMode="auto">
          <a:xfrm>
            <a:off x="823913" y="1889125"/>
            <a:ext cx="3227387" cy="2228850"/>
            <a:chOff x="1478" y="1286"/>
            <a:chExt cx="2033" cy="1404"/>
          </a:xfrm>
        </p:grpSpPr>
        <p:sp>
          <p:nvSpPr>
            <p:cNvPr id="72" name="Oval 14">
              <a:extLst>
                <a:ext uri="{FF2B5EF4-FFF2-40B4-BE49-F238E27FC236}">
                  <a16:creationId xmlns:a16="http://schemas.microsoft.com/office/drawing/2014/main" id="{34CB6D71-1470-45BA-A6F0-DFADA27D4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86"/>
              <a:ext cx="52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/>
                <a:t>OR</a:t>
              </a:r>
            </a:p>
          </p:txBody>
        </p:sp>
        <p:sp>
          <p:nvSpPr>
            <p:cNvPr id="73" name="Text Box 15">
              <a:extLst>
                <a:ext uri="{FF2B5EF4-FFF2-40B4-BE49-F238E27FC236}">
                  <a16:creationId xmlns:a16="http://schemas.microsoft.com/office/drawing/2014/main" id="{A6E6CADE-6AA0-4DB4-B6C7-DDF241F58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" y="1910"/>
              <a:ext cx="5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2000"/>
                <a:t>Board</a:t>
              </a:r>
            </a:p>
          </p:txBody>
        </p:sp>
        <p:sp>
          <p:nvSpPr>
            <p:cNvPr id="74" name="Oval 16">
              <a:extLst>
                <a:ext uri="{FF2B5EF4-FFF2-40B4-BE49-F238E27FC236}">
                  <a16:creationId xmlns:a16="http://schemas.microsoft.com/office/drawing/2014/main" id="{47BC5B72-2488-4A1D-A199-69C96F6A3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814"/>
              <a:ext cx="52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/>
                <a:t>AND</a:t>
              </a:r>
            </a:p>
          </p:txBody>
        </p:sp>
        <p:sp>
          <p:nvSpPr>
            <p:cNvPr id="75" name="Text Box 17">
              <a:extLst>
                <a:ext uri="{FF2B5EF4-FFF2-40B4-BE49-F238E27FC236}">
                  <a16:creationId xmlns:a16="http://schemas.microsoft.com/office/drawing/2014/main" id="{D7AD9845-65A6-4C72-B921-59E1AC61B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4" y="2438"/>
              <a:ext cx="32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2000"/>
                <a:t>PC</a:t>
              </a:r>
            </a:p>
          </p:txBody>
        </p:sp>
        <p:sp>
          <p:nvSpPr>
            <p:cNvPr id="76" name="Text Box 18">
              <a:extLst>
                <a:ext uri="{FF2B5EF4-FFF2-40B4-BE49-F238E27FC236}">
                  <a16:creationId xmlns:a16="http://schemas.microsoft.com/office/drawing/2014/main" id="{E3B537CB-132B-4B4D-AC2E-6B26DD168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2438"/>
              <a:ext cx="6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2000"/>
                <a:t>Crypto</a:t>
              </a:r>
            </a:p>
          </p:txBody>
        </p:sp>
        <p:sp>
          <p:nvSpPr>
            <p:cNvPr id="77" name="Line 19">
              <a:extLst>
                <a:ext uri="{FF2B5EF4-FFF2-40B4-BE49-F238E27FC236}">
                  <a16:creationId xmlns:a16="http://schemas.microsoft.com/office/drawing/2014/main" id="{90DEBF7B-4F96-413D-8F9E-8F7B3FF14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0" y="167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20">
              <a:extLst>
                <a:ext uri="{FF2B5EF4-FFF2-40B4-BE49-F238E27FC236}">
                  <a16:creationId xmlns:a16="http://schemas.microsoft.com/office/drawing/2014/main" id="{03CAC340-222A-4494-B3F9-7AEECC8AC9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67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21">
              <a:extLst>
                <a:ext uri="{FF2B5EF4-FFF2-40B4-BE49-F238E27FC236}">
                  <a16:creationId xmlns:a16="http://schemas.microsoft.com/office/drawing/2014/main" id="{77462A86-67B6-409D-9D6B-2BD98CE60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19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22">
              <a:extLst>
                <a:ext uri="{FF2B5EF4-FFF2-40B4-BE49-F238E27FC236}">
                  <a16:creationId xmlns:a16="http://schemas.microsoft.com/office/drawing/2014/main" id="{F4E1190A-678C-410B-A7F6-8701A2701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0" y="219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Picture 23" descr="file">
            <a:extLst>
              <a:ext uri="{FF2B5EF4-FFF2-40B4-BE49-F238E27FC236}">
                <a16:creationId xmlns:a16="http://schemas.microsoft.com/office/drawing/2014/main" id="{D6D83F3C-B6E6-4543-92A2-B7F07F597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480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82" name="Picture 24" descr="lock">
            <a:extLst>
              <a:ext uri="{FF2B5EF4-FFF2-40B4-BE49-F238E27FC236}">
                <a16:creationId xmlns:a16="http://schemas.microsoft.com/office/drawing/2014/main" id="{ECE9C3EF-2086-4CD1-AE28-BDE6E44921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29400" y="3276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83" name="Line 25">
            <a:extLst>
              <a:ext uri="{FF2B5EF4-FFF2-40B4-BE49-F238E27FC236}">
                <a16:creationId xmlns:a16="http://schemas.microsoft.com/office/drawing/2014/main" id="{60D8F0BF-FCE7-45FA-B840-B5DF24200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2971800"/>
            <a:ext cx="2895600" cy="5334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26">
            <a:extLst>
              <a:ext uri="{FF2B5EF4-FFF2-40B4-BE49-F238E27FC236}">
                <a16:creationId xmlns:a16="http://schemas.microsoft.com/office/drawing/2014/main" id="{E00FD897-51B3-43C5-9F43-D0DB2011E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286000"/>
            <a:ext cx="1524000" cy="9906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A6160326-A5B5-4539-B1B2-A3AA1DA1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168650"/>
            <a:ext cx="1141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00CC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86" name="Line 28">
            <a:extLst>
              <a:ext uri="{FF2B5EF4-FFF2-40B4-BE49-F238E27FC236}">
                <a16:creationId xmlns:a16="http://schemas.microsoft.com/office/drawing/2014/main" id="{1760F3C1-C017-4E30-AA76-992EA5FC22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3733800"/>
            <a:ext cx="2667000" cy="12192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6175245B-3A71-468A-978F-4F1F8B2C3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86000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7237C3BE-2A95-4127-A94E-0DD552E8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559050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89" name="Text Box 31">
            <a:extLst>
              <a:ext uri="{FF2B5EF4-FFF2-40B4-BE49-F238E27FC236}">
                <a16:creationId xmlns:a16="http://schemas.microsoft.com/office/drawing/2014/main" id="{E65628AC-9AAD-49B4-B823-1D820CB21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3292475"/>
            <a:ext cx="11414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00CC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0" name="Text Box 32">
            <a:extLst>
              <a:ext uri="{FF2B5EF4-FFF2-40B4-BE49-F238E27FC236}">
                <a16:creationId xmlns:a16="http://schemas.microsoft.com/office/drawing/2014/main" id="{729FFFBF-CA10-4300-93BC-8C44D5FB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00200"/>
            <a:ext cx="1141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00CC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91" name="Line 33">
            <a:extLst>
              <a:ext uri="{FF2B5EF4-FFF2-40B4-BE49-F238E27FC236}">
                <a16:creationId xmlns:a16="http://schemas.microsoft.com/office/drawing/2014/main" id="{BF4876CC-B6DD-474D-A50B-AFC0830DC14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6800" y="4038600"/>
            <a:ext cx="152400" cy="99060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Text Box 34">
            <a:extLst>
              <a:ext uri="{FF2B5EF4-FFF2-40B4-BE49-F238E27FC236}">
                <a16:creationId xmlns:a16="http://schemas.microsoft.com/office/drawing/2014/main" id="{77137FCF-ED4A-46E5-BCA7-DF3D846D1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092450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93" name="Text Box 35">
            <a:extLst>
              <a:ext uri="{FF2B5EF4-FFF2-40B4-BE49-F238E27FC236}">
                <a16:creationId xmlns:a16="http://schemas.microsoft.com/office/drawing/2014/main" id="{9FCA6AC7-69AA-4D85-867C-B8F724F23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00"/>
            <a:ext cx="958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</a:p>
        </p:txBody>
      </p:sp>
      <p:grpSp>
        <p:nvGrpSpPr>
          <p:cNvPr id="94" name="Group 36">
            <a:extLst>
              <a:ext uri="{FF2B5EF4-FFF2-40B4-BE49-F238E27FC236}">
                <a16:creationId xmlns:a16="http://schemas.microsoft.com/office/drawing/2014/main" id="{20C5C891-556B-4EF9-9AD7-4E8B02C84DA9}"/>
              </a:ext>
            </a:extLst>
          </p:cNvPr>
          <p:cNvGrpSpPr>
            <a:grpSpLocks/>
          </p:cNvGrpSpPr>
          <p:nvPr/>
        </p:nvGrpSpPr>
        <p:grpSpPr bwMode="auto">
          <a:xfrm>
            <a:off x="6515100" y="3505200"/>
            <a:ext cx="1265238" cy="758825"/>
            <a:chOff x="1388" y="1286"/>
            <a:chExt cx="2093" cy="1824"/>
          </a:xfrm>
        </p:grpSpPr>
        <p:sp>
          <p:nvSpPr>
            <p:cNvPr id="95" name="Oval 37">
              <a:extLst>
                <a:ext uri="{FF2B5EF4-FFF2-40B4-BE49-F238E27FC236}">
                  <a16:creationId xmlns:a16="http://schemas.microsoft.com/office/drawing/2014/main" id="{C4C38F0A-48D2-41A4-BEFD-F1A4C2CD1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286"/>
              <a:ext cx="52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800"/>
                <a:t>OR</a:t>
              </a:r>
            </a:p>
          </p:txBody>
        </p:sp>
        <p:sp>
          <p:nvSpPr>
            <p:cNvPr id="96" name="Text Box 38">
              <a:extLst>
                <a:ext uri="{FF2B5EF4-FFF2-40B4-BE49-F238E27FC236}">
                  <a16:creationId xmlns:a16="http://schemas.microsoft.com/office/drawing/2014/main" id="{A1AE90B7-E65D-40B9-9356-21E3D59B0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2065"/>
              <a:ext cx="8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800"/>
                <a:t>Board</a:t>
              </a:r>
            </a:p>
          </p:txBody>
        </p:sp>
        <p:sp>
          <p:nvSpPr>
            <p:cNvPr id="97" name="Oval 39">
              <a:extLst>
                <a:ext uri="{FF2B5EF4-FFF2-40B4-BE49-F238E27FC236}">
                  <a16:creationId xmlns:a16="http://schemas.microsoft.com/office/drawing/2014/main" id="{B5E76E0E-850F-44B2-BE35-BE3FF10EF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1814"/>
              <a:ext cx="528" cy="4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800"/>
                <a:t>AND</a:t>
              </a:r>
            </a:p>
          </p:txBody>
        </p:sp>
        <p:sp>
          <p:nvSpPr>
            <p:cNvPr id="98" name="Text Box 40">
              <a:extLst>
                <a:ext uri="{FF2B5EF4-FFF2-40B4-BE49-F238E27FC236}">
                  <a16:creationId xmlns:a16="http://schemas.microsoft.com/office/drawing/2014/main" id="{B8E18ABB-8F2F-4DA4-BE60-2591024DD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8" y="2589"/>
              <a:ext cx="5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800"/>
                <a:t>PC</a:t>
              </a:r>
            </a:p>
          </p:txBody>
        </p:sp>
        <p:sp>
          <p:nvSpPr>
            <p:cNvPr id="99" name="Text Box 41">
              <a:extLst>
                <a:ext uri="{FF2B5EF4-FFF2-40B4-BE49-F238E27FC236}">
                  <a16:creationId xmlns:a16="http://schemas.microsoft.com/office/drawing/2014/main" id="{A924A842-0558-4FD3-A504-65D512B66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" y="2592"/>
              <a:ext cx="8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sz="800"/>
                <a:t>Crypto</a:t>
              </a:r>
            </a:p>
          </p:txBody>
        </p:sp>
        <p:sp>
          <p:nvSpPr>
            <p:cNvPr id="100" name="Line 42">
              <a:extLst>
                <a:ext uri="{FF2B5EF4-FFF2-40B4-BE49-F238E27FC236}">
                  <a16:creationId xmlns:a16="http://schemas.microsoft.com/office/drawing/2014/main" id="{B164030A-E413-4655-BFC2-2F0762C1A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00" y="1670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3">
              <a:extLst>
                <a:ext uri="{FF2B5EF4-FFF2-40B4-BE49-F238E27FC236}">
                  <a16:creationId xmlns:a16="http://schemas.microsoft.com/office/drawing/2014/main" id="{A30851A1-6C31-4665-8D3D-B3E34B8EF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67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4">
              <a:extLst>
                <a:ext uri="{FF2B5EF4-FFF2-40B4-BE49-F238E27FC236}">
                  <a16:creationId xmlns:a16="http://schemas.microsoft.com/office/drawing/2014/main" id="{51293140-5AC2-4FC3-85AD-9708E43A96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219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5">
              <a:extLst>
                <a:ext uri="{FF2B5EF4-FFF2-40B4-BE49-F238E27FC236}">
                  <a16:creationId xmlns:a16="http://schemas.microsoft.com/office/drawing/2014/main" id="{F17456A0-A696-4D15-8736-8D38F2D107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0" y="219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46">
            <a:extLst>
              <a:ext uri="{FF2B5EF4-FFF2-40B4-BE49-F238E27FC236}">
                <a16:creationId xmlns:a16="http://schemas.microsoft.com/office/drawing/2014/main" id="{137A456D-27E7-4712-B9E9-244A521DE5A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67600" y="2127250"/>
            <a:ext cx="685800" cy="463550"/>
            <a:chOff x="3072" y="768"/>
            <a:chExt cx="624" cy="334"/>
          </a:xfrm>
        </p:grpSpPr>
        <p:grpSp>
          <p:nvGrpSpPr>
            <p:cNvPr id="105" name="Group 47">
              <a:extLst>
                <a:ext uri="{FF2B5EF4-FFF2-40B4-BE49-F238E27FC236}">
                  <a16:creationId xmlns:a16="http://schemas.microsoft.com/office/drawing/2014/main" id="{CE7C288D-96F7-48F2-B70B-8B7BAA22A5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768"/>
              <a:ext cx="624" cy="192"/>
              <a:chOff x="1872" y="2976"/>
              <a:chExt cx="624" cy="192"/>
            </a:xfrm>
          </p:grpSpPr>
          <p:sp>
            <p:nvSpPr>
              <p:cNvPr id="107" name="Rectangle 48">
                <a:extLst>
                  <a:ext uri="{FF2B5EF4-FFF2-40B4-BE49-F238E27FC236}">
                    <a16:creationId xmlns:a16="http://schemas.microsoft.com/office/drawing/2014/main" id="{2D74F17C-EA47-46A9-B7DF-15FFF3480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3072"/>
                <a:ext cx="480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8" name="AutoShape 49">
                <a:extLst>
                  <a:ext uri="{FF2B5EF4-FFF2-40B4-BE49-F238E27FC236}">
                    <a16:creationId xmlns:a16="http://schemas.microsoft.com/office/drawing/2014/main" id="{4FA3C0BA-1685-4503-BED5-BAF8C8681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976"/>
                <a:ext cx="192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50">
                <a:extLst>
                  <a:ext uri="{FF2B5EF4-FFF2-40B4-BE49-F238E27FC236}">
                    <a16:creationId xmlns:a16="http://schemas.microsoft.com/office/drawing/2014/main" id="{B8C67BAD-EA90-44A5-9C72-85F32C61D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48" cy="48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0" name="Rectangle 51">
                <a:extLst>
                  <a:ext uri="{FF2B5EF4-FFF2-40B4-BE49-F238E27FC236}">
                    <a16:creationId xmlns:a16="http://schemas.microsoft.com/office/drawing/2014/main" id="{E09BEE62-6780-4E04-9CAE-A85FCDAC0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2976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1" name="Rectangle 52">
                <a:extLst>
                  <a:ext uri="{FF2B5EF4-FFF2-40B4-BE49-F238E27FC236}">
                    <a16:creationId xmlns:a16="http://schemas.microsoft.com/office/drawing/2014/main" id="{DFC40F03-B194-49CA-AD6B-C928F28F8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976"/>
                <a:ext cx="48" cy="96"/>
              </a:xfrm>
              <a:prstGeom prst="rect">
                <a:avLst/>
              </a:prstGeom>
              <a:solidFill>
                <a:srgbClr val="FFFF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06" name="Text Box 53">
              <a:extLst>
                <a:ext uri="{FF2B5EF4-FFF2-40B4-BE49-F238E27FC236}">
                  <a16:creationId xmlns:a16="http://schemas.microsoft.com/office/drawing/2014/main" id="{0ED8B89E-EC86-4034-B2F4-5ADF5F65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773"/>
              <a:ext cx="168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rot="10800000"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>
                <a:latin typeface="Arial" panose="020B0604020202020204" pitchFamily="34" charset="0"/>
              </a:endParaRPr>
            </a:p>
          </p:txBody>
        </p:sp>
      </p:grpSp>
      <p:pic>
        <p:nvPicPr>
          <p:cNvPr id="112" name="Picture 54" descr="bs00740_">
            <a:extLst>
              <a:ext uri="{FF2B5EF4-FFF2-40B4-BE49-F238E27FC236}">
                <a16:creationId xmlns:a16="http://schemas.microsoft.com/office/drawing/2014/main" id="{E656CBF4-6128-4D97-890B-71409110F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828800"/>
            <a:ext cx="609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55">
            <a:extLst>
              <a:ext uri="{FF2B5EF4-FFF2-40B4-BE49-F238E27FC236}">
                <a16:creationId xmlns:a16="http://schemas.microsoft.com/office/drawing/2014/main" id="{097ACD4C-1BED-4A3F-978C-A66504CEDAD1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4953000"/>
            <a:ext cx="1371600" cy="763588"/>
            <a:chOff x="4030" y="1540"/>
            <a:chExt cx="1229" cy="625"/>
          </a:xfrm>
        </p:grpSpPr>
        <p:pic>
          <p:nvPicPr>
            <p:cNvPr id="114" name="Picture 56" descr="j0085338">
              <a:extLst>
                <a:ext uri="{FF2B5EF4-FFF2-40B4-BE49-F238E27FC236}">
                  <a16:creationId xmlns:a16="http://schemas.microsoft.com/office/drawing/2014/main" id="{804E751E-3945-48A0-810D-CC565494B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1541"/>
              <a:ext cx="82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Text Box 57">
              <a:extLst>
                <a:ext uri="{FF2B5EF4-FFF2-40B4-BE49-F238E27FC236}">
                  <a16:creationId xmlns:a16="http://schemas.microsoft.com/office/drawing/2014/main" id="{479FC998-F250-4011-B8D3-B48C42664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1540"/>
              <a:ext cx="81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Comic Sans MS" panose="030F0702030302020204" pitchFamily="66" charset="0"/>
                </a:rPr>
                <a:t>SK’</a:t>
              </a:r>
            </a:p>
          </p:txBody>
        </p:sp>
      </p:grpSp>
      <p:grpSp>
        <p:nvGrpSpPr>
          <p:cNvPr id="116" name="Group 58">
            <a:extLst>
              <a:ext uri="{FF2B5EF4-FFF2-40B4-BE49-F238E27FC236}">
                <a16:creationId xmlns:a16="http://schemas.microsoft.com/office/drawing/2014/main" id="{13A6BA8A-B405-4837-A6B9-4935C17DE04C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4876800"/>
            <a:ext cx="1371600" cy="763588"/>
            <a:chOff x="4030" y="1540"/>
            <a:chExt cx="1229" cy="625"/>
          </a:xfrm>
        </p:grpSpPr>
        <p:pic>
          <p:nvPicPr>
            <p:cNvPr id="117" name="Picture 59" descr="j0085338">
              <a:extLst>
                <a:ext uri="{FF2B5EF4-FFF2-40B4-BE49-F238E27FC236}">
                  <a16:creationId xmlns:a16="http://schemas.microsoft.com/office/drawing/2014/main" id="{1CDBEF89-5B35-47E0-B4C1-B327C7C261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3" y="1541"/>
              <a:ext cx="82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" name="Text Box 60">
              <a:extLst>
                <a:ext uri="{FF2B5EF4-FFF2-40B4-BE49-F238E27FC236}">
                  <a16:creationId xmlns:a16="http://schemas.microsoft.com/office/drawing/2014/main" id="{B56C255E-80A2-4028-A741-5367E1EF2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1540"/>
              <a:ext cx="816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200">
                  <a:latin typeface="Comic Sans MS" panose="030F0702030302020204" pitchFamily="66" charset="0"/>
                </a:rPr>
                <a:t>SK</a:t>
              </a:r>
            </a:p>
          </p:txBody>
        </p:sp>
      </p:grpSp>
      <p:sp>
        <p:nvSpPr>
          <p:cNvPr id="119" name="Text Box 61">
            <a:extLst>
              <a:ext uri="{FF2B5EF4-FFF2-40B4-BE49-F238E27FC236}">
                <a16:creationId xmlns:a16="http://schemas.microsoft.com/office/drawing/2014/main" id="{569C7547-61AB-4F2F-94B8-87184414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71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Key Authority</a:t>
            </a:r>
          </a:p>
        </p:txBody>
      </p:sp>
      <p:sp>
        <p:nvSpPr>
          <p:cNvPr id="120" name="Text Box 62">
            <a:extLst>
              <a:ext uri="{FF2B5EF4-FFF2-40B4-BE49-F238E27FC236}">
                <a16:creationId xmlns:a16="http://schemas.microsoft.com/office/drawing/2014/main" id="{0F2D5B2B-6B02-4496-B472-41505DB2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09800"/>
            <a:ext cx="11414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sz="9600">
                <a:solidFill>
                  <a:srgbClr val="00CC00"/>
                </a:solidFill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F2E423F-6F0A-40BC-823F-385160897EBD}"/>
              </a:ext>
            </a:extLst>
          </p:cNvPr>
          <p:cNvSpPr/>
          <p:nvPr/>
        </p:nvSpPr>
        <p:spPr>
          <a:xfrm>
            <a:off x="1010265" y="4848225"/>
            <a:ext cx="7119956" cy="17218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4: </a:t>
            </a:r>
            <a:r>
              <a:rPr lang="en-US" sz="3200" dirty="0">
                <a:solidFill>
                  <a:srgbClr val="FF0000"/>
                </a:solidFill>
              </a:rPr>
              <a:t>Can an </a:t>
            </a:r>
            <a:r>
              <a:rPr lang="en-US" sz="3200" dirty="0" err="1">
                <a:solidFill>
                  <a:srgbClr val="FF0000"/>
                </a:solidFill>
              </a:rPr>
              <a:t>encryptor</a:t>
            </a:r>
            <a:r>
              <a:rPr lang="en-US" sz="3200" dirty="0">
                <a:solidFill>
                  <a:srgbClr val="FF0000"/>
                </a:solidFill>
              </a:rPr>
              <a:t> specify a quantum policy? </a:t>
            </a:r>
          </a:p>
        </p:txBody>
      </p:sp>
    </p:spTree>
    <p:extLst>
      <p:ext uri="{BB962C8B-B14F-4D97-AF65-F5344CB8AC3E}">
        <p14:creationId xmlns:p14="http://schemas.microsoft.com/office/powerpoint/2010/main" val="89607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1812E-7 L -0.22691 -0.0820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41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2125 -0.0555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animMotion origin="layout" path="M -0.00417 -0.00556 L -0.25417 -0.00556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67052E-7 L -0.25104 0.00046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 animBg="1"/>
      <p:bldP spid="68" grpId="1" animBg="1"/>
      <p:bldP spid="69" grpId="0" animBg="1"/>
      <p:bldP spid="69" grpId="1" animBg="1"/>
      <p:bldP spid="70" grpId="0" animBg="1"/>
      <p:bldP spid="81" grpId="0" animBg="1"/>
      <p:bldP spid="81" grpId="1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4" grpId="0" animBg="1"/>
      <p:bldP spid="84" grpId="1" animBg="1"/>
      <p:bldP spid="85" grpId="0"/>
      <p:bldP spid="85" grpId="1"/>
      <p:bldP spid="86" grpId="0" animBg="1"/>
      <p:bldP spid="86" grpId="1" animBg="1"/>
      <p:bldP spid="87" grpId="0"/>
      <p:bldP spid="87" grpId="1"/>
      <p:bldP spid="87" grpId="2"/>
      <p:bldP spid="88" grpId="0"/>
      <p:bldP spid="89" grpId="0"/>
      <p:bldP spid="89" grpId="1"/>
      <p:bldP spid="89" grpId="2"/>
      <p:bldP spid="90" grpId="0"/>
      <p:bldP spid="90" grpId="1"/>
      <p:bldP spid="91" grpId="0" animBg="1"/>
      <p:bldP spid="91" grpId="1" animBg="1"/>
      <p:bldP spid="92" grpId="0"/>
      <p:bldP spid="93" grpId="0"/>
      <p:bldP spid="119" grpId="0"/>
      <p:bldP spid="120" grpId="0"/>
      <p:bldP spid="120" grpId="1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86087" y="2080998"/>
            <a:ext cx="5901180" cy="97079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Non-Interactive Key Exchange </a:t>
            </a:r>
            <a:r>
              <a:rPr lang="en-US" dirty="0">
                <a:solidFill>
                  <a:srgbClr val="0070C0"/>
                </a:solidFill>
              </a:rPr>
              <a:t>[DH76]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3971" y="4998608"/>
            <a:ext cx="4818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Alice			                  Bob		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0647" y="2946743"/>
            <a:ext cx="877017" cy="12920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2379" y="2960272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07203" y="2299114"/>
                <a:ext cx="910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03" y="2299114"/>
                <a:ext cx="910461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2567008" y="4111995"/>
            <a:ext cx="680026" cy="356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353463" y="4050155"/>
            <a:ext cx="824459" cy="400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55082" y="4238837"/>
                <a:ext cx="14711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082" y="4238837"/>
                <a:ext cx="147116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1" descr="j013901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8801" y="2027351"/>
            <a:ext cx="942707" cy="8317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97" y="4354679"/>
            <a:ext cx="794913" cy="64392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8312636" y="3006230"/>
            <a:ext cx="0" cy="1105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52378" y="4326646"/>
                <a:ext cx="9319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378" y="4326646"/>
                <a:ext cx="93197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58109" y="2269599"/>
                <a:ext cx="891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109" y="2269599"/>
                <a:ext cx="891460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58429" y="4326645"/>
                <a:ext cx="8319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29" y="4326645"/>
                <a:ext cx="831966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7042319" y="2452640"/>
            <a:ext cx="490428" cy="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946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Non-Interactive Key Exchange</a:t>
            </a:r>
          </a:p>
        </p:txBody>
      </p:sp>
      <p:sp>
        <p:nvSpPr>
          <p:cNvPr id="36" name="TextBox 35"/>
          <p:cNvSpPr txBox="1"/>
          <p:nvPr>
            <p:custDataLst>
              <p:tags r:id="rId2"/>
            </p:custDataLst>
          </p:nvPr>
        </p:nvSpPr>
        <p:spPr>
          <a:xfrm>
            <a:off x="1682309" y="4461397"/>
            <a:ext cx="878446" cy="369332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1976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7" name="Up Arrow 36"/>
          <p:cNvSpPr/>
          <p:nvPr>
            <p:custDataLst>
              <p:tags r:id="rId3"/>
            </p:custDataLst>
          </p:nvPr>
        </p:nvSpPr>
        <p:spPr>
          <a:xfrm>
            <a:off x="1966276" y="4196049"/>
            <a:ext cx="228600" cy="254000"/>
          </a:xfrm>
          <a:prstGeom prst="upArrow">
            <a:avLst/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>
            <p:custDataLst>
              <p:tags r:id="rId4"/>
            </p:custDataLst>
          </p:nvPr>
        </p:nvSpPr>
        <p:spPr>
          <a:xfrm>
            <a:off x="1228950" y="3548326"/>
            <a:ext cx="1949569" cy="4924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72BC"/>
                </a:solidFill>
              </a:rPr>
              <a:t>Two Parties [DH76]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2576746" y="4481446"/>
            <a:ext cx="3465749" cy="306153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>
            <p:custDataLst>
              <p:tags r:id="rId5"/>
            </p:custDataLst>
          </p:nvPr>
        </p:nvSpPr>
        <p:spPr>
          <a:xfrm>
            <a:off x="6044401" y="4458529"/>
            <a:ext cx="878446" cy="369332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2000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5507656" y="5195577"/>
            <a:ext cx="2032958" cy="498598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Three Parties [Joux00]</a:t>
            </a:r>
          </a:p>
        </p:txBody>
      </p:sp>
      <p:sp>
        <p:nvSpPr>
          <p:cNvPr id="44" name="Up Arrow 43"/>
          <p:cNvSpPr/>
          <p:nvPr>
            <p:custDataLst>
              <p:tags r:id="rId7"/>
            </p:custDataLst>
          </p:nvPr>
        </p:nvSpPr>
        <p:spPr>
          <a:xfrm flipV="1">
            <a:off x="6369324" y="4831515"/>
            <a:ext cx="228600" cy="254000"/>
          </a:xfrm>
          <a:prstGeom prst="up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10" y="1954862"/>
            <a:ext cx="1928090" cy="1408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464" y="2175682"/>
            <a:ext cx="1548972" cy="21473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A2D1EC-078E-4D6F-B689-12CA465D1E72}"/>
              </a:ext>
            </a:extLst>
          </p:cNvPr>
          <p:cNvSpPr/>
          <p:nvPr/>
        </p:nvSpPr>
        <p:spPr>
          <a:xfrm>
            <a:off x="1682309" y="5898406"/>
            <a:ext cx="5995220" cy="761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post-quantum NIKE is know for more than two parties.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87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3" grpId="0"/>
      <p:bldP spid="4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Point NIKE from Obfuscation [BZ14]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296" y="3278135"/>
            <a:ext cx="546821" cy="8056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632" y="4379785"/>
            <a:ext cx="520484" cy="8933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08" y="3508839"/>
            <a:ext cx="2249819" cy="16076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Primitives</a:t>
                </a:r>
              </a:p>
              <a:p>
                <a:pPr lvl="1"/>
                <a:r>
                  <a:rPr lang="en-US" dirty="0"/>
                  <a:t>One way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Pseudorandom Function (PRF) F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Shared Key: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5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95" y="3278135"/>
            <a:ext cx="546821" cy="80562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170" y="4379785"/>
            <a:ext cx="520484" cy="89334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6038" y="3478074"/>
                <a:ext cx="710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38" y="3478074"/>
                <a:ext cx="71046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4844" y="4626154"/>
                <a:ext cx="710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4" y="4626154"/>
                <a:ext cx="71046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07116" y="3407705"/>
                <a:ext cx="710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116" y="3407705"/>
                <a:ext cx="71046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231552" y="4579375"/>
                <a:ext cx="7104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552" y="4579375"/>
                <a:ext cx="71046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900140" y="3872348"/>
            <a:ext cx="4633660" cy="1015416"/>
            <a:chOff x="1900140" y="3872348"/>
            <a:chExt cx="4633660" cy="1015416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1900140" y="4596829"/>
              <a:ext cx="1579843" cy="29093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4788880" y="4534122"/>
              <a:ext cx="1744920" cy="905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900140" y="4001294"/>
              <a:ext cx="1625411" cy="3046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4796618" y="3894423"/>
              <a:ext cx="1737182" cy="3698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717137" y="3872348"/>
                  <a:ext cx="710469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7137" y="3872348"/>
                  <a:ext cx="710469" cy="95410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38866" y="3591073"/>
                <a:ext cx="1675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866" y="3591073"/>
                <a:ext cx="1675151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8"/>
          <p:cNvSpPr/>
          <p:nvPr/>
        </p:nvSpPr>
        <p:spPr>
          <a:xfrm>
            <a:off x="5795319" y="5455508"/>
            <a:ext cx="2378676" cy="108340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32854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3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party sends an obfuscation that does that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7286" y="1862543"/>
                <a:ext cx="5815399" cy="2208856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then output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Otherwise, output 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7286" y="1862543"/>
                <a:ext cx="5815399" cy="2208856"/>
              </a:xfrm>
              <a:blipFill>
                <a:blip r:embed="rId2"/>
                <a:stretch>
                  <a:fillRect l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2979-A1D7-463C-847C-997ABF81ED8F}" type="slidenum">
              <a:rPr lang="en-US" smtClean="0"/>
              <a:t>15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00312" y="4109194"/>
            <a:ext cx="14674" cy="864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4062" y="5048880"/>
                <a:ext cx="14218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French Script MT" panose="03020402040607040605" pitchFamily="66" charset="0"/>
                  </a:rPr>
                  <a:t>O</a:t>
                </a:r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062" y="5048880"/>
                <a:ext cx="1421848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0684" t="-145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9" y="1959120"/>
            <a:ext cx="1596698" cy="14328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904062" y="1292067"/>
                <a:ext cx="6626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062" y="1292067"/>
                <a:ext cx="66261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849" y="5702643"/>
                <a:ext cx="780329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Now the parties can 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49" y="5702643"/>
                <a:ext cx="7803292" cy="800219"/>
              </a:xfrm>
              <a:prstGeom prst="rect">
                <a:avLst/>
              </a:prstGeom>
              <a:blipFill rotWithShape="0">
                <a:blip r:embed="rId6"/>
                <a:stretch>
                  <a:fillRect l="-1641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10"/>
          <p:cNvSpPr/>
          <p:nvPr/>
        </p:nvSpPr>
        <p:spPr>
          <a:xfrm>
            <a:off x="421325" y="4225934"/>
            <a:ext cx="3818614" cy="1322173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Skip: Security Proof (Uses Puncturable PRFs)</a:t>
            </a:r>
          </a:p>
        </p:txBody>
      </p:sp>
    </p:spTree>
    <p:extLst>
      <p:ext uri="{BB962C8B-B14F-4D97-AF65-F5344CB8AC3E}">
        <p14:creationId xmlns:p14="http://schemas.microsoft.com/office/powerpoint/2010/main" val="23611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50270"/>
            <a:ext cx="7886700" cy="994172"/>
          </a:xfrm>
        </p:spPr>
        <p:txBody>
          <a:bodyPr/>
          <a:lstStyle/>
          <a:p>
            <a:r>
              <a:rPr lang="en-US" dirty="0"/>
              <a:t>Secure Multiparty Computation</a:t>
            </a:r>
            <a:br>
              <a:rPr lang="en-US" dirty="0"/>
            </a:br>
            <a:r>
              <a:rPr lang="en-US" sz="1500" dirty="0"/>
              <a:t>[Yao82, GMW87]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03" y="3846909"/>
            <a:ext cx="1015603" cy="1015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9" y="2632472"/>
            <a:ext cx="1015603" cy="1015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521" y="2124670"/>
            <a:ext cx="1015603" cy="1015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2" y="4862512"/>
            <a:ext cx="1015603" cy="101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4743450"/>
            <a:ext cx="1015603" cy="1015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84" y="2278857"/>
            <a:ext cx="1015603" cy="1015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84" y="3500438"/>
            <a:ext cx="1015603" cy="1015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117086" y="3800490"/>
                <a:ext cx="31970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86" y="3800490"/>
                <a:ext cx="319703" cy="323165"/>
              </a:xfrm>
              <a:prstGeom prst="rect">
                <a:avLst/>
              </a:prstGeom>
              <a:blipFill>
                <a:blip r:embed="rId4"/>
                <a:stretch>
                  <a:fillRect l="-11538" r="-769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893090" y="2457539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090" y="2457539"/>
                <a:ext cx="325923" cy="323165"/>
              </a:xfrm>
              <a:prstGeom prst="rect">
                <a:avLst/>
              </a:prstGeom>
              <a:blipFill>
                <a:blip r:embed="rId5"/>
                <a:stretch>
                  <a:fillRect l="-11321" r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63025" y="1955691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025" y="1955691"/>
                <a:ext cx="325923" cy="323165"/>
              </a:xfrm>
              <a:prstGeom prst="rect">
                <a:avLst/>
              </a:prstGeom>
              <a:blipFill>
                <a:blip r:embed="rId6"/>
                <a:stretch>
                  <a:fillRect l="-11111" r="-740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29632" y="2488539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32" y="2488539"/>
                <a:ext cx="325923" cy="323165"/>
              </a:xfrm>
              <a:prstGeom prst="rect">
                <a:avLst/>
              </a:prstGeom>
              <a:blipFill>
                <a:blip r:embed="rId7"/>
                <a:stretch>
                  <a:fillRect l="-11321" r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8451" y="3846909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1" y="3846909"/>
                <a:ext cx="325923" cy="323165"/>
              </a:xfrm>
              <a:prstGeom prst="rect">
                <a:avLst/>
              </a:prstGeom>
              <a:blipFill>
                <a:blip r:embed="rId8"/>
                <a:stretch>
                  <a:fillRect l="-11321" r="-943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968855" y="5104892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55" y="5104892"/>
                <a:ext cx="325923" cy="323165"/>
              </a:xfrm>
              <a:prstGeom prst="rect">
                <a:avLst/>
              </a:prstGeom>
              <a:blipFill>
                <a:blip r:embed="rId9"/>
                <a:stretch>
                  <a:fillRect l="-11321" r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549519" y="5266474"/>
                <a:ext cx="343684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19" y="5266474"/>
                <a:ext cx="343684" cy="323165"/>
              </a:xfrm>
              <a:prstGeom prst="rect">
                <a:avLst/>
              </a:prstGeom>
              <a:blipFill>
                <a:blip r:embed="rId10"/>
                <a:stretch>
                  <a:fillRect l="-10526" r="-1754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30445" y="4997141"/>
            <a:ext cx="1053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3300" dirty="0"/>
              <a:t>…</a:t>
            </a:r>
            <a:endParaRPr lang="en-US" sz="33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259179" y="3140273"/>
            <a:ext cx="1254605" cy="172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20716" y="3500438"/>
            <a:ext cx="2322095" cy="1362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295964" y="3648074"/>
            <a:ext cx="4465784" cy="52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968855" y="3140273"/>
            <a:ext cx="1547060" cy="137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68854" y="4516040"/>
            <a:ext cx="4560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95964" y="3648075"/>
            <a:ext cx="2841521" cy="134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320716" y="3294459"/>
            <a:ext cx="509729" cy="156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883442" y="3500438"/>
            <a:ext cx="156411" cy="114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529387" y="3294459"/>
            <a:ext cx="232361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5783926" y="1707106"/>
                <a:ext cx="2940593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dirty="0"/>
                  <a:t>Compute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charset="0"/>
                      </a:rPr>
                      <m:t>𝑓</m:t>
                    </m:r>
                    <m:r>
                      <a:rPr lang="en-US" sz="2100" i="1" dirty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100" i="1" dirty="0">
                        <a:latin typeface="Cambria Math" charset="0"/>
                      </a:rPr>
                      <m:t>,</m:t>
                    </m:r>
                    <m:r>
                      <a:rPr lang="mr-IN" sz="2100" i="1" dirty="0">
                        <a:latin typeface="Cambria Math" charset="0"/>
                      </a:rPr>
                      <m:t>…</m:t>
                    </m:r>
                    <m:r>
                      <a:rPr lang="en-US" sz="21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1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err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 err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1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100" b="1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26" y="1707106"/>
                <a:ext cx="2940593" cy="738664"/>
              </a:xfrm>
              <a:prstGeom prst="rect">
                <a:avLst/>
              </a:prstGeom>
              <a:blipFill>
                <a:blip r:embed="rId11"/>
                <a:stretch>
                  <a:fillRect t="-4065" b="-89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50CE42-1DAB-4E98-BE84-F4F78887EDED}"/>
                  </a:ext>
                </a:extLst>
              </p:cNvPr>
              <p:cNvSpPr/>
              <p:nvPr/>
            </p:nvSpPr>
            <p:spPr>
              <a:xfrm>
                <a:off x="2604257" y="6001211"/>
                <a:ext cx="2748793" cy="6908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/>
                  <a:t> is classical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50CE42-1DAB-4E98-BE84-F4F78887E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257" y="6001211"/>
                <a:ext cx="2748793" cy="690820"/>
              </a:xfrm>
              <a:prstGeom prst="rect">
                <a:avLst/>
              </a:prstGeom>
              <a:blipFill>
                <a:blip r:embed="rId12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99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09" y="2632472"/>
            <a:ext cx="1015603" cy="1015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521" y="2124670"/>
            <a:ext cx="1015603" cy="1015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312" y="4862512"/>
            <a:ext cx="1015603" cy="1015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4743450"/>
            <a:ext cx="1015603" cy="1015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784" y="2278857"/>
            <a:ext cx="1015603" cy="1015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384" y="3500438"/>
            <a:ext cx="1015603" cy="1015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229632" y="2488539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632" y="2488539"/>
                <a:ext cx="325923" cy="323165"/>
              </a:xfrm>
              <a:prstGeom prst="rect">
                <a:avLst/>
              </a:prstGeom>
              <a:blipFill>
                <a:blip r:embed="rId4"/>
                <a:stretch>
                  <a:fillRect l="-11321" r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830445" y="4997141"/>
            <a:ext cx="10537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3300" dirty="0"/>
              <a:t>…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261" y="2853166"/>
            <a:ext cx="427943" cy="4111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521" y="4969161"/>
            <a:ext cx="427943" cy="4111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256" y="3601691"/>
            <a:ext cx="427943" cy="41111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4259179" y="3140273"/>
            <a:ext cx="1254605" cy="172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20716" y="3500438"/>
            <a:ext cx="2322095" cy="1362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95964" y="3648074"/>
            <a:ext cx="4465784" cy="52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968855" y="3140273"/>
            <a:ext cx="1547060" cy="1375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68854" y="4516040"/>
            <a:ext cx="45605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295964" y="3648075"/>
            <a:ext cx="2841521" cy="1349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20716" y="3294459"/>
            <a:ext cx="509729" cy="156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883442" y="3500438"/>
            <a:ext cx="156411" cy="1146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529387" y="3294459"/>
            <a:ext cx="232361" cy="552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388719" y="3499581"/>
                <a:ext cx="4152998" cy="10618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177800" dist="25400" dir="5400000" sx="96000" sy="96000" algn="ctr" rotWithShape="0">
                  <a:schemeClr val="accent6">
                    <a:lumMod val="20000"/>
                    <a:lumOff val="80000"/>
                    <a:alpha val="71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dirty="0"/>
                  <a:t>Not learn anything about honest parties inputs apart from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charset="0"/>
                      </a:rPr>
                      <m:t>𝑓</m:t>
                    </m:r>
                    <m:r>
                      <a:rPr lang="en-US" sz="2100" i="1" dirty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1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100" i="1" dirty="0">
                        <a:latin typeface="Cambria Math" charset="0"/>
                      </a:rPr>
                      <m:t>,</m:t>
                    </m:r>
                    <m:r>
                      <a:rPr lang="mr-IN" sz="2100" i="1" dirty="0">
                        <a:latin typeface="Cambria Math" charset="0"/>
                      </a:rPr>
                      <m:t>…</m:t>
                    </m:r>
                    <m:r>
                      <a:rPr lang="en-US" sz="2100" i="1" dirty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1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 err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 err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sz="21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100" b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719" y="3499581"/>
                <a:ext cx="4152998" cy="10618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177800" dist="25400" dir="5400000" sx="96000" sy="96000" algn="ctr" rotWithShape="0">
                  <a:schemeClr val="accent6">
                    <a:lumMod val="20000"/>
                    <a:lumOff val="80000"/>
                    <a:alpha val="71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75" y="667094"/>
            <a:ext cx="7886700" cy="994172"/>
          </a:xfrm>
        </p:spPr>
        <p:txBody>
          <a:bodyPr/>
          <a:lstStyle/>
          <a:p>
            <a:r>
              <a:rPr lang="en-US" dirty="0"/>
              <a:t>Secure Multiparty Computation</a:t>
            </a:r>
            <a:br>
              <a:rPr lang="en-US" dirty="0"/>
            </a:br>
            <a:r>
              <a:rPr lang="en-US" sz="1500" dirty="0"/>
              <a:t>[Yao 86, GMW 87]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03" y="3846909"/>
            <a:ext cx="1015603" cy="101560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117086" y="3800490"/>
                <a:ext cx="31970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86" y="3800490"/>
                <a:ext cx="319703" cy="323165"/>
              </a:xfrm>
              <a:prstGeom prst="rect">
                <a:avLst/>
              </a:prstGeom>
              <a:blipFill>
                <a:blip r:embed="rId7"/>
                <a:stretch>
                  <a:fillRect l="-11538" r="-7692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893090" y="2457539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090" y="2457539"/>
                <a:ext cx="325923" cy="323165"/>
              </a:xfrm>
              <a:prstGeom prst="rect">
                <a:avLst/>
              </a:prstGeom>
              <a:blipFill>
                <a:blip r:embed="rId8"/>
                <a:stretch>
                  <a:fillRect l="-11321" r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63025" y="1955691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025" y="1955691"/>
                <a:ext cx="325923" cy="323165"/>
              </a:xfrm>
              <a:prstGeom prst="rect">
                <a:avLst/>
              </a:prstGeom>
              <a:blipFill>
                <a:blip r:embed="rId9"/>
                <a:stretch>
                  <a:fillRect l="-11111" r="-740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88451" y="3846909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1" y="3846909"/>
                <a:ext cx="325923" cy="323165"/>
              </a:xfrm>
              <a:prstGeom prst="rect">
                <a:avLst/>
              </a:prstGeom>
              <a:blipFill>
                <a:blip r:embed="rId10"/>
                <a:stretch>
                  <a:fillRect l="-11321" r="-943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968855" y="5104892"/>
                <a:ext cx="325923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55" y="5104892"/>
                <a:ext cx="325923" cy="323165"/>
              </a:xfrm>
              <a:prstGeom prst="rect">
                <a:avLst/>
              </a:prstGeom>
              <a:blipFill>
                <a:blip r:embed="rId11"/>
                <a:stretch>
                  <a:fillRect l="-11321" r="-754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549519" y="5266474"/>
                <a:ext cx="343684" cy="323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519" y="5266474"/>
                <a:ext cx="343684" cy="323165"/>
              </a:xfrm>
              <a:prstGeom prst="rect">
                <a:avLst/>
              </a:prstGeom>
              <a:blipFill>
                <a:blip r:embed="rId12"/>
                <a:stretch>
                  <a:fillRect l="-10526" r="-1754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8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4AF8-AC5C-4080-9EAD-4069E507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DFB40-C81E-453E-A398-377E7A524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Computational Complexity</a:t>
            </a:r>
          </a:p>
          <a:p>
            <a:endParaRPr lang="en-US" dirty="0"/>
          </a:p>
          <a:p>
            <a:r>
              <a:rPr lang="en-US" dirty="0"/>
              <a:t>Round Complexity</a:t>
            </a:r>
          </a:p>
          <a:p>
            <a:endParaRPr lang="en-US" dirty="0"/>
          </a:p>
          <a:p>
            <a:r>
              <a:rPr lang="en-US" dirty="0"/>
              <a:t>Communication Complexity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547A0-311E-4E05-B99E-3B6EB84B93BF}"/>
              </a:ext>
            </a:extLst>
          </p:cNvPr>
          <p:cNvSpPr/>
          <p:nvPr/>
        </p:nvSpPr>
        <p:spPr>
          <a:xfrm>
            <a:off x="5125064" y="3775588"/>
            <a:ext cx="3893574" cy="951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Several problems are open here.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64A85-C489-47D5-9625-28E0557506AD}"/>
              </a:ext>
            </a:extLst>
          </p:cNvPr>
          <p:cNvSpPr/>
          <p:nvPr/>
        </p:nvSpPr>
        <p:spPr>
          <a:xfrm>
            <a:off x="5125064" y="1690689"/>
            <a:ext cx="3893574" cy="1841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Have been good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5078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F94A-0135-4FD1-B0DA-47364270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9B70-9D79-4BE1-819C-67102119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FHE – Independent of s [Gentry09]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000B2-A8DF-4AA3-9069-0863E8FACC76}"/>
              </a:ext>
            </a:extLst>
          </p:cNvPr>
          <p:cNvSpPr txBox="1"/>
          <p:nvPr/>
        </p:nvSpPr>
        <p:spPr>
          <a:xfrm>
            <a:off x="951272" y="28906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1: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5EA6CD-299D-40AF-A325-B91FC6934838}"/>
              </a:ext>
            </a:extLst>
          </p:cNvPr>
          <p:cNvGrpSpPr/>
          <p:nvPr/>
        </p:nvGrpSpPr>
        <p:grpSpPr>
          <a:xfrm>
            <a:off x="6076336" y="2099547"/>
            <a:ext cx="2625212" cy="1602298"/>
            <a:chOff x="588451" y="1955691"/>
            <a:chExt cx="7848338" cy="38033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179CF04-019C-4D72-9363-CEFBC79CA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903" y="3846909"/>
              <a:ext cx="1015603" cy="101560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52E6E5-749A-4588-A85A-942BE55D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709" y="2632472"/>
              <a:ext cx="1015603" cy="10156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98A91E6-DD56-4DB1-BC54-74C5E8B11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3521" y="2124670"/>
              <a:ext cx="1015603" cy="10156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F3A2CB-38D9-4EF0-B63C-C9C46FCB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3050" y="4743450"/>
              <a:ext cx="1015603" cy="10156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23757B-DFF7-4700-9B72-C0B57F700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784" y="2278857"/>
              <a:ext cx="1015603" cy="101560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18CA62-0E95-4670-81E7-619779222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5384" y="3500438"/>
              <a:ext cx="1015603" cy="101560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4FC2C2-4914-47F7-B608-89319E860558}"/>
                    </a:ext>
                  </a:extLst>
                </p:cNvPr>
                <p:cNvSpPr txBox="1"/>
                <p:nvPr/>
              </p:nvSpPr>
              <p:spPr>
                <a:xfrm>
                  <a:off x="8117086" y="3800490"/>
                  <a:ext cx="31970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54FC2C2-4914-47F7-B608-89319E860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7086" y="3800490"/>
                  <a:ext cx="319703" cy="323165"/>
                </a:xfrm>
                <a:prstGeom prst="rect">
                  <a:avLst/>
                </a:prstGeom>
                <a:blipFill>
                  <a:blip r:embed="rId3"/>
                  <a:stretch>
                    <a:fillRect l="-64706" r="-200000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F6269E1-45E1-4AD4-8964-7C580BB35305}"/>
                    </a:ext>
                  </a:extLst>
                </p:cNvPr>
                <p:cNvSpPr txBox="1"/>
                <p:nvPr/>
              </p:nvSpPr>
              <p:spPr>
                <a:xfrm>
                  <a:off x="6893090" y="2457539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F6269E1-45E1-4AD4-8964-7C580BB35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090" y="2457539"/>
                  <a:ext cx="325923" cy="323165"/>
                </a:xfrm>
                <a:prstGeom prst="rect">
                  <a:avLst/>
                </a:prstGeom>
                <a:blipFill>
                  <a:blip r:embed="rId4"/>
                  <a:stretch>
                    <a:fillRect l="-61111" r="-188889" b="-1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AFDE841-2046-4BE6-A625-5CCF1D72E2A8}"/>
                    </a:ext>
                  </a:extLst>
                </p:cNvPr>
                <p:cNvSpPr txBox="1"/>
                <p:nvPr/>
              </p:nvSpPr>
              <p:spPr>
                <a:xfrm>
                  <a:off x="4463025" y="1955691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AFDE841-2046-4BE6-A625-5CCF1D72E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025" y="1955691"/>
                  <a:ext cx="325923" cy="323165"/>
                </a:xfrm>
                <a:prstGeom prst="rect">
                  <a:avLst/>
                </a:prstGeom>
                <a:blipFill>
                  <a:blip r:embed="rId5"/>
                  <a:stretch>
                    <a:fillRect l="-61111" r="-194444" b="-16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FFF34A-9C85-48E3-B88B-7A635ECCF492}"/>
                    </a:ext>
                  </a:extLst>
                </p:cNvPr>
                <p:cNvSpPr txBox="1"/>
                <p:nvPr/>
              </p:nvSpPr>
              <p:spPr>
                <a:xfrm>
                  <a:off x="1229632" y="2488539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BFFF34A-9C85-48E3-B88B-7A635ECCF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632" y="2488539"/>
                  <a:ext cx="325923" cy="323165"/>
                </a:xfrm>
                <a:prstGeom prst="rect">
                  <a:avLst/>
                </a:prstGeom>
                <a:blipFill>
                  <a:blip r:embed="rId6"/>
                  <a:stretch>
                    <a:fillRect l="-61111" r="-188889" b="-16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B7730C-43F4-44C7-A218-EB0A53604123}"/>
                    </a:ext>
                  </a:extLst>
                </p:cNvPr>
                <p:cNvSpPr txBox="1"/>
                <p:nvPr/>
              </p:nvSpPr>
              <p:spPr>
                <a:xfrm>
                  <a:off x="588451" y="3846909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B7730C-43F4-44C7-A218-EB0A53604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451" y="3846909"/>
                  <a:ext cx="325923" cy="323165"/>
                </a:xfrm>
                <a:prstGeom prst="rect">
                  <a:avLst/>
                </a:prstGeom>
                <a:blipFill>
                  <a:blip r:embed="rId7"/>
                  <a:stretch>
                    <a:fillRect l="-61111" r="-194444" b="-1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B71821-5D13-4933-BE3D-5A550EB71123}"/>
                    </a:ext>
                  </a:extLst>
                </p:cNvPr>
                <p:cNvSpPr txBox="1"/>
                <p:nvPr/>
              </p:nvSpPr>
              <p:spPr>
                <a:xfrm>
                  <a:off x="1968855" y="5104892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DB71821-5D13-4933-BE3D-5A550EB71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855" y="5104892"/>
                  <a:ext cx="325923" cy="323165"/>
                </a:xfrm>
                <a:prstGeom prst="rect">
                  <a:avLst/>
                </a:prstGeom>
                <a:blipFill>
                  <a:blip r:embed="rId8"/>
                  <a:stretch>
                    <a:fillRect l="-64706" r="-205882" b="-1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868A87-A61C-4A47-9FC3-1ADC70A7A9C4}"/>
                    </a:ext>
                  </a:extLst>
                </p:cNvPr>
                <p:cNvSpPr txBox="1"/>
                <p:nvPr/>
              </p:nvSpPr>
              <p:spPr>
                <a:xfrm>
                  <a:off x="6549519" y="5266474"/>
                  <a:ext cx="343684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9868A87-A61C-4A47-9FC3-1ADC70A7A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9519" y="5266474"/>
                  <a:ext cx="343684" cy="323165"/>
                </a:xfrm>
                <a:prstGeom prst="rect">
                  <a:avLst/>
                </a:prstGeom>
                <a:blipFill>
                  <a:blip r:embed="rId9"/>
                  <a:stretch>
                    <a:fillRect l="-57895" r="-173684" b="-15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230AC2-1EC3-4F63-AC1D-1AD177DF6D19}"/>
                </a:ext>
              </a:extLst>
            </p:cNvPr>
            <p:cNvSpPr txBox="1"/>
            <p:nvPr/>
          </p:nvSpPr>
          <p:spPr>
            <a:xfrm>
              <a:off x="3830445" y="4997141"/>
              <a:ext cx="105379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3300" dirty="0"/>
                <a:t>…</a:t>
              </a:r>
              <a:endParaRPr lang="en-US" sz="330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754DBA8-73C3-4A75-B14D-FA083C330E08}"/>
                </a:ext>
              </a:extLst>
            </p:cNvPr>
            <p:cNvCxnSpPr/>
            <p:nvPr/>
          </p:nvCxnSpPr>
          <p:spPr>
            <a:xfrm>
              <a:off x="4259179" y="3140273"/>
              <a:ext cx="1254605" cy="1722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98C1BFD-D630-4331-BA49-6C481B63EE26}"/>
                </a:ext>
              </a:extLst>
            </p:cNvPr>
            <p:cNvCxnSpPr/>
            <p:nvPr/>
          </p:nvCxnSpPr>
          <p:spPr>
            <a:xfrm flipV="1">
              <a:off x="3320716" y="3500438"/>
              <a:ext cx="2322095" cy="1362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A40256F2-ED35-418C-97E3-0DA3A51BB3FD}"/>
                </a:ext>
              </a:extLst>
            </p:cNvPr>
            <p:cNvCxnSpPr/>
            <p:nvPr/>
          </p:nvCxnSpPr>
          <p:spPr>
            <a:xfrm>
              <a:off x="2295964" y="3648074"/>
              <a:ext cx="4465784" cy="52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C8BEEC9-602B-402B-9E26-34A8DF76F032}"/>
                </a:ext>
              </a:extLst>
            </p:cNvPr>
            <p:cNvCxnSpPr/>
            <p:nvPr/>
          </p:nvCxnSpPr>
          <p:spPr>
            <a:xfrm flipV="1">
              <a:off x="1968855" y="3140273"/>
              <a:ext cx="1547060" cy="137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2B366F2-923F-43B8-A7F5-CBCB0A0A1519}"/>
                </a:ext>
              </a:extLst>
            </p:cNvPr>
            <p:cNvCxnSpPr/>
            <p:nvPr/>
          </p:nvCxnSpPr>
          <p:spPr>
            <a:xfrm>
              <a:off x="1968854" y="4516040"/>
              <a:ext cx="4560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C8BAAC-8B2E-48FF-A983-5602F43F8889}"/>
                </a:ext>
              </a:extLst>
            </p:cNvPr>
            <p:cNvCxnSpPr/>
            <p:nvPr/>
          </p:nvCxnSpPr>
          <p:spPr>
            <a:xfrm>
              <a:off x="2295964" y="3648075"/>
              <a:ext cx="2841521" cy="1349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08796D0-C0D9-44C3-B7AE-051FBD5E9318}"/>
                </a:ext>
              </a:extLst>
            </p:cNvPr>
            <p:cNvCxnSpPr/>
            <p:nvPr/>
          </p:nvCxnSpPr>
          <p:spPr>
            <a:xfrm flipV="1">
              <a:off x="3320716" y="3294459"/>
              <a:ext cx="509729" cy="1568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4C81105-F0A2-46B2-B0A0-7882CE6E63F7}"/>
                </a:ext>
              </a:extLst>
            </p:cNvPr>
            <p:cNvCxnSpPr/>
            <p:nvPr/>
          </p:nvCxnSpPr>
          <p:spPr>
            <a:xfrm flipH="1">
              <a:off x="5883442" y="3500438"/>
              <a:ext cx="156411" cy="1146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D0ABF96-09AD-4DFE-97FC-F4741EAAE90B}"/>
                </a:ext>
              </a:extLst>
            </p:cNvPr>
            <p:cNvCxnSpPr/>
            <p:nvPr/>
          </p:nvCxnSpPr>
          <p:spPr>
            <a:xfrm flipH="1" flipV="1">
              <a:off x="6529387" y="3294459"/>
              <a:ext cx="232361" cy="552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E693AB-260A-4B54-B033-C887030EA2C3}"/>
                  </a:ext>
                </a:extLst>
              </p:cNvPr>
              <p:cNvSpPr/>
              <p:nvPr/>
            </p:nvSpPr>
            <p:spPr>
              <a:xfrm>
                <a:off x="2193615" y="2857352"/>
                <a:ext cx="3266768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dirty="0"/>
                  <a:t>Compute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100" b="1" dirty="0"/>
                  <a:t> </a:t>
                </a:r>
                <a:r>
                  <a:rPr lang="en-US" sz="2100" dirty="0"/>
                  <a:t>and each part gets a secret shares of </a:t>
                </a:r>
                <a14:m>
                  <m:oMath xmlns:m="http://schemas.openxmlformats.org/officeDocument/2006/math"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endParaRPr lang="en-US" sz="21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6E693AB-260A-4B54-B033-C887030EA2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5" y="2857352"/>
                <a:ext cx="3266768" cy="738664"/>
              </a:xfrm>
              <a:prstGeom prst="rect">
                <a:avLst/>
              </a:prstGeom>
              <a:blipFill>
                <a:blip r:embed="rId10"/>
                <a:stretch>
                  <a:fillRect t="-4878" r="-1115" b="-1463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5AE90AB-E797-4275-BBBC-3D8E7E181E16}"/>
              </a:ext>
            </a:extLst>
          </p:cNvPr>
          <p:cNvSpPr txBox="1"/>
          <p:nvPr/>
        </p:nvSpPr>
        <p:spPr>
          <a:xfrm>
            <a:off x="951272" y="414040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B341AD-CBA1-4648-93C2-4AC5B750D30A}"/>
                  </a:ext>
                </a:extLst>
              </p:cNvPr>
              <p:cNvSpPr/>
              <p:nvPr/>
            </p:nvSpPr>
            <p:spPr>
              <a:xfrm>
                <a:off x="2193615" y="4001294"/>
                <a:ext cx="3266768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dirty="0"/>
                  <a:t>Party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100" dirty="0"/>
                  <a:t> sends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𝐸𝑛𝑐</m:t>
                    </m:r>
                    <m:d>
                      <m:dPr>
                        <m:ctrlPr>
                          <a:rPr lang="en-US" sz="2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 dirty="0" err="1" smtClean="0"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sz="21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1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100" dirty="0"/>
                  <a:t> to everyone else </a:t>
                </a: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B341AD-CBA1-4648-93C2-4AC5B750D3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15" y="4001294"/>
                <a:ext cx="3266768" cy="738664"/>
              </a:xfrm>
              <a:prstGeom prst="rect">
                <a:avLst/>
              </a:prstGeom>
              <a:blipFill>
                <a:blip r:embed="rId11"/>
                <a:stretch>
                  <a:fillRect l="-1487" t="-4032" r="-3160" b="-137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3C26DD-35FA-477A-9E4E-22610F664D7B}"/>
                  </a:ext>
                </a:extLst>
              </p:cNvPr>
              <p:cNvSpPr/>
              <p:nvPr/>
            </p:nvSpPr>
            <p:spPr>
              <a:xfrm>
                <a:off x="5594145" y="3983532"/>
                <a:ext cx="3266768" cy="7386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100" dirty="0"/>
                  <a:t>Everyone computes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𝐸𝑛𝑐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1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3C26DD-35FA-477A-9E4E-22610F664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45" y="3983532"/>
                <a:ext cx="3266768" cy="738664"/>
              </a:xfrm>
              <a:prstGeom prst="rect">
                <a:avLst/>
              </a:prstGeom>
              <a:blipFill>
                <a:blip r:embed="rId12"/>
                <a:stretch>
                  <a:fillRect t="-4032" b="-80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B34F913-F42A-4992-9740-6E9B94718D34}"/>
              </a:ext>
            </a:extLst>
          </p:cNvPr>
          <p:cNvSpPr txBox="1"/>
          <p:nvPr/>
        </p:nvSpPr>
        <p:spPr>
          <a:xfrm>
            <a:off x="951272" y="554026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3: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7B8C9F-790D-45FD-9F31-A8E26A508B4E}"/>
              </a:ext>
            </a:extLst>
          </p:cNvPr>
          <p:cNvGrpSpPr/>
          <p:nvPr/>
        </p:nvGrpSpPr>
        <p:grpSpPr>
          <a:xfrm>
            <a:off x="6076336" y="4749126"/>
            <a:ext cx="2625212" cy="1602298"/>
            <a:chOff x="588451" y="1955691"/>
            <a:chExt cx="7848338" cy="380336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E57916F-DE22-48B8-AD18-DFC5DE40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8903" y="3846909"/>
              <a:ext cx="1015603" cy="101560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7A53027-4CEE-4A46-B47A-35A968CF6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709" y="2632472"/>
              <a:ext cx="1015603" cy="101560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C3CBFE9-D501-4490-948E-3916E54C6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3521" y="2124670"/>
              <a:ext cx="1015603" cy="101560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C824053-B9BA-49E4-A877-6E14653B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3050" y="4743450"/>
              <a:ext cx="1015603" cy="101560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0AF3122-EB69-43F5-8BB6-E47E3CC76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3784" y="2278857"/>
              <a:ext cx="1015603" cy="101560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C01E0CC-0586-4DA3-8DF0-5D0A07FC6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85384" y="3500438"/>
              <a:ext cx="1015603" cy="1015603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25970DC-E5D0-41E4-97AF-9DD89F66CC9D}"/>
                    </a:ext>
                  </a:extLst>
                </p:cNvPr>
                <p:cNvSpPr txBox="1"/>
                <p:nvPr/>
              </p:nvSpPr>
              <p:spPr>
                <a:xfrm>
                  <a:off x="8117086" y="3800490"/>
                  <a:ext cx="31970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25970DC-E5D0-41E4-97AF-9DD89F66CC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7086" y="3800490"/>
                  <a:ext cx="319703" cy="323165"/>
                </a:xfrm>
                <a:prstGeom prst="rect">
                  <a:avLst/>
                </a:prstGeom>
                <a:blipFill>
                  <a:blip r:embed="rId13"/>
                  <a:stretch>
                    <a:fillRect l="-64706" r="-200000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5FCC4CF-6D72-4A2C-8E9B-3A5434386DA1}"/>
                    </a:ext>
                  </a:extLst>
                </p:cNvPr>
                <p:cNvSpPr txBox="1"/>
                <p:nvPr/>
              </p:nvSpPr>
              <p:spPr>
                <a:xfrm>
                  <a:off x="6893090" y="2457539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5FCC4CF-6D72-4A2C-8E9B-3A5434386D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090" y="2457539"/>
                  <a:ext cx="325923" cy="323165"/>
                </a:xfrm>
                <a:prstGeom prst="rect">
                  <a:avLst/>
                </a:prstGeom>
                <a:blipFill>
                  <a:blip r:embed="rId14"/>
                  <a:stretch>
                    <a:fillRect l="-61111" r="-188889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19F008C-EEE1-442E-901C-8457BE324FD8}"/>
                    </a:ext>
                  </a:extLst>
                </p:cNvPr>
                <p:cNvSpPr txBox="1"/>
                <p:nvPr/>
              </p:nvSpPr>
              <p:spPr>
                <a:xfrm>
                  <a:off x="4463025" y="1955691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19F008C-EEE1-442E-901C-8457BE324F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3025" y="1955691"/>
                  <a:ext cx="325923" cy="323165"/>
                </a:xfrm>
                <a:prstGeom prst="rect">
                  <a:avLst/>
                </a:prstGeom>
                <a:blipFill>
                  <a:blip r:embed="rId15"/>
                  <a:stretch>
                    <a:fillRect l="-61111" r="-194444" b="-1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6D391BD-EA5F-4B64-A74A-0BC5A12DD536}"/>
                    </a:ext>
                  </a:extLst>
                </p:cNvPr>
                <p:cNvSpPr txBox="1"/>
                <p:nvPr/>
              </p:nvSpPr>
              <p:spPr>
                <a:xfrm>
                  <a:off x="1229632" y="2488539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F6D391BD-EA5F-4B64-A74A-0BC5A12DD5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9632" y="2488539"/>
                  <a:ext cx="325923" cy="323165"/>
                </a:xfrm>
                <a:prstGeom prst="rect">
                  <a:avLst/>
                </a:prstGeom>
                <a:blipFill>
                  <a:blip r:embed="rId16"/>
                  <a:stretch>
                    <a:fillRect l="-61111" r="-188889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1899F4-E0E4-4417-8CEA-BDF606C34661}"/>
                    </a:ext>
                  </a:extLst>
                </p:cNvPr>
                <p:cNvSpPr txBox="1"/>
                <p:nvPr/>
              </p:nvSpPr>
              <p:spPr>
                <a:xfrm>
                  <a:off x="588451" y="3846909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31899F4-E0E4-4417-8CEA-BDF606C34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451" y="3846909"/>
                  <a:ext cx="325923" cy="323165"/>
                </a:xfrm>
                <a:prstGeom prst="rect">
                  <a:avLst/>
                </a:prstGeom>
                <a:blipFill>
                  <a:blip r:embed="rId17"/>
                  <a:stretch>
                    <a:fillRect l="-61111" r="-194444" b="-17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08745D6-2D8E-4780-ABCF-3869E200A761}"/>
                    </a:ext>
                  </a:extLst>
                </p:cNvPr>
                <p:cNvSpPr txBox="1"/>
                <p:nvPr/>
              </p:nvSpPr>
              <p:spPr>
                <a:xfrm>
                  <a:off x="1968855" y="5104892"/>
                  <a:ext cx="325923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D08745D6-2D8E-4780-ABCF-3869E200A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855" y="5104892"/>
                  <a:ext cx="325923" cy="323165"/>
                </a:xfrm>
                <a:prstGeom prst="rect">
                  <a:avLst/>
                </a:prstGeom>
                <a:blipFill>
                  <a:blip r:embed="rId18"/>
                  <a:stretch>
                    <a:fillRect l="-64706" r="-205882" b="-1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0EBAB4-4BF6-43D0-A08D-942FAD6C2C47}"/>
                    </a:ext>
                  </a:extLst>
                </p:cNvPr>
                <p:cNvSpPr txBox="1"/>
                <p:nvPr/>
              </p:nvSpPr>
              <p:spPr>
                <a:xfrm>
                  <a:off x="6549519" y="5266474"/>
                  <a:ext cx="343684" cy="323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1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2100" dirty="0"/>
                </a:p>
              </p:txBody>
            </p:sp>
          </mc:Choice>
          <mc:Fallback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40EBAB4-4BF6-43D0-A08D-942FAD6C2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9519" y="5266474"/>
                  <a:ext cx="343684" cy="323165"/>
                </a:xfrm>
                <a:prstGeom prst="rect">
                  <a:avLst/>
                </a:prstGeom>
                <a:blipFill>
                  <a:blip r:embed="rId19"/>
                  <a:stretch>
                    <a:fillRect l="-57895" r="-173684" b="-16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695793-EA35-4CFA-B695-0C82C085D011}"/>
                </a:ext>
              </a:extLst>
            </p:cNvPr>
            <p:cNvSpPr txBox="1"/>
            <p:nvPr/>
          </p:nvSpPr>
          <p:spPr>
            <a:xfrm>
              <a:off x="3830445" y="4997141"/>
              <a:ext cx="105379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r-IN" sz="3300" dirty="0"/>
                <a:t>…</a:t>
              </a:r>
              <a:endParaRPr lang="en-US" sz="330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7FEC57B-1D33-4B96-BB26-F78C24FEC2CB}"/>
                </a:ext>
              </a:extLst>
            </p:cNvPr>
            <p:cNvCxnSpPr/>
            <p:nvPr/>
          </p:nvCxnSpPr>
          <p:spPr>
            <a:xfrm>
              <a:off x="4259179" y="3140273"/>
              <a:ext cx="1254605" cy="17222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BD33BD45-5A20-4353-9A34-DA629555AEE1}"/>
                </a:ext>
              </a:extLst>
            </p:cNvPr>
            <p:cNvCxnSpPr/>
            <p:nvPr/>
          </p:nvCxnSpPr>
          <p:spPr>
            <a:xfrm flipV="1">
              <a:off x="3320716" y="3500438"/>
              <a:ext cx="2322095" cy="13620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C03B9E0-3F6F-4C25-8D1A-5E0B26574ECF}"/>
                </a:ext>
              </a:extLst>
            </p:cNvPr>
            <p:cNvCxnSpPr/>
            <p:nvPr/>
          </p:nvCxnSpPr>
          <p:spPr>
            <a:xfrm>
              <a:off x="2295964" y="3648074"/>
              <a:ext cx="4465784" cy="52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EDDBE8C-4710-4DC8-B589-46F342562937}"/>
                </a:ext>
              </a:extLst>
            </p:cNvPr>
            <p:cNvCxnSpPr/>
            <p:nvPr/>
          </p:nvCxnSpPr>
          <p:spPr>
            <a:xfrm flipV="1">
              <a:off x="1968855" y="3140273"/>
              <a:ext cx="1547060" cy="137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D2E16FA-A8F6-4EAA-8564-A140E141664A}"/>
                </a:ext>
              </a:extLst>
            </p:cNvPr>
            <p:cNvCxnSpPr/>
            <p:nvPr/>
          </p:nvCxnSpPr>
          <p:spPr>
            <a:xfrm>
              <a:off x="1968854" y="4516040"/>
              <a:ext cx="45605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B544AE0-2B6D-4B09-9E3B-F24715763C92}"/>
                </a:ext>
              </a:extLst>
            </p:cNvPr>
            <p:cNvCxnSpPr/>
            <p:nvPr/>
          </p:nvCxnSpPr>
          <p:spPr>
            <a:xfrm>
              <a:off x="2295964" y="3648075"/>
              <a:ext cx="2841521" cy="1349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5DC150E-F87E-465D-B587-BCFB38BB2762}"/>
                </a:ext>
              </a:extLst>
            </p:cNvPr>
            <p:cNvCxnSpPr/>
            <p:nvPr/>
          </p:nvCxnSpPr>
          <p:spPr>
            <a:xfrm flipV="1">
              <a:off x="3320716" y="3294459"/>
              <a:ext cx="509729" cy="1568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830B715-7A35-4209-83FC-2DCB9B3894B3}"/>
                </a:ext>
              </a:extLst>
            </p:cNvPr>
            <p:cNvCxnSpPr/>
            <p:nvPr/>
          </p:nvCxnSpPr>
          <p:spPr>
            <a:xfrm flipH="1">
              <a:off x="5883442" y="3500438"/>
              <a:ext cx="156411" cy="11467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FBB8F10-ED5A-4D33-82E6-4565856704D4}"/>
                </a:ext>
              </a:extLst>
            </p:cNvPr>
            <p:cNvCxnSpPr/>
            <p:nvPr/>
          </p:nvCxnSpPr>
          <p:spPr>
            <a:xfrm flipH="1" flipV="1">
              <a:off x="6529387" y="3294459"/>
              <a:ext cx="232361" cy="5524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76CB380A-9E05-4AD0-AA7D-7F258707737E}"/>
              </a:ext>
            </a:extLst>
          </p:cNvPr>
          <p:cNvSpPr/>
          <p:nvPr/>
        </p:nvSpPr>
        <p:spPr>
          <a:xfrm>
            <a:off x="2193615" y="5506931"/>
            <a:ext cx="3266768" cy="4154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dirty="0"/>
              <a:t>Parties decrypt Enc(C(x))</a:t>
            </a:r>
          </a:p>
        </p:txBody>
      </p:sp>
    </p:spTree>
    <p:extLst>
      <p:ext uri="{BB962C8B-B14F-4D97-AF65-F5344CB8AC3E}">
        <p14:creationId xmlns:p14="http://schemas.microsoft.com/office/powerpoint/2010/main" val="15182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/>
      <p:bldP spid="32" grpId="0" animBg="1"/>
      <p:bldP spid="33" grpId="0" animBg="1"/>
      <p:bldP spid="34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7FBC0-D800-45BD-8C9A-D91554B5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2CC92-2B1B-4DCB-90E6-9DDBE4525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Obfuscating Quantum Programs</a:t>
            </a:r>
          </a:p>
          <a:p>
            <a:pPr lvl="1"/>
            <a:r>
              <a:rPr lang="en-US" dirty="0"/>
              <a:t>Randomized Encodings</a:t>
            </a:r>
          </a:p>
          <a:p>
            <a:pPr lvl="1"/>
            <a:r>
              <a:rPr lang="en-US" dirty="0"/>
              <a:t>Attribute Based Encryption</a:t>
            </a:r>
          </a:p>
          <a:p>
            <a:pPr lvl="1"/>
            <a:r>
              <a:rPr lang="en-US" dirty="0"/>
              <a:t>Non-Interactive Key Exchange (3 or more parties)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MPC with low-communication</a:t>
            </a:r>
          </a:p>
          <a:p>
            <a:pPr marL="0" indent="0">
              <a:buNone/>
            </a:pPr>
            <a:r>
              <a:rPr lang="en-US" dirty="0"/>
              <a:t>   (under different assumptions)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039E1D-A200-456B-81F9-6BC09D2648E9}"/>
              </a:ext>
            </a:extLst>
          </p:cNvPr>
          <p:cNvSpPr/>
          <p:nvPr/>
        </p:nvSpPr>
        <p:spPr>
          <a:xfrm>
            <a:off x="5843435" y="4636180"/>
            <a:ext cx="2971800" cy="80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might have an advantage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0825BE-BEDD-49AE-A4C6-3D0536694C4B}"/>
              </a:ext>
            </a:extLst>
          </p:cNvPr>
          <p:cNvSpPr/>
          <p:nvPr/>
        </p:nvSpPr>
        <p:spPr>
          <a:xfrm>
            <a:off x="5843435" y="1509945"/>
            <a:ext cx="2971800" cy="803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Quantum Crypto Complete?</a:t>
            </a:r>
          </a:p>
          <a:p>
            <a:pPr algn="ctr"/>
            <a:r>
              <a:rPr lang="en-US" dirty="0"/>
              <a:t>(Strong Computational Assumptions)</a:t>
            </a:r>
          </a:p>
        </p:txBody>
      </p:sp>
    </p:spTree>
    <p:extLst>
      <p:ext uri="{BB962C8B-B14F-4D97-AF65-F5344CB8AC3E}">
        <p14:creationId xmlns:p14="http://schemas.microsoft.com/office/powerpoint/2010/main" val="171811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6F94A-0135-4FD1-B0DA-47364270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E9B70-9D79-4BE1-819C-6710211981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FHE – Independent of s [Gentry09]</a:t>
                </a:r>
              </a:p>
              <a:p>
                <a:endParaRPr lang="en-US" dirty="0"/>
              </a:p>
              <a:p>
                <a:r>
                  <a:rPr lang="en-US" dirty="0"/>
                  <a:t>DDH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[BGI16…]</a:t>
                </a:r>
              </a:p>
              <a:p>
                <a:endParaRPr lang="en-US" dirty="0"/>
              </a:p>
              <a:p>
                <a:r>
                  <a:rPr lang="en-US" dirty="0"/>
                  <a:t>Information theoretic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[Couteau18]</a:t>
                </a:r>
              </a:p>
              <a:p>
                <a:pPr lvl="1"/>
                <a:r>
                  <a:rPr lang="en-US" dirty="0"/>
                  <a:t>correlated randomness model</a:t>
                </a:r>
              </a:p>
              <a:p>
                <a:endParaRPr lang="en-US" dirty="0"/>
              </a:p>
              <a:p>
                <a:r>
                  <a:rPr lang="en-US" dirty="0"/>
                  <a:t>Question 5: </a:t>
                </a:r>
                <a:r>
                  <a:rPr lang="en-US" dirty="0">
                    <a:solidFill>
                      <a:srgbClr val="FF0000"/>
                    </a:solidFill>
                  </a:rPr>
                  <a:t>Can quantum computers help?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E9B70-9D79-4BE1-819C-671021198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7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7215E-B174-4B0F-BB58-2644C184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A03BB-8058-432D-B8A8-4194CBC71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Administrator\Local Settings\Temporary Internet Files\Content.IE5\J85BIBIC\MP900439551[1].jpg">
            <a:extLst>
              <a:ext uri="{FF2B5EF4-FFF2-40B4-BE49-F238E27FC236}">
                <a16:creationId xmlns:a16="http://schemas.microsoft.com/office/drawing/2014/main" id="{A8F3AD03-3E5C-4CFC-8ABF-15E33FF42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88" y="1600200"/>
            <a:ext cx="2262632" cy="338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8FAD4B-065F-41F6-A083-FCEBBAFEB1C2}"/>
              </a:ext>
            </a:extLst>
          </p:cNvPr>
          <p:cNvSpPr txBox="1">
            <a:spLocks/>
          </p:cNvSpPr>
          <p:nvPr/>
        </p:nvSpPr>
        <p:spPr>
          <a:xfrm>
            <a:off x="4724400" y="4267200"/>
            <a:ext cx="31242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7220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C04B-B390-49BB-8985-BADB9E24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C508A-FB6F-4AD1-A71F-CEDF349D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AD2F-EB50-4033-B489-9FA6DA7F7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Obfuscation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4F02D-67D4-47AF-96AD-7902D2D3C8B4}"/>
              </a:ext>
            </a:extLst>
          </p:cNvPr>
          <p:cNvSpPr txBox="1"/>
          <p:nvPr/>
        </p:nvSpPr>
        <p:spPr>
          <a:xfrm>
            <a:off x="3718987" y="3956703"/>
            <a:ext cx="961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ench Script MT" panose="03020402040607040605" pitchFamily="66" charset="0"/>
              </a:rPr>
              <a:t>O</a:t>
            </a:r>
            <a:r>
              <a:rPr lang="en-US" sz="3200" dirty="0"/>
              <a:t>(P)</a:t>
            </a:r>
          </a:p>
        </p:txBody>
      </p:sp>
      <p:sp>
        <p:nvSpPr>
          <p:cNvPr id="5" name="Rounded Rectangular Callout 70">
            <a:extLst>
              <a:ext uri="{FF2B5EF4-FFF2-40B4-BE49-F238E27FC236}">
                <a16:creationId xmlns:a16="http://schemas.microsoft.com/office/drawing/2014/main" id="{B9E79AC0-EF36-41E9-8BC8-877FF57822CF}"/>
              </a:ext>
            </a:extLst>
          </p:cNvPr>
          <p:cNvSpPr/>
          <p:nvPr/>
        </p:nvSpPr>
        <p:spPr>
          <a:xfrm>
            <a:off x="843368" y="2184966"/>
            <a:ext cx="7566230" cy="816745"/>
          </a:xfrm>
          <a:prstGeom prst="wedgeRoundRectCallout">
            <a:avLst>
              <a:gd name="adj1" fmla="val -8114"/>
              <a:gd name="adj2" fmla="val 1183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Obfuscation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aims to make of computer programs ``</a:t>
            </a:r>
            <a:r>
              <a:rPr lang="en-US" sz="2400" dirty="0">
                <a:solidFill>
                  <a:srgbClr val="FF0000"/>
                </a:solidFill>
              </a:rPr>
              <a:t>unintelligible</a:t>
            </a:r>
            <a:r>
              <a:rPr lang="en-US" sz="2400" dirty="0">
                <a:solidFill>
                  <a:schemeClr val="tx1"/>
                </a:solidFill>
              </a:rPr>
              <a:t>’’ without affecting their functionality.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591C2-8E93-4A94-AF20-17DEEFC57623}"/>
              </a:ext>
            </a:extLst>
          </p:cNvPr>
          <p:cNvSpPr txBox="1"/>
          <p:nvPr/>
        </p:nvSpPr>
        <p:spPr>
          <a:xfrm>
            <a:off x="2066508" y="5464377"/>
            <a:ext cx="4818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Alice 			                      Bob	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0E6E7156-21AA-446F-B4D5-5AA16F622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9352" y="4017605"/>
            <a:ext cx="929927" cy="137004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CAD5CD-9E2B-4E49-8367-0E3C7C5E0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7367" y="4012521"/>
            <a:ext cx="797189" cy="13682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3FD03B-2530-4252-9A2B-35AAA28D631F}"/>
              </a:ext>
            </a:extLst>
          </p:cNvPr>
          <p:cNvCxnSpPr/>
          <p:nvPr/>
        </p:nvCxnSpPr>
        <p:spPr>
          <a:xfrm>
            <a:off x="3186260" y="4566069"/>
            <a:ext cx="20267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 Diagonal Corner Rectangle 68">
            <a:extLst>
              <a:ext uri="{FF2B5EF4-FFF2-40B4-BE49-F238E27FC236}">
                <a16:creationId xmlns:a16="http://schemas.microsoft.com/office/drawing/2014/main" id="{E40AE8DF-434A-4238-9BF5-F712E95DE582}"/>
              </a:ext>
            </a:extLst>
          </p:cNvPr>
          <p:cNvSpPr/>
          <p:nvPr/>
        </p:nvSpPr>
        <p:spPr>
          <a:xfrm>
            <a:off x="2143026" y="4052368"/>
            <a:ext cx="659609" cy="39344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6331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4CA4-96D6-4519-8957-0BD3B28F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1: Virtual-Black-Box Notion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48A-85CE-4B95-98C6-DFB1CB087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Produce as output another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computes the same function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at most </a:t>
                </a:r>
                <a:r>
                  <a:rPr lang="en-US" dirty="0" err="1">
                    <a:solidFill>
                      <a:srgbClr val="FF0000"/>
                    </a:solidFill>
                  </a:rPr>
                  <a:t>polynomially</a:t>
                </a:r>
                <a:r>
                  <a:rPr lang="en-US" dirty="0"/>
                  <a:t> larger than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“unintelligible” </a:t>
                </a:r>
              </a:p>
              <a:p>
                <a:pPr lvl="2"/>
                <a:r>
                  <a:rPr lang="en-US" dirty="0"/>
                  <a:t>Multiple notions </a:t>
                </a:r>
              </a:p>
              <a:p>
                <a:pPr lvl="2"/>
                <a:r>
                  <a:rPr lang="en-US" dirty="0">
                    <a:solidFill>
                      <a:srgbClr val="002060"/>
                    </a:solidFill>
                  </a:rPr>
                  <a:t>``</a:t>
                </a:r>
                <a:r>
                  <a:rPr lang="en-US" dirty="0">
                    <a:solidFill>
                      <a:srgbClr val="00B050"/>
                    </a:solidFill>
                  </a:rPr>
                  <a:t>virtual black-box</a:t>
                </a:r>
                <a:r>
                  <a:rPr lang="en-US" dirty="0">
                    <a:solidFill>
                      <a:srgbClr val="002060"/>
                    </a:solidFill>
                  </a:rPr>
                  <a:t>’’ </a:t>
                </a:r>
                <a:r>
                  <a:rPr lang="en-US" dirty="0"/>
                  <a:t>notion: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∃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endParaRPr lang="en-US" i="1" dirty="0"/>
              </a:p>
              <a:p>
                <a:pPr lvl="2"/>
                <a:r>
                  <a:rPr lang="en-US" i="1" dirty="0"/>
                  <a:t>cannot do much more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than running it on various inputs</a:t>
                </a:r>
              </a:p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VBB is impossible [BGIRSVY01]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F0248A-85CE-4B95-98C6-DFB1CB087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35AD48-404C-4D04-9A46-517B036D03B1}"/>
                  </a:ext>
                </a:extLst>
              </p:cNvPr>
              <p:cNvSpPr txBox="1"/>
              <p:nvPr/>
            </p:nvSpPr>
            <p:spPr>
              <a:xfrm>
                <a:off x="2530528" y="4073013"/>
                <a:ext cx="4319016" cy="549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𝑃𝑃𝑇</m:t>
                          </m:r>
                        </m:sub>
                      </m:sSub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sup>
                      </m:sSup>
                      <m:r>
                        <a:rPr lang="en-US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535AD48-404C-4D04-9A46-517B036D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528" y="4073013"/>
                <a:ext cx="4319016" cy="5499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8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4728-689F-4EF8-99FA-B20A938B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Attempt 2: Indistinguishability Obfuscation (IO)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3DE245-AE65-4CAF-943F-52DCE52A1E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3964" y="1768246"/>
                <a:ext cx="8054927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/>
                  <a:t>Def: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compute the same function</a:t>
                </a:r>
                <a:br>
                  <a:rPr lang="en-US" dirty="0"/>
                </a:br>
                <a:r>
                  <a:rPr lang="en-US" dirty="0"/>
                  <a:t>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|=|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) then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</a:rPr>
                      <m:t>≈</m:t>
                    </m:r>
                    <m:r>
                      <a:rPr lang="en-US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Indistinguishable even if you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8"/>
                <a:endParaRPr lang="en-US" dirty="0"/>
              </a:p>
              <a:p>
                <a:r>
                  <a:rPr lang="en-US" dirty="0"/>
                  <a:t>Note: Inefficient </a:t>
                </a:r>
                <a:r>
                  <a:rPr lang="en-US" i="1" dirty="0" err="1"/>
                  <a:t>iO</a:t>
                </a:r>
                <a:r>
                  <a:rPr lang="en-US" dirty="0"/>
                  <a:t> is always possible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𝑂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𝐶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= lexicographically 1</a:t>
                </a:r>
                <a:r>
                  <a:rPr lang="en-US" baseline="30000" dirty="0"/>
                  <a:t>st</a:t>
                </a:r>
                <a:r>
                  <a:rPr lang="en-US" dirty="0"/>
                  <a:t> circuit computing</a:t>
                </a:r>
                <a:br>
                  <a:rPr lang="en-US" dirty="0"/>
                </a:br>
                <a:r>
                  <a:rPr lang="en-US" dirty="0"/>
                  <a:t>		the same function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02336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402336" lvl="1" indent="0">
                  <a:buFont typeface="Arial" panose="020B0604020202020204" pitchFamily="34" charset="0"/>
                  <a:buNone/>
                </a:pPr>
                <a:r>
                  <a:rPr lang="en-US" dirty="0"/>
                  <a:t>					(canonical form)</a:t>
                </a:r>
              </a:p>
              <a:p>
                <a:pPr marL="402336" lvl="1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Canonicalization is inefficient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33DE245-AE65-4CAF-943F-52DCE52A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64" y="1768246"/>
                <a:ext cx="8054927" cy="5105400"/>
              </a:xfrm>
              <a:prstGeom prst="rect">
                <a:avLst/>
              </a:prstGeom>
              <a:blipFill>
                <a:blip r:embed="rId2"/>
                <a:stretch>
                  <a:fillRect l="-1362" t="-1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1591769-6155-43F3-8E33-62472BF97864}"/>
              </a:ext>
            </a:extLst>
          </p:cNvPr>
          <p:cNvGrpSpPr/>
          <p:nvPr/>
        </p:nvGrpSpPr>
        <p:grpSpPr>
          <a:xfrm>
            <a:off x="1791929" y="4372897"/>
            <a:ext cx="3163529" cy="1390898"/>
            <a:chOff x="2098657" y="4191000"/>
            <a:chExt cx="3387743" cy="16465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713530-E39D-4BDE-BA83-E4771D30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428" y="4656716"/>
              <a:ext cx="724972" cy="78997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3AD903-A008-40C6-91F2-B58F8C60E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57" y="5023098"/>
              <a:ext cx="814092" cy="814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BCFAD5-B556-42D2-B425-5A285889F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57" y="4191000"/>
              <a:ext cx="814091" cy="8648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4FCB90A-9A90-4235-8F6D-0762A63D2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100" y="4559888"/>
              <a:ext cx="724972" cy="991982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3013EF2-26FB-4DA2-A189-A315CE2BC0A2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2912749" y="4623424"/>
              <a:ext cx="634351" cy="28304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464D5D-5D22-4AFF-87D6-F6BD4E0D0AD6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2912749" y="5220293"/>
              <a:ext cx="634351" cy="21002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EFE058-CE28-45C6-928F-4908B83B2DD5}"/>
                </a:ext>
              </a:extLst>
            </p:cNvPr>
            <p:cNvCxnSpPr>
              <a:stCxn id="9" idx="3"/>
              <a:endCxn id="6" idx="1"/>
            </p:cNvCxnSpPr>
            <p:nvPr/>
          </p:nvCxnSpPr>
          <p:spPr>
            <a:xfrm flipV="1">
              <a:off x="4272072" y="5051704"/>
              <a:ext cx="489356" cy="417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The Power of IO</a:t>
            </a:r>
          </a:p>
        </p:txBody>
      </p:sp>
      <p:sp>
        <p:nvSpPr>
          <p:cNvPr id="7" name="Rectangle 6"/>
          <p:cNvSpPr/>
          <p:nvPr/>
        </p:nvSpPr>
        <p:spPr>
          <a:xfrm>
            <a:off x="4096177" y="3637471"/>
            <a:ext cx="913150" cy="475655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</a:rPr>
              <a:t>IO</a:t>
            </a:r>
            <a:r>
              <a:rPr lang="en-US" sz="2000" b="1" baseline="30000" dirty="0">
                <a:solidFill>
                  <a:srgbClr val="000000"/>
                </a:solidFill>
              </a:rPr>
              <a:t>*</a:t>
            </a:r>
            <a:endParaRPr lang="en-US" sz="2000" b="1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69941" y="4319142"/>
            <a:ext cx="1240339" cy="663624"/>
          </a:xfrm>
          <a:prstGeom prst="straightConnector1">
            <a:avLst/>
          </a:prstGeom>
          <a:ln w="28575">
            <a:solidFill>
              <a:srgbClr val="00206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1801" y="3444089"/>
            <a:ext cx="1577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dirty="0">
                <a:solidFill>
                  <a:srgbClr val="000000"/>
                </a:solidFill>
              </a:rPr>
              <a:t>Verifiable Delegation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7361" y="3516097"/>
            <a:ext cx="2817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dirty="0">
                <a:solidFill>
                  <a:srgbClr val="000000"/>
                </a:solidFill>
              </a:rPr>
              <a:t>Concurrent </a:t>
            </a:r>
          </a:p>
          <a:p>
            <a:pPr lvl="0" algn="ctr"/>
            <a:r>
              <a:rPr lang="en-US" sz="2200" dirty="0">
                <a:solidFill>
                  <a:srgbClr val="000000"/>
                </a:solidFill>
              </a:rPr>
              <a:t>Zero-Knowledge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0799" y="1765257"/>
            <a:ext cx="2997585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Functional encryption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75257" y="2920088"/>
            <a:ext cx="969684" cy="6862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09802" y="3882944"/>
            <a:ext cx="120014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384913" y="2592115"/>
            <a:ext cx="0" cy="92202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924885" y="2971263"/>
            <a:ext cx="1050357" cy="63507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23748" y="4593981"/>
            <a:ext cx="2740540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Deniable encryption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059878" y="3881417"/>
            <a:ext cx="1153914" cy="450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28424" y="2558507"/>
            <a:ext cx="25648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MPC</a:t>
            </a:r>
          </a:p>
        </p:txBody>
      </p:sp>
      <p:cxnSp>
        <p:nvCxnSpPr>
          <p:cNvPr id="21" name="Straight Arrow Connector 20"/>
          <p:cNvCxnSpPr>
            <a:stCxn id="5" idx="5"/>
          </p:cNvCxnSpPr>
          <p:nvPr/>
        </p:nvCxnSpPr>
        <p:spPr>
          <a:xfrm>
            <a:off x="4888568" y="4218787"/>
            <a:ext cx="835180" cy="58753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8" y="2428950"/>
            <a:ext cx="32860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dirty="0">
                <a:solidFill>
                  <a:srgbClr val="000000"/>
                </a:solidFill>
              </a:rPr>
              <a:t>Trapdoor permutations</a:t>
            </a:r>
          </a:p>
        </p:txBody>
      </p:sp>
      <p:sp>
        <p:nvSpPr>
          <p:cNvPr id="5" name="Oval 4"/>
          <p:cNvSpPr/>
          <p:nvPr/>
        </p:nvSpPr>
        <p:spPr>
          <a:xfrm>
            <a:off x="3728438" y="3472020"/>
            <a:ext cx="1359178" cy="8748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60232" y="6229760"/>
                <a:ext cx="2394182" cy="1015664"/>
              </a:xfrm>
              <a:prstGeom prst="rect">
                <a:avLst/>
              </a:prstGeom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3000" b="1" dirty="0">
                    <a:solidFill>
                      <a:srgbClr val="0000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𝑵𝑷</m:t>
                    </m:r>
                    <m:r>
                      <a:rPr lang="en-US" sz="3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⊈</m:t>
                    </m:r>
                    <m:r>
                      <a:rPr lang="en-US" sz="3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𝑹𝑷</m:t>
                    </m:r>
                  </m:oMath>
                </a14:m>
                <a:endParaRPr lang="en-US" sz="3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6229760"/>
                <a:ext cx="2394182" cy="1015664"/>
              </a:xfrm>
              <a:prstGeom prst="rect">
                <a:avLst/>
              </a:prstGeom>
              <a:blipFill rotWithShape="0">
                <a:blip r:embed="rId3"/>
                <a:stretch>
                  <a:fillRect l="-5867" t="-778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64498" y="5122650"/>
            <a:ext cx="40921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200" dirty="0"/>
              <a:t>PPAD-hardness?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31843" y="1237144"/>
            <a:ext cx="9728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solidFill>
                  <a:srgbClr val="0070C0"/>
                </a:solidFill>
              </a:rPr>
              <a:t>[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rgbClr val="0070C0"/>
                </a:solidFill>
              </a:rPr>
              <a:t>GHRW 13, Sahai-Waters 14, </a:t>
            </a:r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>
                <a:solidFill>
                  <a:srgbClr val="0070C0"/>
                </a:solidFill>
              </a:rPr>
              <a:t>GHR14…]</a:t>
            </a:r>
          </a:p>
        </p:txBody>
      </p:sp>
    </p:spTree>
    <p:extLst>
      <p:ext uri="{BB962C8B-B14F-4D97-AF65-F5344CB8AC3E}">
        <p14:creationId xmlns:p14="http://schemas.microsoft.com/office/powerpoint/2010/main" val="91366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4228-B238-4AD1-8DA8-2EBC125C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Possible Obfuscation [GR07]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6AFD58-F7C5-4BD1-819F-7F674C0B3D52}"/>
              </a:ext>
            </a:extLst>
          </p:cNvPr>
          <p:cNvCxnSpPr>
            <a:stCxn id="10" idx="2"/>
          </p:cNvCxnSpPr>
          <p:nvPr/>
        </p:nvCxnSpPr>
        <p:spPr>
          <a:xfrm>
            <a:off x="1790700" y="2198702"/>
            <a:ext cx="38100" cy="39845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E33D624-90C4-41A2-93C1-73E72F872256}"/>
              </a:ext>
            </a:extLst>
          </p:cNvPr>
          <p:cNvSpPr/>
          <p:nvPr/>
        </p:nvSpPr>
        <p:spPr>
          <a:xfrm>
            <a:off x="152400" y="2559916"/>
            <a:ext cx="3276600" cy="317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11514-41EE-4A83-B780-3A68EA913DBE}"/>
              </a:ext>
            </a:extLst>
          </p:cNvPr>
          <p:cNvSpPr/>
          <p:nvPr/>
        </p:nvSpPr>
        <p:spPr>
          <a:xfrm>
            <a:off x="609600" y="3248494"/>
            <a:ext cx="2362200" cy="2023765"/>
          </a:xfrm>
          <a:prstGeom prst="rect">
            <a:avLst/>
          </a:prstGeom>
          <a:solidFill>
            <a:srgbClr val="FF9797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677E1-2D89-4DD9-9F56-CCD60664B31C}"/>
              </a:ext>
            </a:extLst>
          </p:cNvPr>
          <p:cNvSpPr txBox="1"/>
          <p:nvPr/>
        </p:nvSpPr>
        <p:spPr>
          <a:xfrm>
            <a:off x="1028700" y="3829747"/>
            <a:ext cx="1524000" cy="923330"/>
          </a:xfrm>
          <a:prstGeom prst="rect">
            <a:avLst/>
          </a:prstGeom>
          <a:solidFill>
            <a:srgbClr val="97FFC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Some circuit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087D3-AD4B-4095-B0D1-168A7C55A2D1}"/>
              </a:ext>
            </a:extLst>
          </p:cNvPr>
          <p:cNvSpPr txBox="1"/>
          <p:nvPr/>
        </p:nvSpPr>
        <p:spPr>
          <a:xfrm>
            <a:off x="533400" y="328520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Best Obfuscation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7D901F-0763-45EF-94D2-CCE3BFA58567}"/>
              </a:ext>
            </a:extLst>
          </p:cNvPr>
          <p:cNvSpPr txBox="1"/>
          <p:nvPr/>
        </p:nvSpPr>
        <p:spPr>
          <a:xfrm>
            <a:off x="228600" y="257338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Indist</a:t>
            </a:r>
            <a:r>
              <a:rPr lang="en-US" sz="2700" dirty="0"/>
              <a:t>. Obfuscation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6CA2D-B208-4571-8F4E-903B8F7CA419}"/>
              </a:ext>
            </a:extLst>
          </p:cNvPr>
          <p:cNvSpPr txBox="1"/>
          <p:nvPr/>
        </p:nvSpPr>
        <p:spPr>
          <a:xfrm>
            <a:off x="1543050" y="1690871"/>
            <a:ext cx="49530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15FBB-8A77-455C-B763-29D4EA8635B7}"/>
              </a:ext>
            </a:extLst>
          </p:cNvPr>
          <p:cNvSpPr txBox="1"/>
          <p:nvPr/>
        </p:nvSpPr>
        <p:spPr>
          <a:xfrm>
            <a:off x="1390650" y="6197769"/>
            <a:ext cx="97155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C(x)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502CA7-0303-4D98-9C51-D74A2410BC05}"/>
              </a:ext>
            </a:extLst>
          </p:cNvPr>
          <p:cNvCxnSpPr>
            <a:stCxn id="18" idx="2"/>
          </p:cNvCxnSpPr>
          <p:nvPr/>
        </p:nvCxnSpPr>
        <p:spPr>
          <a:xfrm flipH="1">
            <a:off x="7334250" y="2184231"/>
            <a:ext cx="19050" cy="39990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D1601-99FF-4CF0-8E45-BBA72739BC63}"/>
              </a:ext>
            </a:extLst>
          </p:cNvPr>
          <p:cNvSpPr/>
          <p:nvPr/>
        </p:nvSpPr>
        <p:spPr>
          <a:xfrm>
            <a:off x="5715000" y="2545445"/>
            <a:ext cx="3276600" cy="317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4A20A-DB89-4363-BF0D-45E2004B852A}"/>
              </a:ext>
            </a:extLst>
          </p:cNvPr>
          <p:cNvSpPr/>
          <p:nvPr/>
        </p:nvSpPr>
        <p:spPr>
          <a:xfrm>
            <a:off x="6172200" y="3234023"/>
            <a:ext cx="2362200" cy="2023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B5DEAA-247C-4D73-8C95-E9B5FDFEF398}"/>
              </a:ext>
            </a:extLst>
          </p:cNvPr>
          <p:cNvSpPr txBox="1"/>
          <p:nvPr/>
        </p:nvSpPr>
        <p:spPr>
          <a:xfrm>
            <a:off x="6591300" y="3815276"/>
            <a:ext cx="1524000" cy="923330"/>
          </a:xfrm>
          <a:prstGeom prst="rect">
            <a:avLst/>
          </a:prstGeom>
          <a:solidFill>
            <a:srgbClr val="97FFC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Some circuit 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4B531-09B3-404B-90A7-7F8A8E35539F}"/>
              </a:ext>
            </a:extLst>
          </p:cNvPr>
          <p:cNvSpPr txBox="1"/>
          <p:nvPr/>
        </p:nvSpPr>
        <p:spPr>
          <a:xfrm>
            <a:off x="6096000" y="3270734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Padding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60732-E590-499F-95FC-F38ACF019F78}"/>
              </a:ext>
            </a:extLst>
          </p:cNvPr>
          <p:cNvSpPr txBox="1"/>
          <p:nvPr/>
        </p:nvSpPr>
        <p:spPr>
          <a:xfrm>
            <a:off x="5715000" y="2558915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/>
              <a:t>Indist</a:t>
            </a:r>
            <a:r>
              <a:rPr lang="en-US" sz="2700" dirty="0"/>
              <a:t>. Obfuscation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4C3A5-ABC2-4305-B071-C29AFD8DA33E}"/>
              </a:ext>
            </a:extLst>
          </p:cNvPr>
          <p:cNvSpPr txBox="1"/>
          <p:nvPr/>
        </p:nvSpPr>
        <p:spPr>
          <a:xfrm>
            <a:off x="7105650" y="1676400"/>
            <a:ext cx="49530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C700E7-FD18-444E-85D7-14F2B1A24E62}"/>
              </a:ext>
            </a:extLst>
          </p:cNvPr>
          <p:cNvSpPr txBox="1"/>
          <p:nvPr/>
        </p:nvSpPr>
        <p:spPr>
          <a:xfrm>
            <a:off x="6953250" y="6183298"/>
            <a:ext cx="971550" cy="5078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dirty="0"/>
              <a:t>C(x)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3F6880-8A03-48A6-BF27-4D976DEC4274}"/>
              </a:ext>
            </a:extLst>
          </p:cNvPr>
          <p:cNvSpPr txBox="1"/>
          <p:nvPr/>
        </p:nvSpPr>
        <p:spPr>
          <a:xfrm>
            <a:off x="3905250" y="3014213"/>
            <a:ext cx="1352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≈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B7B5-4052-4C11-AEB6-9200A59CDF34}"/>
              </a:ext>
            </a:extLst>
          </p:cNvPr>
          <p:cNvSpPr txBox="1"/>
          <p:nvPr/>
        </p:nvSpPr>
        <p:spPr>
          <a:xfrm>
            <a:off x="3276600" y="3847981"/>
            <a:ext cx="26098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Computationally Indistinguishable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E17AAE89-37BC-4C16-A4A9-501BD28D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169DC2A8-DCBD-4A6B-85E2-A523D1A54A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3" grpId="0" animBg="1"/>
      <p:bldP spid="14" grpId="0" animBg="1"/>
      <p:bldP spid="16" grpId="0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64B4-6D8F-4615-9F83-E6D8EDBB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Indistinguishability Obfuscation</a:t>
            </a:r>
            <a:br>
              <a:rPr lang="en-US" dirty="0"/>
            </a:br>
            <a:r>
              <a:rPr lang="en-US" sz="3600" dirty="0"/>
              <a:t>[BGIRSVY01]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B2A91-8778-48CC-AC8D-C04AFF00BF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u="sng" dirty="0"/>
                  <a:t>Def: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compute the same function</a:t>
                </a:r>
                <a:br>
                  <a:rPr lang="en-US" dirty="0"/>
                </a:br>
                <a:r>
                  <a:rPr lang="en-US" dirty="0"/>
                  <a:t>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|=|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)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Indistinguishable even if you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8"/>
                <a:endParaRPr lang="en-US" dirty="0"/>
              </a:p>
              <a:p>
                <a:r>
                  <a:rPr lang="en-US" dirty="0"/>
                  <a:t>Note: Inefficient </a:t>
                </a:r>
                <a:r>
                  <a:rPr lang="en-US" i="1" dirty="0" err="1"/>
                  <a:t>iO</a:t>
                </a:r>
                <a:r>
                  <a:rPr lang="en-US" dirty="0"/>
                  <a:t> is always possible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𝐶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= lexicographically 1</a:t>
                </a:r>
                <a:r>
                  <a:rPr lang="en-US" baseline="30000" dirty="0"/>
                  <a:t>st</a:t>
                </a:r>
                <a:r>
                  <a:rPr lang="en-US" dirty="0"/>
                  <a:t> circuit computing</a:t>
                </a:r>
                <a:br>
                  <a:rPr lang="en-US" dirty="0"/>
                </a:br>
                <a:r>
                  <a:rPr lang="en-US" dirty="0"/>
                  <a:t>		the same function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marL="402336" lvl="1" indent="0">
                  <a:buNone/>
                </a:pPr>
                <a:endParaRPr lang="en-US" dirty="0"/>
              </a:p>
              <a:p>
                <a:pPr marL="402336" lvl="1" indent="0">
                  <a:buNone/>
                </a:pPr>
                <a:r>
                  <a:rPr lang="en-US" dirty="0"/>
                  <a:t>				    (canonical form)</a:t>
                </a:r>
              </a:p>
              <a:p>
                <a:pPr marL="402336" lvl="1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Canonicalization is inefficient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AB2A91-8778-48CC-AC8D-C04AFF00BF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8889687-8430-4620-922B-A9CB16A53D3F}"/>
              </a:ext>
            </a:extLst>
          </p:cNvPr>
          <p:cNvGrpSpPr/>
          <p:nvPr/>
        </p:nvGrpSpPr>
        <p:grpSpPr>
          <a:xfrm>
            <a:off x="1386348" y="4004186"/>
            <a:ext cx="3185652" cy="1444541"/>
            <a:chOff x="2098657" y="4191000"/>
            <a:chExt cx="3387743" cy="16465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5360B49-F07C-49F1-A515-D0004A577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428" y="4656716"/>
              <a:ext cx="724972" cy="78997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D96C6BD-ED62-4824-A367-DBAE328F4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57" y="5023098"/>
              <a:ext cx="814092" cy="8144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EE61B4-3793-4CDB-8651-3D5B3CFC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57" y="4191000"/>
              <a:ext cx="814091" cy="8648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EFF222B-2AA3-4336-B294-02EC31D1D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100" y="4559888"/>
              <a:ext cx="724972" cy="991982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7CF1F7-2463-4641-B93E-0AFB0DEAB7E9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2912749" y="4623424"/>
              <a:ext cx="634351" cy="283042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5DFDC40-B233-4C9D-ADE7-91C1E0941450}"/>
                </a:ext>
              </a:extLst>
            </p:cNvPr>
            <p:cNvCxnSpPr>
              <a:stCxn id="6" idx="3"/>
            </p:cNvCxnSpPr>
            <p:nvPr/>
          </p:nvCxnSpPr>
          <p:spPr>
            <a:xfrm flipV="1">
              <a:off x="2912749" y="5220293"/>
              <a:ext cx="634351" cy="21002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7AC0F2F-3890-47B8-B809-84E241EC9314}"/>
                </a:ext>
              </a:extLst>
            </p:cNvPr>
            <p:cNvCxnSpPr>
              <a:stCxn id="8" idx="3"/>
              <a:endCxn id="5" idx="1"/>
            </p:cNvCxnSpPr>
            <p:nvPr/>
          </p:nvCxnSpPr>
          <p:spPr>
            <a:xfrm flipV="1">
              <a:off x="4272072" y="5051704"/>
              <a:ext cx="489356" cy="4175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6E5C185-304F-4ED3-A277-6B3E1CBFEE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339" y="83803"/>
            <a:ext cx="6918099" cy="69246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740898-F763-4CF5-937E-41933BE7DEEC}"/>
              </a:ext>
            </a:extLst>
          </p:cNvPr>
          <p:cNvSpPr txBox="1"/>
          <p:nvPr/>
        </p:nvSpPr>
        <p:spPr>
          <a:xfrm>
            <a:off x="6955693" y="2235200"/>
            <a:ext cx="193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by [HB16]</a:t>
            </a:r>
          </a:p>
        </p:txBody>
      </p:sp>
    </p:spTree>
    <p:extLst>
      <p:ext uri="{BB962C8B-B14F-4D97-AF65-F5344CB8AC3E}">
        <p14:creationId xmlns:p14="http://schemas.microsoft.com/office/powerpoint/2010/main" val="233062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BA588-EC16-4241-8278-65F091289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Obfuscation: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A2DCF-35D3-4874-9A3F-2F3619661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1: </a:t>
            </a:r>
            <a:r>
              <a:rPr lang="en-US" dirty="0">
                <a:solidFill>
                  <a:srgbClr val="FF0000"/>
                </a:solidFill>
              </a:rPr>
              <a:t>Can quantum help obfuscate classical programs?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Question 2:</a:t>
            </a:r>
            <a:r>
              <a:rPr lang="en-US" dirty="0">
                <a:solidFill>
                  <a:srgbClr val="FF0000"/>
                </a:solidFill>
              </a:rPr>
              <a:t> Can we obfuscate quantum programs?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CD5693-D53B-4E64-8BFA-2B5F627EEB68}"/>
              </a:ext>
            </a:extLst>
          </p:cNvPr>
          <p:cNvSpPr/>
          <p:nvPr/>
        </p:nvSpPr>
        <p:spPr>
          <a:xfrm>
            <a:off x="4166419" y="2241754"/>
            <a:ext cx="2993922" cy="85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Simpler tasks? </a:t>
            </a:r>
          </a:p>
        </p:txBody>
      </p:sp>
    </p:spTree>
    <p:extLst>
      <p:ext uri="{BB962C8B-B14F-4D97-AF65-F5344CB8AC3E}">
        <p14:creationId xmlns:p14="http://schemas.microsoft.com/office/powerpoint/2010/main" val="33595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8.8|9.4|1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</TotalTime>
  <Words>877</Words>
  <Application>Microsoft Office PowerPoint</Application>
  <PresentationFormat>On-screen Show (4:3)</PresentationFormat>
  <Paragraphs>244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Arial</vt:lpstr>
      <vt:lpstr>Calibri</vt:lpstr>
      <vt:lpstr>Calibri Light</vt:lpstr>
      <vt:lpstr>Cambria Math</vt:lpstr>
      <vt:lpstr>Comic Sans MS</vt:lpstr>
      <vt:lpstr>French Script MT</vt:lpstr>
      <vt:lpstr>Mangal</vt:lpstr>
      <vt:lpstr>Times New Roman</vt:lpstr>
      <vt:lpstr>Verdana</vt:lpstr>
      <vt:lpstr>Wingdings</vt:lpstr>
      <vt:lpstr>Office Theme</vt:lpstr>
      <vt:lpstr>Cryptography for Quantum Computers</vt:lpstr>
      <vt:lpstr>Outline</vt:lpstr>
      <vt:lpstr>Obfuscation</vt:lpstr>
      <vt:lpstr>Attempt 1: Virtual-Black-Box Notion</vt:lpstr>
      <vt:lpstr>Attempt 2: Indistinguishability Obfuscation (IO)</vt:lpstr>
      <vt:lpstr>The Power of IO</vt:lpstr>
      <vt:lpstr>Best Possible Obfuscation [GR07]</vt:lpstr>
      <vt:lpstr>Indistinguishability Obfuscation [BGIRSVY01]</vt:lpstr>
      <vt:lpstr>Obfuscation: Open Questions</vt:lpstr>
      <vt:lpstr>Randomized Encodings [IK00,IK02,AIK04]</vt:lpstr>
      <vt:lpstr>Attribute-Based Encryption  [SW05, GPSW06, … GVW13,…]</vt:lpstr>
      <vt:lpstr>Non-Interactive Key Exchange [DH76]</vt:lpstr>
      <vt:lpstr>Non-Interactive Key Exchange</vt:lpstr>
      <vt:lpstr>Starting Point NIKE from Obfuscation [BZ14]</vt:lpstr>
      <vt:lpstr>First party sends an obfuscation that does that</vt:lpstr>
      <vt:lpstr>Secure Multiparty Computation [Yao82, GMW87]</vt:lpstr>
      <vt:lpstr>Secure Multiparty Computation [Yao 86, GMW 87]</vt:lpstr>
      <vt:lpstr>Efficiency</vt:lpstr>
      <vt:lpstr>Known Results</vt:lpstr>
      <vt:lpstr>Known Results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for Quantum Computers</dc:title>
  <dc:creator>Sanjam Garg</dc:creator>
  <cp:lastModifiedBy>Sanjam Garg</cp:lastModifiedBy>
  <cp:revision>28</cp:revision>
  <dcterms:created xsi:type="dcterms:W3CDTF">2018-06-14T21:04:48Z</dcterms:created>
  <dcterms:modified xsi:type="dcterms:W3CDTF">2018-06-15T15:59:01Z</dcterms:modified>
</cp:coreProperties>
</file>